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736" autoAdjust="0"/>
  </p:normalViewPr>
  <p:slideViewPr>
    <p:cSldViewPr snapToGrid="0">
      <p:cViewPr varScale="1">
        <p:scale>
          <a:sx n="55" d="100"/>
          <a:sy n="55" d="100"/>
        </p:scale>
        <p:origin x="133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711343-6AF2-440B-A084-945D6DBF3217}"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563B603-1A01-473A-AAEE-4ACF6B69D77B}">
      <dgm:prSet/>
      <dgm:spPr/>
      <dgm:t>
        <a:bodyPr/>
        <a:lstStyle/>
        <a:p>
          <a:r>
            <a:rPr lang="en-US"/>
            <a:t>NHS App launched in 2019 as a “digital front door” to NHS services</a:t>
          </a:r>
        </a:p>
      </dgm:t>
    </dgm:pt>
    <dgm:pt modelId="{71EE85E6-0A1A-422B-8AE9-38C28B879527}" type="parTrans" cxnId="{5DDB874F-CCBD-4422-8D7C-5B22BD768F35}">
      <dgm:prSet/>
      <dgm:spPr/>
      <dgm:t>
        <a:bodyPr/>
        <a:lstStyle/>
        <a:p>
          <a:endParaRPr lang="en-US"/>
        </a:p>
      </dgm:t>
    </dgm:pt>
    <dgm:pt modelId="{B4FA06B8-9CB0-4BBB-997F-2022FEFD6579}" type="sibTrans" cxnId="{5DDB874F-CCBD-4422-8D7C-5B22BD768F35}">
      <dgm:prSet/>
      <dgm:spPr/>
      <dgm:t>
        <a:bodyPr/>
        <a:lstStyle/>
        <a:p>
          <a:endParaRPr lang="en-US"/>
        </a:p>
      </dgm:t>
    </dgm:pt>
    <dgm:pt modelId="{30FA3C30-B613-455B-8780-AE54A9AE6772}">
      <dgm:prSet/>
      <dgm:spPr/>
      <dgm:t>
        <a:bodyPr/>
        <a:lstStyle/>
        <a:p>
          <a:r>
            <a:rPr lang="en-US"/>
            <a:t>Aligns with the NHS Long Term Plan and digital-first care</a:t>
          </a:r>
        </a:p>
      </dgm:t>
    </dgm:pt>
    <dgm:pt modelId="{138766B8-778D-4817-97EB-F93A5C432279}" type="parTrans" cxnId="{1FABCEED-2F8B-4F0B-AF41-72F61D1D3870}">
      <dgm:prSet/>
      <dgm:spPr/>
      <dgm:t>
        <a:bodyPr/>
        <a:lstStyle/>
        <a:p>
          <a:endParaRPr lang="en-US"/>
        </a:p>
      </dgm:t>
    </dgm:pt>
    <dgm:pt modelId="{064D67F3-BC67-45C1-9C23-6080E2B82F0E}" type="sibTrans" cxnId="{1FABCEED-2F8B-4F0B-AF41-72F61D1D3870}">
      <dgm:prSet/>
      <dgm:spPr/>
      <dgm:t>
        <a:bodyPr/>
        <a:lstStyle/>
        <a:p>
          <a:endParaRPr lang="en-US"/>
        </a:p>
      </dgm:t>
    </dgm:pt>
    <dgm:pt modelId="{F658BF7A-29A6-4121-9977-2526FDE0CA83}">
      <dgm:prSet/>
      <dgm:spPr/>
      <dgm:t>
        <a:bodyPr/>
        <a:lstStyle/>
        <a:p>
          <a:r>
            <a:rPr lang="en-US"/>
            <a:t>Expands patient access, transparency, and efficiency</a:t>
          </a:r>
        </a:p>
      </dgm:t>
    </dgm:pt>
    <dgm:pt modelId="{0C959337-2A54-4F2D-9FDC-DBD89800F17E}" type="parTrans" cxnId="{A513A961-99CC-4ADF-B39B-16B08095BF1B}">
      <dgm:prSet/>
      <dgm:spPr/>
      <dgm:t>
        <a:bodyPr/>
        <a:lstStyle/>
        <a:p>
          <a:endParaRPr lang="en-US"/>
        </a:p>
      </dgm:t>
    </dgm:pt>
    <dgm:pt modelId="{07AA6860-51C6-4816-AB85-2D5EF99B8475}" type="sibTrans" cxnId="{A513A961-99CC-4ADF-B39B-16B08095BF1B}">
      <dgm:prSet/>
      <dgm:spPr/>
      <dgm:t>
        <a:bodyPr/>
        <a:lstStyle/>
        <a:p>
          <a:endParaRPr lang="en-US"/>
        </a:p>
      </dgm:t>
    </dgm:pt>
    <dgm:pt modelId="{54856FEE-E091-4DF4-B03F-4EAD0B6B6D3A}">
      <dgm:prSet/>
      <dgm:spPr/>
      <dgm:t>
        <a:bodyPr/>
        <a:lstStyle/>
        <a:p>
          <a:r>
            <a:rPr lang="en-US"/>
            <a:t>Focus: workforce, service delivery, and patient impact</a:t>
          </a:r>
        </a:p>
      </dgm:t>
    </dgm:pt>
    <dgm:pt modelId="{F6E14305-1811-470B-9FF9-71FA54E4F17F}" type="parTrans" cxnId="{895B8249-1965-4CA4-AD18-045E3D09D459}">
      <dgm:prSet/>
      <dgm:spPr/>
      <dgm:t>
        <a:bodyPr/>
        <a:lstStyle/>
        <a:p>
          <a:endParaRPr lang="en-US"/>
        </a:p>
      </dgm:t>
    </dgm:pt>
    <dgm:pt modelId="{A7AD1D66-BE87-4C6C-A1EC-7C0F0720CB3E}" type="sibTrans" cxnId="{895B8249-1965-4CA4-AD18-045E3D09D459}">
      <dgm:prSet/>
      <dgm:spPr/>
      <dgm:t>
        <a:bodyPr/>
        <a:lstStyle/>
        <a:p>
          <a:endParaRPr lang="en-US"/>
        </a:p>
      </dgm:t>
    </dgm:pt>
    <dgm:pt modelId="{1DFD8938-001F-4E8F-9CD5-7A8B412D7591}" type="pres">
      <dgm:prSet presAssocID="{C0711343-6AF2-440B-A084-945D6DBF3217}" presName="root" presStyleCnt="0">
        <dgm:presLayoutVars>
          <dgm:dir/>
          <dgm:resizeHandles val="exact"/>
        </dgm:presLayoutVars>
      </dgm:prSet>
      <dgm:spPr/>
    </dgm:pt>
    <dgm:pt modelId="{F3D9EAD3-8315-44F8-8944-68CEF9C64FFC}" type="pres">
      <dgm:prSet presAssocID="{D563B603-1A01-473A-AAEE-4ACF6B69D77B}" presName="compNode" presStyleCnt="0"/>
      <dgm:spPr/>
    </dgm:pt>
    <dgm:pt modelId="{00881B5E-2B77-46A6-BCB9-122080E9BAC7}" type="pres">
      <dgm:prSet presAssocID="{D563B603-1A01-473A-AAEE-4ACF6B69D7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3A1EBCA-7EF7-4DEB-A16A-9E2119A91306}" type="pres">
      <dgm:prSet presAssocID="{D563B603-1A01-473A-AAEE-4ACF6B69D77B}" presName="spaceRect" presStyleCnt="0"/>
      <dgm:spPr/>
    </dgm:pt>
    <dgm:pt modelId="{3622540A-5DED-41C7-8995-5EAAB6A119E0}" type="pres">
      <dgm:prSet presAssocID="{D563B603-1A01-473A-AAEE-4ACF6B69D77B}" presName="textRect" presStyleLbl="revTx" presStyleIdx="0" presStyleCnt="4">
        <dgm:presLayoutVars>
          <dgm:chMax val="1"/>
          <dgm:chPref val="1"/>
        </dgm:presLayoutVars>
      </dgm:prSet>
      <dgm:spPr/>
    </dgm:pt>
    <dgm:pt modelId="{998A7DE5-B732-4ED3-948C-80134569FC21}" type="pres">
      <dgm:prSet presAssocID="{B4FA06B8-9CB0-4BBB-997F-2022FEFD6579}" presName="sibTrans" presStyleCnt="0"/>
      <dgm:spPr/>
    </dgm:pt>
    <dgm:pt modelId="{F41BAA7B-F5D6-4BEB-B031-5AB687BBBC79}" type="pres">
      <dgm:prSet presAssocID="{30FA3C30-B613-455B-8780-AE54A9AE6772}" presName="compNode" presStyleCnt="0"/>
      <dgm:spPr/>
    </dgm:pt>
    <dgm:pt modelId="{9956F5FE-80A2-4D97-8304-DD8B4BB57E9A}" type="pres">
      <dgm:prSet presAssocID="{30FA3C30-B613-455B-8780-AE54A9AE67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EA45E845-AB41-4A4F-A7B6-5347C5DFAC07}" type="pres">
      <dgm:prSet presAssocID="{30FA3C30-B613-455B-8780-AE54A9AE6772}" presName="spaceRect" presStyleCnt="0"/>
      <dgm:spPr/>
    </dgm:pt>
    <dgm:pt modelId="{326E86D1-93EA-47C3-BFEA-63E9FF835EF8}" type="pres">
      <dgm:prSet presAssocID="{30FA3C30-B613-455B-8780-AE54A9AE6772}" presName="textRect" presStyleLbl="revTx" presStyleIdx="1" presStyleCnt="4">
        <dgm:presLayoutVars>
          <dgm:chMax val="1"/>
          <dgm:chPref val="1"/>
        </dgm:presLayoutVars>
      </dgm:prSet>
      <dgm:spPr/>
    </dgm:pt>
    <dgm:pt modelId="{21D32447-4F09-41C5-B502-B32188D27B50}" type="pres">
      <dgm:prSet presAssocID="{064D67F3-BC67-45C1-9C23-6080E2B82F0E}" presName="sibTrans" presStyleCnt="0"/>
      <dgm:spPr/>
    </dgm:pt>
    <dgm:pt modelId="{59C34611-0256-4543-BC0A-FD9DF93561F3}" type="pres">
      <dgm:prSet presAssocID="{F658BF7A-29A6-4121-9977-2526FDE0CA83}" presName="compNode" presStyleCnt="0"/>
      <dgm:spPr/>
    </dgm:pt>
    <dgm:pt modelId="{7C89F1DA-4CCF-406A-B2F0-A4748A3275D4}" type="pres">
      <dgm:prSet presAssocID="{F658BF7A-29A6-4121-9977-2526FDE0CA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39EF9AAB-6002-4FAE-BB48-34A43A33F59B}" type="pres">
      <dgm:prSet presAssocID="{F658BF7A-29A6-4121-9977-2526FDE0CA83}" presName="spaceRect" presStyleCnt="0"/>
      <dgm:spPr/>
    </dgm:pt>
    <dgm:pt modelId="{AFD8737F-F54E-419D-95A8-6980B1FC612D}" type="pres">
      <dgm:prSet presAssocID="{F658BF7A-29A6-4121-9977-2526FDE0CA83}" presName="textRect" presStyleLbl="revTx" presStyleIdx="2" presStyleCnt="4">
        <dgm:presLayoutVars>
          <dgm:chMax val="1"/>
          <dgm:chPref val="1"/>
        </dgm:presLayoutVars>
      </dgm:prSet>
      <dgm:spPr/>
    </dgm:pt>
    <dgm:pt modelId="{C8A5BDA8-6824-4A8C-BF1D-6B1EB0A436A1}" type="pres">
      <dgm:prSet presAssocID="{07AA6860-51C6-4816-AB85-2D5EF99B8475}" presName="sibTrans" presStyleCnt="0"/>
      <dgm:spPr/>
    </dgm:pt>
    <dgm:pt modelId="{89C536C3-7E50-43F2-92A3-61435A316DAE}" type="pres">
      <dgm:prSet presAssocID="{54856FEE-E091-4DF4-B03F-4EAD0B6B6D3A}" presName="compNode" presStyleCnt="0"/>
      <dgm:spPr/>
    </dgm:pt>
    <dgm:pt modelId="{8830A056-AE03-4D2E-8D1B-BCC4DA17113F}" type="pres">
      <dgm:prSet presAssocID="{54856FEE-E091-4DF4-B03F-4EAD0B6B6D3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eatre"/>
        </a:ext>
      </dgm:extLst>
    </dgm:pt>
    <dgm:pt modelId="{0BC38324-1C77-4AA5-9CE0-B90B3968E6FE}" type="pres">
      <dgm:prSet presAssocID="{54856FEE-E091-4DF4-B03F-4EAD0B6B6D3A}" presName="spaceRect" presStyleCnt="0"/>
      <dgm:spPr/>
    </dgm:pt>
    <dgm:pt modelId="{3509ECB6-8BB3-43AE-9937-450C19CBB317}" type="pres">
      <dgm:prSet presAssocID="{54856FEE-E091-4DF4-B03F-4EAD0B6B6D3A}" presName="textRect" presStyleLbl="revTx" presStyleIdx="3" presStyleCnt="4">
        <dgm:presLayoutVars>
          <dgm:chMax val="1"/>
          <dgm:chPref val="1"/>
        </dgm:presLayoutVars>
      </dgm:prSet>
      <dgm:spPr/>
    </dgm:pt>
  </dgm:ptLst>
  <dgm:cxnLst>
    <dgm:cxn modelId="{EE2EDF14-9658-499A-AD42-4BC3C607F790}" type="presOf" srcId="{30FA3C30-B613-455B-8780-AE54A9AE6772}" destId="{326E86D1-93EA-47C3-BFEA-63E9FF835EF8}" srcOrd="0" destOrd="0" presId="urn:microsoft.com/office/officeart/2018/2/layout/IconLabelList"/>
    <dgm:cxn modelId="{3195FD26-BD38-4D1B-B417-714FEC843BDF}" type="presOf" srcId="{C0711343-6AF2-440B-A084-945D6DBF3217}" destId="{1DFD8938-001F-4E8F-9CD5-7A8B412D7591}" srcOrd="0" destOrd="0" presId="urn:microsoft.com/office/officeart/2018/2/layout/IconLabelList"/>
    <dgm:cxn modelId="{4A967141-4941-4ED3-8590-6701CAB4463F}" type="presOf" srcId="{F658BF7A-29A6-4121-9977-2526FDE0CA83}" destId="{AFD8737F-F54E-419D-95A8-6980B1FC612D}" srcOrd="0" destOrd="0" presId="urn:microsoft.com/office/officeart/2018/2/layout/IconLabelList"/>
    <dgm:cxn modelId="{895B8249-1965-4CA4-AD18-045E3D09D459}" srcId="{C0711343-6AF2-440B-A084-945D6DBF3217}" destId="{54856FEE-E091-4DF4-B03F-4EAD0B6B6D3A}" srcOrd="3" destOrd="0" parTransId="{F6E14305-1811-470B-9FF9-71FA54E4F17F}" sibTransId="{A7AD1D66-BE87-4C6C-A1EC-7C0F0720CB3E}"/>
    <dgm:cxn modelId="{5DDB874F-CCBD-4422-8D7C-5B22BD768F35}" srcId="{C0711343-6AF2-440B-A084-945D6DBF3217}" destId="{D563B603-1A01-473A-AAEE-4ACF6B69D77B}" srcOrd="0" destOrd="0" parTransId="{71EE85E6-0A1A-422B-8AE9-38C28B879527}" sibTransId="{B4FA06B8-9CB0-4BBB-997F-2022FEFD6579}"/>
    <dgm:cxn modelId="{B932995A-D94E-4AAD-9E15-4EA5803FBAD0}" type="presOf" srcId="{54856FEE-E091-4DF4-B03F-4EAD0B6B6D3A}" destId="{3509ECB6-8BB3-43AE-9937-450C19CBB317}" srcOrd="0" destOrd="0" presId="urn:microsoft.com/office/officeart/2018/2/layout/IconLabelList"/>
    <dgm:cxn modelId="{A513A961-99CC-4ADF-B39B-16B08095BF1B}" srcId="{C0711343-6AF2-440B-A084-945D6DBF3217}" destId="{F658BF7A-29A6-4121-9977-2526FDE0CA83}" srcOrd="2" destOrd="0" parTransId="{0C959337-2A54-4F2D-9FDC-DBD89800F17E}" sibTransId="{07AA6860-51C6-4816-AB85-2D5EF99B8475}"/>
    <dgm:cxn modelId="{A2010D8E-881E-4320-891A-47BFE7E2FC18}" type="presOf" srcId="{D563B603-1A01-473A-AAEE-4ACF6B69D77B}" destId="{3622540A-5DED-41C7-8995-5EAAB6A119E0}" srcOrd="0" destOrd="0" presId="urn:microsoft.com/office/officeart/2018/2/layout/IconLabelList"/>
    <dgm:cxn modelId="{1FABCEED-2F8B-4F0B-AF41-72F61D1D3870}" srcId="{C0711343-6AF2-440B-A084-945D6DBF3217}" destId="{30FA3C30-B613-455B-8780-AE54A9AE6772}" srcOrd="1" destOrd="0" parTransId="{138766B8-778D-4817-97EB-F93A5C432279}" sibTransId="{064D67F3-BC67-45C1-9C23-6080E2B82F0E}"/>
    <dgm:cxn modelId="{C350CBED-6B4E-4FD3-BE1A-DD4C34DCFBE3}" type="presParOf" srcId="{1DFD8938-001F-4E8F-9CD5-7A8B412D7591}" destId="{F3D9EAD3-8315-44F8-8944-68CEF9C64FFC}" srcOrd="0" destOrd="0" presId="urn:microsoft.com/office/officeart/2018/2/layout/IconLabelList"/>
    <dgm:cxn modelId="{126F40F0-F34E-4581-A7B6-4EC2695E190E}" type="presParOf" srcId="{F3D9EAD3-8315-44F8-8944-68CEF9C64FFC}" destId="{00881B5E-2B77-46A6-BCB9-122080E9BAC7}" srcOrd="0" destOrd="0" presId="urn:microsoft.com/office/officeart/2018/2/layout/IconLabelList"/>
    <dgm:cxn modelId="{9A8D772F-76C5-445D-AF9C-0D8092F9EABF}" type="presParOf" srcId="{F3D9EAD3-8315-44F8-8944-68CEF9C64FFC}" destId="{53A1EBCA-7EF7-4DEB-A16A-9E2119A91306}" srcOrd="1" destOrd="0" presId="urn:microsoft.com/office/officeart/2018/2/layout/IconLabelList"/>
    <dgm:cxn modelId="{61B05B45-598C-4DF4-96CD-02AF23BED767}" type="presParOf" srcId="{F3D9EAD3-8315-44F8-8944-68CEF9C64FFC}" destId="{3622540A-5DED-41C7-8995-5EAAB6A119E0}" srcOrd="2" destOrd="0" presId="urn:microsoft.com/office/officeart/2018/2/layout/IconLabelList"/>
    <dgm:cxn modelId="{B8180F19-E55F-4405-822F-24B31774C572}" type="presParOf" srcId="{1DFD8938-001F-4E8F-9CD5-7A8B412D7591}" destId="{998A7DE5-B732-4ED3-948C-80134569FC21}" srcOrd="1" destOrd="0" presId="urn:microsoft.com/office/officeart/2018/2/layout/IconLabelList"/>
    <dgm:cxn modelId="{4466C19C-A203-4B56-9091-83C92E6C729F}" type="presParOf" srcId="{1DFD8938-001F-4E8F-9CD5-7A8B412D7591}" destId="{F41BAA7B-F5D6-4BEB-B031-5AB687BBBC79}" srcOrd="2" destOrd="0" presId="urn:microsoft.com/office/officeart/2018/2/layout/IconLabelList"/>
    <dgm:cxn modelId="{00322338-B6B4-4E16-8486-F46FD9A37694}" type="presParOf" srcId="{F41BAA7B-F5D6-4BEB-B031-5AB687BBBC79}" destId="{9956F5FE-80A2-4D97-8304-DD8B4BB57E9A}" srcOrd="0" destOrd="0" presId="urn:microsoft.com/office/officeart/2018/2/layout/IconLabelList"/>
    <dgm:cxn modelId="{765DFE6C-7D88-4C65-A7EC-6DBC4024E8F6}" type="presParOf" srcId="{F41BAA7B-F5D6-4BEB-B031-5AB687BBBC79}" destId="{EA45E845-AB41-4A4F-A7B6-5347C5DFAC07}" srcOrd="1" destOrd="0" presId="urn:microsoft.com/office/officeart/2018/2/layout/IconLabelList"/>
    <dgm:cxn modelId="{9F456752-349B-4D93-B318-8D17F1BDBA62}" type="presParOf" srcId="{F41BAA7B-F5D6-4BEB-B031-5AB687BBBC79}" destId="{326E86D1-93EA-47C3-BFEA-63E9FF835EF8}" srcOrd="2" destOrd="0" presId="urn:microsoft.com/office/officeart/2018/2/layout/IconLabelList"/>
    <dgm:cxn modelId="{6F850527-3A63-4596-917D-CA1ACA873197}" type="presParOf" srcId="{1DFD8938-001F-4E8F-9CD5-7A8B412D7591}" destId="{21D32447-4F09-41C5-B502-B32188D27B50}" srcOrd="3" destOrd="0" presId="urn:microsoft.com/office/officeart/2018/2/layout/IconLabelList"/>
    <dgm:cxn modelId="{EFAF8762-C746-4259-B37A-D402A3766D2A}" type="presParOf" srcId="{1DFD8938-001F-4E8F-9CD5-7A8B412D7591}" destId="{59C34611-0256-4543-BC0A-FD9DF93561F3}" srcOrd="4" destOrd="0" presId="urn:microsoft.com/office/officeart/2018/2/layout/IconLabelList"/>
    <dgm:cxn modelId="{935D771E-B880-47EC-818C-79A1CA41E78A}" type="presParOf" srcId="{59C34611-0256-4543-BC0A-FD9DF93561F3}" destId="{7C89F1DA-4CCF-406A-B2F0-A4748A3275D4}" srcOrd="0" destOrd="0" presId="urn:microsoft.com/office/officeart/2018/2/layout/IconLabelList"/>
    <dgm:cxn modelId="{F7BAF3DF-F0E9-4CC8-A2FE-00F9571C0DFA}" type="presParOf" srcId="{59C34611-0256-4543-BC0A-FD9DF93561F3}" destId="{39EF9AAB-6002-4FAE-BB48-34A43A33F59B}" srcOrd="1" destOrd="0" presId="urn:microsoft.com/office/officeart/2018/2/layout/IconLabelList"/>
    <dgm:cxn modelId="{6A1B6C22-6FAC-4CAA-B996-2F607936400B}" type="presParOf" srcId="{59C34611-0256-4543-BC0A-FD9DF93561F3}" destId="{AFD8737F-F54E-419D-95A8-6980B1FC612D}" srcOrd="2" destOrd="0" presId="urn:microsoft.com/office/officeart/2018/2/layout/IconLabelList"/>
    <dgm:cxn modelId="{C0F3DFE4-80A9-4A2B-8533-0C4E9D82D206}" type="presParOf" srcId="{1DFD8938-001F-4E8F-9CD5-7A8B412D7591}" destId="{C8A5BDA8-6824-4A8C-BF1D-6B1EB0A436A1}" srcOrd="5" destOrd="0" presId="urn:microsoft.com/office/officeart/2018/2/layout/IconLabelList"/>
    <dgm:cxn modelId="{629C1EAA-A5C0-49AA-95D1-EC4A918E90E8}" type="presParOf" srcId="{1DFD8938-001F-4E8F-9CD5-7A8B412D7591}" destId="{89C536C3-7E50-43F2-92A3-61435A316DAE}" srcOrd="6" destOrd="0" presId="urn:microsoft.com/office/officeart/2018/2/layout/IconLabelList"/>
    <dgm:cxn modelId="{E61BB5ED-BC97-408F-93C4-75FE63AB59BA}" type="presParOf" srcId="{89C536C3-7E50-43F2-92A3-61435A316DAE}" destId="{8830A056-AE03-4D2E-8D1B-BCC4DA17113F}" srcOrd="0" destOrd="0" presId="urn:microsoft.com/office/officeart/2018/2/layout/IconLabelList"/>
    <dgm:cxn modelId="{05F857CF-CB36-45C7-9C9E-22BB7D70F982}" type="presParOf" srcId="{89C536C3-7E50-43F2-92A3-61435A316DAE}" destId="{0BC38324-1C77-4AA5-9CE0-B90B3968E6FE}" srcOrd="1" destOrd="0" presId="urn:microsoft.com/office/officeart/2018/2/layout/IconLabelList"/>
    <dgm:cxn modelId="{6C080575-025F-428B-8307-36DB6E3A4EC7}" type="presParOf" srcId="{89C536C3-7E50-43F2-92A3-61435A316DAE}" destId="{3509ECB6-8BB3-43AE-9937-450C19CBB31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A645D-17B5-4BED-863E-34327BC48A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F5FCA99-7509-4BC3-B1CC-2B568673C0B9}">
      <dgm:prSet/>
      <dgm:spPr/>
      <dgm:t>
        <a:bodyPr/>
        <a:lstStyle/>
        <a:p>
          <a:r>
            <a:rPr lang="en-US"/>
            <a:t>Enables GP appointments, prescription orders, and record access</a:t>
          </a:r>
        </a:p>
      </dgm:t>
    </dgm:pt>
    <dgm:pt modelId="{E1101558-E7F5-4CF5-9CBD-151F2A3A3C0B}" type="parTrans" cxnId="{7A82E179-BA90-4178-BF39-5A4E723E559D}">
      <dgm:prSet/>
      <dgm:spPr/>
      <dgm:t>
        <a:bodyPr/>
        <a:lstStyle/>
        <a:p>
          <a:endParaRPr lang="en-US"/>
        </a:p>
      </dgm:t>
    </dgm:pt>
    <dgm:pt modelId="{8D29CF82-09B1-4A6C-B9EA-80DFAC7A483D}" type="sibTrans" cxnId="{7A82E179-BA90-4178-BF39-5A4E723E559D}">
      <dgm:prSet/>
      <dgm:spPr/>
      <dgm:t>
        <a:bodyPr/>
        <a:lstStyle/>
        <a:p>
          <a:endParaRPr lang="en-US"/>
        </a:p>
      </dgm:t>
    </dgm:pt>
    <dgm:pt modelId="{48CC0F35-189F-492E-9D62-C3B51BA91EF9}">
      <dgm:prSet/>
      <dgm:spPr/>
      <dgm:t>
        <a:bodyPr/>
        <a:lstStyle/>
        <a:p>
          <a:r>
            <a:rPr lang="en-US"/>
            <a:t>Integrated with COVID Pass and vaccine services in 2021</a:t>
          </a:r>
        </a:p>
      </dgm:t>
    </dgm:pt>
    <dgm:pt modelId="{A2EE6F8A-8975-4460-B5CE-81DEA736BACD}" type="parTrans" cxnId="{0CFA9158-F757-47C8-B778-1D6CDE7B8B47}">
      <dgm:prSet/>
      <dgm:spPr/>
      <dgm:t>
        <a:bodyPr/>
        <a:lstStyle/>
        <a:p>
          <a:endParaRPr lang="en-US"/>
        </a:p>
      </dgm:t>
    </dgm:pt>
    <dgm:pt modelId="{39A8C8E6-5992-42FC-972D-55EB261F2D08}" type="sibTrans" cxnId="{0CFA9158-F757-47C8-B778-1D6CDE7B8B47}">
      <dgm:prSet/>
      <dgm:spPr/>
      <dgm:t>
        <a:bodyPr/>
        <a:lstStyle/>
        <a:p>
          <a:endParaRPr lang="en-US"/>
        </a:p>
      </dgm:t>
    </dgm:pt>
    <dgm:pt modelId="{C48432D7-458E-41F2-A1FD-AE08F6E03F17}">
      <dgm:prSet/>
      <dgm:spPr/>
      <dgm:t>
        <a:bodyPr/>
        <a:lstStyle/>
        <a:p>
          <a:r>
            <a:rPr lang="en-US"/>
            <a:t>Available via web and mobile platforms</a:t>
          </a:r>
        </a:p>
      </dgm:t>
    </dgm:pt>
    <dgm:pt modelId="{13755C43-BAD6-48D4-8AEE-21078D4CBE1D}" type="parTrans" cxnId="{E8D2F795-B002-4278-A19A-875174208024}">
      <dgm:prSet/>
      <dgm:spPr/>
      <dgm:t>
        <a:bodyPr/>
        <a:lstStyle/>
        <a:p>
          <a:endParaRPr lang="en-US"/>
        </a:p>
      </dgm:t>
    </dgm:pt>
    <dgm:pt modelId="{96988EA6-6CE2-48BE-8FC7-02B4AE648EFC}" type="sibTrans" cxnId="{E8D2F795-B002-4278-A19A-875174208024}">
      <dgm:prSet/>
      <dgm:spPr/>
      <dgm:t>
        <a:bodyPr/>
        <a:lstStyle/>
        <a:p>
          <a:endParaRPr lang="en-US"/>
        </a:p>
      </dgm:t>
    </dgm:pt>
    <dgm:pt modelId="{3961748C-AC71-4690-8138-4E1C27EDA071}">
      <dgm:prSet/>
      <dgm:spPr/>
      <dgm:t>
        <a:bodyPr/>
        <a:lstStyle/>
        <a:p>
          <a:r>
            <a:rPr lang="en-US"/>
            <a:t>Over 33 million registered users by late 2023 (NHS England, 2024)</a:t>
          </a:r>
        </a:p>
      </dgm:t>
    </dgm:pt>
    <dgm:pt modelId="{DEFFC17E-E6D8-4C22-A8A4-03EABCDC5594}" type="parTrans" cxnId="{9F9363E3-E12B-424F-8275-C76AA5025757}">
      <dgm:prSet/>
      <dgm:spPr/>
      <dgm:t>
        <a:bodyPr/>
        <a:lstStyle/>
        <a:p>
          <a:endParaRPr lang="en-US"/>
        </a:p>
      </dgm:t>
    </dgm:pt>
    <dgm:pt modelId="{CB269615-53AE-4F77-A116-3734AF841625}" type="sibTrans" cxnId="{9F9363E3-E12B-424F-8275-C76AA5025757}">
      <dgm:prSet/>
      <dgm:spPr/>
      <dgm:t>
        <a:bodyPr/>
        <a:lstStyle/>
        <a:p>
          <a:endParaRPr lang="en-US"/>
        </a:p>
      </dgm:t>
    </dgm:pt>
    <dgm:pt modelId="{00B647BB-96C7-433D-9329-7DD76AA8A37B}" type="pres">
      <dgm:prSet presAssocID="{172A645D-17B5-4BED-863E-34327BC48A27}" presName="vert0" presStyleCnt="0">
        <dgm:presLayoutVars>
          <dgm:dir/>
          <dgm:animOne val="branch"/>
          <dgm:animLvl val="lvl"/>
        </dgm:presLayoutVars>
      </dgm:prSet>
      <dgm:spPr/>
    </dgm:pt>
    <dgm:pt modelId="{23E4D3FC-17E3-49EC-B363-FC38C7DBE453}" type="pres">
      <dgm:prSet presAssocID="{3F5FCA99-7509-4BC3-B1CC-2B568673C0B9}" presName="thickLine" presStyleLbl="alignNode1" presStyleIdx="0" presStyleCnt="4"/>
      <dgm:spPr/>
    </dgm:pt>
    <dgm:pt modelId="{458467D0-7969-407A-AE17-74AD0AE0ED38}" type="pres">
      <dgm:prSet presAssocID="{3F5FCA99-7509-4BC3-B1CC-2B568673C0B9}" presName="horz1" presStyleCnt="0"/>
      <dgm:spPr/>
    </dgm:pt>
    <dgm:pt modelId="{8DBCDB6B-C9EA-41AE-A518-DA3552162893}" type="pres">
      <dgm:prSet presAssocID="{3F5FCA99-7509-4BC3-B1CC-2B568673C0B9}" presName="tx1" presStyleLbl="revTx" presStyleIdx="0" presStyleCnt="4"/>
      <dgm:spPr/>
    </dgm:pt>
    <dgm:pt modelId="{BA4D99BF-55CF-4189-9EEB-07279B0E5DA6}" type="pres">
      <dgm:prSet presAssocID="{3F5FCA99-7509-4BC3-B1CC-2B568673C0B9}" presName="vert1" presStyleCnt="0"/>
      <dgm:spPr/>
    </dgm:pt>
    <dgm:pt modelId="{F7754FEE-E786-4A1C-BDE4-7F90C2301397}" type="pres">
      <dgm:prSet presAssocID="{48CC0F35-189F-492E-9D62-C3B51BA91EF9}" presName="thickLine" presStyleLbl="alignNode1" presStyleIdx="1" presStyleCnt="4"/>
      <dgm:spPr/>
    </dgm:pt>
    <dgm:pt modelId="{230861C1-C3E9-4441-A4F6-6B62F9B26ADC}" type="pres">
      <dgm:prSet presAssocID="{48CC0F35-189F-492E-9D62-C3B51BA91EF9}" presName="horz1" presStyleCnt="0"/>
      <dgm:spPr/>
    </dgm:pt>
    <dgm:pt modelId="{090B6F5C-FCDC-4653-8D3B-97137CD260B0}" type="pres">
      <dgm:prSet presAssocID="{48CC0F35-189F-492E-9D62-C3B51BA91EF9}" presName="tx1" presStyleLbl="revTx" presStyleIdx="1" presStyleCnt="4"/>
      <dgm:spPr/>
    </dgm:pt>
    <dgm:pt modelId="{C0C526C1-37CA-426E-9CBC-6A24E4F9529B}" type="pres">
      <dgm:prSet presAssocID="{48CC0F35-189F-492E-9D62-C3B51BA91EF9}" presName="vert1" presStyleCnt="0"/>
      <dgm:spPr/>
    </dgm:pt>
    <dgm:pt modelId="{BA6773DE-97F1-4578-8ABB-9CBAE3DD8F38}" type="pres">
      <dgm:prSet presAssocID="{C48432D7-458E-41F2-A1FD-AE08F6E03F17}" presName="thickLine" presStyleLbl="alignNode1" presStyleIdx="2" presStyleCnt="4"/>
      <dgm:spPr/>
    </dgm:pt>
    <dgm:pt modelId="{96593110-2577-4CB3-9E97-4B6F48301357}" type="pres">
      <dgm:prSet presAssocID="{C48432D7-458E-41F2-A1FD-AE08F6E03F17}" presName="horz1" presStyleCnt="0"/>
      <dgm:spPr/>
    </dgm:pt>
    <dgm:pt modelId="{C69ECA06-1A9E-4E59-8694-15ABB6523C5A}" type="pres">
      <dgm:prSet presAssocID="{C48432D7-458E-41F2-A1FD-AE08F6E03F17}" presName="tx1" presStyleLbl="revTx" presStyleIdx="2" presStyleCnt="4"/>
      <dgm:spPr/>
    </dgm:pt>
    <dgm:pt modelId="{87E39B7C-0866-4705-8756-B9247922BAB3}" type="pres">
      <dgm:prSet presAssocID="{C48432D7-458E-41F2-A1FD-AE08F6E03F17}" presName="vert1" presStyleCnt="0"/>
      <dgm:spPr/>
    </dgm:pt>
    <dgm:pt modelId="{049D4DDA-5D0E-4149-BBDB-F6B63D01BB8C}" type="pres">
      <dgm:prSet presAssocID="{3961748C-AC71-4690-8138-4E1C27EDA071}" presName="thickLine" presStyleLbl="alignNode1" presStyleIdx="3" presStyleCnt="4"/>
      <dgm:spPr/>
    </dgm:pt>
    <dgm:pt modelId="{B99F8F57-0BA9-4A8A-82BF-8B77211AE71B}" type="pres">
      <dgm:prSet presAssocID="{3961748C-AC71-4690-8138-4E1C27EDA071}" presName="horz1" presStyleCnt="0"/>
      <dgm:spPr/>
    </dgm:pt>
    <dgm:pt modelId="{FD4F8028-91A4-4E73-A062-4E1B5D6EFABB}" type="pres">
      <dgm:prSet presAssocID="{3961748C-AC71-4690-8138-4E1C27EDA071}" presName="tx1" presStyleLbl="revTx" presStyleIdx="3" presStyleCnt="4"/>
      <dgm:spPr/>
    </dgm:pt>
    <dgm:pt modelId="{C79DCA79-AAFB-41C2-9E7A-57663E661D03}" type="pres">
      <dgm:prSet presAssocID="{3961748C-AC71-4690-8138-4E1C27EDA071}" presName="vert1" presStyleCnt="0"/>
      <dgm:spPr/>
    </dgm:pt>
  </dgm:ptLst>
  <dgm:cxnLst>
    <dgm:cxn modelId="{7FC62B2E-E4DF-484E-968E-CE613B3F22ED}" type="presOf" srcId="{172A645D-17B5-4BED-863E-34327BC48A27}" destId="{00B647BB-96C7-433D-9329-7DD76AA8A37B}" srcOrd="0" destOrd="0" presId="urn:microsoft.com/office/officeart/2008/layout/LinedList"/>
    <dgm:cxn modelId="{1E74D047-4325-40D3-AF22-3DA75087BEB5}" type="presOf" srcId="{C48432D7-458E-41F2-A1FD-AE08F6E03F17}" destId="{C69ECA06-1A9E-4E59-8694-15ABB6523C5A}" srcOrd="0" destOrd="0" presId="urn:microsoft.com/office/officeart/2008/layout/LinedList"/>
    <dgm:cxn modelId="{0CFA9158-F757-47C8-B778-1D6CDE7B8B47}" srcId="{172A645D-17B5-4BED-863E-34327BC48A27}" destId="{48CC0F35-189F-492E-9D62-C3B51BA91EF9}" srcOrd="1" destOrd="0" parTransId="{A2EE6F8A-8975-4460-B5CE-81DEA736BACD}" sibTransId="{39A8C8E6-5992-42FC-972D-55EB261F2D08}"/>
    <dgm:cxn modelId="{7A82E179-BA90-4178-BF39-5A4E723E559D}" srcId="{172A645D-17B5-4BED-863E-34327BC48A27}" destId="{3F5FCA99-7509-4BC3-B1CC-2B568673C0B9}" srcOrd="0" destOrd="0" parTransId="{E1101558-E7F5-4CF5-9CBD-151F2A3A3C0B}" sibTransId="{8D29CF82-09B1-4A6C-B9EA-80DFAC7A483D}"/>
    <dgm:cxn modelId="{E8D2F795-B002-4278-A19A-875174208024}" srcId="{172A645D-17B5-4BED-863E-34327BC48A27}" destId="{C48432D7-458E-41F2-A1FD-AE08F6E03F17}" srcOrd="2" destOrd="0" parTransId="{13755C43-BAD6-48D4-8AEE-21078D4CBE1D}" sibTransId="{96988EA6-6CE2-48BE-8FC7-02B4AE648EFC}"/>
    <dgm:cxn modelId="{4AB9DDA1-AA62-4085-AD68-1CB2450BB3F6}" type="presOf" srcId="{3961748C-AC71-4690-8138-4E1C27EDA071}" destId="{FD4F8028-91A4-4E73-A062-4E1B5D6EFABB}" srcOrd="0" destOrd="0" presId="urn:microsoft.com/office/officeart/2008/layout/LinedList"/>
    <dgm:cxn modelId="{AC8B74AD-6772-4C75-B15B-70A07B0F71DE}" type="presOf" srcId="{48CC0F35-189F-492E-9D62-C3B51BA91EF9}" destId="{090B6F5C-FCDC-4653-8D3B-97137CD260B0}" srcOrd="0" destOrd="0" presId="urn:microsoft.com/office/officeart/2008/layout/LinedList"/>
    <dgm:cxn modelId="{9F9363E3-E12B-424F-8275-C76AA5025757}" srcId="{172A645D-17B5-4BED-863E-34327BC48A27}" destId="{3961748C-AC71-4690-8138-4E1C27EDA071}" srcOrd="3" destOrd="0" parTransId="{DEFFC17E-E6D8-4C22-A8A4-03EABCDC5594}" sibTransId="{CB269615-53AE-4F77-A116-3734AF841625}"/>
    <dgm:cxn modelId="{91B9CCFC-E68F-4EA5-94A7-9D01BBE54AC8}" type="presOf" srcId="{3F5FCA99-7509-4BC3-B1CC-2B568673C0B9}" destId="{8DBCDB6B-C9EA-41AE-A518-DA3552162893}" srcOrd="0" destOrd="0" presId="urn:microsoft.com/office/officeart/2008/layout/LinedList"/>
    <dgm:cxn modelId="{C1B908FE-8DC0-4BDE-90A9-FADD92A888D8}" type="presParOf" srcId="{00B647BB-96C7-433D-9329-7DD76AA8A37B}" destId="{23E4D3FC-17E3-49EC-B363-FC38C7DBE453}" srcOrd="0" destOrd="0" presId="urn:microsoft.com/office/officeart/2008/layout/LinedList"/>
    <dgm:cxn modelId="{57CC196E-A678-4FE9-8A8A-C92076635C32}" type="presParOf" srcId="{00B647BB-96C7-433D-9329-7DD76AA8A37B}" destId="{458467D0-7969-407A-AE17-74AD0AE0ED38}" srcOrd="1" destOrd="0" presId="urn:microsoft.com/office/officeart/2008/layout/LinedList"/>
    <dgm:cxn modelId="{7EE7FF56-0664-4D97-A30E-2E695BE6CB81}" type="presParOf" srcId="{458467D0-7969-407A-AE17-74AD0AE0ED38}" destId="{8DBCDB6B-C9EA-41AE-A518-DA3552162893}" srcOrd="0" destOrd="0" presId="urn:microsoft.com/office/officeart/2008/layout/LinedList"/>
    <dgm:cxn modelId="{AF95E5B8-E4E7-468C-8EBA-D01C42A59E18}" type="presParOf" srcId="{458467D0-7969-407A-AE17-74AD0AE0ED38}" destId="{BA4D99BF-55CF-4189-9EEB-07279B0E5DA6}" srcOrd="1" destOrd="0" presId="urn:microsoft.com/office/officeart/2008/layout/LinedList"/>
    <dgm:cxn modelId="{865CD530-6E89-4532-8C88-2EBFC702011B}" type="presParOf" srcId="{00B647BB-96C7-433D-9329-7DD76AA8A37B}" destId="{F7754FEE-E786-4A1C-BDE4-7F90C2301397}" srcOrd="2" destOrd="0" presId="urn:microsoft.com/office/officeart/2008/layout/LinedList"/>
    <dgm:cxn modelId="{C4AADEFA-FB07-4ECF-A2EF-504D8792EEAF}" type="presParOf" srcId="{00B647BB-96C7-433D-9329-7DD76AA8A37B}" destId="{230861C1-C3E9-4441-A4F6-6B62F9B26ADC}" srcOrd="3" destOrd="0" presId="urn:microsoft.com/office/officeart/2008/layout/LinedList"/>
    <dgm:cxn modelId="{18EA8DFF-A06A-4B5B-81A6-DC4383A0C431}" type="presParOf" srcId="{230861C1-C3E9-4441-A4F6-6B62F9B26ADC}" destId="{090B6F5C-FCDC-4653-8D3B-97137CD260B0}" srcOrd="0" destOrd="0" presId="urn:microsoft.com/office/officeart/2008/layout/LinedList"/>
    <dgm:cxn modelId="{667E63FC-B7C0-4B07-BAC1-43DB1ACF586F}" type="presParOf" srcId="{230861C1-C3E9-4441-A4F6-6B62F9B26ADC}" destId="{C0C526C1-37CA-426E-9CBC-6A24E4F9529B}" srcOrd="1" destOrd="0" presId="urn:microsoft.com/office/officeart/2008/layout/LinedList"/>
    <dgm:cxn modelId="{64426570-A3ED-4CE9-ACDA-F2DE38E18AE5}" type="presParOf" srcId="{00B647BB-96C7-433D-9329-7DD76AA8A37B}" destId="{BA6773DE-97F1-4578-8ABB-9CBAE3DD8F38}" srcOrd="4" destOrd="0" presId="urn:microsoft.com/office/officeart/2008/layout/LinedList"/>
    <dgm:cxn modelId="{F4B22556-5767-42C2-888E-FAB464D8757A}" type="presParOf" srcId="{00B647BB-96C7-433D-9329-7DD76AA8A37B}" destId="{96593110-2577-4CB3-9E97-4B6F48301357}" srcOrd="5" destOrd="0" presId="urn:microsoft.com/office/officeart/2008/layout/LinedList"/>
    <dgm:cxn modelId="{711BA584-B5C9-4446-9CD9-3AD0D0B22215}" type="presParOf" srcId="{96593110-2577-4CB3-9E97-4B6F48301357}" destId="{C69ECA06-1A9E-4E59-8694-15ABB6523C5A}" srcOrd="0" destOrd="0" presId="urn:microsoft.com/office/officeart/2008/layout/LinedList"/>
    <dgm:cxn modelId="{AB360798-39DC-42CB-A0E5-E2EFC600D3A1}" type="presParOf" srcId="{96593110-2577-4CB3-9E97-4B6F48301357}" destId="{87E39B7C-0866-4705-8756-B9247922BAB3}" srcOrd="1" destOrd="0" presId="urn:microsoft.com/office/officeart/2008/layout/LinedList"/>
    <dgm:cxn modelId="{03541E3F-722B-4962-B48B-C9DCC2623B54}" type="presParOf" srcId="{00B647BB-96C7-433D-9329-7DD76AA8A37B}" destId="{049D4DDA-5D0E-4149-BBDB-F6B63D01BB8C}" srcOrd="6" destOrd="0" presId="urn:microsoft.com/office/officeart/2008/layout/LinedList"/>
    <dgm:cxn modelId="{5FF798FD-6876-46FA-8EBC-69B406BED8F2}" type="presParOf" srcId="{00B647BB-96C7-433D-9329-7DD76AA8A37B}" destId="{B99F8F57-0BA9-4A8A-82BF-8B77211AE71B}" srcOrd="7" destOrd="0" presId="urn:microsoft.com/office/officeart/2008/layout/LinedList"/>
    <dgm:cxn modelId="{98D6D8B9-9F03-46B5-898C-6579BB60692D}" type="presParOf" srcId="{B99F8F57-0BA9-4A8A-82BF-8B77211AE71B}" destId="{FD4F8028-91A4-4E73-A062-4E1B5D6EFABB}" srcOrd="0" destOrd="0" presId="urn:microsoft.com/office/officeart/2008/layout/LinedList"/>
    <dgm:cxn modelId="{48D3BB8A-5E19-46D5-840B-835E8C396673}" type="presParOf" srcId="{B99F8F57-0BA9-4A8A-82BF-8B77211AE71B}" destId="{C79DCA79-AAFB-41C2-9E7A-57663E661D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5CFCEB-C083-4F8E-9290-3BE30BF216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9704385-8507-4BE9-BC07-C23F87B523FB}">
      <dgm:prSet/>
      <dgm:spPr/>
      <dgm:t>
        <a:bodyPr/>
        <a:lstStyle/>
        <a:p>
          <a:r>
            <a:rPr lang="en-US"/>
            <a:t>Monthly logins rose 54% between Nov 2022–Nov 2023</a:t>
          </a:r>
        </a:p>
      </dgm:t>
    </dgm:pt>
    <dgm:pt modelId="{05AD4E74-6061-4E53-9E82-4740856571BC}" type="parTrans" cxnId="{1DC47E1B-DFAE-4B84-AF54-413340DCFEF7}">
      <dgm:prSet/>
      <dgm:spPr/>
      <dgm:t>
        <a:bodyPr/>
        <a:lstStyle/>
        <a:p>
          <a:endParaRPr lang="en-US"/>
        </a:p>
      </dgm:t>
    </dgm:pt>
    <dgm:pt modelId="{F6E013BC-7C75-4141-A33C-9C9B52643FDD}" type="sibTrans" cxnId="{1DC47E1B-DFAE-4B84-AF54-413340DCFEF7}">
      <dgm:prSet/>
      <dgm:spPr/>
      <dgm:t>
        <a:bodyPr/>
        <a:lstStyle/>
        <a:p>
          <a:endParaRPr lang="en-US"/>
        </a:p>
      </dgm:t>
    </dgm:pt>
    <dgm:pt modelId="{124D096C-07BC-4C94-A480-65BC664B8E98}">
      <dgm:prSet/>
      <dgm:spPr/>
      <dgm:t>
        <a:bodyPr/>
        <a:lstStyle/>
        <a:p>
          <a:r>
            <a:rPr lang="en-US"/>
            <a:t>3.1 million repeat prescriptions ordered monthly (England, 2024)</a:t>
          </a:r>
        </a:p>
      </dgm:t>
    </dgm:pt>
    <dgm:pt modelId="{D663E3D0-86B3-421B-A8B2-149CB1C3EB6A}" type="parTrans" cxnId="{BFD8D1FD-192B-48F8-885D-5010DAB12242}">
      <dgm:prSet/>
      <dgm:spPr/>
      <dgm:t>
        <a:bodyPr/>
        <a:lstStyle/>
        <a:p>
          <a:endParaRPr lang="en-US"/>
        </a:p>
      </dgm:t>
    </dgm:pt>
    <dgm:pt modelId="{35836C4A-333A-418F-A881-99877AA72A24}" type="sibTrans" cxnId="{BFD8D1FD-192B-48F8-885D-5010DAB12242}">
      <dgm:prSet/>
      <dgm:spPr/>
      <dgm:t>
        <a:bodyPr/>
        <a:lstStyle/>
        <a:p>
          <a:endParaRPr lang="en-US"/>
        </a:p>
      </dgm:t>
    </dgm:pt>
    <dgm:pt modelId="{3F6B48C5-3A2F-44D7-AD43-E3B83206E145}">
      <dgm:prSet/>
      <dgm:spPr/>
      <dgm:t>
        <a:bodyPr/>
        <a:lstStyle/>
        <a:p>
          <a:r>
            <a:rPr lang="en-US"/>
            <a:t>97% of GP practices use the NHS messaging system</a:t>
          </a:r>
        </a:p>
      </dgm:t>
    </dgm:pt>
    <dgm:pt modelId="{D2A6F2FE-A55D-4E59-9B71-FA9A23A02348}" type="parTrans" cxnId="{40A245C3-47AE-46AE-AF1B-37A88FA49A1D}">
      <dgm:prSet/>
      <dgm:spPr/>
      <dgm:t>
        <a:bodyPr/>
        <a:lstStyle/>
        <a:p>
          <a:endParaRPr lang="en-US"/>
        </a:p>
      </dgm:t>
    </dgm:pt>
    <dgm:pt modelId="{D0E852C7-ECC0-4C19-9B0B-F2D52D5AD531}" type="sibTrans" cxnId="{40A245C3-47AE-46AE-AF1B-37A88FA49A1D}">
      <dgm:prSet/>
      <dgm:spPr/>
      <dgm:t>
        <a:bodyPr/>
        <a:lstStyle/>
        <a:p>
          <a:endParaRPr lang="en-US"/>
        </a:p>
      </dgm:t>
    </dgm:pt>
    <dgm:pt modelId="{7472FE0F-7D1B-4D7F-9C95-B2C97A5881A3}">
      <dgm:prSet/>
      <dgm:spPr/>
      <dgm:t>
        <a:bodyPr/>
        <a:lstStyle/>
        <a:p>
          <a:r>
            <a:rPr lang="en-US"/>
            <a:t>Unequal feature availability across GP practices (Sidhu et al., 2022)</a:t>
          </a:r>
        </a:p>
      </dgm:t>
    </dgm:pt>
    <dgm:pt modelId="{68A55295-C95A-4C29-8AAF-C132A2D8B7DC}" type="parTrans" cxnId="{DD55C523-F7F9-439E-90CC-22A433FC03D2}">
      <dgm:prSet/>
      <dgm:spPr/>
      <dgm:t>
        <a:bodyPr/>
        <a:lstStyle/>
        <a:p>
          <a:endParaRPr lang="en-US"/>
        </a:p>
      </dgm:t>
    </dgm:pt>
    <dgm:pt modelId="{F90B08BB-37F2-45CC-BB16-8F4FFFD82E20}" type="sibTrans" cxnId="{DD55C523-F7F9-439E-90CC-22A433FC03D2}">
      <dgm:prSet/>
      <dgm:spPr/>
      <dgm:t>
        <a:bodyPr/>
        <a:lstStyle/>
        <a:p>
          <a:endParaRPr lang="en-US"/>
        </a:p>
      </dgm:t>
    </dgm:pt>
    <dgm:pt modelId="{D70CB87C-8907-4886-ACED-B28FD7FB6F1A}" type="pres">
      <dgm:prSet presAssocID="{4F5CFCEB-C083-4F8E-9290-3BE30BF2169A}" presName="linear" presStyleCnt="0">
        <dgm:presLayoutVars>
          <dgm:animLvl val="lvl"/>
          <dgm:resizeHandles val="exact"/>
        </dgm:presLayoutVars>
      </dgm:prSet>
      <dgm:spPr/>
    </dgm:pt>
    <dgm:pt modelId="{799D42C8-946A-4E97-9344-EE90F039D8A6}" type="pres">
      <dgm:prSet presAssocID="{99704385-8507-4BE9-BC07-C23F87B523FB}" presName="parentText" presStyleLbl="node1" presStyleIdx="0" presStyleCnt="4">
        <dgm:presLayoutVars>
          <dgm:chMax val="0"/>
          <dgm:bulletEnabled val="1"/>
        </dgm:presLayoutVars>
      </dgm:prSet>
      <dgm:spPr/>
    </dgm:pt>
    <dgm:pt modelId="{B505AF8F-C9E5-4ECA-8955-CF8A3B21BC32}" type="pres">
      <dgm:prSet presAssocID="{F6E013BC-7C75-4141-A33C-9C9B52643FDD}" presName="spacer" presStyleCnt="0"/>
      <dgm:spPr/>
    </dgm:pt>
    <dgm:pt modelId="{546E38FC-6879-4EC5-99FE-1E87BD27CC8B}" type="pres">
      <dgm:prSet presAssocID="{124D096C-07BC-4C94-A480-65BC664B8E98}" presName="parentText" presStyleLbl="node1" presStyleIdx="1" presStyleCnt="4">
        <dgm:presLayoutVars>
          <dgm:chMax val="0"/>
          <dgm:bulletEnabled val="1"/>
        </dgm:presLayoutVars>
      </dgm:prSet>
      <dgm:spPr/>
    </dgm:pt>
    <dgm:pt modelId="{F8CF8C02-91F2-4BB8-983E-B75B3C12FB0A}" type="pres">
      <dgm:prSet presAssocID="{35836C4A-333A-418F-A881-99877AA72A24}" presName="spacer" presStyleCnt="0"/>
      <dgm:spPr/>
    </dgm:pt>
    <dgm:pt modelId="{2526F054-2E3A-42B3-82EB-C79E52B3FF77}" type="pres">
      <dgm:prSet presAssocID="{3F6B48C5-3A2F-44D7-AD43-E3B83206E145}" presName="parentText" presStyleLbl="node1" presStyleIdx="2" presStyleCnt="4">
        <dgm:presLayoutVars>
          <dgm:chMax val="0"/>
          <dgm:bulletEnabled val="1"/>
        </dgm:presLayoutVars>
      </dgm:prSet>
      <dgm:spPr/>
    </dgm:pt>
    <dgm:pt modelId="{46B71C34-27D4-4773-9C00-415904FDB443}" type="pres">
      <dgm:prSet presAssocID="{D0E852C7-ECC0-4C19-9B0B-F2D52D5AD531}" presName="spacer" presStyleCnt="0"/>
      <dgm:spPr/>
    </dgm:pt>
    <dgm:pt modelId="{A46BF2C7-48FF-49EB-B939-82A797AEF93D}" type="pres">
      <dgm:prSet presAssocID="{7472FE0F-7D1B-4D7F-9C95-B2C97A5881A3}" presName="parentText" presStyleLbl="node1" presStyleIdx="3" presStyleCnt="4">
        <dgm:presLayoutVars>
          <dgm:chMax val="0"/>
          <dgm:bulletEnabled val="1"/>
        </dgm:presLayoutVars>
      </dgm:prSet>
      <dgm:spPr/>
    </dgm:pt>
  </dgm:ptLst>
  <dgm:cxnLst>
    <dgm:cxn modelId="{1DC47E1B-DFAE-4B84-AF54-413340DCFEF7}" srcId="{4F5CFCEB-C083-4F8E-9290-3BE30BF2169A}" destId="{99704385-8507-4BE9-BC07-C23F87B523FB}" srcOrd="0" destOrd="0" parTransId="{05AD4E74-6061-4E53-9E82-4740856571BC}" sibTransId="{F6E013BC-7C75-4141-A33C-9C9B52643FDD}"/>
    <dgm:cxn modelId="{DD55C523-F7F9-439E-90CC-22A433FC03D2}" srcId="{4F5CFCEB-C083-4F8E-9290-3BE30BF2169A}" destId="{7472FE0F-7D1B-4D7F-9C95-B2C97A5881A3}" srcOrd="3" destOrd="0" parTransId="{68A55295-C95A-4C29-8AAF-C132A2D8B7DC}" sibTransId="{F90B08BB-37F2-45CC-BB16-8F4FFFD82E20}"/>
    <dgm:cxn modelId="{4345AB72-AEE9-459D-8F7D-1B24CDCF9544}" type="presOf" srcId="{124D096C-07BC-4C94-A480-65BC664B8E98}" destId="{546E38FC-6879-4EC5-99FE-1E87BD27CC8B}" srcOrd="0" destOrd="0" presId="urn:microsoft.com/office/officeart/2005/8/layout/vList2"/>
    <dgm:cxn modelId="{05FB3EA3-AF25-4B88-A585-38F7213A1171}" type="presOf" srcId="{4F5CFCEB-C083-4F8E-9290-3BE30BF2169A}" destId="{D70CB87C-8907-4886-ACED-B28FD7FB6F1A}" srcOrd="0" destOrd="0" presId="urn:microsoft.com/office/officeart/2005/8/layout/vList2"/>
    <dgm:cxn modelId="{40A245C3-47AE-46AE-AF1B-37A88FA49A1D}" srcId="{4F5CFCEB-C083-4F8E-9290-3BE30BF2169A}" destId="{3F6B48C5-3A2F-44D7-AD43-E3B83206E145}" srcOrd="2" destOrd="0" parTransId="{D2A6F2FE-A55D-4E59-9B71-FA9A23A02348}" sibTransId="{D0E852C7-ECC0-4C19-9B0B-F2D52D5AD531}"/>
    <dgm:cxn modelId="{DDF211E1-65D4-4D53-9EB1-0D4363E941A9}" type="presOf" srcId="{99704385-8507-4BE9-BC07-C23F87B523FB}" destId="{799D42C8-946A-4E97-9344-EE90F039D8A6}" srcOrd="0" destOrd="0" presId="urn:microsoft.com/office/officeart/2005/8/layout/vList2"/>
    <dgm:cxn modelId="{853CCCEC-AACB-44E0-B290-167676723B5B}" type="presOf" srcId="{7472FE0F-7D1B-4D7F-9C95-B2C97A5881A3}" destId="{A46BF2C7-48FF-49EB-B939-82A797AEF93D}" srcOrd="0" destOrd="0" presId="urn:microsoft.com/office/officeart/2005/8/layout/vList2"/>
    <dgm:cxn modelId="{786458F6-1917-4E9A-A70A-4039E370BDCB}" type="presOf" srcId="{3F6B48C5-3A2F-44D7-AD43-E3B83206E145}" destId="{2526F054-2E3A-42B3-82EB-C79E52B3FF77}" srcOrd="0" destOrd="0" presId="urn:microsoft.com/office/officeart/2005/8/layout/vList2"/>
    <dgm:cxn modelId="{BFD8D1FD-192B-48F8-885D-5010DAB12242}" srcId="{4F5CFCEB-C083-4F8E-9290-3BE30BF2169A}" destId="{124D096C-07BC-4C94-A480-65BC664B8E98}" srcOrd="1" destOrd="0" parTransId="{D663E3D0-86B3-421B-A8B2-149CB1C3EB6A}" sibTransId="{35836C4A-333A-418F-A881-99877AA72A24}"/>
    <dgm:cxn modelId="{0E181BEA-02B2-42E0-992E-ACF88D6D793D}" type="presParOf" srcId="{D70CB87C-8907-4886-ACED-B28FD7FB6F1A}" destId="{799D42C8-946A-4E97-9344-EE90F039D8A6}" srcOrd="0" destOrd="0" presId="urn:microsoft.com/office/officeart/2005/8/layout/vList2"/>
    <dgm:cxn modelId="{37EA5ED1-2AE6-4805-A289-100B976F2196}" type="presParOf" srcId="{D70CB87C-8907-4886-ACED-B28FD7FB6F1A}" destId="{B505AF8F-C9E5-4ECA-8955-CF8A3B21BC32}" srcOrd="1" destOrd="0" presId="urn:microsoft.com/office/officeart/2005/8/layout/vList2"/>
    <dgm:cxn modelId="{AA2A1B7B-D0C1-4486-BA6F-53006D1D35B0}" type="presParOf" srcId="{D70CB87C-8907-4886-ACED-B28FD7FB6F1A}" destId="{546E38FC-6879-4EC5-99FE-1E87BD27CC8B}" srcOrd="2" destOrd="0" presId="urn:microsoft.com/office/officeart/2005/8/layout/vList2"/>
    <dgm:cxn modelId="{95984FEB-D03A-4AB9-AE89-7CF93F41EAC8}" type="presParOf" srcId="{D70CB87C-8907-4886-ACED-B28FD7FB6F1A}" destId="{F8CF8C02-91F2-4BB8-983E-B75B3C12FB0A}" srcOrd="3" destOrd="0" presId="urn:microsoft.com/office/officeart/2005/8/layout/vList2"/>
    <dgm:cxn modelId="{D0976A70-FB89-4B62-BD09-7A7593B6D03E}" type="presParOf" srcId="{D70CB87C-8907-4886-ACED-B28FD7FB6F1A}" destId="{2526F054-2E3A-42B3-82EB-C79E52B3FF77}" srcOrd="4" destOrd="0" presId="urn:microsoft.com/office/officeart/2005/8/layout/vList2"/>
    <dgm:cxn modelId="{B20706B4-29F5-4483-9AC1-E1B786C797CF}" type="presParOf" srcId="{D70CB87C-8907-4886-ACED-B28FD7FB6F1A}" destId="{46B71C34-27D4-4773-9C00-415904FDB443}" srcOrd="5" destOrd="0" presId="urn:microsoft.com/office/officeart/2005/8/layout/vList2"/>
    <dgm:cxn modelId="{7D45F832-6D18-43A6-8DAB-E65145DF4D7D}" type="presParOf" srcId="{D70CB87C-8907-4886-ACED-B28FD7FB6F1A}" destId="{A46BF2C7-48FF-49EB-B939-82A797AEF93D}"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D13281-89C9-4F07-83FA-D289761E3828}"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1B858C8-01B3-4872-9F29-5EB7D8A792E2}">
      <dgm:prSet/>
      <dgm:spPr/>
      <dgm:t>
        <a:bodyPr/>
        <a:lstStyle/>
        <a:p>
          <a:pPr>
            <a:lnSpc>
              <a:spcPct val="100000"/>
            </a:lnSpc>
          </a:pPr>
          <a:r>
            <a:rPr lang="en-US"/>
            <a:t>Benefits: fewer missed appointments, improved coordination</a:t>
          </a:r>
        </a:p>
      </dgm:t>
    </dgm:pt>
    <dgm:pt modelId="{50CE94DE-283E-4BE8-835E-A6E46E312F5E}" type="parTrans" cxnId="{651B843A-7F09-42C3-9F82-DDBAD0F5A124}">
      <dgm:prSet/>
      <dgm:spPr/>
      <dgm:t>
        <a:bodyPr/>
        <a:lstStyle/>
        <a:p>
          <a:endParaRPr lang="en-US"/>
        </a:p>
      </dgm:t>
    </dgm:pt>
    <dgm:pt modelId="{D5271A80-1431-4A42-9557-07CA6A6AEE82}" type="sibTrans" cxnId="{651B843A-7F09-42C3-9F82-DDBAD0F5A124}">
      <dgm:prSet/>
      <dgm:spPr/>
      <dgm:t>
        <a:bodyPr/>
        <a:lstStyle/>
        <a:p>
          <a:pPr>
            <a:lnSpc>
              <a:spcPct val="100000"/>
            </a:lnSpc>
          </a:pPr>
          <a:endParaRPr lang="en-US"/>
        </a:p>
      </dgm:t>
    </dgm:pt>
    <dgm:pt modelId="{DE46647D-EBD4-402D-8B95-1618D99280BB}">
      <dgm:prSet/>
      <dgm:spPr/>
      <dgm:t>
        <a:bodyPr/>
        <a:lstStyle/>
        <a:p>
          <a:pPr>
            <a:lnSpc>
              <a:spcPct val="100000"/>
            </a:lnSpc>
          </a:pPr>
          <a:r>
            <a:rPr lang="en-US"/>
            <a:t>Challenges: change resistance and fragmented workflows</a:t>
          </a:r>
        </a:p>
      </dgm:t>
    </dgm:pt>
    <dgm:pt modelId="{851FD694-0265-46CB-BF85-A7381B40E821}" type="parTrans" cxnId="{FA227EC5-B4F0-4D8A-B1C0-34D55EDACC38}">
      <dgm:prSet/>
      <dgm:spPr/>
      <dgm:t>
        <a:bodyPr/>
        <a:lstStyle/>
        <a:p>
          <a:endParaRPr lang="en-US"/>
        </a:p>
      </dgm:t>
    </dgm:pt>
    <dgm:pt modelId="{E299F101-2166-47B9-89D5-F0CA4B60E726}" type="sibTrans" cxnId="{FA227EC5-B4F0-4D8A-B1C0-34D55EDACC38}">
      <dgm:prSet/>
      <dgm:spPr/>
      <dgm:t>
        <a:bodyPr/>
        <a:lstStyle/>
        <a:p>
          <a:pPr>
            <a:lnSpc>
              <a:spcPct val="100000"/>
            </a:lnSpc>
          </a:pPr>
          <a:endParaRPr lang="en-US"/>
        </a:p>
      </dgm:t>
    </dgm:pt>
    <dgm:pt modelId="{8F63C661-1335-4C11-BD00-174F660A9180}">
      <dgm:prSet/>
      <dgm:spPr/>
      <dgm:t>
        <a:bodyPr/>
        <a:lstStyle/>
        <a:p>
          <a:pPr>
            <a:lnSpc>
              <a:spcPct val="100000"/>
            </a:lnSpc>
          </a:pPr>
          <a:r>
            <a:rPr lang="en-US"/>
            <a:t>Example: limited IT support delays implementation</a:t>
          </a:r>
        </a:p>
      </dgm:t>
    </dgm:pt>
    <dgm:pt modelId="{D81628C0-4A47-4A16-9C7C-C76FB15E0922}" type="parTrans" cxnId="{758784D9-6E32-4009-A92C-1357E97CA68F}">
      <dgm:prSet/>
      <dgm:spPr/>
      <dgm:t>
        <a:bodyPr/>
        <a:lstStyle/>
        <a:p>
          <a:endParaRPr lang="en-US"/>
        </a:p>
      </dgm:t>
    </dgm:pt>
    <dgm:pt modelId="{BFA9F36E-1C64-4871-BC85-CF4DCC9CB103}" type="sibTrans" cxnId="{758784D9-6E32-4009-A92C-1357E97CA68F}">
      <dgm:prSet/>
      <dgm:spPr/>
      <dgm:t>
        <a:bodyPr/>
        <a:lstStyle/>
        <a:p>
          <a:pPr>
            <a:lnSpc>
              <a:spcPct val="100000"/>
            </a:lnSpc>
          </a:pPr>
          <a:endParaRPr lang="en-US"/>
        </a:p>
      </dgm:t>
    </dgm:pt>
    <dgm:pt modelId="{C9ED0C27-9FFA-4BA1-8EC7-664F95F97711}">
      <dgm:prSet/>
      <dgm:spPr/>
      <dgm:t>
        <a:bodyPr/>
        <a:lstStyle/>
        <a:p>
          <a:pPr>
            <a:lnSpc>
              <a:spcPct val="100000"/>
            </a:lnSpc>
          </a:pPr>
          <a:r>
            <a:rPr lang="en-US"/>
            <a:t>Solution: digital champions and protected CPD time (NHS Digital, 2025)</a:t>
          </a:r>
        </a:p>
      </dgm:t>
    </dgm:pt>
    <dgm:pt modelId="{524DC549-37D0-4B4F-8223-D9E1A6C5F134}" type="parTrans" cxnId="{560A6358-9768-4388-9846-E2429D019F4C}">
      <dgm:prSet/>
      <dgm:spPr/>
      <dgm:t>
        <a:bodyPr/>
        <a:lstStyle/>
        <a:p>
          <a:endParaRPr lang="en-US"/>
        </a:p>
      </dgm:t>
    </dgm:pt>
    <dgm:pt modelId="{95E91E78-A1A2-4BEE-8EB6-9FD9A034EACE}" type="sibTrans" cxnId="{560A6358-9768-4388-9846-E2429D019F4C}">
      <dgm:prSet/>
      <dgm:spPr/>
      <dgm:t>
        <a:bodyPr/>
        <a:lstStyle/>
        <a:p>
          <a:endParaRPr lang="en-US"/>
        </a:p>
      </dgm:t>
    </dgm:pt>
    <dgm:pt modelId="{E24E0A1B-1D91-4EE6-ADC6-A5426E0CD282}" type="pres">
      <dgm:prSet presAssocID="{A7D13281-89C9-4F07-83FA-D289761E3828}" presName="root" presStyleCnt="0">
        <dgm:presLayoutVars>
          <dgm:dir/>
          <dgm:resizeHandles val="exact"/>
        </dgm:presLayoutVars>
      </dgm:prSet>
      <dgm:spPr/>
    </dgm:pt>
    <dgm:pt modelId="{6F743AF1-F107-4561-81D9-2202A8F530CC}" type="pres">
      <dgm:prSet presAssocID="{A7D13281-89C9-4F07-83FA-D289761E3828}" presName="container" presStyleCnt="0">
        <dgm:presLayoutVars>
          <dgm:dir/>
          <dgm:resizeHandles val="exact"/>
        </dgm:presLayoutVars>
      </dgm:prSet>
      <dgm:spPr/>
    </dgm:pt>
    <dgm:pt modelId="{E5A0C0B8-CA9E-4B9F-852E-1E9B02D83691}" type="pres">
      <dgm:prSet presAssocID="{91B858C8-01B3-4872-9F29-5EB7D8A792E2}" presName="compNode" presStyleCnt="0"/>
      <dgm:spPr/>
    </dgm:pt>
    <dgm:pt modelId="{DD3B413B-1D15-4354-8C39-FD8EF993B6F6}" type="pres">
      <dgm:prSet presAssocID="{91B858C8-01B3-4872-9F29-5EB7D8A792E2}" presName="iconBgRect" presStyleLbl="bgShp" presStyleIdx="0" presStyleCnt="4"/>
      <dgm:spPr/>
    </dgm:pt>
    <dgm:pt modelId="{A90EB403-C79E-4DE6-A563-DF7419813D1A}" type="pres">
      <dgm:prSet presAssocID="{91B858C8-01B3-4872-9F29-5EB7D8A792E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17FED6F5-7A09-4DDA-B077-2B7637469524}" type="pres">
      <dgm:prSet presAssocID="{91B858C8-01B3-4872-9F29-5EB7D8A792E2}" presName="spaceRect" presStyleCnt="0"/>
      <dgm:spPr/>
    </dgm:pt>
    <dgm:pt modelId="{C1389EBF-98D7-414E-BC63-E53F4720B76A}" type="pres">
      <dgm:prSet presAssocID="{91B858C8-01B3-4872-9F29-5EB7D8A792E2}" presName="textRect" presStyleLbl="revTx" presStyleIdx="0" presStyleCnt="4">
        <dgm:presLayoutVars>
          <dgm:chMax val="1"/>
          <dgm:chPref val="1"/>
        </dgm:presLayoutVars>
      </dgm:prSet>
      <dgm:spPr/>
    </dgm:pt>
    <dgm:pt modelId="{5B5FC017-CFE9-404F-8A3D-81D413EC3994}" type="pres">
      <dgm:prSet presAssocID="{D5271A80-1431-4A42-9557-07CA6A6AEE82}" presName="sibTrans" presStyleLbl="sibTrans2D1" presStyleIdx="0" presStyleCnt="0"/>
      <dgm:spPr/>
    </dgm:pt>
    <dgm:pt modelId="{08288570-078C-45C2-8890-C06B04A2AC44}" type="pres">
      <dgm:prSet presAssocID="{DE46647D-EBD4-402D-8B95-1618D99280BB}" presName="compNode" presStyleCnt="0"/>
      <dgm:spPr/>
    </dgm:pt>
    <dgm:pt modelId="{6D3BCDE2-B7CF-4D48-9644-9C2349AC666A}" type="pres">
      <dgm:prSet presAssocID="{DE46647D-EBD4-402D-8B95-1618D99280BB}" presName="iconBgRect" presStyleLbl="bgShp" presStyleIdx="1" presStyleCnt="4"/>
      <dgm:spPr/>
    </dgm:pt>
    <dgm:pt modelId="{514239A0-2F19-4F2B-98D9-7C402227111A}" type="pres">
      <dgm:prSet presAssocID="{DE46647D-EBD4-402D-8B95-1618D99280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C1B37240-7A62-4535-A0E9-6E863C48CC3B}" type="pres">
      <dgm:prSet presAssocID="{DE46647D-EBD4-402D-8B95-1618D99280BB}" presName="spaceRect" presStyleCnt="0"/>
      <dgm:spPr/>
    </dgm:pt>
    <dgm:pt modelId="{B8E09DD8-6841-499D-8F5C-9301BA1FECE3}" type="pres">
      <dgm:prSet presAssocID="{DE46647D-EBD4-402D-8B95-1618D99280BB}" presName="textRect" presStyleLbl="revTx" presStyleIdx="1" presStyleCnt="4">
        <dgm:presLayoutVars>
          <dgm:chMax val="1"/>
          <dgm:chPref val="1"/>
        </dgm:presLayoutVars>
      </dgm:prSet>
      <dgm:spPr/>
    </dgm:pt>
    <dgm:pt modelId="{522F33B9-F7EA-4397-98B7-470ABD30F8C2}" type="pres">
      <dgm:prSet presAssocID="{E299F101-2166-47B9-89D5-F0CA4B60E726}" presName="sibTrans" presStyleLbl="sibTrans2D1" presStyleIdx="0" presStyleCnt="0"/>
      <dgm:spPr/>
    </dgm:pt>
    <dgm:pt modelId="{8E81F20E-5977-49F0-B59B-CB30E83EAD97}" type="pres">
      <dgm:prSet presAssocID="{8F63C661-1335-4C11-BD00-174F660A9180}" presName="compNode" presStyleCnt="0"/>
      <dgm:spPr/>
    </dgm:pt>
    <dgm:pt modelId="{C3B9453F-7964-4FD3-9DBB-7375635A8101}" type="pres">
      <dgm:prSet presAssocID="{8F63C661-1335-4C11-BD00-174F660A9180}" presName="iconBgRect" presStyleLbl="bgShp" presStyleIdx="2" presStyleCnt="4"/>
      <dgm:spPr/>
    </dgm:pt>
    <dgm:pt modelId="{77D20F24-6DC8-4BB9-94C0-5D03D92DD1AF}" type="pres">
      <dgm:prSet presAssocID="{8F63C661-1335-4C11-BD00-174F660A91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030B4F9C-2B36-4963-8FE7-F59C2F2C361D}" type="pres">
      <dgm:prSet presAssocID="{8F63C661-1335-4C11-BD00-174F660A9180}" presName="spaceRect" presStyleCnt="0"/>
      <dgm:spPr/>
    </dgm:pt>
    <dgm:pt modelId="{CC5DBA6E-B4E8-4EF8-BD91-F20FA990C801}" type="pres">
      <dgm:prSet presAssocID="{8F63C661-1335-4C11-BD00-174F660A9180}" presName="textRect" presStyleLbl="revTx" presStyleIdx="2" presStyleCnt="4">
        <dgm:presLayoutVars>
          <dgm:chMax val="1"/>
          <dgm:chPref val="1"/>
        </dgm:presLayoutVars>
      </dgm:prSet>
      <dgm:spPr/>
    </dgm:pt>
    <dgm:pt modelId="{106CB3DC-F558-4EA8-B692-7D9FBF3A5CE4}" type="pres">
      <dgm:prSet presAssocID="{BFA9F36E-1C64-4871-BC85-CF4DCC9CB103}" presName="sibTrans" presStyleLbl="sibTrans2D1" presStyleIdx="0" presStyleCnt="0"/>
      <dgm:spPr/>
    </dgm:pt>
    <dgm:pt modelId="{2DCF0116-D8D0-4CA8-874F-B17D2DBDE1DD}" type="pres">
      <dgm:prSet presAssocID="{C9ED0C27-9FFA-4BA1-8EC7-664F95F97711}" presName="compNode" presStyleCnt="0"/>
      <dgm:spPr/>
    </dgm:pt>
    <dgm:pt modelId="{9699B7E5-4A84-4D39-A025-03B5D85E5B84}" type="pres">
      <dgm:prSet presAssocID="{C9ED0C27-9FFA-4BA1-8EC7-664F95F97711}" presName="iconBgRect" presStyleLbl="bgShp" presStyleIdx="3" presStyleCnt="4"/>
      <dgm:spPr/>
    </dgm:pt>
    <dgm:pt modelId="{F1976B0C-68CC-47D1-B06C-67A22C1FAA7A}" type="pres">
      <dgm:prSet presAssocID="{C9ED0C27-9FFA-4BA1-8EC7-664F95F9771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ibbon"/>
        </a:ext>
      </dgm:extLst>
    </dgm:pt>
    <dgm:pt modelId="{6E8CDEE8-5628-4CCE-898E-261A1DB81CA6}" type="pres">
      <dgm:prSet presAssocID="{C9ED0C27-9FFA-4BA1-8EC7-664F95F97711}" presName="spaceRect" presStyleCnt="0"/>
      <dgm:spPr/>
    </dgm:pt>
    <dgm:pt modelId="{D252A3C4-B30C-4F38-B6C9-500147052211}" type="pres">
      <dgm:prSet presAssocID="{C9ED0C27-9FFA-4BA1-8EC7-664F95F97711}" presName="textRect" presStyleLbl="revTx" presStyleIdx="3" presStyleCnt="4">
        <dgm:presLayoutVars>
          <dgm:chMax val="1"/>
          <dgm:chPref val="1"/>
        </dgm:presLayoutVars>
      </dgm:prSet>
      <dgm:spPr/>
    </dgm:pt>
  </dgm:ptLst>
  <dgm:cxnLst>
    <dgm:cxn modelId="{5B0A190D-D314-4A7F-A521-DDAE7B369C1C}" type="presOf" srcId="{C9ED0C27-9FFA-4BA1-8EC7-664F95F97711}" destId="{D252A3C4-B30C-4F38-B6C9-500147052211}" srcOrd="0" destOrd="0" presId="urn:microsoft.com/office/officeart/2018/2/layout/IconCircleList"/>
    <dgm:cxn modelId="{40EF301D-A4CA-4558-893D-BDE705B2DD78}" type="presOf" srcId="{A7D13281-89C9-4F07-83FA-D289761E3828}" destId="{E24E0A1B-1D91-4EE6-ADC6-A5426E0CD282}" srcOrd="0" destOrd="0" presId="urn:microsoft.com/office/officeart/2018/2/layout/IconCircleList"/>
    <dgm:cxn modelId="{CE670131-9FF3-4FEA-9F9B-D6E1FE764EB9}" type="presOf" srcId="{BFA9F36E-1C64-4871-BC85-CF4DCC9CB103}" destId="{106CB3DC-F558-4EA8-B692-7D9FBF3A5CE4}" srcOrd="0" destOrd="0" presId="urn:microsoft.com/office/officeart/2018/2/layout/IconCircleList"/>
    <dgm:cxn modelId="{905AE132-93DC-43FE-B259-AC50083CB8B6}" type="presOf" srcId="{8F63C661-1335-4C11-BD00-174F660A9180}" destId="{CC5DBA6E-B4E8-4EF8-BD91-F20FA990C801}" srcOrd="0" destOrd="0" presId="urn:microsoft.com/office/officeart/2018/2/layout/IconCircleList"/>
    <dgm:cxn modelId="{651B843A-7F09-42C3-9F82-DDBAD0F5A124}" srcId="{A7D13281-89C9-4F07-83FA-D289761E3828}" destId="{91B858C8-01B3-4872-9F29-5EB7D8A792E2}" srcOrd="0" destOrd="0" parTransId="{50CE94DE-283E-4BE8-835E-A6E46E312F5E}" sibTransId="{D5271A80-1431-4A42-9557-07CA6A6AEE82}"/>
    <dgm:cxn modelId="{560A6358-9768-4388-9846-E2429D019F4C}" srcId="{A7D13281-89C9-4F07-83FA-D289761E3828}" destId="{C9ED0C27-9FFA-4BA1-8EC7-664F95F97711}" srcOrd="3" destOrd="0" parTransId="{524DC549-37D0-4B4F-8223-D9E1A6C5F134}" sibTransId="{95E91E78-A1A2-4BEE-8EB6-9FD9A034EACE}"/>
    <dgm:cxn modelId="{B8A4F4AB-2D62-4C28-9B71-3AB479080834}" type="presOf" srcId="{E299F101-2166-47B9-89D5-F0CA4B60E726}" destId="{522F33B9-F7EA-4397-98B7-470ABD30F8C2}" srcOrd="0" destOrd="0" presId="urn:microsoft.com/office/officeart/2018/2/layout/IconCircleList"/>
    <dgm:cxn modelId="{FA227EC5-B4F0-4D8A-B1C0-34D55EDACC38}" srcId="{A7D13281-89C9-4F07-83FA-D289761E3828}" destId="{DE46647D-EBD4-402D-8B95-1618D99280BB}" srcOrd="1" destOrd="0" parTransId="{851FD694-0265-46CB-BF85-A7381B40E821}" sibTransId="{E299F101-2166-47B9-89D5-F0CA4B60E726}"/>
    <dgm:cxn modelId="{758784D9-6E32-4009-A92C-1357E97CA68F}" srcId="{A7D13281-89C9-4F07-83FA-D289761E3828}" destId="{8F63C661-1335-4C11-BD00-174F660A9180}" srcOrd="2" destOrd="0" parTransId="{D81628C0-4A47-4A16-9C7C-C76FB15E0922}" sibTransId="{BFA9F36E-1C64-4871-BC85-CF4DCC9CB103}"/>
    <dgm:cxn modelId="{F8DD0EE5-7A65-4D06-93CF-1108308A9B89}" type="presOf" srcId="{91B858C8-01B3-4872-9F29-5EB7D8A792E2}" destId="{C1389EBF-98D7-414E-BC63-E53F4720B76A}" srcOrd="0" destOrd="0" presId="urn:microsoft.com/office/officeart/2018/2/layout/IconCircleList"/>
    <dgm:cxn modelId="{A18534E9-F7A7-4273-8744-4A5F26DB8996}" type="presOf" srcId="{D5271A80-1431-4A42-9557-07CA6A6AEE82}" destId="{5B5FC017-CFE9-404F-8A3D-81D413EC3994}" srcOrd="0" destOrd="0" presId="urn:microsoft.com/office/officeart/2018/2/layout/IconCircleList"/>
    <dgm:cxn modelId="{055D86EA-4B82-4B36-BDE2-14FBD8676A41}" type="presOf" srcId="{DE46647D-EBD4-402D-8B95-1618D99280BB}" destId="{B8E09DD8-6841-499D-8F5C-9301BA1FECE3}" srcOrd="0" destOrd="0" presId="urn:microsoft.com/office/officeart/2018/2/layout/IconCircleList"/>
    <dgm:cxn modelId="{32BA0A23-B38D-4A26-9218-FBC7E6F5FEC5}" type="presParOf" srcId="{E24E0A1B-1D91-4EE6-ADC6-A5426E0CD282}" destId="{6F743AF1-F107-4561-81D9-2202A8F530CC}" srcOrd="0" destOrd="0" presId="urn:microsoft.com/office/officeart/2018/2/layout/IconCircleList"/>
    <dgm:cxn modelId="{8FE922CA-0C7F-46FB-9A42-370BBAF20201}" type="presParOf" srcId="{6F743AF1-F107-4561-81D9-2202A8F530CC}" destId="{E5A0C0B8-CA9E-4B9F-852E-1E9B02D83691}" srcOrd="0" destOrd="0" presId="urn:microsoft.com/office/officeart/2018/2/layout/IconCircleList"/>
    <dgm:cxn modelId="{959DFABB-CC61-4435-892B-B4CA6AE1B4CD}" type="presParOf" srcId="{E5A0C0B8-CA9E-4B9F-852E-1E9B02D83691}" destId="{DD3B413B-1D15-4354-8C39-FD8EF993B6F6}" srcOrd="0" destOrd="0" presId="urn:microsoft.com/office/officeart/2018/2/layout/IconCircleList"/>
    <dgm:cxn modelId="{1C4B82DA-9C96-486A-99CB-674647FF70DB}" type="presParOf" srcId="{E5A0C0B8-CA9E-4B9F-852E-1E9B02D83691}" destId="{A90EB403-C79E-4DE6-A563-DF7419813D1A}" srcOrd="1" destOrd="0" presId="urn:microsoft.com/office/officeart/2018/2/layout/IconCircleList"/>
    <dgm:cxn modelId="{1790F26F-46A2-4FA8-9238-8A6671DF9E05}" type="presParOf" srcId="{E5A0C0B8-CA9E-4B9F-852E-1E9B02D83691}" destId="{17FED6F5-7A09-4DDA-B077-2B7637469524}" srcOrd="2" destOrd="0" presId="urn:microsoft.com/office/officeart/2018/2/layout/IconCircleList"/>
    <dgm:cxn modelId="{2C98C16F-1EB0-4479-8886-0C594157306A}" type="presParOf" srcId="{E5A0C0B8-CA9E-4B9F-852E-1E9B02D83691}" destId="{C1389EBF-98D7-414E-BC63-E53F4720B76A}" srcOrd="3" destOrd="0" presId="urn:microsoft.com/office/officeart/2018/2/layout/IconCircleList"/>
    <dgm:cxn modelId="{11C9CAB8-61EC-48AD-9F63-8A4551B32B3E}" type="presParOf" srcId="{6F743AF1-F107-4561-81D9-2202A8F530CC}" destId="{5B5FC017-CFE9-404F-8A3D-81D413EC3994}" srcOrd="1" destOrd="0" presId="urn:microsoft.com/office/officeart/2018/2/layout/IconCircleList"/>
    <dgm:cxn modelId="{E35263CD-A61A-4862-848B-E6FA81D0BADB}" type="presParOf" srcId="{6F743AF1-F107-4561-81D9-2202A8F530CC}" destId="{08288570-078C-45C2-8890-C06B04A2AC44}" srcOrd="2" destOrd="0" presId="urn:microsoft.com/office/officeart/2018/2/layout/IconCircleList"/>
    <dgm:cxn modelId="{A27E8100-E102-4F47-AF02-4ED41FC36EEF}" type="presParOf" srcId="{08288570-078C-45C2-8890-C06B04A2AC44}" destId="{6D3BCDE2-B7CF-4D48-9644-9C2349AC666A}" srcOrd="0" destOrd="0" presId="urn:microsoft.com/office/officeart/2018/2/layout/IconCircleList"/>
    <dgm:cxn modelId="{F9814F09-FF64-4660-90E1-F7863004BC86}" type="presParOf" srcId="{08288570-078C-45C2-8890-C06B04A2AC44}" destId="{514239A0-2F19-4F2B-98D9-7C402227111A}" srcOrd="1" destOrd="0" presId="urn:microsoft.com/office/officeart/2018/2/layout/IconCircleList"/>
    <dgm:cxn modelId="{72982D70-C804-4A6C-B835-EA37CECB24F3}" type="presParOf" srcId="{08288570-078C-45C2-8890-C06B04A2AC44}" destId="{C1B37240-7A62-4535-A0E9-6E863C48CC3B}" srcOrd="2" destOrd="0" presId="urn:microsoft.com/office/officeart/2018/2/layout/IconCircleList"/>
    <dgm:cxn modelId="{5CAA0D30-92E4-43AE-8BA8-1A9C46B3898D}" type="presParOf" srcId="{08288570-078C-45C2-8890-C06B04A2AC44}" destId="{B8E09DD8-6841-499D-8F5C-9301BA1FECE3}" srcOrd="3" destOrd="0" presId="urn:microsoft.com/office/officeart/2018/2/layout/IconCircleList"/>
    <dgm:cxn modelId="{BD6C8817-DCD5-43D6-8FB6-6AF20231CA8E}" type="presParOf" srcId="{6F743AF1-F107-4561-81D9-2202A8F530CC}" destId="{522F33B9-F7EA-4397-98B7-470ABD30F8C2}" srcOrd="3" destOrd="0" presId="urn:microsoft.com/office/officeart/2018/2/layout/IconCircleList"/>
    <dgm:cxn modelId="{F541658F-8823-4C2A-8238-3EFB8274981C}" type="presParOf" srcId="{6F743AF1-F107-4561-81D9-2202A8F530CC}" destId="{8E81F20E-5977-49F0-B59B-CB30E83EAD97}" srcOrd="4" destOrd="0" presId="urn:microsoft.com/office/officeart/2018/2/layout/IconCircleList"/>
    <dgm:cxn modelId="{68CA6006-2075-44F8-9B99-F020ED317841}" type="presParOf" srcId="{8E81F20E-5977-49F0-B59B-CB30E83EAD97}" destId="{C3B9453F-7964-4FD3-9DBB-7375635A8101}" srcOrd="0" destOrd="0" presId="urn:microsoft.com/office/officeart/2018/2/layout/IconCircleList"/>
    <dgm:cxn modelId="{B3508754-B096-4E7E-9762-07FB4D99A686}" type="presParOf" srcId="{8E81F20E-5977-49F0-B59B-CB30E83EAD97}" destId="{77D20F24-6DC8-4BB9-94C0-5D03D92DD1AF}" srcOrd="1" destOrd="0" presId="urn:microsoft.com/office/officeart/2018/2/layout/IconCircleList"/>
    <dgm:cxn modelId="{4508F2C8-E902-4A48-AF56-E22A709231E2}" type="presParOf" srcId="{8E81F20E-5977-49F0-B59B-CB30E83EAD97}" destId="{030B4F9C-2B36-4963-8FE7-F59C2F2C361D}" srcOrd="2" destOrd="0" presId="urn:microsoft.com/office/officeart/2018/2/layout/IconCircleList"/>
    <dgm:cxn modelId="{262106D5-29AE-4D81-80FF-4F9A0FB44C76}" type="presParOf" srcId="{8E81F20E-5977-49F0-B59B-CB30E83EAD97}" destId="{CC5DBA6E-B4E8-4EF8-BD91-F20FA990C801}" srcOrd="3" destOrd="0" presId="urn:microsoft.com/office/officeart/2018/2/layout/IconCircleList"/>
    <dgm:cxn modelId="{C6EF600D-44C4-4C5E-845A-AF6E3220E1F3}" type="presParOf" srcId="{6F743AF1-F107-4561-81D9-2202A8F530CC}" destId="{106CB3DC-F558-4EA8-B692-7D9FBF3A5CE4}" srcOrd="5" destOrd="0" presId="urn:microsoft.com/office/officeart/2018/2/layout/IconCircleList"/>
    <dgm:cxn modelId="{F0B38BEC-186D-4F9B-ABC2-3F8FB361219D}" type="presParOf" srcId="{6F743AF1-F107-4561-81D9-2202A8F530CC}" destId="{2DCF0116-D8D0-4CA8-874F-B17D2DBDE1DD}" srcOrd="6" destOrd="0" presId="urn:microsoft.com/office/officeart/2018/2/layout/IconCircleList"/>
    <dgm:cxn modelId="{CC345088-45AA-42B0-8C3C-36A38511ED63}" type="presParOf" srcId="{2DCF0116-D8D0-4CA8-874F-B17D2DBDE1DD}" destId="{9699B7E5-4A84-4D39-A025-03B5D85E5B84}" srcOrd="0" destOrd="0" presId="urn:microsoft.com/office/officeart/2018/2/layout/IconCircleList"/>
    <dgm:cxn modelId="{5DC82A42-B07C-4D15-B721-BFE5A483C6A3}" type="presParOf" srcId="{2DCF0116-D8D0-4CA8-874F-B17D2DBDE1DD}" destId="{F1976B0C-68CC-47D1-B06C-67A22C1FAA7A}" srcOrd="1" destOrd="0" presId="urn:microsoft.com/office/officeart/2018/2/layout/IconCircleList"/>
    <dgm:cxn modelId="{68718887-51F7-413D-A7D4-A00BEC4A50D3}" type="presParOf" srcId="{2DCF0116-D8D0-4CA8-874F-B17D2DBDE1DD}" destId="{6E8CDEE8-5628-4CCE-898E-261A1DB81CA6}" srcOrd="2" destOrd="0" presId="urn:microsoft.com/office/officeart/2018/2/layout/IconCircleList"/>
    <dgm:cxn modelId="{1A194EF0-1257-4DD4-A848-B10168EC56C6}" type="presParOf" srcId="{2DCF0116-D8D0-4CA8-874F-B17D2DBDE1DD}" destId="{D252A3C4-B30C-4F38-B6C9-50014705221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659ED4-F032-491F-B3AF-AAB9D750E4A8}"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2F388206-4315-42C7-8786-77028B8102C4}">
      <dgm:prSet/>
      <dgm:spPr/>
      <dgm:t>
        <a:bodyPr/>
        <a:lstStyle/>
        <a:p>
          <a:r>
            <a:rPr lang="en-US"/>
            <a:t>81% users find the App easy; 70% say it improves care (PSL, 2024)</a:t>
          </a:r>
        </a:p>
      </dgm:t>
    </dgm:pt>
    <dgm:pt modelId="{9BC408C7-85F6-41F6-B166-1A9815575C76}" type="parTrans" cxnId="{629661D1-56E1-4AC6-95E8-93747A50AA31}">
      <dgm:prSet/>
      <dgm:spPr/>
      <dgm:t>
        <a:bodyPr/>
        <a:lstStyle/>
        <a:p>
          <a:endParaRPr lang="en-US"/>
        </a:p>
      </dgm:t>
    </dgm:pt>
    <dgm:pt modelId="{90288962-0E99-44FF-8C60-0BB6F176BBB7}" type="sibTrans" cxnId="{629661D1-56E1-4AC6-95E8-93747A50AA31}">
      <dgm:prSet/>
      <dgm:spPr/>
      <dgm:t>
        <a:bodyPr/>
        <a:lstStyle/>
        <a:p>
          <a:endParaRPr lang="en-US"/>
        </a:p>
      </dgm:t>
    </dgm:pt>
    <dgm:pt modelId="{240B9E8F-2497-435C-AFAD-E5C5820FAEF2}">
      <dgm:prSet/>
      <dgm:spPr/>
      <dgm:t>
        <a:bodyPr/>
        <a:lstStyle/>
        <a:p>
          <a:r>
            <a:rPr lang="en-US"/>
            <a:t>Boosts autonomy, engagement, and transparency</a:t>
          </a:r>
        </a:p>
      </dgm:t>
    </dgm:pt>
    <dgm:pt modelId="{0216E17B-6353-4491-AD50-F8BE451210B2}" type="parTrans" cxnId="{085D34E9-2382-4B89-B1BD-E995C8D917D0}">
      <dgm:prSet/>
      <dgm:spPr/>
      <dgm:t>
        <a:bodyPr/>
        <a:lstStyle/>
        <a:p>
          <a:endParaRPr lang="en-US"/>
        </a:p>
      </dgm:t>
    </dgm:pt>
    <dgm:pt modelId="{6D78F504-FDF3-4D0B-A5A9-015184D3EC67}" type="sibTrans" cxnId="{085D34E9-2382-4B89-B1BD-E995C8D917D0}">
      <dgm:prSet/>
      <dgm:spPr/>
      <dgm:t>
        <a:bodyPr/>
        <a:lstStyle/>
        <a:p>
          <a:endParaRPr lang="en-US"/>
        </a:p>
      </dgm:t>
    </dgm:pt>
    <dgm:pt modelId="{C61FE1E8-4B39-424F-BC25-229392EF5D82}">
      <dgm:prSet/>
      <dgm:spPr/>
      <dgm:t>
        <a:bodyPr/>
        <a:lstStyle/>
        <a:p>
          <a:r>
            <a:rPr lang="en-US"/>
            <a:t>Barriers: 39% can’t access test results or records</a:t>
          </a:r>
        </a:p>
      </dgm:t>
    </dgm:pt>
    <dgm:pt modelId="{6EBC297C-B37B-4F68-97AD-6CB6ADACAB81}" type="parTrans" cxnId="{58253154-E96B-4681-9D54-BDDA600AC4C1}">
      <dgm:prSet/>
      <dgm:spPr/>
      <dgm:t>
        <a:bodyPr/>
        <a:lstStyle/>
        <a:p>
          <a:endParaRPr lang="en-US"/>
        </a:p>
      </dgm:t>
    </dgm:pt>
    <dgm:pt modelId="{88DFCAD2-CBDF-48B3-BCA0-4493AEBE2279}" type="sibTrans" cxnId="{58253154-E96B-4681-9D54-BDDA600AC4C1}">
      <dgm:prSet/>
      <dgm:spPr/>
      <dgm:t>
        <a:bodyPr/>
        <a:lstStyle/>
        <a:p>
          <a:endParaRPr lang="en-US"/>
        </a:p>
      </dgm:t>
    </dgm:pt>
    <dgm:pt modelId="{7DF39284-7236-4F1B-993E-4DA408A6D4EB}">
      <dgm:prSet/>
      <dgm:spPr/>
      <dgm:t>
        <a:bodyPr/>
        <a:lstStyle/>
        <a:p>
          <a:r>
            <a:rPr lang="en-US"/>
            <a:t>Support through libraries aids inclusion (England, 2024)</a:t>
          </a:r>
        </a:p>
      </dgm:t>
    </dgm:pt>
    <dgm:pt modelId="{46DC589B-8300-4016-84D0-55F6BC94720C}" type="parTrans" cxnId="{EFE9CA5B-1FB8-4439-90F4-F8A5F270031C}">
      <dgm:prSet/>
      <dgm:spPr/>
      <dgm:t>
        <a:bodyPr/>
        <a:lstStyle/>
        <a:p>
          <a:endParaRPr lang="en-US"/>
        </a:p>
      </dgm:t>
    </dgm:pt>
    <dgm:pt modelId="{43750E74-3CCE-42A7-96EF-4382B5643BE2}" type="sibTrans" cxnId="{EFE9CA5B-1FB8-4439-90F4-F8A5F270031C}">
      <dgm:prSet/>
      <dgm:spPr/>
      <dgm:t>
        <a:bodyPr/>
        <a:lstStyle/>
        <a:p>
          <a:endParaRPr lang="en-US"/>
        </a:p>
      </dgm:t>
    </dgm:pt>
    <dgm:pt modelId="{35F08069-1C29-42D3-8B71-DD056327CCB4}" type="pres">
      <dgm:prSet presAssocID="{F8659ED4-F032-491F-B3AF-AAB9D750E4A8}" presName="matrix" presStyleCnt="0">
        <dgm:presLayoutVars>
          <dgm:chMax val="1"/>
          <dgm:dir/>
          <dgm:resizeHandles val="exact"/>
        </dgm:presLayoutVars>
      </dgm:prSet>
      <dgm:spPr/>
    </dgm:pt>
    <dgm:pt modelId="{75B4C339-9505-40CB-BC80-CF6B457989BD}" type="pres">
      <dgm:prSet presAssocID="{F8659ED4-F032-491F-B3AF-AAB9D750E4A8}" presName="diamond" presStyleLbl="bgShp" presStyleIdx="0" presStyleCnt="1"/>
      <dgm:spPr/>
    </dgm:pt>
    <dgm:pt modelId="{3EC938FA-93FB-4998-B984-EA8F143FA15D}" type="pres">
      <dgm:prSet presAssocID="{F8659ED4-F032-491F-B3AF-AAB9D750E4A8}" presName="quad1" presStyleLbl="node1" presStyleIdx="0" presStyleCnt="4">
        <dgm:presLayoutVars>
          <dgm:chMax val="0"/>
          <dgm:chPref val="0"/>
          <dgm:bulletEnabled val="1"/>
        </dgm:presLayoutVars>
      </dgm:prSet>
      <dgm:spPr/>
    </dgm:pt>
    <dgm:pt modelId="{0A4E4EC4-278D-4D78-819F-5C717A098D40}" type="pres">
      <dgm:prSet presAssocID="{F8659ED4-F032-491F-B3AF-AAB9D750E4A8}" presName="quad2" presStyleLbl="node1" presStyleIdx="1" presStyleCnt="4">
        <dgm:presLayoutVars>
          <dgm:chMax val="0"/>
          <dgm:chPref val="0"/>
          <dgm:bulletEnabled val="1"/>
        </dgm:presLayoutVars>
      </dgm:prSet>
      <dgm:spPr/>
    </dgm:pt>
    <dgm:pt modelId="{B4CC2026-D9D0-4231-B5D1-9016867630E2}" type="pres">
      <dgm:prSet presAssocID="{F8659ED4-F032-491F-B3AF-AAB9D750E4A8}" presName="quad3" presStyleLbl="node1" presStyleIdx="2" presStyleCnt="4">
        <dgm:presLayoutVars>
          <dgm:chMax val="0"/>
          <dgm:chPref val="0"/>
          <dgm:bulletEnabled val="1"/>
        </dgm:presLayoutVars>
      </dgm:prSet>
      <dgm:spPr/>
    </dgm:pt>
    <dgm:pt modelId="{CB42603D-EC72-41DB-A575-14B839CE07B6}" type="pres">
      <dgm:prSet presAssocID="{F8659ED4-F032-491F-B3AF-AAB9D750E4A8}" presName="quad4" presStyleLbl="node1" presStyleIdx="3" presStyleCnt="4">
        <dgm:presLayoutVars>
          <dgm:chMax val="0"/>
          <dgm:chPref val="0"/>
          <dgm:bulletEnabled val="1"/>
        </dgm:presLayoutVars>
      </dgm:prSet>
      <dgm:spPr/>
    </dgm:pt>
  </dgm:ptLst>
  <dgm:cxnLst>
    <dgm:cxn modelId="{FC1E6236-3E20-4B95-B724-4E9D3FDC0B6B}" type="presOf" srcId="{7DF39284-7236-4F1B-993E-4DA408A6D4EB}" destId="{CB42603D-EC72-41DB-A575-14B839CE07B6}" srcOrd="0" destOrd="0" presId="urn:microsoft.com/office/officeart/2005/8/layout/matrix3"/>
    <dgm:cxn modelId="{58253154-E96B-4681-9D54-BDDA600AC4C1}" srcId="{F8659ED4-F032-491F-B3AF-AAB9D750E4A8}" destId="{C61FE1E8-4B39-424F-BC25-229392EF5D82}" srcOrd="2" destOrd="0" parTransId="{6EBC297C-B37B-4F68-97AD-6CB6ADACAB81}" sibTransId="{88DFCAD2-CBDF-48B3-BCA0-4493AEBE2279}"/>
    <dgm:cxn modelId="{EFE9CA5B-1FB8-4439-90F4-F8A5F270031C}" srcId="{F8659ED4-F032-491F-B3AF-AAB9D750E4A8}" destId="{7DF39284-7236-4F1B-993E-4DA408A6D4EB}" srcOrd="3" destOrd="0" parTransId="{46DC589B-8300-4016-84D0-55F6BC94720C}" sibTransId="{43750E74-3CCE-42A7-96EF-4382B5643BE2}"/>
    <dgm:cxn modelId="{AE8D3368-5432-4F5B-ABE8-6D3EB3A13C4D}" type="presOf" srcId="{2F388206-4315-42C7-8786-77028B8102C4}" destId="{3EC938FA-93FB-4998-B984-EA8F143FA15D}" srcOrd="0" destOrd="0" presId="urn:microsoft.com/office/officeart/2005/8/layout/matrix3"/>
    <dgm:cxn modelId="{17F02480-C852-406F-8463-45C179127242}" type="presOf" srcId="{C61FE1E8-4B39-424F-BC25-229392EF5D82}" destId="{B4CC2026-D9D0-4231-B5D1-9016867630E2}" srcOrd="0" destOrd="0" presId="urn:microsoft.com/office/officeart/2005/8/layout/matrix3"/>
    <dgm:cxn modelId="{D10F059B-F233-4E79-B640-0F02AC6D2C71}" type="presOf" srcId="{240B9E8F-2497-435C-AFAD-E5C5820FAEF2}" destId="{0A4E4EC4-278D-4D78-819F-5C717A098D40}" srcOrd="0" destOrd="0" presId="urn:microsoft.com/office/officeart/2005/8/layout/matrix3"/>
    <dgm:cxn modelId="{3CC75FAC-43B4-4E7E-A050-A837EA864ED2}" type="presOf" srcId="{F8659ED4-F032-491F-B3AF-AAB9D750E4A8}" destId="{35F08069-1C29-42D3-8B71-DD056327CCB4}" srcOrd="0" destOrd="0" presId="urn:microsoft.com/office/officeart/2005/8/layout/matrix3"/>
    <dgm:cxn modelId="{629661D1-56E1-4AC6-95E8-93747A50AA31}" srcId="{F8659ED4-F032-491F-B3AF-AAB9D750E4A8}" destId="{2F388206-4315-42C7-8786-77028B8102C4}" srcOrd="0" destOrd="0" parTransId="{9BC408C7-85F6-41F6-B166-1A9815575C76}" sibTransId="{90288962-0E99-44FF-8C60-0BB6F176BBB7}"/>
    <dgm:cxn modelId="{085D34E9-2382-4B89-B1BD-E995C8D917D0}" srcId="{F8659ED4-F032-491F-B3AF-AAB9D750E4A8}" destId="{240B9E8F-2497-435C-AFAD-E5C5820FAEF2}" srcOrd="1" destOrd="0" parTransId="{0216E17B-6353-4491-AD50-F8BE451210B2}" sibTransId="{6D78F504-FDF3-4D0B-A5A9-015184D3EC67}"/>
    <dgm:cxn modelId="{6EB32B31-A529-450A-9B98-DEC3691D035F}" type="presParOf" srcId="{35F08069-1C29-42D3-8B71-DD056327CCB4}" destId="{75B4C339-9505-40CB-BC80-CF6B457989BD}" srcOrd="0" destOrd="0" presId="urn:microsoft.com/office/officeart/2005/8/layout/matrix3"/>
    <dgm:cxn modelId="{F1C0EDD3-9C83-4D1B-876F-7513B286FE44}" type="presParOf" srcId="{35F08069-1C29-42D3-8B71-DD056327CCB4}" destId="{3EC938FA-93FB-4998-B984-EA8F143FA15D}" srcOrd="1" destOrd="0" presId="urn:microsoft.com/office/officeart/2005/8/layout/matrix3"/>
    <dgm:cxn modelId="{83700412-684C-4868-93BB-D18C650F3127}" type="presParOf" srcId="{35F08069-1C29-42D3-8B71-DD056327CCB4}" destId="{0A4E4EC4-278D-4D78-819F-5C717A098D40}" srcOrd="2" destOrd="0" presId="urn:microsoft.com/office/officeart/2005/8/layout/matrix3"/>
    <dgm:cxn modelId="{851A09C7-4D29-4B20-8C2F-894C121A6FEC}" type="presParOf" srcId="{35F08069-1C29-42D3-8B71-DD056327CCB4}" destId="{B4CC2026-D9D0-4231-B5D1-9016867630E2}" srcOrd="3" destOrd="0" presId="urn:microsoft.com/office/officeart/2005/8/layout/matrix3"/>
    <dgm:cxn modelId="{E3E17770-F545-456E-85AB-DB7ADD36C126}" type="presParOf" srcId="{35F08069-1C29-42D3-8B71-DD056327CCB4}" destId="{CB42603D-EC72-41DB-A575-14B839CE07B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A6D6725-40EF-4117-85F6-89E8F55AB90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AA08B0-E471-468A-9041-6684F793144B}">
      <dgm:prSet/>
      <dgm:spPr/>
      <dgm:t>
        <a:bodyPr/>
        <a:lstStyle/>
        <a:p>
          <a:pPr>
            <a:lnSpc>
              <a:spcPct val="100000"/>
            </a:lnSpc>
          </a:pPr>
          <a:r>
            <a:rPr lang="en-US"/>
            <a:t>Persistent inequality in access and readiness</a:t>
          </a:r>
        </a:p>
      </dgm:t>
    </dgm:pt>
    <dgm:pt modelId="{5305CCFC-5199-4439-95B8-C5D61BC830CF}" type="parTrans" cxnId="{930604C9-B55B-4B06-A364-40F7A928DA77}">
      <dgm:prSet/>
      <dgm:spPr/>
      <dgm:t>
        <a:bodyPr/>
        <a:lstStyle/>
        <a:p>
          <a:endParaRPr lang="en-US"/>
        </a:p>
      </dgm:t>
    </dgm:pt>
    <dgm:pt modelId="{6DA47166-A375-4ABD-93D8-3A550E0624B2}" type="sibTrans" cxnId="{930604C9-B55B-4B06-A364-40F7A928DA77}">
      <dgm:prSet/>
      <dgm:spPr/>
      <dgm:t>
        <a:bodyPr/>
        <a:lstStyle/>
        <a:p>
          <a:endParaRPr lang="en-US"/>
        </a:p>
      </dgm:t>
    </dgm:pt>
    <dgm:pt modelId="{70FF7A12-D2F3-4CF2-9044-2FDFE872259C}">
      <dgm:prSet/>
      <dgm:spPr/>
      <dgm:t>
        <a:bodyPr/>
        <a:lstStyle/>
        <a:p>
          <a:pPr>
            <a:lnSpc>
              <a:spcPct val="100000"/>
            </a:lnSpc>
          </a:pPr>
          <a:r>
            <a:rPr lang="en-US"/>
            <a:t>Recommendation 1: Inclusive, multilingual design (Okafor &amp; Akcay, 2024)</a:t>
          </a:r>
        </a:p>
      </dgm:t>
    </dgm:pt>
    <dgm:pt modelId="{8743CE30-DCA2-4B69-AA18-D87990A821DC}" type="parTrans" cxnId="{0547F2A2-56D7-44D8-B7F0-1BAEB7E2D37C}">
      <dgm:prSet/>
      <dgm:spPr/>
      <dgm:t>
        <a:bodyPr/>
        <a:lstStyle/>
        <a:p>
          <a:endParaRPr lang="en-US"/>
        </a:p>
      </dgm:t>
    </dgm:pt>
    <dgm:pt modelId="{D9284493-9FF1-4842-8357-C54F2A8E6550}" type="sibTrans" cxnId="{0547F2A2-56D7-44D8-B7F0-1BAEB7E2D37C}">
      <dgm:prSet/>
      <dgm:spPr/>
      <dgm:t>
        <a:bodyPr/>
        <a:lstStyle/>
        <a:p>
          <a:endParaRPr lang="en-US"/>
        </a:p>
      </dgm:t>
    </dgm:pt>
    <dgm:pt modelId="{127FD13F-B0C2-41FC-9DA5-877831035972}">
      <dgm:prSet/>
      <dgm:spPr/>
      <dgm:t>
        <a:bodyPr/>
        <a:lstStyle/>
        <a:p>
          <a:pPr>
            <a:lnSpc>
              <a:spcPct val="100000"/>
            </a:lnSpc>
          </a:pPr>
          <a:r>
            <a:rPr lang="en-US"/>
            <a:t>Recommendation 2: Ongoing workforce training and digital leadership</a:t>
          </a:r>
        </a:p>
      </dgm:t>
    </dgm:pt>
    <dgm:pt modelId="{8DEB4F3E-3077-47AC-BE28-86CED3DF67A4}" type="parTrans" cxnId="{72C98FD0-1C9E-491C-9DB9-BA933690F048}">
      <dgm:prSet/>
      <dgm:spPr/>
      <dgm:t>
        <a:bodyPr/>
        <a:lstStyle/>
        <a:p>
          <a:endParaRPr lang="en-US"/>
        </a:p>
      </dgm:t>
    </dgm:pt>
    <dgm:pt modelId="{4C101FAE-85F8-41BE-BB84-5DD486E39C95}" type="sibTrans" cxnId="{72C98FD0-1C9E-491C-9DB9-BA933690F048}">
      <dgm:prSet/>
      <dgm:spPr/>
      <dgm:t>
        <a:bodyPr/>
        <a:lstStyle/>
        <a:p>
          <a:endParaRPr lang="en-US"/>
        </a:p>
      </dgm:t>
    </dgm:pt>
    <dgm:pt modelId="{D4E75196-0C0E-4E04-8812-3607A031D541}">
      <dgm:prSet/>
      <dgm:spPr/>
      <dgm:t>
        <a:bodyPr/>
        <a:lstStyle/>
        <a:p>
          <a:pPr>
            <a:lnSpc>
              <a:spcPct val="100000"/>
            </a:lnSpc>
          </a:pPr>
          <a:r>
            <a:rPr lang="en-US"/>
            <a:t>Recommendation 3: Investment in connectivity and inclusion (Davies et al., 2021)</a:t>
          </a:r>
        </a:p>
      </dgm:t>
    </dgm:pt>
    <dgm:pt modelId="{B5C43A3A-3E5E-4678-ACA8-50021A7AEC44}" type="parTrans" cxnId="{E6E73DC2-00FC-4527-B0C2-DE08BCA7E807}">
      <dgm:prSet/>
      <dgm:spPr/>
      <dgm:t>
        <a:bodyPr/>
        <a:lstStyle/>
        <a:p>
          <a:endParaRPr lang="en-US"/>
        </a:p>
      </dgm:t>
    </dgm:pt>
    <dgm:pt modelId="{513F6D1B-C548-4DB0-9405-025709348EFA}" type="sibTrans" cxnId="{E6E73DC2-00FC-4527-B0C2-DE08BCA7E807}">
      <dgm:prSet/>
      <dgm:spPr/>
      <dgm:t>
        <a:bodyPr/>
        <a:lstStyle/>
        <a:p>
          <a:endParaRPr lang="en-US"/>
        </a:p>
      </dgm:t>
    </dgm:pt>
    <dgm:pt modelId="{9527290D-E7C6-4E02-AD1F-847E1D4EBEE0}" type="pres">
      <dgm:prSet presAssocID="{FA6D6725-40EF-4117-85F6-89E8F55AB900}" presName="root" presStyleCnt="0">
        <dgm:presLayoutVars>
          <dgm:dir/>
          <dgm:resizeHandles val="exact"/>
        </dgm:presLayoutVars>
      </dgm:prSet>
      <dgm:spPr/>
    </dgm:pt>
    <dgm:pt modelId="{32E9407B-9231-4CB2-BAF2-1809EBA39439}" type="pres">
      <dgm:prSet presAssocID="{88AA08B0-E471-468A-9041-6684F793144B}" presName="compNode" presStyleCnt="0"/>
      <dgm:spPr/>
    </dgm:pt>
    <dgm:pt modelId="{FE737DFA-5E80-42A0-8A76-63BCACE5BD04}" type="pres">
      <dgm:prSet presAssocID="{88AA08B0-E471-468A-9041-6684F793144B}" presName="bgRect" presStyleLbl="bgShp" presStyleIdx="0" presStyleCnt="4"/>
      <dgm:spPr/>
    </dgm:pt>
    <dgm:pt modelId="{A38B5C45-6035-4E54-A93D-E724B3B4A38A}" type="pres">
      <dgm:prSet presAssocID="{88AA08B0-E471-468A-9041-6684F79314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3B3A00D6-2A88-4868-83B6-9F882F42C0A8}" type="pres">
      <dgm:prSet presAssocID="{88AA08B0-E471-468A-9041-6684F793144B}" presName="spaceRect" presStyleCnt="0"/>
      <dgm:spPr/>
    </dgm:pt>
    <dgm:pt modelId="{4F7A5619-D522-4900-86B4-5F10D889AF21}" type="pres">
      <dgm:prSet presAssocID="{88AA08B0-E471-468A-9041-6684F793144B}" presName="parTx" presStyleLbl="revTx" presStyleIdx="0" presStyleCnt="4">
        <dgm:presLayoutVars>
          <dgm:chMax val="0"/>
          <dgm:chPref val="0"/>
        </dgm:presLayoutVars>
      </dgm:prSet>
      <dgm:spPr/>
    </dgm:pt>
    <dgm:pt modelId="{97C2FE3C-F163-4803-844F-4EABC2AD346E}" type="pres">
      <dgm:prSet presAssocID="{6DA47166-A375-4ABD-93D8-3A550E0624B2}" presName="sibTrans" presStyleCnt="0"/>
      <dgm:spPr/>
    </dgm:pt>
    <dgm:pt modelId="{ABF4312E-0EAA-4F85-B5F3-D72C27CC3AD7}" type="pres">
      <dgm:prSet presAssocID="{70FF7A12-D2F3-4CF2-9044-2FDFE872259C}" presName="compNode" presStyleCnt="0"/>
      <dgm:spPr/>
    </dgm:pt>
    <dgm:pt modelId="{B02175EB-9105-4013-A3FD-9606B47297AF}" type="pres">
      <dgm:prSet presAssocID="{70FF7A12-D2F3-4CF2-9044-2FDFE872259C}" presName="bgRect" presStyleLbl="bgShp" presStyleIdx="1" presStyleCnt="4"/>
      <dgm:spPr/>
    </dgm:pt>
    <dgm:pt modelId="{B7F8C741-2D41-4674-8CFC-F6069BBC01E7}" type="pres">
      <dgm:prSet presAssocID="{70FF7A12-D2F3-4CF2-9044-2FDFE87225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EED50A6E-79D2-4CFB-B7ED-D63947CAEE66}" type="pres">
      <dgm:prSet presAssocID="{70FF7A12-D2F3-4CF2-9044-2FDFE872259C}" presName="spaceRect" presStyleCnt="0"/>
      <dgm:spPr/>
    </dgm:pt>
    <dgm:pt modelId="{575C12A0-1FB6-4402-9819-3CDE5DDEB5A4}" type="pres">
      <dgm:prSet presAssocID="{70FF7A12-D2F3-4CF2-9044-2FDFE872259C}" presName="parTx" presStyleLbl="revTx" presStyleIdx="1" presStyleCnt="4">
        <dgm:presLayoutVars>
          <dgm:chMax val="0"/>
          <dgm:chPref val="0"/>
        </dgm:presLayoutVars>
      </dgm:prSet>
      <dgm:spPr/>
    </dgm:pt>
    <dgm:pt modelId="{B078D21A-286E-4D2D-AE49-864812BD0F49}" type="pres">
      <dgm:prSet presAssocID="{D9284493-9FF1-4842-8357-C54F2A8E6550}" presName="sibTrans" presStyleCnt="0"/>
      <dgm:spPr/>
    </dgm:pt>
    <dgm:pt modelId="{D4152BD9-CA00-4A3A-A739-5F3D35331173}" type="pres">
      <dgm:prSet presAssocID="{127FD13F-B0C2-41FC-9DA5-877831035972}" presName="compNode" presStyleCnt="0"/>
      <dgm:spPr/>
    </dgm:pt>
    <dgm:pt modelId="{1F750530-AE5C-46FF-A50F-AC0407B7EADB}" type="pres">
      <dgm:prSet presAssocID="{127FD13F-B0C2-41FC-9DA5-877831035972}" presName="bgRect" presStyleLbl="bgShp" presStyleIdx="2" presStyleCnt="4"/>
      <dgm:spPr/>
    </dgm:pt>
    <dgm:pt modelId="{1864FA3A-43EA-458C-9E05-0519D4D3E355}" type="pres">
      <dgm:prSet presAssocID="{127FD13F-B0C2-41FC-9DA5-8778310359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36171326-662C-4E18-8236-95A3754018DD}" type="pres">
      <dgm:prSet presAssocID="{127FD13F-B0C2-41FC-9DA5-877831035972}" presName="spaceRect" presStyleCnt="0"/>
      <dgm:spPr/>
    </dgm:pt>
    <dgm:pt modelId="{FB02CDAD-D97E-4296-99EE-10EFFF3E6BBE}" type="pres">
      <dgm:prSet presAssocID="{127FD13F-B0C2-41FC-9DA5-877831035972}" presName="parTx" presStyleLbl="revTx" presStyleIdx="2" presStyleCnt="4">
        <dgm:presLayoutVars>
          <dgm:chMax val="0"/>
          <dgm:chPref val="0"/>
        </dgm:presLayoutVars>
      </dgm:prSet>
      <dgm:spPr/>
    </dgm:pt>
    <dgm:pt modelId="{1B9D3A53-0A7C-4716-813F-90488BE2BB15}" type="pres">
      <dgm:prSet presAssocID="{4C101FAE-85F8-41BE-BB84-5DD486E39C95}" presName="sibTrans" presStyleCnt="0"/>
      <dgm:spPr/>
    </dgm:pt>
    <dgm:pt modelId="{6F61F33F-9996-4D57-9D3E-40838F4A0D4B}" type="pres">
      <dgm:prSet presAssocID="{D4E75196-0C0E-4E04-8812-3607A031D541}" presName="compNode" presStyleCnt="0"/>
      <dgm:spPr/>
    </dgm:pt>
    <dgm:pt modelId="{711D5288-F8C5-4D97-AB0D-171C335EB42D}" type="pres">
      <dgm:prSet presAssocID="{D4E75196-0C0E-4E04-8812-3607A031D541}" presName="bgRect" presStyleLbl="bgShp" presStyleIdx="3" presStyleCnt="4"/>
      <dgm:spPr/>
    </dgm:pt>
    <dgm:pt modelId="{AA2645DA-A331-4FA9-9C4D-D5BADD8E2597}" type="pres">
      <dgm:prSet presAssocID="{D4E75196-0C0E-4E04-8812-3607A031D54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arget Audience"/>
        </a:ext>
      </dgm:extLst>
    </dgm:pt>
    <dgm:pt modelId="{E28D94EC-E957-45EF-9CE1-61FB3D08B09C}" type="pres">
      <dgm:prSet presAssocID="{D4E75196-0C0E-4E04-8812-3607A031D541}" presName="spaceRect" presStyleCnt="0"/>
      <dgm:spPr/>
    </dgm:pt>
    <dgm:pt modelId="{AA48350D-6CF2-44EE-AEDF-572B1C44B672}" type="pres">
      <dgm:prSet presAssocID="{D4E75196-0C0E-4E04-8812-3607A031D541}" presName="parTx" presStyleLbl="revTx" presStyleIdx="3" presStyleCnt="4">
        <dgm:presLayoutVars>
          <dgm:chMax val="0"/>
          <dgm:chPref val="0"/>
        </dgm:presLayoutVars>
      </dgm:prSet>
      <dgm:spPr/>
    </dgm:pt>
  </dgm:ptLst>
  <dgm:cxnLst>
    <dgm:cxn modelId="{E8BF3210-4AE8-43E9-A0C9-2431D3B7D2A1}" type="presOf" srcId="{127FD13F-B0C2-41FC-9DA5-877831035972}" destId="{FB02CDAD-D97E-4296-99EE-10EFFF3E6BBE}" srcOrd="0" destOrd="0" presId="urn:microsoft.com/office/officeart/2018/2/layout/IconVerticalSolidList"/>
    <dgm:cxn modelId="{1FFA724D-B92B-4389-BA82-12A06178964D}" type="presOf" srcId="{88AA08B0-E471-468A-9041-6684F793144B}" destId="{4F7A5619-D522-4900-86B4-5F10D889AF21}" srcOrd="0" destOrd="0" presId="urn:microsoft.com/office/officeart/2018/2/layout/IconVerticalSolidList"/>
    <dgm:cxn modelId="{0547F2A2-56D7-44D8-B7F0-1BAEB7E2D37C}" srcId="{FA6D6725-40EF-4117-85F6-89E8F55AB900}" destId="{70FF7A12-D2F3-4CF2-9044-2FDFE872259C}" srcOrd="1" destOrd="0" parTransId="{8743CE30-DCA2-4B69-AA18-D87990A821DC}" sibTransId="{D9284493-9FF1-4842-8357-C54F2A8E6550}"/>
    <dgm:cxn modelId="{C82D19A7-8114-432B-BE65-95BB3B6BD99A}" type="presOf" srcId="{FA6D6725-40EF-4117-85F6-89E8F55AB900}" destId="{9527290D-E7C6-4E02-AD1F-847E1D4EBEE0}" srcOrd="0" destOrd="0" presId="urn:microsoft.com/office/officeart/2018/2/layout/IconVerticalSolidList"/>
    <dgm:cxn modelId="{E6E73DC2-00FC-4527-B0C2-DE08BCA7E807}" srcId="{FA6D6725-40EF-4117-85F6-89E8F55AB900}" destId="{D4E75196-0C0E-4E04-8812-3607A031D541}" srcOrd="3" destOrd="0" parTransId="{B5C43A3A-3E5E-4678-ACA8-50021A7AEC44}" sibTransId="{513F6D1B-C548-4DB0-9405-025709348EFA}"/>
    <dgm:cxn modelId="{930604C9-B55B-4B06-A364-40F7A928DA77}" srcId="{FA6D6725-40EF-4117-85F6-89E8F55AB900}" destId="{88AA08B0-E471-468A-9041-6684F793144B}" srcOrd="0" destOrd="0" parTransId="{5305CCFC-5199-4439-95B8-C5D61BC830CF}" sibTransId="{6DA47166-A375-4ABD-93D8-3A550E0624B2}"/>
    <dgm:cxn modelId="{72C98FD0-1C9E-491C-9DB9-BA933690F048}" srcId="{FA6D6725-40EF-4117-85F6-89E8F55AB900}" destId="{127FD13F-B0C2-41FC-9DA5-877831035972}" srcOrd="2" destOrd="0" parTransId="{8DEB4F3E-3077-47AC-BE28-86CED3DF67A4}" sibTransId="{4C101FAE-85F8-41BE-BB84-5DD486E39C95}"/>
    <dgm:cxn modelId="{43E74EFB-8E88-4E01-BC63-9C9955189857}" type="presOf" srcId="{70FF7A12-D2F3-4CF2-9044-2FDFE872259C}" destId="{575C12A0-1FB6-4402-9819-3CDE5DDEB5A4}" srcOrd="0" destOrd="0" presId="urn:microsoft.com/office/officeart/2018/2/layout/IconVerticalSolidList"/>
    <dgm:cxn modelId="{544551FB-D3CF-432C-8C6C-E07B8FFED65C}" type="presOf" srcId="{D4E75196-0C0E-4E04-8812-3607A031D541}" destId="{AA48350D-6CF2-44EE-AEDF-572B1C44B672}" srcOrd="0" destOrd="0" presId="urn:microsoft.com/office/officeart/2018/2/layout/IconVerticalSolidList"/>
    <dgm:cxn modelId="{F1405C43-6A80-45FF-91F7-64132C301A73}" type="presParOf" srcId="{9527290D-E7C6-4E02-AD1F-847E1D4EBEE0}" destId="{32E9407B-9231-4CB2-BAF2-1809EBA39439}" srcOrd="0" destOrd="0" presId="urn:microsoft.com/office/officeart/2018/2/layout/IconVerticalSolidList"/>
    <dgm:cxn modelId="{B9352ED3-2DAC-4359-9834-8D7EDE7E66CA}" type="presParOf" srcId="{32E9407B-9231-4CB2-BAF2-1809EBA39439}" destId="{FE737DFA-5E80-42A0-8A76-63BCACE5BD04}" srcOrd="0" destOrd="0" presId="urn:microsoft.com/office/officeart/2018/2/layout/IconVerticalSolidList"/>
    <dgm:cxn modelId="{0E012838-74EE-4582-9530-96A65BB725F0}" type="presParOf" srcId="{32E9407B-9231-4CB2-BAF2-1809EBA39439}" destId="{A38B5C45-6035-4E54-A93D-E724B3B4A38A}" srcOrd="1" destOrd="0" presId="urn:microsoft.com/office/officeart/2018/2/layout/IconVerticalSolidList"/>
    <dgm:cxn modelId="{53207DC5-3AE6-4C05-8CC1-EFF202091844}" type="presParOf" srcId="{32E9407B-9231-4CB2-BAF2-1809EBA39439}" destId="{3B3A00D6-2A88-4868-83B6-9F882F42C0A8}" srcOrd="2" destOrd="0" presId="urn:microsoft.com/office/officeart/2018/2/layout/IconVerticalSolidList"/>
    <dgm:cxn modelId="{89E08D94-F99A-4A52-A6B0-79F0263FC6B8}" type="presParOf" srcId="{32E9407B-9231-4CB2-BAF2-1809EBA39439}" destId="{4F7A5619-D522-4900-86B4-5F10D889AF21}" srcOrd="3" destOrd="0" presId="urn:microsoft.com/office/officeart/2018/2/layout/IconVerticalSolidList"/>
    <dgm:cxn modelId="{97B7C38D-9B2F-41A2-A86F-0F380D7BCD99}" type="presParOf" srcId="{9527290D-E7C6-4E02-AD1F-847E1D4EBEE0}" destId="{97C2FE3C-F163-4803-844F-4EABC2AD346E}" srcOrd="1" destOrd="0" presId="urn:microsoft.com/office/officeart/2018/2/layout/IconVerticalSolidList"/>
    <dgm:cxn modelId="{37BC4E6A-1C70-4B64-B657-62E3A78627E4}" type="presParOf" srcId="{9527290D-E7C6-4E02-AD1F-847E1D4EBEE0}" destId="{ABF4312E-0EAA-4F85-B5F3-D72C27CC3AD7}" srcOrd="2" destOrd="0" presId="urn:microsoft.com/office/officeart/2018/2/layout/IconVerticalSolidList"/>
    <dgm:cxn modelId="{FB1E3C4C-293C-492B-8F37-616E3FA0E733}" type="presParOf" srcId="{ABF4312E-0EAA-4F85-B5F3-D72C27CC3AD7}" destId="{B02175EB-9105-4013-A3FD-9606B47297AF}" srcOrd="0" destOrd="0" presId="urn:microsoft.com/office/officeart/2018/2/layout/IconVerticalSolidList"/>
    <dgm:cxn modelId="{97BCFB94-ECCC-4E70-BECE-A4F581AB0F24}" type="presParOf" srcId="{ABF4312E-0EAA-4F85-B5F3-D72C27CC3AD7}" destId="{B7F8C741-2D41-4674-8CFC-F6069BBC01E7}" srcOrd="1" destOrd="0" presId="urn:microsoft.com/office/officeart/2018/2/layout/IconVerticalSolidList"/>
    <dgm:cxn modelId="{EDA21A0D-6927-496D-A664-66494A143C81}" type="presParOf" srcId="{ABF4312E-0EAA-4F85-B5F3-D72C27CC3AD7}" destId="{EED50A6E-79D2-4CFB-B7ED-D63947CAEE66}" srcOrd="2" destOrd="0" presId="urn:microsoft.com/office/officeart/2018/2/layout/IconVerticalSolidList"/>
    <dgm:cxn modelId="{FD360FF4-3DAC-459D-A3A1-9A0A065A33B8}" type="presParOf" srcId="{ABF4312E-0EAA-4F85-B5F3-D72C27CC3AD7}" destId="{575C12A0-1FB6-4402-9819-3CDE5DDEB5A4}" srcOrd="3" destOrd="0" presId="urn:microsoft.com/office/officeart/2018/2/layout/IconVerticalSolidList"/>
    <dgm:cxn modelId="{0938475E-3FC2-450D-9972-85C379B3CE43}" type="presParOf" srcId="{9527290D-E7C6-4E02-AD1F-847E1D4EBEE0}" destId="{B078D21A-286E-4D2D-AE49-864812BD0F49}" srcOrd="3" destOrd="0" presId="urn:microsoft.com/office/officeart/2018/2/layout/IconVerticalSolidList"/>
    <dgm:cxn modelId="{05E52285-EE26-41F0-A299-34D7EC8E2EB7}" type="presParOf" srcId="{9527290D-E7C6-4E02-AD1F-847E1D4EBEE0}" destId="{D4152BD9-CA00-4A3A-A739-5F3D35331173}" srcOrd="4" destOrd="0" presId="urn:microsoft.com/office/officeart/2018/2/layout/IconVerticalSolidList"/>
    <dgm:cxn modelId="{AE3538CF-E9E5-4816-884A-F6E1176B700C}" type="presParOf" srcId="{D4152BD9-CA00-4A3A-A739-5F3D35331173}" destId="{1F750530-AE5C-46FF-A50F-AC0407B7EADB}" srcOrd="0" destOrd="0" presId="urn:microsoft.com/office/officeart/2018/2/layout/IconVerticalSolidList"/>
    <dgm:cxn modelId="{72C5C8FE-F58E-49EA-A960-1534D9A00CA8}" type="presParOf" srcId="{D4152BD9-CA00-4A3A-A739-5F3D35331173}" destId="{1864FA3A-43EA-458C-9E05-0519D4D3E355}" srcOrd="1" destOrd="0" presId="urn:microsoft.com/office/officeart/2018/2/layout/IconVerticalSolidList"/>
    <dgm:cxn modelId="{4A4D57DD-1617-41E3-8D94-7A0ECB6087C6}" type="presParOf" srcId="{D4152BD9-CA00-4A3A-A739-5F3D35331173}" destId="{36171326-662C-4E18-8236-95A3754018DD}" srcOrd="2" destOrd="0" presId="urn:microsoft.com/office/officeart/2018/2/layout/IconVerticalSolidList"/>
    <dgm:cxn modelId="{3122D802-6F5E-4F80-A823-B18C4C491FE5}" type="presParOf" srcId="{D4152BD9-CA00-4A3A-A739-5F3D35331173}" destId="{FB02CDAD-D97E-4296-99EE-10EFFF3E6BBE}" srcOrd="3" destOrd="0" presId="urn:microsoft.com/office/officeart/2018/2/layout/IconVerticalSolidList"/>
    <dgm:cxn modelId="{227D0882-6F9C-4A40-82DD-A735BD331E8E}" type="presParOf" srcId="{9527290D-E7C6-4E02-AD1F-847E1D4EBEE0}" destId="{1B9D3A53-0A7C-4716-813F-90488BE2BB15}" srcOrd="5" destOrd="0" presId="urn:microsoft.com/office/officeart/2018/2/layout/IconVerticalSolidList"/>
    <dgm:cxn modelId="{BC1A76BF-4449-4A26-B169-8A6FC6C284B2}" type="presParOf" srcId="{9527290D-E7C6-4E02-AD1F-847E1D4EBEE0}" destId="{6F61F33F-9996-4D57-9D3E-40838F4A0D4B}" srcOrd="6" destOrd="0" presId="urn:microsoft.com/office/officeart/2018/2/layout/IconVerticalSolidList"/>
    <dgm:cxn modelId="{E9940338-51B4-463A-A9C5-F04CA8515763}" type="presParOf" srcId="{6F61F33F-9996-4D57-9D3E-40838F4A0D4B}" destId="{711D5288-F8C5-4D97-AB0D-171C335EB42D}" srcOrd="0" destOrd="0" presId="urn:microsoft.com/office/officeart/2018/2/layout/IconVerticalSolidList"/>
    <dgm:cxn modelId="{63040AF9-874D-485E-AF7D-A9D82CCD4119}" type="presParOf" srcId="{6F61F33F-9996-4D57-9D3E-40838F4A0D4B}" destId="{AA2645DA-A331-4FA9-9C4D-D5BADD8E2597}" srcOrd="1" destOrd="0" presId="urn:microsoft.com/office/officeart/2018/2/layout/IconVerticalSolidList"/>
    <dgm:cxn modelId="{6973E5F0-F85B-43C0-9CD3-B9518366D5AF}" type="presParOf" srcId="{6F61F33F-9996-4D57-9D3E-40838F4A0D4B}" destId="{E28D94EC-E957-45EF-9CE1-61FB3D08B09C}" srcOrd="2" destOrd="0" presId="urn:microsoft.com/office/officeart/2018/2/layout/IconVerticalSolidList"/>
    <dgm:cxn modelId="{B1EC6401-7F0C-4917-A04F-0DAAA31F7F68}" type="presParOf" srcId="{6F61F33F-9996-4D57-9D3E-40838F4A0D4B}" destId="{AA48350D-6CF2-44EE-AEDF-572B1C44B67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81B5E-2B77-46A6-BCB9-122080E9BAC7}">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2540A-5DED-41C7-8995-5EAAB6A119E0}">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NHS App launched in 2019 as a “digital front door” to NHS services</a:t>
          </a:r>
        </a:p>
      </dsp:txBody>
      <dsp:txXfrm>
        <a:off x="100682" y="2427484"/>
        <a:ext cx="2370489" cy="720000"/>
      </dsp:txXfrm>
    </dsp:sp>
    <dsp:sp modelId="{9956F5FE-80A2-4D97-8304-DD8B4BB57E9A}">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6E86D1-93EA-47C3-BFEA-63E9FF835EF8}">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Aligns with the NHS Long Term Plan and digital-first care</a:t>
          </a:r>
        </a:p>
      </dsp:txBody>
      <dsp:txXfrm>
        <a:off x="2886007" y="2427484"/>
        <a:ext cx="2370489" cy="720000"/>
      </dsp:txXfrm>
    </dsp:sp>
    <dsp:sp modelId="{7C89F1DA-4CCF-406A-B2F0-A4748A3275D4}">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8737F-F54E-419D-95A8-6980B1FC612D}">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Expands patient access, transparency, and efficiency</a:t>
          </a:r>
        </a:p>
      </dsp:txBody>
      <dsp:txXfrm>
        <a:off x="5671332" y="2427484"/>
        <a:ext cx="2370489" cy="720000"/>
      </dsp:txXfrm>
    </dsp:sp>
    <dsp:sp modelId="{8830A056-AE03-4D2E-8D1B-BCC4DA17113F}">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09ECB6-8BB3-43AE-9937-450C19CBB317}">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Focus: workforce, service delivery, and patient impact</a:t>
          </a:r>
        </a:p>
      </dsp:txBody>
      <dsp:txXfrm>
        <a:off x="8456657" y="2427484"/>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4D3FC-17E3-49EC-B363-FC38C7DBE453}">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CDB6B-C9EA-41AE-A518-DA3552162893}">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Enables GP appointments, prescription orders, and record access</a:t>
          </a:r>
        </a:p>
      </dsp:txBody>
      <dsp:txXfrm>
        <a:off x="0" y="0"/>
        <a:ext cx="6900512" cy="1384035"/>
      </dsp:txXfrm>
    </dsp:sp>
    <dsp:sp modelId="{F7754FEE-E786-4A1C-BDE4-7F90C2301397}">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B6F5C-FCDC-4653-8D3B-97137CD260B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Integrated with COVID Pass and vaccine services in 2021</a:t>
          </a:r>
        </a:p>
      </dsp:txBody>
      <dsp:txXfrm>
        <a:off x="0" y="1384035"/>
        <a:ext cx="6900512" cy="1384035"/>
      </dsp:txXfrm>
    </dsp:sp>
    <dsp:sp modelId="{BA6773DE-97F1-4578-8ABB-9CBAE3DD8F38}">
      <dsp:nvSpPr>
        <dsp:cNvPr id="0" name=""/>
        <dsp:cNvSpPr/>
      </dsp:nvSpPr>
      <dsp:spPr>
        <a:xfrm>
          <a:off x="0" y="2768070"/>
          <a:ext cx="6900512"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ECA06-1A9E-4E59-8694-15ABB6523C5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Available via web and mobile platforms</a:t>
          </a:r>
        </a:p>
      </dsp:txBody>
      <dsp:txXfrm>
        <a:off x="0" y="2768070"/>
        <a:ext cx="6900512" cy="1384035"/>
      </dsp:txXfrm>
    </dsp:sp>
    <dsp:sp modelId="{049D4DDA-5D0E-4149-BBDB-F6B63D01BB8C}">
      <dsp:nvSpPr>
        <dsp:cNvPr id="0" name=""/>
        <dsp:cNvSpPr/>
      </dsp:nvSpPr>
      <dsp:spPr>
        <a:xfrm>
          <a:off x="0" y="4152105"/>
          <a:ext cx="6900512"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4F8028-91A4-4E73-A062-4E1B5D6EFABB}">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Over 33 million registered users by late 2023 (NHS England, 2024)</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D42C8-946A-4E97-9344-EE90F039D8A6}">
      <dsp:nvSpPr>
        <dsp:cNvPr id="0" name=""/>
        <dsp:cNvSpPr/>
      </dsp:nvSpPr>
      <dsp:spPr>
        <a:xfrm>
          <a:off x="0" y="28583"/>
          <a:ext cx="4977578"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Monthly logins rose 54% between Nov 2022–Nov 2023</a:t>
          </a:r>
        </a:p>
      </dsp:txBody>
      <dsp:txXfrm>
        <a:off x="44664" y="73247"/>
        <a:ext cx="4888250" cy="825612"/>
      </dsp:txXfrm>
    </dsp:sp>
    <dsp:sp modelId="{546E38FC-6879-4EC5-99FE-1E87BD27CC8B}">
      <dsp:nvSpPr>
        <dsp:cNvPr id="0" name=""/>
        <dsp:cNvSpPr/>
      </dsp:nvSpPr>
      <dsp:spPr>
        <a:xfrm>
          <a:off x="0" y="1009763"/>
          <a:ext cx="4977578"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3.1 million repeat prescriptions ordered monthly (England, 2024)</a:t>
          </a:r>
        </a:p>
      </dsp:txBody>
      <dsp:txXfrm>
        <a:off x="44664" y="1054427"/>
        <a:ext cx="4888250" cy="825612"/>
      </dsp:txXfrm>
    </dsp:sp>
    <dsp:sp modelId="{2526F054-2E3A-42B3-82EB-C79E52B3FF77}">
      <dsp:nvSpPr>
        <dsp:cNvPr id="0" name=""/>
        <dsp:cNvSpPr/>
      </dsp:nvSpPr>
      <dsp:spPr>
        <a:xfrm>
          <a:off x="0" y="1990944"/>
          <a:ext cx="4977578"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97% of GP practices use the NHS messaging system</a:t>
          </a:r>
        </a:p>
      </dsp:txBody>
      <dsp:txXfrm>
        <a:off x="44664" y="2035608"/>
        <a:ext cx="4888250" cy="825612"/>
      </dsp:txXfrm>
    </dsp:sp>
    <dsp:sp modelId="{A46BF2C7-48FF-49EB-B939-82A797AEF93D}">
      <dsp:nvSpPr>
        <dsp:cNvPr id="0" name=""/>
        <dsp:cNvSpPr/>
      </dsp:nvSpPr>
      <dsp:spPr>
        <a:xfrm>
          <a:off x="0" y="2972124"/>
          <a:ext cx="4977578"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Unequal feature availability across GP practices (Sidhu et al., 2022)</a:t>
          </a:r>
        </a:p>
      </dsp:txBody>
      <dsp:txXfrm>
        <a:off x="44664" y="3016788"/>
        <a:ext cx="4888250"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B413B-1D15-4354-8C39-FD8EF993B6F6}">
      <dsp:nvSpPr>
        <dsp:cNvPr id="0" name=""/>
        <dsp:cNvSpPr/>
      </dsp:nvSpPr>
      <dsp:spPr>
        <a:xfrm>
          <a:off x="282221" y="36802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EB403-C79E-4DE6-A563-DF7419813D1A}">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89EBF-98D7-414E-BC63-E53F4720B76A}">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Benefits: fewer missed appointments, improved coordination</a:t>
          </a:r>
        </a:p>
      </dsp:txBody>
      <dsp:txXfrm>
        <a:off x="1948202" y="368029"/>
        <a:ext cx="3233964" cy="1371985"/>
      </dsp:txXfrm>
    </dsp:sp>
    <dsp:sp modelId="{6D3BCDE2-B7CF-4D48-9644-9C2349AC666A}">
      <dsp:nvSpPr>
        <dsp:cNvPr id="0" name=""/>
        <dsp:cNvSpPr/>
      </dsp:nvSpPr>
      <dsp:spPr>
        <a:xfrm>
          <a:off x="5745661" y="36802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239A0-2F19-4F2B-98D9-7C402227111A}">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E09DD8-6841-499D-8F5C-9301BA1FECE3}">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Challenges: change resistance and fragmented workflows</a:t>
          </a:r>
        </a:p>
      </dsp:txBody>
      <dsp:txXfrm>
        <a:off x="7411643" y="368029"/>
        <a:ext cx="3233964" cy="1371985"/>
      </dsp:txXfrm>
    </dsp:sp>
    <dsp:sp modelId="{C3B9453F-7964-4FD3-9DBB-7375635A8101}">
      <dsp:nvSpPr>
        <dsp:cNvPr id="0" name=""/>
        <dsp:cNvSpPr/>
      </dsp:nvSpPr>
      <dsp:spPr>
        <a:xfrm>
          <a:off x="282221" y="2452790"/>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D20F24-6DC8-4BB9-94C0-5D03D92DD1AF}">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5DBA6E-B4E8-4EF8-BD91-F20FA990C801}">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Example: limited IT support delays implementation</a:t>
          </a:r>
        </a:p>
      </dsp:txBody>
      <dsp:txXfrm>
        <a:off x="1948202" y="2452790"/>
        <a:ext cx="3233964" cy="1371985"/>
      </dsp:txXfrm>
    </dsp:sp>
    <dsp:sp modelId="{9699B7E5-4A84-4D39-A025-03B5D85E5B84}">
      <dsp:nvSpPr>
        <dsp:cNvPr id="0" name=""/>
        <dsp:cNvSpPr/>
      </dsp:nvSpPr>
      <dsp:spPr>
        <a:xfrm>
          <a:off x="5745661" y="2452790"/>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76B0C-68CC-47D1-B06C-67A22C1FAA7A}">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2A3C4-B30C-4F38-B6C9-500147052211}">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Solution: digital champions and protected CPD time (NHS Digital, 2025)</a:t>
          </a:r>
        </a:p>
      </dsp:txBody>
      <dsp:txXfrm>
        <a:off x="7411643" y="2452790"/>
        <a:ext cx="3233964" cy="1371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4C339-9505-40CB-BC80-CF6B457989BD}">
      <dsp:nvSpPr>
        <dsp:cNvPr id="0" name=""/>
        <dsp:cNvSpPr/>
      </dsp:nvSpPr>
      <dsp:spPr>
        <a:xfrm>
          <a:off x="682185" y="0"/>
          <a:ext cx="5536141" cy="5536141"/>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938FA-93FB-4998-B984-EA8F143FA15D}">
      <dsp:nvSpPr>
        <dsp:cNvPr id="0" name=""/>
        <dsp:cNvSpPr/>
      </dsp:nvSpPr>
      <dsp:spPr>
        <a:xfrm>
          <a:off x="1208118" y="525933"/>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81% users find the App easy; 70% say it improves care (PSL, 2024)</a:t>
          </a:r>
        </a:p>
      </dsp:txBody>
      <dsp:txXfrm>
        <a:off x="1313516" y="631331"/>
        <a:ext cx="1948298" cy="1948298"/>
      </dsp:txXfrm>
    </dsp:sp>
    <dsp:sp modelId="{0A4E4EC4-278D-4D78-819F-5C717A098D40}">
      <dsp:nvSpPr>
        <dsp:cNvPr id="0" name=""/>
        <dsp:cNvSpPr/>
      </dsp:nvSpPr>
      <dsp:spPr>
        <a:xfrm>
          <a:off x="3533298" y="525933"/>
          <a:ext cx="2159094" cy="2159094"/>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Boosts autonomy, engagement, and transparency</a:t>
          </a:r>
        </a:p>
      </dsp:txBody>
      <dsp:txXfrm>
        <a:off x="3638696" y="631331"/>
        <a:ext cx="1948298" cy="1948298"/>
      </dsp:txXfrm>
    </dsp:sp>
    <dsp:sp modelId="{B4CC2026-D9D0-4231-B5D1-9016867630E2}">
      <dsp:nvSpPr>
        <dsp:cNvPr id="0" name=""/>
        <dsp:cNvSpPr/>
      </dsp:nvSpPr>
      <dsp:spPr>
        <a:xfrm>
          <a:off x="1208118" y="2851112"/>
          <a:ext cx="2159094" cy="2159094"/>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Barriers: 39% can’t access test results or records</a:t>
          </a:r>
        </a:p>
      </dsp:txBody>
      <dsp:txXfrm>
        <a:off x="1313516" y="2956510"/>
        <a:ext cx="1948298" cy="1948298"/>
      </dsp:txXfrm>
    </dsp:sp>
    <dsp:sp modelId="{CB42603D-EC72-41DB-A575-14B839CE07B6}">
      <dsp:nvSpPr>
        <dsp:cNvPr id="0" name=""/>
        <dsp:cNvSpPr/>
      </dsp:nvSpPr>
      <dsp:spPr>
        <a:xfrm>
          <a:off x="3533298" y="2851112"/>
          <a:ext cx="2159094" cy="215909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Support through libraries aids inclusion (England, 2024)</a:t>
          </a:r>
        </a:p>
      </dsp:txBody>
      <dsp:txXfrm>
        <a:off x="3638696" y="2956510"/>
        <a:ext cx="1948298" cy="19482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37DFA-5E80-42A0-8A76-63BCACE5BD04}">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B5C45-6035-4E54-A93D-E724B3B4A38A}">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7A5619-D522-4900-86B4-5F10D889AF21}">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Persistent inequality in access and readiness</a:t>
          </a:r>
        </a:p>
      </dsp:txBody>
      <dsp:txXfrm>
        <a:off x="1057183" y="1805"/>
        <a:ext cx="9458416" cy="915310"/>
      </dsp:txXfrm>
    </dsp:sp>
    <dsp:sp modelId="{B02175EB-9105-4013-A3FD-9606B47297AF}">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8C741-2D41-4674-8CFC-F6069BBC01E7}">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C12A0-1FB6-4402-9819-3CDE5DDEB5A4}">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Recommendation 1: Inclusive, multilingual design (Okafor &amp; Akcay, 2024)</a:t>
          </a:r>
        </a:p>
      </dsp:txBody>
      <dsp:txXfrm>
        <a:off x="1057183" y="1145944"/>
        <a:ext cx="9458416" cy="915310"/>
      </dsp:txXfrm>
    </dsp:sp>
    <dsp:sp modelId="{1F750530-AE5C-46FF-A50F-AC0407B7EADB}">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4FA3A-43EA-458C-9E05-0519D4D3E35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02CDAD-D97E-4296-99EE-10EFFF3E6BBE}">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Recommendation 2: Ongoing workforce training and digital leadership</a:t>
          </a:r>
        </a:p>
      </dsp:txBody>
      <dsp:txXfrm>
        <a:off x="1057183" y="2290082"/>
        <a:ext cx="9458416" cy="915310"/>
      </dsp:txXfrm>
    </dsp:sp>
    <dsp:sp modelId="{711D5288-F8C5-4D97-AB0D-171C335EB42D}">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645DA-A331-4FA9-9C4D-D5BADD8E2597}">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8350D-6CF2-44EE-AEDF-572B1C44B67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Recommendation 3: Investment in connectivity and inclusion (Davies et al., 2021)</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B4F422-1E0C-4B07-BB0B-DB8DBCF5BAD2}" type="datetimeFigureOut">
              <a:rPr lang="en-US" smtClean="0"/>
              <a:t>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CFCEF8-43D3-44E2-B1C7-BAA6B642C078}" type="slidenum">
              <a:rPr lang="en-US" smtClean="0"/>
              <a:t>‹#›</a:t>
            </a:fld>
            <a:endParaRPr lang="en-US"/>
          </a:p>
        </p:txBody>
      </p:sp>
    </p:spTree>
    <p:extLst>
      <p:ext uri="{BB962C8B-B14F-4D97-AF65-F5344CB8AC3E}">
        <p14:creationId xmlns:p14="http://schemas.microsoft.com/office/powerpoint/2010/main" val="362889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gland.nhs.uk/digitaltechnology/"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england.nhs.uk/2023/12/nhs-app-reaches-record-users-on-fifth-anniversa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My presentation is a critical assessment of the NHS App as one of the key digital innovations in UK health and social care. I will draw the conclusion based on my research and Component 1 report on how this app has influenced the efficiency of the workforce, service delivery, and patient engagement. The discussion will rely upon academic and institutional literature, such as NHS England, BMC Medicine, and the British Journal of General Practice to provide an evidence-based evaluation of achievements and current issues in a balanced way.</a:t>
            </a:r>
          </a:p>
          <a:p>
            <a:endParaRPr lang="en-US" dirty="0"/>
          </a:p>
        </p:txBody>
      </p:sp>
      <p:sp>
        <p:nvSpPr>
          <p:cNvPr id="4" name="Slide Number Placeholder 3"/>
          <p:cNvSpPr>
            <a:spLocks noGrp="1"/>
          </p:cNvSpPr>
          <p:nvPr>
            <p:ph type="sldNum" sz="quarter" idx="5"/>
          </p:nvPr>
        </p:nvSpPr>
        <p:spPr/>
        <p:txBody>
          <a:bodyPr/>
          <a:lstStyle/>
          <a:p>
            <a:fld id="{19CFCEF8-43D3-44E2-B1C7-BAA6B642C078}" type="slidenum">
              <a:rPr lang="en-US" smtClean="0"/>
              <a:t>1</a:t>
            </a:fld>
            <a:endParaRPr lang="en-US"/>
          </a:p>
        </p:txBody>
      </p:sp>
    </p:spTree>
    <p:extLst>
      <p:ext uri="{BB962C8B-B14F-4D97-AF65-F5344CB8AC3E}">
        <p14:creationId xmlns:p14="http://schemas.microsoft.com/office/powerpoint/2010/main" val="2687956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2019, the NHS App was launched to facilitate the provision of digital-first services and promote access to NHS services. It conforms to the national priorities of efficiency and patient empowerment in the NHS Long Term Plan (NHS England, 2025). Today, I would like to pay attention to three aspects: workforce, service delivery, and patient experience in order to demonstrate how digital change has transformed the professional practice and user outcomes. I will also mention advantages, drawbacks, and feasible suggestions based on the latest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9CFCEF8-43D3-44E2-B1C7-BAA6B642C078}" type="slidenum">
              <a:rPr lang="en-US" smtClean="0"/>
              <a:t>2</a:t>
            </a:fld>
            <a:endParaRPr lang="en-US"/>
          </a:p>
        </p:txBody>
      </p:sp>
    </p:spTree>
    <p:extLst>
      <p:ext uri="{BB962C8B-B14F-4D97-AF65-F5344CB8AC3E}">
        <p14:creationId xmlns:p14="http://schemas.microsoft.com/office/powerpoint/2010/main" val="916907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is a national information digital platform between patients and NHS services. Although originally intended to be used to book appointments and manage prescriptions it became much more commonly used with the COVID Pass in 2021. As of December 2023, the app had registered more than 33 million people in England (NHS England, 2024). It is one of the main achievements of digital inclusion and interoperability that links patients to personal health data and provides the opportunity to have remote healthcare interactions. Inequality in access and use is however witnessed across demographic and regional lines.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3</a:t>
            </a:fld>
            <a:endParaRPr lang="en-US"/>
          </a:p>
        </p:txBody>
      </p:sp>
    </p:spTree>
    <p:extLst>
      <p:ext uri="{BB962C8B-B14F-4D97-AF65-F5344CB8AC3E}">
        <p14:creationId xmlns:p14="http://schemas.microsoft.com/office/powerpoint/2010/main" val="1083278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has quickly integrated into the daily healthcare delivery. The overall new monthly logins grew by 54% in 12 months, between November 2022 and November 2023, by 16.8 million to 25.8 million, respectively (NHS England, 2023). Nevertheless, it is clear that not all GP practices have been fully feature-integrated, especially by providing access to records, which prevents the consistency of experience in England (Sidhu et al., 2022). The differences indicate broader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and infrastructural variations that determine the success of digital health innovations in delivering equitable results.</a:t>
            </a:r>
          </a:p>
          <a:p>
            <a:endParaRPr lang="en-US" dirty="0"/>
          </a:p>
        </p:txBody>
      </p:sp>
      <p:sp>
        <p:nvSpPr>
          <p:cNvPr id="4" name="Slide Number Placeholder 3"/>
          <p:cNvSpPr>
            <a:spLocks noGrp="1"/>
          </p:cNvSpPr>
          <p:nvPr>
            <p:ph type="sldNum" sz="quarter" idx="5"/>
          </p:nvPr>
        </p:nvSpPr>
        <p:spPr/>
        <p:txBody>
          <a:bodyPr/>
          <a:lstStyle/>
          <a:p>
            <a:fld id="{19CFCEF8-43D3-44E2-B1C7-BAA6B642C078}" type="slidenum">
              <a:rPr lang="en-US" smtClean="0"/>
              <a:t>4</a:t>
            </a:fld>
            <a:endParaRPr lang="en-US"/>
          </a:p>
        </p:txBody>
      </p:sp>
    </p:spTree>
    <p:extLst>
      <p:ext uri="{BB962C8B-B14F-4D97-AF65-F5344CB8AC3E}">
        <p14:creationId xmlns:p14="http://schemas.microsoft.com/office/powerpoint/2010/main" val="2610941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the workforce, the NHS App has generated quantifiable efficiency improvements. NHS England (2024) predicts more than 5.7 million hours of staff and PS249 million of annual savings. This has helped to ease the burden on administration and enabled clinicians to be back to business, looking after patients. Nevertheless, Wadhawan et al. (2023) discovered that there is still uneven staff digital preparedness. There are practices that do not have infrastructure or training to make full use of the potential of the App. To maintain its efficiency in the long term, it is necessary to continue to invest in digital education and technical support on the level of NHS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5</a:t>
            </a:fld>
            <a:endParaRPr lang="en-US"/>
          </a:p>
        </p:txBody>
      </p:sp>
    </p:spTree>
    <p:extLst>
      <p:ext uri="{BB962C8B-B14F-4D97-AF65-F5344CB8AC3E}">
        <p14:creationId xmlns:p14="http://schemas.microsoft.com/office/powerpoint/2010/main" val="900792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App has assisted in the coordination of more appointments and fewer missed appointments, which have helped in continuity of operations. However, the opposition to the digital transformation, as well as the incoherent legacy workflows, remain as the barriers to complete integration (Reidy et al., 2025). Difficulties in technical aspects arise in many GP practices because of the lack of IT support or the insufficient time of learning protection. NHS Digital (2025) evidence shows that adoption and confidence are enhanced with the help of digital champions and time allocated by CPDs. This brings out the fact that digital transformation should go hand in hand with investment in technology and human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growth.</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6</a:t>
            </a:fld>
            <a:endParaRPr lang="en-US"/>
          </a:p>
        </p:txBody>
      </p:sp>
    </p:spTree>
    <p:extLst>
      <p:ext uri="{BB962C8B-B14F-4D97-AF65-F5344CB8AC3E}">
        <p14:creationId xmlns:p14="http://schemas.microsoft.com/office/powerpoint/2010/main" val="4151254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integration of the NHS App has led to the enhancement of service delivery. The interactions have been made convenient with features like secure messaging and prescriptions ordering to enhance responsiveness and continuity of care (Reidy et al., 2025). According to NHS England (2024), the number of orders of digital prescription had increased by 44% annually. Nevertheless inequalities still exist, especially within the practices used by the older or deprived classes where there is low access to digital. KC et al. (2024) note the lack of compatibility between the systems, resulting in the division of the services. The sustainable change needs fair digital infrastructure and user-friendly design throughout the NHS systems.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7</a:t>
            </a:fld>
            <a:endParaRPr lang="en-US"/>
          </a:p>
        </p:txBody>
      </p:sp>
    </p:spTree>
    <p:extLst>
      <p:ext uri="{BB962C8B-B14F-4D97-AF65-F5344CB8AC3E}">
        <p14:creationId xmlns:p14="http://schemas.microsoft.com/office/powerpoint/2010/main" val="1167690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usability and the benefits of the NHS App have proven to be greatly satisfying to patients. According to surveys, 81 percent of users find it easy to navigate and 70 percent of users think it enhances healthcare management (Flott et al., 2021). It increases independence, involvement, and openness in care procedures. Nonetheless, the level of digital exclusion is still high; close to 40 percent of users are unable to experience full records or test results. In response to this, NHS England (2024) joined up with 1,400 libraries to deliver digital assistance by facilitating access and literacy disparities.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8</a:t>
            </a:fld>
            <a:endParaRPr lang="en-US"/>
          </a:p>
        </p:txBody>
      </p:sp>
    </p:spTree>
    <p:extLst>
      <p:ext uri="{BB962C8B-B14F-4D97-AF65-F5344CB8AC3E}">
        <p14:creationId xmlns:p14="http://schemas.microsoft.com/office/powerpoint/2010/main" val="2401567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Nevertheless, the problem still exists. There are still digital inequality, the lack of consistent infrastructure, and the lack of digital confidence that obstructs total adoption. Three of these are evidence-based suggestions: first, increased inclusivity by designing interfaces in an accessible and multilingual format (Okafor and Akcay, 2024); second, building capacity among the workforce by training it and enabling digital leadership; and third, increasing infrastructure and community-wide inclusion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(Davies et al., 2021). The recommendations are indicative of the necessity of a system wide strategy of integrating technology, equity,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preparedness so as to facilitate sustainable change.</a:t>
            </a:r>
          </a:p>
          <a:p>
            <a:endParaRPr lang="en-US" dirty="0"/>
          </a:p>
        </p:txBody>
      </p:sp>
      <p:sp>
        <p:nvSpPr>
          <p:cNvPr id="4" name="Slide Number Placeholder 3"/>
          <p:cNvSpPr>
            <a:spLocks noGrp="1"/>
          </p:cNvSpPr>
          <p:nvPr>
            <p:ph type="sldNum" sz="quarter" idx="5"/>
          </p:nvPr>
        </p:nvSpPr>
        <p:spPr/>
        <p:txBody>
          <a:bodyPr/>
          <a:lstStyle/>
          <a:p>
            <a:fld id="{19CFCEF8-43D3-44E2-B1C7-BAA6B642C078}" type="slidenum">
              <a:rPr lang="en-US" smtClean="0"/>
              <a:t>9</a:t>
            </a:fld>
            <a:endParaRPr lang="en-US"/>
          </a:p>
        </p:txBody>
      </p:sp>
    </p:spTree>
    <p:extLst>
      <p:ext uri="{BB962C8B-B14F-4D97-AF65-F5344CB8AC3E}">
        <p14:creationId xmlns:p14="http://schemas.microsoft.com/office/powerpoint/2010/main" val="318618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Finally, the conclusions in the article reveal that the NHS App has showed practical advantages to the workforce, service delivery and patient empowerment, which confirms the concepts of the Diffusion of Innovation and Socio-Technical Systems theories. But equality and uniformity of performance are still significant issues. Inclusive digital infrastructure, workforce development, and human-centered models of hybrid care should be of the future policy and practice priorities. When maintained, the NHS App will continue to be one of the foundations of fair and effective digital healthcare in the United Kingdom.</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9CFCEF8-43D3-44E2-B1C7-BAA6B642C078}" type="slidenum">
              <a:rPr lang="en-US" smtClean="0"/>
              <a:t>10</a:t>
            </a:fld>
            <a:endParaRPr lang="en-US"/>
          </a:p>
        </p:txBody>
      </p:sp>
    </p:spTree>
    <p:extLst>
      <p:ext uri="{BB962C8B-B14F-4D97-AF65-F5344CB8AC3E}">
        <p14:creationId xmlns:p14="http://schemas.microsoft.com/office/powerpoint/2010/main" val="276201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Davies, A. R., Honeyman, M., &amp; Gann, B. (2021). Addressing the digital inverse care law in the time of COVID-19: potential for digital technology to exacerbate or mitigate health inequalities. Journal of Medical Internet Research, 23(4), e21726.</a:t>
            </a:r>
          </a:p>
          <a:p>
            <a:r>
              <a:rPr lang="en-US" sz="1200" kern="1200" dirty="0">
                <a:solidFill>
                  <a:schemeClr val="tx1"/>
                </a:solidFill>
                <a:effectLst/>
                <a:latin typeface="+mn-lt"/>
                <a:ea typeface="+mn-ea"/>
                <a:cs typeface="+mn-cs"/>
              </a:rPr>
              <a:t>Flott, K., Maguire, J., &amp; Phillips, N. (2021). Digital safety: the next frontier for patient safety. Future Healthcare Journal, 8(3), e598-e601.</a:t>
            </a:r>
          </a:p>
          <a:p>
            <a:r>
              <a:rPr lang="en-US" sz="1200" kern="1200" dirty="0">
                <a:solidFill>
                  <a:schemeClr val="tx1"/>
                </a:solidFill>
                <a:effectLst/>
                <a:latin typeface="+mn-lt"/>
                <a:ea typeface="+mn-ea"/>
                <a:cs typeface="+mn-cs"/>
              </a:rPr>
              <a:t>Kc, S., Papoutsi, C., Reidy, C., </a:t>
            </a:r>
            <a:r>
              <a:rPr lang="en-US" sz="1200" kern="1200" dirty="0" err="1">
                <a:solidFill>
                  <a:schemeClr val="tx1"/>
                </a:solidFill>
                <a:effectLst/>
                <a:latin typeface="+mn-lt"/>
                <a:ea typeface="+mn-ea"/>
                <a:cs typeface="+mn-cs"/>
              </a:rPr>
              <a:t>Gudgin</a:t>
            </a:r>
            <a:r>
              <a:rPr lang="en-US" sz="1200" kern="1200" dirty="0">
                <a:solidFill>
                  <a:schemeClr val="tx1"/>
                </a:solidFill>
                <a:effectLst/>
                <a:latin typeface="+mn-lt"/>
                <a:ea typeface="+mn-ea"/>
                <a:cs typeface="+mn-cs"/>
              </a:rPr>
              <a:t>, B., Powell, J., Majeed, A., ... &amp; Laverty, A. A. (2024). Differences in use of a patient portal across sociodemographic groups: observational study of the NHS app in England. Journal of Medical Internet Research, 26, e56320.</a:t>
            </a:r>
          </a:p>
          <a:p>
            <a:r>
              <a:rPr lang="en-US" sz="1200" kern="1200" dirty="0">
                <a:solidFill>
                  <a:schemeClr val="tx1"/>
                </a:solidFill>
                <a:effectLst/>
                <a:latin typeface="+mn-lt"/>
                <a:ea typeface="+mn-ea"/>
                <a:cs typeface="+mn-cs"/>
              </a:rPr>
              <a:t>NHS England, N. (2025, October 30). NHS England» Digital transformation. England.nhs.uk. </a:t>
            </a:r>
            <a:r>
              <a:rPr lang="en-US" sz="1200" u="sng" kern="1200" dirty="0">
                <a:solidFill>
                  <a:schemeClr val="tx1"/>
                </a:solidFill>
                <a:effectLst/>
                <a:latin typeface="+mn-lt"/>
                <a:ea typeface="+mn-ea"/>
                <a:cs typeface="+mn-cs"/>
                <a:hlinkClick r:id="rId3"/>
              </a:rPr>
              <a:t>https://www.england.nhs.uk/digitaltechnology/</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‌NHS England. (2023, December 27). NHS England» NHS App reaches record users on fifth anniversary. England.nhs.uk. </a:t>
            </a:r>
            <a:r>
              <a:rPr lang="en-US" sz="1200" u="sng" kern="1200" dirty="0">
                <a:solidFill>
                  <a:schemeClr val="tx1"/>
                </a:solidFill>
                <a:effectLst/>
                <a:latin typeface="+mn-lt"/>
                <a:ea typeface="+mn-ea"/>
                <a:cs typeface="+mn-cs"/>
                <a:hlinkClick r:id="rId4"/>
              </a:rPr>
              <a:t>https://www.england.nhs.uk/2023/12/nhs-app-reaches-record-users-on-fifth-anniversary/</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NHS England. (2024). NHS England» Transformation and innovation delivery update. England.nhs.uk. https://www.england.nhs.uk/long-read/transformation-and-innovation-delivery-update/</a:t>
            </a:r>
          </a:p>
          <a:p>
            <a:r>
              <a:rPr lang="en-US" sz="1200" kern="1200" dirty="0">
                <a:solidFill>
                  <a:schemeClr val="tx1"/>
                </a:solidFill>
                <a:effectLst/>
                <a:latin typeface="+mn-lt"/>
                <a:ea typeface="+mn-ea"/>
                <a:cs typeface="+mn-cs"/>
              </a:rPr>
              <a:t>Okafor, E. J., &amp; Akcay, E. (2024). Applying user-centered design methods to improve the experience of the NHS APP.</a:t>
            </a:r>
          </a:p>
          <a:p>
            <a:r>
              <a:rPr lang="en-US" sz="1200" kern="1200" dirty="0">
                <a:solidFill>
                  <a:schemeClr val="tx1"/>
                </a:solidFill>
                <a:effectLst/>
                <a:latin typeface="+mn-lt"/>
                <a:ea typeface="+mn-ea"/>
                <a:cs typeface="+mn-cs"/>
              </a:rPr>
              <a:t>Reidy, C., Papoutsi, C., Kc, S., </a:t>
            </a:r>
            <a:r>
              <a:rPr lang="en-US" sz="1200" kern="1200" dirty="0" err="1">
                <a:solidFill>
                  <a:schemeClr val="tx1"/>
                </a:solidFill>
                <a:effectLst/>
                <a:latin typeface="+mn-lt"/>
                <a:ea typeface="+mn-ea"/>
                <a:cs typeface="+mn-cs"/>
              </a:rPr>
              <a:t>Gudgin</a:t>
            </a:r>
            <a:r>
              <a:rPr lang="en-US" sz="1200" kern="1200" dirty="0">
                <a:solidFill>
                  <a:schemeClr val="tx1"/>
                </a:solidFill>
                <a:effectLst/>
                <a:latin typeface="+mn-lt"/>
                <a:ea typeface="+mn-ea"/>
                <a:cs typeface="+mn-cs"/>
              </a:rPr>
              <a:t>, B., Laverty, A. A., Greaves, F., &amp; Powell, J. (2025). Qualitative evaluation of the implementation and national roll-out of the NHS App in England. BMC medicine, 23(1), 20.</a:t>
            </a:r>
          </a:p>
          <a:p>
            <a:r>
              <a:rPr lang="en-US" sz="1200" kern="1200" dirty="0">
                <a:solidFill>
                  <a:schemeClr val="tx1"/>
                </a:solidFill>
                <a:effectLst/>
                <a:latin typeface="+mn-lt"/>
                <a:ea typeface="+mn-ea"/>
                <a:cs typeface="+mn-cs"/>
              </a:rPr>
              <a:t>‌Sidhu, M., Pollard, J., &amp; Sussex, J. (2022, June). Conclusions. Nih.gov; National Institute for Health and Care Research. https://www.ncbi.nlm.nih.gov/books/NBK581676/</a:t>
            </a:r>
          </a:p>
          <a:p>
            <a:r>
              <a:rPr lang="en-US" sz="1200" kern="1200" dirty="0">
                <a:solidFill>
                  <a:schemeClr val="tx1"/>
                </a:solidFill>
                <a:effectLst/>
                <a:latin typeface="+mn-lt"/>
                <a:ea typeface="+mn-ea"/>
                <a:cs typeface="+mn-cs"/>
              </a:rPr>
              <a:t>‌Wadhawan, M., Vu, Z. N., Linden, B., Barry, C., &amp; Abiola, A. (2023). Digital apps and reducing ethnic health inequalities.</a:t>
            </a:r>
          </a:p>
          <a:p>
            <a:endParaRPr lang="en-US" dirty="0"/>
          </a:p>
        </p:txBody>
      </p:sp>
      <p:sp>
        <p:nvSpPr>
          <p:cNvPr id="4" name="Slide Number Placeholder 3"/>
          <p:cNvSpPr>
            <a:spLocks noGrp="1"/>
          </p:cNvSpPr>
          <p:nvPr>
            <p:ph type="sldNum" sz="quarter" idx="5"/>
          </p:nvPr>
        </p:nvSpPr>
        <p:spPr/>
        <p:txBody>
          <a:bodyPr/>
          <a:lstStyle/>
          <a:p>
            <a:fld id="{19CFCEF8-43D3-44E2-B1C7-BAA6B642C078}" type="slidenum">
              <a:rPr lang="en-US" smtClean="0"/>
              <a:t>11</a:t>
            </a:fld>
            <a:endParaRPr lang="en-US"/>
          </a:p>
        </p:txBody>
      </p:sp>
    </p:spTree>
    <p:extLst>
      <p:ext uri="{BB962C8B-B14F-4D97-AF65-F5344CB8AC3E}">
        <p14:creationId xmlns:p14="http://schemas.microsoft.com/office/powerpoint/2010/main" val="2806613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8D43E-1551-D411-F75A-0CFC4F2E4B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789C8DB-AA06-6F17-8738-455BCCAC69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99F8D31-6987-3FE6-91D6-6BEA7B418688}"/>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61612786-20DA-098C-6A11-F00780BD5A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E1859-1B10-1C60-3D2A-4FF67734DF5C}"/>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2294435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5568-D093-1C8F-651B-FBCEED1EA2E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E182836-24F8-B2B7-512D-933D9DE668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4A290-D766-B3DD-2F2C-70FC4AAE3FF5}"/>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36593DEF-DE18-DEEA-01B7-728E39D43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51724E-ED42-A078-4A71-FC482231E7B9}"/>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1746129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DEDF5-A860-EB36-7347-533759B87E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96E900E-AE0D-04B2-D440-CF71ACDA61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6DF839-8FAB-3BCB-F88A-C0F0008ADB3C}"/>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055BFA33-32C5-472B-D201-011864398B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817A36-D8EE-709C-FBAC-2D50D43CF876}"/>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36340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B8DFD-55DA-FCFD-0540-F653164D12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D03374-07D7-C6AF-660E-F250058DBD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E58FD74-203F-DE28-FE29-501A83C835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78E9BEC-DBEF-55C7-00C7-7D4000577276}"/>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6" name="Footer Placeholder 5">
            <a:extLst>
              <a:ext uri="{FF2B5EF4-FFF2-40B4-BE49-F238E27FC236}">
                <a16:creationId xmlns:a16="http://schemas.microsoft.com/office/drawing/2014/main" id="{A39BCF49-53DD-6019-78A8-085BCD757E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D9B6E6-7981-FC32-9778-DDD498EE2E7E}"/>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3685250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D40A7-3277-20DC-29A6-063A7B486B8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63AA8E-2311-BA47-D4C2-CC91EB53E1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CEF2D2-038D-C4FD-6966-B874A24981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BE249CD-68F4-258B-A4DC-AC17383D90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3D0C53-98B4-3D90-93FB-E6F9DC1B5C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04BEBF-D626-6DA2-090F-AE1FDAB024FC}"/>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8" name="Footer Placeholder 7">
            <a:extLst>
              <a:ext uri="{FF2B5EF4-FFF2-40B4-BE49-F238E27FC236}">
                <a16:creationId xmlns:a16="http://schemas.microsoft.com/office/drawing/2014/main" id="{E9CE4127-33EF-5664-7220-85973860D6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ACE62C-C2D1-4084-320C-D970914369EB}"/>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2149635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D6FCF-F7B3-7580-0E50-67696F30ECB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7B66FA-CAD5-A6EA-5C90-7B8976FA6C87}"/>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4" name="Footer Placeholder 3">
            <a:extLst>
              <a:ext uri="{FF2B5EF4-FFF2-40B4-BE49-F238E27FC236}">
                <a16:creationId xmlns:a16="http://schemas.microsoft.com/office/drawing/2014/main" id="{59A62409-3B85-D64D-0984-DEE9DE1C8F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C78041-8C57-F3D9-74EF-81E2F0FE022F}"/>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1749054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F76A01-A84A-610E-45D5-DC28BF0532C3}"/>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3" name="Footer Placeholder 2">
            <a:extLst>
              <a:ext uri="{FF2B5EF4-FFF2-40B4-BE49-F238E27FC236}">
                <a16:creationId xmlns:a16="http://schemas.microsoft.com/office/drawing/2014/main" id="{7BABE639-8D9B-F4D5-9B0E-8CA03626BE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49B8E4-BA10-8B8E-B1D9-8EF66C794A3E}"/>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3931554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3411-578B-0FC8-E1F1-3B83E70E22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AD06F7-16E9-E50B-18C0-CCD094EA68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965424D-FCAD-89F1-AFE9-A5A75DA77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494E88-7FA4-4700-6EC9-475665E45206}"/>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6" name="Footer Placeholder 5">
            <a:extLst>
              <a:ext uri="{FF2B5EF4-FFF2-40B4-BE49-F238E27FC236}">
                <a16:creationId xmlns:a16="http://schemas.microsoft.com/office/drawing/2014/main" id="{72175287-698D-D989-9074-74253AA152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8CCD3-3126-2BA0-455B-F4D97ADCCC2B}"/>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730434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357D3-044A-7C9E-27C6-D4F08D570E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6F588F8-E334-077B-D0BC-11B6BEA7D2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C32639-FABA-3208-62AA-9DFE9ADC4B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8538D9-313A-8C25-EDF7-24790613A36D}"/>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6" name="Footer Placeholder 5">
            <a:extLst>
              <a:ext uri="{FF2B5EF4-FFF2-40B4-BE49-F238E27FC236}">
                <a16:creationId xmlns:a16="http://schemas.microsoft.com/office/drawing/2014/main" id="{BDE7C3A6-B0DE-89F5-8C9F-D8C487869E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6B6C9-AF3B-5C5C-8CC3-B9CF5988467E}"/>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2106994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CF96E-AC7A-836C-DB99-B6BDC9797F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CD97CE-1B9B-3533-FE5E-DEC07450D3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5FA017-1C4B-2883-7E6B-5C776AFCD98E}"/>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A1EB342C-0CC0-7367-A319-485EBD6F92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E8A01A-3810-EA30-A154-A2CE2888CF21}"/>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1451346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4090C7-DD78-D879-030B-2644ECF210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CDFEA4A-F22D-31D9-EDB8-F362CFA56B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97248D-1B5B-D13C-543B-BB90205CEC64}"/>
              </a:ext>
            </a:extLst>
          </p:cNvPr>
          <p:cNvSpPr>
            <a:spLocks noGrp="1"/>
          </p:cNvSpPr>
          <p:nvPr>
            <p:ph type="dt" sz="half" idx="10"/>
          </p:nvPr>
        </p:nvSpPr>
        <p:spPr/>
        <p:txBody>
          <a:body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07471A65-269C-37F8-A999-19670655D5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781FD9-C264-C7EE-3ECB-4ED4A3175F0B}"/>
              </a:ext>
            </a:extLst>
          </p:cNvPr>
          <p:cNvSpPr>
            <a:spLocks noGrp="1"/>
          </p:cNvSpPr>
          <p:nvPr>
            <p:ph type="sldNum" sz="quarter" idx="12"/>
          </p:nvPr>
        </p:nvSpPr>
        <p:spPr/>
        <p:txBody>
          <a:bodyPr/>
          <a:lstStyle/>
          <a:p>
            <a:fld id="{3B4B3F86-A0BF-4E96-B503-01CF0C63B206}" type="slidenum">
              <a:rPr lang="en-US" smtClean="0"/>
              <a:t>‹#›</a:t>
            </a:fld>
            <a:endParaRPr lang="en-US"/>
          </a:p>
        </p:txBody>
      </p:sp>
    </p:spTree>
    <p:extLst>
      <p:ext uri="{BB962C8B-B14F-4D97-AF65-F5344CB8AC3E}">
        <p14:creationId xmlns:p14="http://schemas.microsoft.com/office/powerpoint/2010/main" val="33373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2B5DF4-1B69-C45C-D8DD-E02B65A537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BBAF4CA-B335-C78B-BBC8-A61F14A4EE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7C7967-D1ED-7BC2-FBD8-1946113F5D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277320-1F37-4737-A2FE-469AF382560E}" type="datetimeFigureOut">
              <a:rPr lang="en-US" smtClean="0"/>
              <a:t>11/6/25</a:t>
            </a:fld>
            <a:endParaRPr lang="en-US"/>
          </a:p>
        </p:txBody>
      </p:sp>
      <p:sp>
        <p:nvSpPr>
          <p:cNvPr id="5" name="Footer Placeholder 4">
            <a:extLst>
              <a:ext uri="{FF2B5EF4-FFF2-40B4-BE49-F238E27FC236}">
                <a16:creationId xmlns:a16="http://schemas.microsoft.com/office/drawing/2014/main" id="{E17CD713-5D7D-9A56-8F33-362E0180B8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44270B4-E1EB-C760-D5F4-96EF744BC7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4B3F86-A0BF-4E96-B503-01CF0C63B206}" type="slidenum">
              <a:rPr lang="en-US" smtClean="0"/>
              <a:t>‹#›</a:t>
            </a:fld>
            <a:endParaRPr lang="en-US"/>
          </a:p>
        </p:txBody>
      </p:sp>
    </p:spTree>
    <p:extLst>
      <p:ext uri="{BB962C8B-B14F-4D97-AF65-F5344CB8AC3E}">
        <p14:creationId xmlns:p14="http://schemas.microsoft.com/office/powerpoint/2010/main" val="26525743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1.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2.sv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digitaltechnolog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england.nhs.uk/2023/12/nhs-app-reaches-record-users-on-fifth-annivers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E94B9D-DD37-6586-981C-D15A8369EF2E}"/>
              </a:ext>
            </a:extLst>
          </p:cNvPr>
          <p:cNvSpPr>
            <a:spLocks noGrp="1"/>
          </p:cNvSpPr>
          <p:nvPr>
            <p:ph type="ctrTitle"/>
          </p:nvPr>
        </p:nvSpPr>
        <p:spPr>
          <a:xfrm>
            <a:off x="4659925" y="1184304"/>
            <a:ext cx="7074875" cy="2584938"/>
          </a:xfrm>
        </p:spPr>
        <p:txBody>
          <a:bodyPr vert="horz" lIns="91440" tIns="45720" rIns="91440" bIns="45720" rtlCol="0" anchor="b">
            <a:normAutofit/>
          </a:bodyPr>
          <a:lstStyle/>
          <a:p>
            <a:r>
              <a:rPr lang="en-US" sz="4400" kern="1200" dirty="0">
                <a:solidFill>
                  <a:schemeClr val="tx1"/>
                </a:solidFill>
                <a:latin typeface="+mj-lt"/>
                <a:ea typeface="+mj-ea"/>
                <a:cs typeface="+mj-cs"/>
              </a:rPr>
              <a:t>Evaluating the Impact of the NHS App as a Digital Transformation in UK Health and Social Care</a:t>
            </a:r>
          </a:p>
        </p:txBody>
      </p:sp>
      <p:pic>
        <p:nvPicPr>
          <p:cNvPr id="7" name="Graphic 6" descr="Stethoscope">
            <a:extLst>
              <a:ext uri="{FF2B5EF4-FFF2-40B4-BE49-F238E27FC236}">
                <a16:creationId xmlns:a16="http://schemas.microsoft.com/office/drawing/2014/main" id="{D4D4BBFA-4036-B0BB-D2A5-12D970EFCAA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 y="1019908"/>
            <a:ext cx="4445133" cy="4445133"/>
          </a:xfrm>
          <a:prstGeom prst="rect">
            <a:avLst/>
          </a:prstGeom>
        </p:spPr>
      </p:pic>
      <p:sp>
        <p:nvSpPr>
          <p:cNvPr id="3" name="Subtitle 2">
            <a:extLst>
              <a:ext uri="{FF2B5EF4-FFF2-40B4-BE49-F238E27FC236}">
                <a16:creationId xmlns:a16="http://schemas.microsoft.com/office/drawing/2014/main" id="{12BAA7C6-B8E3-98D1-52AA-F938AC112B6A}"/>
              </a:ext>
            </a:extLst>
          </p:cNvPr>
          <p:cNvSpPr>
            <a:spLocks noGrp="1"/>
          </p:cNvSpPr>
          <p:nvPr>
            <p:ph type="subTitle" idx="1"/>
          </p:nvPr>
        </p:nvSpPr>
        <p:spPr>
          <a:xfrm>
            <a:off x="5117126" y="4480911"/>
            <a:ext cx="5754896" cy="1667570"/>
          </a:xfrm>
        </p:spPr>
        <p:txBody>
          <a:bodyPr vert="horz" lIns="91440" tIns="45720" rIns="91440" bIns="45720" rtlCol="0" anchor="t">
            <a:normAutofit fontScale="92500" lnSpcReduction="10000"/>
          </a:bodyPr>
          <a:lstStyle/>
          <a:p>
            <a:r>
              <a:rPr lang="en-US" sz="2000" dirty="0"/>
              <a:t>Student ID:</a:t>
            </a:r>
            <a:r>
              <a:rPr lang="en-GB" sz="2000" dirty="0"/>
              <a:t> 2236700</a:t>
            </a:r>
          </a:p>
          <a:p>
            <a:r>
              <a:rPr lang="en-GB" sz="2000" dirty="0"/>
              <a:t>Nabila Haider</a:t>
            </a:r>
            <a:endParaRPr lang="en-US" sz="2000" dirty="0"/>
          </a:p>
          <a:p>
            <a:r>
              <a:rPr lang="en-US" sz="2000" dirty="0"/>
              <a:t>Module: BMHP6026 – Digital Transformation in the Health and Care Professions</a:t>
            </a:r>
          </a:p>
          <a:p>
            <a:r>
              <a:rPr lang="en-US" sz="2000" dirty="0"/>
              <a:t>Lecturer: Chloe Harries</a:t>
            </a:r>
          </a:p>
          <a:p>
            <a:pPr indent="-228600" algn="l">
              <a:buFont typeface="Arial" panose="020B0604020202020204" pitchFamily="34" charset="0"/>
              <a:buChar char="•"/>
            </a:pPr>
            <a:endParaRPr lang="en-US"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2386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778344-3BB0-BA26-94F8-EB2B4A6E74BB}"/>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Introduction</a:t>
            </a:r>
          </a:p>
        </p:txBody>
      </p:sp>
      <p:graphicFrame>
        <p:nvGraphicFramePr>
          <p:cNvPr id="5" name="Content Placeholder 2">
            <a:extLst>
              <a:ext uri="{FF2B5EF4-FFF2-40B4-BE49-F238E27FC236}">
                <a16:creationId xmlns:a16="http://schemas.microsoft.com/office/drawing/2014/main" id="{68A4DCEF-9D4B-1DC2-B77E-98A53A1324FD}"/>
              </a:ext>
            </a:extLst>
          </p:cNvPr>
          <p:cNvGraphicFramePr>
            <a:graphicFrameLocks noGrp="1"/>
          </p:cNvGraphicFramePr>
          <p:nvPr>
            <p:ph idx="1"/>
            <p:extLst>
              <p:ext uri="{D42A27DB-BD31-4B8C-83A1-F6EECF244321}">
                <p14:modId xmlns:p14="http://schemas.microsoft.com/office/powerpoint/2010/main" val="22920994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2392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5C4D0-311E-C7E5-C87F-AE43FF42EA52}"/>
              </a:ext>
            </a:extLst>
          </p:cNvPr>
          <p:cNvSpPr>
            <a:spLocks noGrp="1"/>
          </p:cNvSpPr>
          <p:nvPr>
            <p:ph type="title"/>
          </p:nvPr>
        </p:nvSpPr>
        <p:spPr>
          <a:xfrm>
            <a:off x="635000" y="640823"/>
            <a:ext cx="3418659" cy="5583148"/>
          </a:xfrm>
        </p:spPr>
        <p:txBody>
          <a:bodyPr anchor="ctr">
            <a:normAutofit/>
          </a:bodyPr>
          <a:lstStyle/>
          <a:p>
            <a:r>
              <a:rPr lang="en-US" sz="5400"/>
              <a:t>Overview of the NHS App </a:t>
            </a:r>
          </a:p>
        </p:txBody>
      </p:sp>
      <p:sp>
        <p:nvSpPr>
          <p:cNvPr id="2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B947D367-BF17-F621-CF5A-4EA8D83C75E7}"/>
              </a:ext>
            </a:extLst>
          </p:cNvPr>
          <p:cNvGraphicFramePr>
            <a:graphicFrameLocks noGrp="1"/>
          </p:cNvGraphicFramePr>
          <p:nvPr>
            <p:ph idx="1"/>
            <p:extLst>
              <p:ext uri="{D42A27DB-BD31-4B8C-83A1-F6EECF244321}">
                <p14:modId xmlns:p14="http://schemas.microsoft.com/office/powerpoint/2010/main" val="182005638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6521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16836F-08EB-408C-0F9C-9CC8524EE6C4}"/>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899CB-17B0-3C13-3874-287895870B2B}"/>
              </a:ext>
            </a:extLst>
          </p:cNvPr>
          <p:cNvSpPr>
            <a:spLocks noGrp="1"/>
          </p:cNvSpPr>
          <p:nvPr>
            <p:ph type="title"/>
          </p:nvPr>
        </p:nvSpPr>
        <p:spPr>
          <a:xfrm>
            <a:off x="5931240" y="797029"/>
            <a:ext cx="5340498" cy="996817"/>
          </a:xfrm>
        </p:spPr>
        <p:txBody>
          <a:bodyPr>
            <a:normAutofit/>
          </a:bodyPr>
          <a:lstStyle/>
          <a:p>
            <a:r>
              <a:rPr lang="en-US" sz="3600" dirty="0">
                <a:solidFill>
                  <a:schemeClr val="tx2"/>
                </a:solidFill>
              </a:rPr>
              <a:t>Overview of the NHS App </a:t>
            </a:r>
          </a:p>
        </p:txBody>
      </p:sp>
      <p:pic>
        <p:nvPicPr>
          <p:cNvPr id="7" name="Graphic 6" descr="Doctor">
            <a:extLst>
              <a:ext uri="{FF2B5EF4-FFF2-40B4-BE49-F238E27FC236}">
                <a16:creationId xmlns:a16="http://schemas.microsoft.com/office/drawing/2014/main" id="{61CE151B-12FA-3E49-BBF2-9C1669487B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graphicFrame>
        <p:nvGraphicFramePr>
          <p:cNvPr id="4" name="Content Placeholder 3">
            <a:extLst>
              <a:ext uri="{FF2B5EF4-FFF2-40B4-BE49-F238E27FC236}">
                <a16:creationId xmlns:a16="http://schemas.microsoft.com/office/drawing/2014/main" id="{CADFF1F6-E44F-97CF-031D-EB426C357D06}"/>
              </a:ext>
            </a:extLst>
          </p:cNvPr>
          <p:cNvGraphicFramePr>
            <a:graphicFrameLocks noGrp="1"/>
          </p:cNvGraphicFramePr>
          <p:nvPr>
            <p:ph idx="1"/>
            <p:extLst>
              <p:ext uri="{D42A27DB-BD31-4B8C-83A1-F6EECF244321}">
                <p14:modId xmlns:p14="http://schemas.microsoft.com/office/powerpoint/2010/main" val="3956111161"/>
              </p:ext>
            </p:extLst>
          </p:nvPr>
        </p:nvGraphicFramePr>
        <p:xfrm>
          <a:off x="6090574" y="2145324"/>
          <a:ext cx="4977578" cy="39156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8348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B5097-0299-B590-944D-E0654CDFF92D}"/>
              </a:ext>
            </a:extLst>
          </p:cNvPr>
          <p:cNvSpPr>
            <a:spLocks noGrp="1"/>
          </p:cNvSpPr>
          <p:nvPr>
            <p:ph type="title"/>
          </p:nvPr>
        </p:nvSpPr>
        <p:spPr>
          <a:xfrm>
            <a:off x="1171074" y="1396686"/>
            <a:ext cx="3240506" cy="4064628"/>
          </a:xfrm>
        </p:spPr>
        <p:txBody>
          <a:bodyPr>
            <a:normAutofit/>
          </a:bodyPr>
          <a:lstStyle/>
          <a:p>
            <a:r>
              <a:rPr lang="en-US">
                <a:solidFill>
                  <a:srgbClr val="FFFFFF"/>
                </a:solidFill>
              </a:rPr>
              <a:t>Workforce Impact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599535-493D-2807-677C-4288E25331C9}"/>
              </a:ext>
            </a:extLst>
          </p:cNvPr>
          <p:cNvSpPr>
            <a:spLocks noGrp="1"/>
          </p:cNvSpPr>
          <p:nvPr>
            <p:ph idx="1"/>
          </p:nvPr>
        </p:nvSpPr>
        <p:spPr>
          <a:xfrm>
            <a:off x="5370153" y="1526033"/>
            <a:ext cx="5536397" cy="3935281"/>
          </a:xfrm>
        </p:spPr>
        <p:txBody>
          <a:bodyPr>
            <a:normAutofit/>
          </a:bodyPr>
          <a:lstStyle/>
          <a:p>
            <a:r>
              <a:rPr lang="en-US" dirty="0"/>
              <a:t>Saved 5.7 million staff hours and £249m annually (England, 2024)</a:t>
            </a:r>
          </a:p>
          <a:p>
            <a:r>
              <a:rPr lang="en-US" dirty="0"/>
              <a:t>Reduced administrative burden, improved clinical focus</a:t>
            </a:r>
          </a:p>
          <a:p>
            <a:r>
              <a:rPr lang="en-US" dirty="0"/>
              <a:t>Uneven staff readiness and digital literacy (Wadhawan et al., 2023)</a:t>
            </a:r>
          </a:p>
          <a:p>
            <a:r>
              <a:rPr lang="en-US" dirty="0"/>
              <a:t>Barriers: resource gaps and inconsistent training</a:t>
            </a:r>
          </a:p>
          <a:p>
            <a:endParaRPr lang="en-US" dirty="0"/>
          </a:p>
        </p:txBody>
      </p:sp>
    </p:spTree>
    <p:extLst>
      <p:ext uri="{BB962C8B-B14F-4D97-AF65-F5344CB8AC3E}">
        <p14:creationId xmlns:p14="http://schemas.microsoft.com/office/powerpoint/2010/main" val="35698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AC13D-29A7-4852-1C5A-C01636A8B18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Workforce Impact </a:t>
            </a:r>
          </a:p>
        </p:txBody>
      </p:sp>
      <p:graphicFrame>
        <p:nvGraphicFramePr>
          <p:cNvPr id="5" name="Content Placeholder 2">
            <a:extLst>
              <a:ext uri="{FF2B5EF4-FFF2-40B4-BE49-F238E27FC236}">
                <a16:creationId xmlns:a16="http://schemas.microsoft.com/office/drawing/2014/main" id="{302CCB7C-B0CB-112A-77B4-BDF7746C7130}"/>
              </a:ext>
            </a:extLst>
          </p:cNvPr>
          <p:cNvGraphicFramePr>
            <a:graphicFrameLocks noGrp="1"/>
          </p:cNvGraphicFramePr>
          <p:nvPr>
            <p:ph idx="1"/>
            <p:extLst>
              <p:ext uri="{D42A27DB-BD31-4B8C-83A1-F6EECF244321}">
                <p14:modId xmlns:p14="http://schemas.microsoft.com/office/powerpoint/2010/main" val="39066091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8472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4655C-6254-C39D-BFE7-EFE8FA99EBD6}"/>
              </a:ext>
            </a:extLst>
          </p:cNvPr>
          <p:cNvSpPr>
            <a:spLocks noGrp="1"/>
          </p:cNvSpPr>
          <p:nvPr>
            <p:ph type="title"/>
          </p:nvPr>
        </p:nvSpPr>
        <p:spPr>
          <a:xfrm>
            <a:off x="761803" y="350196"/>
            <a:ext cx="4646904" cy="1624520"/>
          </a:xfrm>
        </p:spPr>
        <p:txBody>
          <a:bodyPr anchor="ctr">
            <a:normAutofit/>
          </a:bodyPr>
          <a:lstStyle/>
          <a:p>
            <a:r>
              <a:rPr lang="en-US" sz="4000"/>
              <a:t>Service Delivery Impact</a:t>
            </a:r>
          </a:p>
        </p:txBody>
      </p:sp>
      <p:sp>
        <p:nvSpPr>
          <p:cNvPr id="3" name="Content Placeholder 2">
            <a:extLst>
              <a:ext uri="{FF2B5EF4-FFF2-40B4-BE49-F238E27FC236}">
                <a16:creationId xmlns:a16="http://schemas.microsoft.com/office/drawing/2014/main" id="{41162A68-960D-CD5A-62C8-782B76AA16F2}"/>
              </a:ext>
            </a:extLst>
          </p:cNvPr>
          <p:cNvSpPr>
            <a:spLocks noGrp="1"/>
          </p:cNvSpPr>
          <p:nvPr>
            <p:ph idx="1"/>
          </p:nvPr>
        </p:nvSpPr>
        <p:spPr>
          <a:xfrm>
            <a:off x="761802" y="2743200"/>
            <a:ext cx="4646905" cy="3613149"/>
          </a:xfrm>
        </p:spPr>
        <p:txBody>
          <a:bodyPr anchor="ctr">
            <a:normAutofit/>
          </a:bodyPr>
          <a:lstStyle/>
          <a:p>
            <a:r>
              <a:rPr lang="en-US" sz="2000" dirty="0"/>
              <a:t>Enhanced access and convenience across primary care</a:t>
            </a:r>
          </a:p>
          <a:p>
            <a:r>
              <a:rPr lang="en-US" sz="2000" dirty="0"/>
              <a:t>97% practice using secure messaging, improving communication</a:t>
            </a:r>
          </a:p>
          <a:p>
            <a:r>
              <a:rPr lang="en-US" sz="2000" dirty="0"/>
              <a:t>44% rise in prescription orders via App (England, 2024)</a:t>
            </a:r>
          </a:p>
          <a:p>
            <a:r>
              <a:rPr lang="en-US" sz="2000" dirty="0"/>
              <a:t>Barriers: unequal access, usability, and system fragmentation</a:t>
            </a:r>
          </a:p>
          <a:p>
            <a:endParaRPr lang="en-US" sz="2000" dirty="0"/>
          </a:p>
        </p:txBody>
      </p:sp>
      <p:pic>
        <p:nvPicPr>
          <p:cNvPr id="5" name="Picture 4" descr="Mobile device with apps">
            <a:extLst>
              <a:ext uri="{FF2B5EF4-FFF2-40B4-BE49-F238E27FC236}">
                <a16:creationId xmlns:a16="http://schemas.microsoft.com/office/drawing/2014/main" id="{5BCFB9C4-EC30-89B6-46F6-63D1B456721B}"/>
              </a:ext>
            </a:extLst>
          </p:cNvPr>
          <p:cNvPicPr>
            <a:picLocks noChangeAspect="1"/>
          </p:cNvPicPr>
          <p:nvPr/>
        </p:nvPicPr>
        <p:blipFill>
          <a:blip r:embed="rId3"/>
          <a:srcRect l="44757" r="5187"/>
          <a:stretch>
            <a:fillRect/>
          </a:stretch>
        </p:blipFill>
        <p:spPr>
          <a:xfrm>
            <a:off x="6096000" y="1"/>
            <a:ext cx="6102825" cy="6858000"/>
          </a:xfrm>
          <a:prstGeom prst="rect">
            <a:avLst/>
          </a:prstGeom>
        </p:spPr>
      </p:pic>
    </p:spTree>
    <p:extLst>
      <p:ext uri="{BB962C8B-B14F-4D97-AF65-F5344CB8AC3E}">
        <p14:creationId xmlns:p14="http://schemas.microsoft.com/office/powerpoint/2010/main" val="3472771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263EB-9BD0-0A77-0B79-FE6F1A8E7148}"/>
              </a:ext>
            </a:extLst>
          </p:cNvPr>
          <p:cNvSpPr>
            <a:spLocks noGrp="1"/>
          </p:cNvSpPr>
          <p:nvPr>
            <p:ph type="title"/>
          </p:nvPr>
        </p:nvSpPr>
        <p:spPr>
          <a:xfrm>
            <a:off x="635000" y="640823"/>
            <a:ext cx="3418659" cy="5583148"/>
          </a:xfrm>
        </p:spPr>
        <p:txBody>
          <a:bodyPr anchor="ctr">
            <a:normAutofit/>
          </a:bodyPr>
          <a:lstStyle/>
          <a:p>
            <a:r>
              <a:rPr lang="en-US" sz="5400"/>
              <a:t>Patient Impact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558F58E1-84A0-42D8-DA87-2935F47AE702}"/>
              </a:ext>
            </a:extLst>
          </p:cNvPr>
          <p:cNvGraphicFramePr>
            <a:graphicFrameLocks noGrp="1"/>
          </p:cNvGraphicFramePr>
          <p:nvPr>
            <p:ph idx="1"/>
            <p:extLst>
              <p:ext uri="{D42A27DB-BD31-4B8C-83A1-F6EECF244321}">
                <p14:modId xmlns:p14="http://schemas.microsoft.com/office/powerpoint/2010/main" val="164758295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6729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9FBA1-2D49-9DB0-DD0C-655BE4F6990B}"/>
              </a:ext>
            </a:extLst>
          </p:cNvPr>
          <p:cNvSpPr>
            <a:spLocks noGrp="1"/>
          </p:cNvSpPr>
          <p:nvPr>
            <p:ph type="title"/>
          </p:nvPr>
        </p:nvSpPr>
        <p:spPr/>
        <p:txBody>
          <a:bodyPr/>
          <a:lstStyle/>
          <a:p>
            <a:r>
              <a:rPr lang="en-US" dirty="0"/>
              <a:t>Challenges and Recommendations</a:t>
            </a:r>
          </a:p>
        </p:txBody>
      </p:sp>
      <p:graphicFrame>
        <p:nvGraphicFramePr>
          <p:cNvPr id="5" name="Content Placeholder 2">
            <a:extLst>
              <a:ext uri="{FF2B5EF4-FFF2-40B4-BE49-F238E27FC236}">
                <a16:creationId xmlns:a16="http://schemas.microsoft.com/office/drawing/2014/main" id="{729A906C-D6FD-23CD-3256-323C8B6EEF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771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A09F0-970F-B874-B92D-6CC23944BA38}"/>
              </a:ext>
            </a:extLst>
          </p:cNvPr>
          <p:cNvSpPr>
            <a:spLocks noGrp="1"/>
          </p:cNvSpPr>
          <p:nvPr>
            <p:ph type="title"/>
          </p:nvPr>
        </p:nvSpPr>
        <p:spPr>
          <a:xfrm>
            <a:off x="761803" y="350196"/>
            <a:ext cx="4646904" cy="1624520"/>
          </a:xfrm>
        </p:spPr>
        <p:txBody>
          <a:bodyPr anchor="ctr">
            <a:normAutofit/>
          </a:bodyPr>
          <a:lstStyle/>
          <a:p>
            <a:r>
              <a:rPr lang="en-US" sz="4000"/>
              <a:t>Conclusion</a:t>
            </a:r>
          </a:p>
        </p:txBody>
      </p:sp>
      <p:sp>
        <p:nvSpPr>
          <p:cNvPr id="3" name="Content Placeholder 2">
            <a:extLst>
              <a:ext uri="{FF2B5EF4-FFF2-40B4-BE49-F238E27FC236}">
                <a16:creationId xmlns:a16="http://schemas.microsoft.com/office/drawing/2014/main" id="{662554B7-7896-0998-18CC-51B263B317C7}"/>
              </a:ext>
            </a:extLst>
          </p:cNvPr>
          <p:cNvSpPr>
            <a:spLocks noGrp="1"/>
          </p:cNvSpPr>
          <p:nvPr>
            <p:ph idx="1"/>
          </p:nvPr>
        </p:nvSpPr>
        <p:spPr>
          <a:xfrm>
            <a:off x="761802" y="2743200"/>
            <a:ext cx="4646905" cy="3613149"/>
          </a:xfrm>
        </p:spPr>
        <p:txBody>
          <a:bodyPr anchor="ctr">
            <a:normAutofit/>
          </a:bodyPr>
          <a:lstStyle/>
          <a:p>
            <a:r>
              <a:rPr lang="en-US" sz="2000"/>
              <a:t>NHS App improves access, efficiency, and empowerment</a:t>
            </a:r>
          </a:p>
          <a:p>
            <a:r>
              <a:rPr lang="en-US" sz="2000"/>
              <a:t>Aligned with Diffusion of Innovation and STS theories</a:t>
            </a:r>
          </a:p>
          <a:p>
            <a:r>
              <a:rPr lang="en-US" sz="2000"/>
              <a:t>Ongoing issues: exclusion and variable implementation</a:t>
            </a:r>
          </a:p>
          <a:p>
            <a:r>
              <a:rPr lang="en-US" sz="2000"/>
              <a:t>Future: equitable, sustainable, human-centred digital healthcare</a:t>
            </a:r>
          </a:p>
        </p:txBody>
      </p:sp>
      <p:pic>
        <p:nvPicPr>
          <p:cNvPr id="5" name="Picture 4" descr="A 3D pattern of ring shapes connected by lines">
            <a:extLst>
              <a:ext uri="{FF2B5EF4-FFF2-40B4-BE49-F238E27FC236}">
                <a16:creationId xmlns:a16="http://schemas.microsoft.com/office/drawing/2014/main" id="{686D66B4-A104-BF60-B447-1F1249769C9A}"/>
              </a:ext>
            </a:extLst>
          </p:cNvPr>
          <p:cNvPicPr>
            <a:picLocks noChangeAspect="1"/>
          </p:cNvPicPr>
          <p:nvPr/>
        </p:nvPicPr>
        <p:blipFill>
          <a:blip r:embed="rId3"/>
          <a:srcRect l="8611" r="41333"/>
          <a:stretch>
            <a:fillRect/>
          </a:stretch>
        </p:blipFill>
        <p:spPr>
          <a:xfrm>
            <a:off x="6096000" y="1"/>
            <a:ext cx="6102825" cy="6858000"/>
          </a:xfrm>
          <a:prstGeom prst="rect">
            <a:avLst/>
          </a:prstGeom>
        </p:spPr>
      </p:pic>
    </p:spTree>
    <p:extLst>
      <p:ext uri="{BB962C8B-B14F-4D97-AF65-F5344CB8AC3E}">
        <p14:creationId xmlns:p14="http://schemas.microsoft.com/office/powerpoint/2010/main" val="3137355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F5F5D-BDA8-0B42-98E4-22399D75471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 </a:t>
            </a:r>
          </a:p>
        </p:txBody>
      </p:sp>
      <p:sp>
        <p:nvSpPr>
          <p:cNvPr id="3" name="Content Placeholder 2">
            <a:extLst>
              <a:ext uri="{FF2B5EF4-FFF2-40B4-BE49-F238E27FC236}">
                <a16:creationId xmlns:a16="http://schemas.microsoft.com/office/drawing/2014/main" id="{D1A3452F-4289-48F0-AE71-DCFF68BDD284}"/>
              </a:ext>
            </a:extLst>
          </p:cNvPr>
          <p:cNvSpPr>
            <a:spLocks noGrp="1"/>
          </p:cNvSpPr>
          <p:nvPr>
            <p:ph idx="1"/>
          </p:nvPr>
        </p:nvSpPr>
        <p:spPr>
          <a:xfrm>
            <a:off x="4367695" y="649480"/>
            <a:ext cx="7572259" cy="5874412"/>
          </a:xfrm>
        </p:spPr>
        <p:txBody>
          <a:bodyPr anchor="ctr">
            <a:normAutofit/>
          </a:bodyPr>
          <a:lstStyle/>
          <a:p>
            <a:r>
              <a:rPr lang="en-US" sz="1100" dirty="0"/>
              <a:t>Davies, A. R., Honeyman, M., &amp; Gann, B. (2021). Addressing the digital inverse care law in the time of COVID-19: potential for digital technology to exacerbate or mitigate health inequalities. Journal of Medical Internet Research, 23(4), e21726.</a:t>
            </a:r>
          </a:p>
          <a:p>
            <a:r>
              <a:rPr lang="en-US" sz="1100" dirty="0"/>
              <a:t>Flott, K., Maguire, J., &amp; Phillips, N. (2021). Digital safety: the next frontier for patient safety. Future Healthcare Journal, 8(3), e598-e601.</a:t>
            </a:r>
          </a:p>
          <a:p>
            <a:r>
              <a:rPr lang="en-US" sz="1100" dirty="0"/>
              <a:t>Kc, S., Papoutsi, C., Reidy, C., </a:t>
            </a:r>
            <a:r>
              <a:rPr lang="en-US" sz="1100" dirty="0" err="1"/>
              <a:t>Gudgin</a:t>
            </a:r>
            <a:r>
              <a:rPr lang="en-US" sz="1100" dirty="0"/>
              <a:t>, B., Powell, J., Majeed, A., ... &amp; Laverty, A. A. (2024). Differences in use of a patient portal across sociodemographic groups: observational study of the NHS app in England. Journal of Medical Internet Research, 26, e56320.</a:t>
            </a:r>
          </a:p>
          <a:p>
            <a:r>
              <a:rPr lang="en-US" sz="1100" dirty="0"/>
              <a:t>NHS England, N. (2025, October 30). NHS England» Digital transformation. England.nhs.uk. </a:t>
            </a:r>
            <a:r>
              <a:rPr lang="en-US" sz="1100" u="sng" dirty="0">
                <a:hlinkClick r:id="rId3"/>
              </a:rPr>
              <a:t>https://www.england.nhs.uk/digitaltechnology/</a:t>
            </a:r>
            <a:r>
              <a:rPr lang="en-US" sz="1100" dirty="0"/>
              <a:t> </a:t>
            </a:r>
          </a:p>
          <a:p>
            <a:r>
              <a:rPr lang="en-US" sz="1100" dirty="0"/>
              <a:t>‌NHS England. (2023, December 27). NHS England» NHS App reaches record users on fifth anniversary. England.nhs.uk. </a:t>
            </a:r>
            <a:r>
              <a:rPr lang="en-US" sz="1100" u="sng" dirty="0">
                <a:hlinkClick r:id="rId4"/>
              </a:rPr>
              <a:t>https://www.england.nhs.uk/2023/12/nhs-app-reaches-record-users-on-fifth-anniversary/</a:t>
            </a:r>
            <a:r>
              <a:rPr lang="en-US" sz="1100" dirty="0"/>
              <a:t> </a:t>
            </a:r>
          </a:p>
          <a:p>
            <a:r>
              <a:rPr lang="en-US" sz="1100" dirty="0"/>
              <a:t>NHS England. (2024). NHS England» Transformation and innovation delivery update. England.nhs.uk. https://www.england.nhs.uk/long-read/transformation-and-innovation-delivery-update/</a:t>
            </a:r>
          </a:p>
          <a:p>
            <a:r>
              <a:rPr lang="en-US" sz="1100" dirty="0"/>
              <a:t>Okafor, E. J., &amp; Akcay, E. (2024). Applying user-centered design methods to improve the experience of the NHS APP.</a:t>
            </a:r>
          </a:p>
          <a:p>
            <a:r>
              <a:rPr lang="en-US" sz="1100" dirty="0"/>
              <a:t>Reidy, C., Papoutsi, C., Kc, S., </a:t>
            </a:r>
            <a:r>
              <a:rPr lang="en-US" sz="1100" dirty="0" err="1"/>
              <a:t>Gudgin</a:t>
            </a:r>
            <a:r>
              <a:rPr lang="en-US" sz="1100" dirty="0"/>
              <a:t>, B., Laverty, A. A., Greaves, F., &amp; Powell, J. (2025). Qualitative evaluation of the implementation and national roll-out of the NHS App in England. BMC medicine, 23(1), 20.</a:t>
            </a:r>
          </a:p>
          <a:p>
            <a:r>
              <a:rPr lang="en-US" sz="1100" dirty="0"/>
              <a:t>‌Sidhu, M., Pollard, J., &amp; Sussex, J. (2022, June). Conclusions. Nih.gov; National Institute for Health and Care Research. https://www.ncbi.nlm.nih.gov/books/NBK581676/</a:t>
            </a:r>
          </a:p>
          <a:p>
            <a:r>
              <a:rPr lang="en-US" sz="1100" dirty="0"/>
              <a:t>‌Wadhawan, M., Vu, Z. N., Linden, B., Barry, C., &amp; Abiola, A. (2023). Digital apps and reducing ethnic health inequalities.</a:t>
            </a:r>
          </a:p>
          <a:p>
            <a:endParaRPr lang="en-US" sz="1100" dirty="0"/>
          </a:p>
        </p:txBody>
      </p:sp>
    </p:spTree>
    <p:extLst>
      <p:ext uri="{BB962C8B-B14F-4D97-AF65-F5344CB8AC3E}">
        <p14:creationId xmlns:p14="http://schemas.microsoft.com/office/powerpoint/2010/main" val="94164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TotalTime>
  <Words>2401</Words>
  <Application>Microsoft Office PowerPoint</Application>
  <PresentationFormat>Widescreen</PresentationFormat>
  <Paragraphs>91</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the Impact of the NHS App as a Digital Transformation in UK Health and Social Care</vt:lpstr>
      <vt:lpstr>Introduction</vt:lpstr>
      <vt:lpstr>Overview of the NHS App </vt:lpstr>
      <vt:lpstr>Overview of the NHS App </vt:lpstr>
      <vt:lpstr>Workforce Impact </vt:lpstr>
      <vt:lpstr>Workforce Impact </vt:lpstr>
      <vt:lpstr>Service Delivery Impact</vt:lpstr>
      <vt:lpstr>Patient Impact</vt:lpstr>
      <vt:lpstr>Challenges and 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Impact of the NHS App as a Digital Transformation in UK Health and Social Care</dc:title>
  <dc:creator>SourceCode</dc:creator>
  <cp:lastModifiedBy>Nabila Haider</cp:lastModifiedBy>
  <cp:revision>7</cp:revision>
  <dcterms:created xsi:type="dcterms:W3CDTF">2025-11-04T11:38:47Z</dcterms:created>
  <dcterms:modified xsi:type="dcterms:W3CDTF">2025-11-06T23:02:00Z</dcterms:modified>
</cp:coreProperties>
</file>