
<file path=[Content_Types].xml><?xml version="1.0" encoding="utf-8"?>
<Types xmlns="http://schemas.openxmlformats.org/package/2006/content-types">
  <Default Extension="bin" ContentType="image/unknown"/>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6215" autoAdjust="0"/>
    <p:restoredTop sz="96433" autoAdjust="0"/>
  </p:normalViewPr>
  <p:slideViewPr>
    <p:cSldViewPr snapToGrid="0">
      <p:cViewPr varScale="1">
        <p:scale>
          <a:sx n="110" d="100"/>
          <a:sy n="110" d="100"/>
        </p:scale>
        <p:origin x="1134"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549147A-69F1-4E2A-9A4B-C3A01D8A2C5F}" type="datetimeFigureOut">
              <a:rPr lang="en-US" smtClean="0"/>
              <a:t>6/29/2022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103274A-B8EF-43EF-8421-6CBA24416D95}" type="slidenum">
              <a:rPr lang="en-US" smtClean="0"/>
              <a:t>‹#›</a:t>
            </a:fld>
            <a:endParaRPr lang="en-US"/>
          </a:p>
        </p:txBody>
      </p:sp>
    </p:spTree>
    <p:extLst>
      <p:ext uri="{BB962C8B-B14F-4D97-AF65-F5344CB8AC3E}">
        <p14:creationId xmlns:p14="http://schemas.microsoft.com/office/powerpoint/2010/main" val="26715145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Wingdings" panose="05000000000000000000" pitchFamily="2" charset="2"/>
              <a:buChar char="v"/>
            </a:pPr>
            <a:r>
              <a:rPr lang="en-US" sz="1200" b="1" kern="1200" dirty="0">
                <a:solidFill>
                  <a:schemeClr val="tx1"/>
                </a:solidFill>
                <a:effectLst/>
                <a:latin typeface="+mn-lt"/>
                <a:ea typeface="+mn-ea"/>
                <a:cs typeface="+mn-cs"/>
              </a:rPr>
              <a:t>Digital technology: </a:t>
            </a:r>
            <a:r>
              <a:rPr lang="en-US" sz="1200" kern="1200" dirty="0">
                <a:solidFill>
                  <a:schemeClr val="tx1"/>
                </a:solidFill>
                <a:effectLst/>
                <a:latin typeface="+mn-lt"/>
                <a:ea typeface="+mn-ea"/>
                <a:cs typeface="+mn-cs"/>
              </a:rPr>
              <a:t>Digital technology makes our life easy and comfortable. Digital technology is known as electronic tools, devices, systems, and resources that can be used for generating, processing, and storing data and information that is helpful for students (Clark-Wilson et al. 2020).</a:t>
            </a:r>
          </a:p>
          <a:p>
            <a:pPr marL="171450" lvl="0" indent="-171450">
              <a:buFont typeface="Wingdings" panose="05000000000000000000" pitchFamily="2" charset="2"/>
              <a:buChar char="v"/>
            </a:pPr>
            <a:r>
              <a:rPr lang="en-US" sz="1200" b="1" kern="1200" dirty="0">
                <a:solidFill>
                  <a:schemeClr val="tx1"/>
                </a:solidFill>
                <a:effectLst/>
                <a:latin typeface="+mn-lt"/>
                <a:ea typeface="+mn-ea"/>
                <a:cs typeface="+mn-cs"/>
              </a:rPr>
              <a:t>Paul and Wolfram and </a:t>
            </a:r>
            <a:r>
              <a:rPr lang="en-US" sz="1200" b="1" kern="1200" dirty="0" err="1">
                <a:solidFill>
                  <a:schemeClr val="tx1"/>
                </a:solidFill>
                <a:effectLst/>
                <a:latin typeface="+mn-lt"/>
                <a:ea typeface="+mn-ea"/>
                <a:cs typeface="+mn-cs"/>
              </a:rPr>
              <a:t>Nic</a:t>
            </a:r>
            <a:r>
              <a:rPr lang="en-US" sz="1200" b="1" kern="1200" dirty="0">
                <a:solidFill>
                  <a:schemeClr val="tx1"/>
                </a:solidFill>
                <a:effectLst/>
                <a:latin typeface="+mn-lt"/>
                <a:ea typeface="+mn-ea"/>
                <a:cs typeface="+mn-cs"/>
              </a:rPr>
              <a:t> </a:t>
            </a:r>
            <a:r>
              <a:rPr lang="en-US" sz="1200" b="1" kern="1200" dirty="0" err="1">
                <a:solidFill>
                  <a:schemeClr val="tx1"/>
                </a:solidFill>
                <a:effectLst/>
                <a:latin typeface="+mn-lt"/>
                <a:ea typeface="+mn-ea"/>
                <a:cs typeface="+mn-cs"/>
              </a:rPr>
              <a:t>Lutsey</a:t>
            </a:r>
            <a:r>
              <a:rPr lang="en-US" sz="1200" b="1" kern="1200" dirty="0">
                <a:solidFill>
                  <a:schemeClr val="tx1"/>
                </a:solidFill>
                <a:effectLst/>
                <a:latin typeface="+mn-lt"/>
                <a:ea typeface="+mn-ea"/>
                <a:cs typeface="+mn-cs"/>
              </a:rPr>
              <a:t>:</a:t>
            </a:r>
            <a:r>
              <a:rPr lang="en-US" sz="1200" kern="1200" dirty="0">
                <a:solidFill>
                  <a:schemeClr val="tx1"/>
                </a:solidFill>
                <a:effectLst/>
                <a:latin typeface="+mn-lt"/>
                <a:ea typeface="+mn-ea"/>
                <a:cs typeface="+mn-cs"/>
              </a:rPr>
              <a:t> They said to use more digital technology for enjoying technological influence in student life.</a:t>
            </a:r>
          </a:p>
          <a:p>
            <a:pPr marL="171450" lvl="0" indent="-171450">
              <a:buFont typeface="Wingdings" panose="05000000000000000000" pitchFamily="2" charset="2"/>
              <a:buChar char="v"/>
            </a:pPr>
            <a:r>
              <a:rPr lang="en-US" sz="1200" b="1" kern="1200" dirty="0">
                <a:solidFill>
                  <a:schemeClr val="tx1"/>
                </a:solidFill>
                <a:effectLst/>
                <a:latin typeface="+mn-lt"/>
                <a:ea typeface="+mn-ea"/>
                <a:cs typeface="+mn-cs"/>
              </a:rPr>
              <a:t>Traditional reading experience: </a:t>
            </a:r>
            <a:r>
              <a:rPr lang="en-US" sz="1200" kern="1200" dirty="0">
                <a:solidFill>
                  <a:schemeClr val="tx1"/>
                </a:solidFill>
                <a:effectLst/>
                <a:latin typeface="+mn-lt"/>
                <a:ea typeface="+mn-ea"/>
                <a:cs typeface="+mn-cs"/>
              </a:rPr>
              <a:t>The technology is helpful for the traditional reading experience by changing the method. The technology can be useful for making the scope to read more and more for the student to gain knowledge.</a:t>
            </a:r>
          </a:p>
          <a:p>
            <a:endParaRPr lang="en-US" dirty="0"/>
          </a:p>
        </p:txBody>
      </p:sp>
      <p:sp>
        <p:nvSpPr>
          <p:cNvPr id="4" name="Slide Number Placeholder 3"/>
          <p:cNvSpPr>
            <a:spLocks noGrp="1"/>
          </p:cNvSpPr>
          <p:nvPr>
            <p:ph type="sldNum" sz="quarter" idx="10"/>
          </p:nvPr>
        </p:nvSpPr>
        <p:spPr/>
        <p:txBody>
          <a:bodyPr/>
          <a:lstStyle/>
          <a:p>
            <a:fld id="{C103274A-B8EF-43EF-8421-6CBA24416D95}" type="slidenum">
              <a:rPr lang="en-US" smtClean="0"/>
              <a:t>3</a:t>
            </a:fld>
            <a:endParaRPr lang="en-US"/>
          </a:p>
        </p:txBody>
      </p:sp>
    </p:spTree>
    <p:extLst>
      <p:ext uri="{BB962C8B-B14F-4D97-AF65-F5344CB8AC3E}">
        <p14:creationId xmlns:p14="http://schemas.microsoft.com/office/powerpoint/2010/main" val="14820698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Wingdings" panose="05000000000000000000" pitchFamily="2" charset="2"/>
              <a:buChar char="v"/>
            </a:pPr>
            <a:r>
              <a:rPr lang="en-US" sz="1200" b="1" kern="1200" dirty="0">
                <a:solidFill>
                  <a:schemeClr val="tx1"/>
                </a:solidFill>
                <a:effectLst/>
                <a:latin typeface="+mn-lt"/>
                <a:ea typeface="+mn-ea"/>
                <a:cs typeface="+mn-cs"/>
              </a:rPr>
              <a:t>Quantitative research method: </a:t>
            </a:r>
            <a:r>
              <a:rPr lang="en-US" sz="1200" kern="1200" dirty="0">
                <a:solidFill>
                  <a:schemeClr val="tx1"/>
                </a:solidFill>
                <a:effectLst/>
                <a:latin typeface="+mn-lt"/>
                <a:ea typeface="+mn-ea"/>
                <a:cs typeface="+mn-cs"/>
              </a:rPr>
              <a:t>Quantitative research method is the digital method that can be used for collecting actual data from the marketplace (Rutberg et al. 2018). It helps to collect data directly from the data collection source.</a:t>
            </a:r>
          </a:p>
          <a:p>
            <a:pPr marL="171450" lvl="0" indent="-171450">
              <a:buFont typeface="Wingdings" panose="05000000000000000000" pitchFamily="2" charset="2"/>
              <a:buChar char="v"/>
            </a:pPr>
            <a:r>
              <a:rPr lang="en-US" sz="1200" b="1" kern="1200" dirty="0">
                <a:solidFill>
                  <a:schemeClr val="tx1"/>
                </a:solidFill>
                <a:effectLst/>
                <a:latin typeface="+mn-lt"/>
                <a:ea typeface="+mn-ea"/>
                <a:cs typeface="+mn-cs"/>
              </a:rPr>
              <a:t>Survey, polls, and interview: </a:t>
            </a:r>
            <a:r>
              <a:rPr lang="en-US" sz="1200" kern="1200" dirty="0">
                <a:solidFill>
                  <a:schemeClr val="tx1"/>
                </a:solidFill>
                <a:effectLst/>
                <a:latin typeface="+mn-lt"/>
                <a:ea typeface="+mn-ea"/>
                <a:cs typeface="+mn-cs"/>
              </a:rPr>
              <a:t>The survey, polls, and interview can be taken for collecting data and information from the data sources. The survey, polls, and interviews are used in quantitative research. </a:t>
            </a:r>
          </a:p>
          <a:p>
            <a:pPr marL="171450" lvl="0" indent="-171450">
              <a:buFont typeface="Wingdings" panose="05000000000000000000" pitchFamily="2" charset="2"/>
              <a:buChar char="v"/>
            </a:pPr>
            <a:r>
              <a:rPr lang="en-US" sz="1200" b="1" kern="1200" dirty="0">
                <a:solidFill>
                  <a:schemeClr val="tx1"/>
                </a:solidFill>
                <a:effectLst/>
                <a:latin typeface="+mn-lt"/>
                <a:ea typeface="+mn-ea"/>
                <a:cs typeface="+mn-cs"/>
              </a:rPr>
              <a:t>Questionnaires:</a:t>
            </a:r>
            <a:r>
              <a:rPr lang="en-US" sz="1200" kern="1200" dirty="0">
                <a:solidFill>
                  <a:schemeClr val="tx1"/>
                </a:solidFill>
                <a:effectLst/>
                <a:latin typeface="+mn-lt"/>
                <a:ea typeface="+mn-ea"/>
                <a:cs typeface="+mn-cs"/>
              </a:rPr>
              <a:t> The questionnaires are asking questions to consumers and getting answers for a specific reason (</a:t>
            </a:r>
            <a:r>
              <a:rPr lang="en-US" sz="1200" kern="1200" dirty="0" err="1">
                <a:solidFill>
                  <a:schemeClr val="tx1"/>
                </a:solidFill>
                <a:effectLst/>
                <a:latin typeface="+mn-lt"/>
                <a:ea typeface="+mn-ea"/>
                <a:cs typeface="+mn-cs"/>
              </a:rPr>
              <a:t>Rosellini</a:t>
            </a:r>
            <a:r>
              <a:rPr lang="en-US" sz="1200" kern="1200" dirty="0">
                <a:solidFill>
                  <a:schemeClr val="tx1"/>
                </a:solidFill>
                <a:effectLst/>
                <a:latin typeface="+mn-lt"/>
                <a:ea typeface="+mn-ea"/>
                <a:cs typeface="+mn-cs"/>
              </a:rPr>
              <a:t> et al. 2021). It can be used in the digital platform for the collection of data and information.</a:t>
            </a:r>
          </a:p>
          <a:p>
            <a:endParaRPr lang="en-US" dirty="0"/>
          </a:p>
        </p:txBody>
      </p:sp>
      <p:sp>
        <p:nvSpPr>
          <p:cNvPr id="4" name="Slide Number Placeholder 3"/>
          <p:cNvSpPr>
            <a:spLocks noGrp="1"/>
          </p:cNvSpPr>
          <p:nvPr>
            <p:ph type="sldNum" sz="quarter" idx="10"/>
          </p:nvPr>
        </p:nvSpPr>
        <p:spPr/>
        <p:txBody>
          <a:bodyPr/>
          <a:lstStyle/>
          <a:p>
            <a:fld id="{C103274A-B8EF-43EF-8421-6CBA24416D95}" type="slidenum">
              <a:rPr lang="en-US" smtClean="0"/>
              <a:t>4</a:t>
            </a:fld>
            <a:endParaRPr lang="en-US"/>
          </a:p>
        </p:txBody>
      </p:sp>
    </p:spTree>
    <p:extLst>
      <p:ext uri="{BB962C8B-B14F-4D97-AF65-F5344CB8AC3E}">
        <p14:creationId xmlns:p14="http://schemas.microsoft.com/office/powerpoint/2010/main" val="27060154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There are a lot of ethical considerations for digital technology use. This digital consideration maintains the rules and regulations of the technology used.</a:t>
            </a:r>
          </a:p>
          <a:p>
            <a:pPr marL="171450" lvl="0" indent="-171450">
              <a:buFont typeface="Wingdings" panose="05000000000000000000" pitchFamily="2" charset="2"/>
              <a:buChar char="v"/>
            </a:pPr>
            <a:r>
              <a:rPr lang="en-US" sz="1200" b="1" kern="1200" dirty="0">
                <a:solidFill>
                  <a:schemeClr val="tx1"/>
                </a:solidFill>
                <a:effectLst/>
                <a:latin typeface="+mn-lt"/>
                <a:ea typeface="+mn-ea"/>
                <a:cs typeface="+mn-cs"/>
              </a:rPr>
              <a:t>Misuse:</a:t>
            </a:r>
            <a:r>
              <a:rPr lang="en-US" sz="1200" kern="1200" dirty="0">
                <a:solidFill>
                  <a:schemeClr val="tx1"/>
                </a:solidFill>
                <a:effectLst/>
                <a:latin typeface="+mn-lt"/>
                <a:ea typeface="+mn-ea"/>
                <a:cs typeface="+mn-cs"/>
              </a:rPr>
              <a:t> There is no right to use technology for a bad purpose. Personal information should have to ensure well secured for protection from the misuse (Fox et al. 2018).</a:t>
            </a:r>
          </a:p>
          <a:p>
            <a:pPr marL="171450" lvl="0" indent="-171450">
              <a:buFont typeface="Wingdings" panose="05000000000000000000" pitchFamily="2" charset="2"/>
              <a:buChar char="v"/>
            </a:pPr>
            <a:r>
              <a:rPr lang="en-US" sz="1200" b="1" kern="1200" dirty="0">
                <a:solidFill>
                  <a:schemeClr val="tx1"/>
                </a:solidFill>
                <a:effectLst/>
                <a:latin typeface="+mn-lt"/>
                <a:ea typeface="+mn-ea"/>
                <a:cs typeface="+mn-cs"/>
              </a:rPr>
              <a:t>Autonomous technology:</a:t>
            </a:r>
            <a:r>
              <a:rPr lang="en-US" sz="1200" kern="1200" dirty="0">
                <a:solidFill>
                  <a:schemeClr val="tx1"/>
                </a:solidFill>
                <a:effectLst/>
                <a:latin typeface="+mn-lt"/>
                <a:ea typeface="+mn-ea"/>
                <a:cs typeface="+mn-cs"/>
              </a:rPr>
              <a:t> Autonomous technology can be used for doing tasks without human control. It is known as robotics work that can be helpful for students in digital technology.</a:t>
            </a:r>
          </a:p>
          <a:p>
            <a:pPr marL="171450" lvl="0" indent="-171450">
              <a:buFont typeface="Wingdings" panose="05000000000000000000" pitchFamily="2" charset="2"/>
              <a:buChar char="v"/>
            </a:pPr>
            <a:r>
              <a:rPr lang="en-US" sz="1200" b="1" kern="1200" dirty="0">
                <a:solidFill>
                  <a:schemeClr val="tx1"/>
                </a:solidFill>
                <a:effectLst/>
                <a:latin typeface="+mn-lt"/>
                <a:ea typeface="+mn-ea"/>
                <a:cs typeface="+mn-cs"/>
              </a:rPr>
              <a:t>Respect for all:</a:t>
            </a:r>
            <a:r>
              <a:rPr lang="en-US" sz="1200" kern="1200" dirty="0">
                <a:solidFill>
                  <a:schemeClr val="tx1"/>
                </a:solidFill>
                <a:effectLst/>
                <a:latin typeface="+mn-lt"/>
                <a:ea typeface="+mn-ea"/>
                <a:cs typeface="+mn-cs"/>
              </a:rPr>
              <a:t> There should have to give respect for the employees, customers, teachers, etc. The technology used makes a person wise and well-known. But there should have to ensure respect for all people.</a:t>
            </a:r>
          </a:p>
          <a:p>
            <a:pPr marL="171450" lvl="0" indent="-171450">
              <a:buFont typeface="Wingdings" panose="05000000000000000000" pitchFamily="2" charset="2"/>
              <a:buChar char="v"/>
            </a:pPr>
            <a:r>
              <a:rPr lang="en-US" sz="1200" b="1" kern="1200" dirty="0">
                <a:solidFill>
                  <a:schemeClr val="tx1"/>
                </a:solidFill>
                <a:effectLst/>
                <a:latin typeface="+mn-lt"/>
                <a:ea typeface="+mn-ea"/>
                <a:cs typeface="+mn-cs"/>
              </a:rPr>
              <a:t>Moral use:</a:t>
            </a:r>
            <a:r>
              <a:rPr lang="en-US" sz="1200" kern="1200" dirty="0">
                <a:solidFill>
                  <a:schemeClr val="tx1"/>
                </a:solidFill>
                <a:effectLst/>
                <a:latin typeface="+mn-lt"/>
                <a:ea typeface="+mn-ea"/>
                <a:cs typeface="+mn-cs"/>
              </a:rPr>
              <a:t> Technology should be used for moral purposes with data and information collection and use. </a:t>
            </a:r>
          </a:p>
          <a:p>
            <a:endParaRPr lang="en-US" dirty="0"/>
          </a:p>
        </p:txBody>
      </p:sp>
      <p:sp>
        <p:nvSpPr>
          <p:cNvPr id="4" name="Slide Number Placeholder 3"/>
          <p:cNvSpPr>
            <a:spLocks noGrp="1"/>
          </p:cNvSpPr>
          <p:nvPr>
            <p:ph type="sldNum" sz="quarter" idx="10"/>
          </p:nvPr>
        </p:nvSpPr>
        <p:spPr/>
        <p:txBody>
          <a:bodyPr/>
          <a:lstStyle/>
          <a:p>
            <a:fld id="{C103274A-B8EF-43EF-8421-6CBA24416D95}" type="slidenum">
              <a:rPr lang="en-US" smtClean="0"/>
              <a:t>5</a:t>
            </a:fld>
            <a:endParaRPr lang="en-US"/>
          </a:p>
        </p:txBody>
      </p:sp>
    </p:spTree>
    <p:extLst>
      <p:ext uri="{BB962C8B-B14F-4D97-AF65-F5344CB8AC3E}">
        <p14:creationId xmlns:p14="http://schemas.microsoft.com/office/powerpoint/2010/main" val="25908519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There should have to fix a specific time for starting and ending the research.</a:t>
            </a:r>
          </a:p>
          <a:p>
            <a:pPr marL="171450" lvl="0" indent="-171450">
              <a:buFont typeface="Wingdings" panose="05000000000000000000" pitchFamily="2" charset="2"/>
              <a:buChar char="v"/>
            </a:pPr>
            <a:r>
              <a:rPr lang="en-US" sz="1200" b="1" kern="1200" dirty="0">
                <a:solidFill>
                  <a:schemeClr val="tx1"/>
                </a:solidFill>
                <a:effectLst/>
                <a:latin typeface="+mn-lt"/>
                <a:ea typeface="+mn-ea"/>
                <a:cs typeface="+mn-cs"/>
              </a:rPr>
              <a:t>Project information:</a:t>
            </a:r>
            <a:r>
              <a:rPr lang="en-US" sz="1200" kern="1200" dirty="0">
                <a:solidFill>
                  <a:schemeClr val="tx1"/>
                </a:solidFill>
                <a:effectLst/>
                <a:latin typeface="+mn-lt"/>
                <a:ea typeface="+mn-ea"/>
                <a:cs typeface="+mn-cs"/>
              </a:rPr>
              <a:t> For project information, the 1</a:t>
            </a:r>
            <a:r>
              <a:rPr lang="en-US" sz="1200" kern="1200" baseline="30000" dirty="0">
                <a:solidFill>
                  <a:schemeClr val="tx1"/>
                </a:solidFill>
                <a:effectLst/>
                <a:latin typeface="+mn-lt"/>
                <a:ea typeface="+mn-ea"/>
                <a:cs typeface="+mn-cs"/>
              </a:rPr>
              <a:t>st</a:t>
            </a:r>
            <a:r>
              <a:rPr lang="en-US" sz="1200" kern="1200" dirty="0">
                <a:solidFill>
                  <a:schemeClr val="tx1"/>
                </a:solidFill>
                <a:effectLst/>
                <a:latin typeface="+mn-lt"/>
                <a:ea typeface="+mn-ea"/>
                <a:cs typeface="+mn-cs"/>
              </a:rPr>
              <a:t> week spent that the information was collected from the source (Rasmussen et al. 2019).</a:t>
            </a:r>
          </a:p>
          <a:p>
            <a:pPr marL="171450" lvl="0" indent="-171450">
              <a:buFont typeface="Wingdings" panose="05000000000000000000" pitchFamily="2" charset="2"/>
              <a:buChar char="v"/>
            </a:pPr>
            <a:r>
              <a:rPr lang="en-US" sz="1200" b="1" kern="1200" dirty="0">
                <a:solidFill>
                  <a:schemeClr val="tx1"/>
                </a:solidFill>
                <a:effectLst/>
                <a:latin typeface="+mn-lt"/>
                <a:ea typeface="+mn-ea"/>
                <a:cs typeface="+mn-cs"/>
              </a:rPr>
              <a:t>Project planning:</a:t>
            </a:r>
            <a:r>
              <a:rPr lang="en-US" sz="1200" kern="1200" dirty="0">
                <a:solidFill>
                  <a:schemeClr val="tx1"/>
                </a:solidFill>
                <a:effectLst/>
                <a:latin typeface="+mn-lt"/>
                <a:ea typeface="+mn-ea"/>
                <a:cs typeface="+mn-cs"/>
              </a:rPr>
              <a:t> The project plan was set in the 2</a:t>
            </a:r>
            <a:r>
              <a:rPr lang="en-US" sz="1200" kern="1200" baseline="30000" dirty="0">
                <a:solidFill>
                  <a:schemeClr val="tx1"/>
                </a:solidFill>
                <a:effectLst/>
                <a:latin typeface="+mn-lt"/>
                <a:ea typeface="+mn-ea"/>
                <a:cs typeface="+mn-cs"/>
              </a:rPr>
              <a:t>nd</a:t>
            </a:r>
            <a:r>
              <a:rPr lang="en-US" sz="1200" kern="1200" dirty="0">
                <a:solidFill>
                  <a:schemeClr val="tx1"/>
                </a:solidFill>
                <a:effectLst/>
                <a:latin typeface="+mn-lt"/>
                <a:ea typeface="+mn-ea"/>
                <a:cs typeface="+mn-cs"/>
              </a:rPr>
              <a:t> week for setting a target for the research.</a:t>
            </a:r>
          </a:p>
          <a:p>
            <a:pPr marL="171450" lvl="0" indent="-171450">
              <a:buFont typeface="Wingdings" panose="05000000000000000000" pitchFamily="2" charset="2"/>
              <a:buChar char="v"/>
            </a:pPr>
            <a:r>
              <a:rPr lang="en-US" sz="1200" b="1" kern="1200" dirty="0">
                <a:solidFill>
                  <a:schemeClr val="tx1"/>
                </a:solidFill>
                <a:effectLst/>
                <a:latin typeface="+mn-lt"/>
                <a:ea typeface="+mn-ea"/>
                <a:cs typeface="+mn-cs"/>
              </a:rPr>
              <a:t>Project execution:</a:t>
            </a:r>
            <a:r>
              <a:rPr lang="en-US" sz="1200" kern="1200" dirty="0">
                <a:solidFill>
                  <a:schemeClr val="tx1"/>
                </a:solidFill>
                <a:effectLst/>
                <a:latin typeface="+mn-lt"/>
                <a:ea typeface="+mn-ea"/>
                <a:cs typeface="+mn-cs"/>
              </a:rPr>
              <a:t> There had been set for the executive of the project in the 3</a:t>
            </a:r>
            <a:r>
              <a:rPr lang="en-US" sz="1200" kern="1200" baseline="30000" dirty="0">
                <a:solidFill>
                  <a:schemeClr val="tx1"/>
                </a:solidFill>
                <a:effectLst/>
                <a:latin typeface="+mn-lt"/>
                <a:ea typeface="+mn-ea"/>
                <a:cs typeface="+mn-cs"/>
              </a:rPr>
              <a:t>rd</a:t>
            </a:r>
            <a:r>
              <a:rPr lang="en-US" sz="1200" kern="1200" dirty="0">
                <a:solidFill>
                  <a:schemeClr val="tx1"/>
                </a:solidFill>
                <a:effectLst/>
                <a:latin typeface="+mn-lt"/>
                <a:ea typeface="+mn-ea"/>
                <a:cs typeface="+mn-cs"/>
              </a:rPr>
              <a:t> week.</a:t>
            </a:r>
          </a:p>
          <a:p>
            <a:pPr marL="171450" lvl="0" indent="-171450">
              <a:buFont typeface="Wingdings" panose="05000000000000000000" pitchFamily="2" charset="2"/>
              <a:buChar char="v"/>
            </a:pPr>
            <a:r>
              <a:rPr lang="en-US" sz="1200" b="1" kern="1200" dirty="0">
                <a:solidFill>
                  <a:schemeClr val="tx1"/>
                </a:solidFill>
                <a:effectLst/>
                <a:latin typeface="+mn-lt"/>
                <a:ea typeface="+mn-ea"/>
                <a:cs typeface="+mn-cs"/>
              </a:rPr>
              <a:t>Data collection:</a:t>
            </a:r>
            <a:r>
              <a:rPr lang="en-US" sz="1200" kern="1200" dirty="0">
                <a:solidFill>
                  <a:schemeClr val="tx1"/>
                </a:solidFill>
                <a:effectLst/>
                <a:latin typeface="+mn-lt"/>
                <a:ea typeface="+mn-ea"/>
                <a:cs typeface="+mn-cs"/>
              </a:rPr>
              <a:t> The data collection method was used in the 4</a:t>
            </a:r>
            <a:r>
              <a:rPr lang="en-US" sz="1200" kern="1200" baseline="30000" dirty="0">
                <a:solidFill>
                  <a:schemeClr val="tx1"/>
                </a:solidFill>
                <a:effectLst/>
                <a:latin typeface="+mn-lt"/>
                <a:ea typeface="+mn-ea"/>
                <a:cs typeface="+mn-cs"/>
              </a:rPr>
              <a:t>th</a:t>
            </a:r>
            <a:r>
              <a:rPr lang="en-US" sz="1200" kern="1200" dirty="0">
                <a:solidFill>
                  <a:schemeClr val="tx1"/>
                </a:solidFill>
                <a:effectLst/>
                <a:latin typeface="+mn-lt"/>
                <a:ea typeface="+mn-ea"/>
                <a:cs typeface="+mn-cs"/>
              </a:rPr>
              <a:t> week.</a:t>
            </a:r>
          </a:p>
          <a:p>
            <a:pPr marL="171450" lvl="0" indent="-171450">
              <a:buFont typeface="Wingdings" panose="05000000000000000000" pitchFamily="2" charset="2"/>
              <a:buChar char="v"/>
            </a:pPr>
            <a:r>
              <a:rPr lang="en-US" sz="1200" b="1" kern="1200" dirty="0">
                <a:solidFill>
                  <a:schemeClr val="tx1"/>
                </a:solidFill>
                <a:effectLst/>
                <a:latin typeface="+mn-lt"/>
                <a:ea typeface="+mn-ea"/>
                <a:cs typeface="+mn-cs"/>
              </a:rPr>
              <a:t>Data analysis:</a:t>
            </a:r>
            <a:r>
              <a:rPr lang="en-US" sz="1200" kern="1200" dirty="0">
                <a:solidFill>
                  <a:schemeClr val="tx1"/>
                </a:solidFill>
                <a:effectLst/>
                <a:latin typeface="+mn-lt"/>
                <a:ea typeface="+mn-ea"/>
                <a:cs typeface="+mn-cs"/>
              </a:rPr>
              <a:t> Data was analyzed in the 5</a:t>
            </a:r>
            <a:r>
              <a:rPr lang="en-US" sz="1200" kern="1200" baseline="30000" dirty="0">
                <a:solidFill>
                  <a:schemeClr val="tx1"/>
                </a:solidFill>
                <a:effectLst/>
                <a:latin typeface="+mn-lt"/>
                <a:ea typeface="+mn-ea"/>
                <a:cs typeface="+mn-cs"/>
              </a:rPr>
              <a:t>th</a:t>
            </a:r>
            <a:r>
              <a:rPr lang="en-US" sz="1200" kern="1200" dirty="0">
                <a:solidFill>
                  <a:schemeClr val="tx1"/>
                </a:solidFill>
                <a:effectLst/>
                <a:latin typeface="+mn-lt"/>
                <a:ea typeface="+mn-ea"/>
                <a:cs typeface="+mn-cs"/>
              </a:rPr>
              <a:t> week for making decisions about the project.</a:t>
            </a:r>
          </a:p>
          <a:p>
            <a:pPr marL="171450" lvl="0" indent="-171450">
              <a:buFont typeface="Wingdings" panose="05000000000000000000" pitchFamily="2" charset="2"/>
              <a:buChar char="v"/>
            </a:pPr>
            <a:r>
              <a:rPr lang="en-US" sz="1200" b="1" kern="1200" dirty="0">
                <a:solidFill>
                  <a:schemeClr val="tx1"/>
                </a:solidFill>
                <a:effectLst/>
                <a:latin typeface="+mn-lt"/>
                <a:ea typeface="+mn-ea"/>
                <a:cs typeface="+mn-cs"/>
              </a:rPr>
              <a:t>Project implementation:</a:t>
            </a:r>
            <a:r>
              <a:rPr lang="en-US" sz="1200" kern="1200" dirty="0">
                <a:solidFill>
                  <a:schemeClr val="tx1"/>
                </a:solidFill>
                <a:effectLst/>
                <a:latin typeface="+mn-lt"/>
                <a:ea typeface="+mn-ea"/>
                <a:cs typeface="+mn-cs"/>
              </a:rPr>
              <a:t> In this stage, the project was completed and the result was published. At last, the project was implemented in the 6</a:t>
            </a:r>
            <a:r>
              <a:rPr lang="en-US" sz="1200" kern="1200" baseline="30000" dirty="0">
                <a:solidFill>
                  <a:schemeClr val="tx1"/>
                </a:solidFill>
                <a:effectLst/>
                <a:latin typeface="+mn-lt"/>
                <a:ea typeface="+mn-ea"/>
                <a:cs typeface="+mn-cs"/>
              </a:rPr>
              <a:t>th</a:t>
            </a:r>
            <a:r>
              <a:rPr lang="en-US" sz="1200" kern="1200" dirty="0">
                <a:solidFill>
                  <a:schemeClr val="tx1"/>
                </a:solidFill>
                <a:effectLst/>
                <a:latin typeface="+mn-lt"/>
                <a:ea typeface="+mn-ea"/>
                <a:cs typeface="+mn-cs"/>
              </a:rPr>
              <a:t> week.</a:t>
            </a:r>
          </a:p>
          <a:p>
            <a:endParaRPr lang="en-US" dirty="0"/>
          </a:p>
        </p:txBody>
      </p:sp>
      <p:sp>
        <p:nvSpPr>
          <p:cNvPr id="4" name="Slide Number Placeholder 3"/>
          <p:cNvSpPr>
            <a:spLocks noGrp="1"/>
          </p:cNvSpPr>
          <p:nvPr>
            <p:ph type="sldNum" sz="quarter" idx="10"/>
          </p:nvPr>
        </p:nvSpPr>
        <p:spPr/>
        <p:txBody>
          <a:bodyPr/>
          <a:lstStyle/>
          <a:p>
            <a:fld id="{C103274A-B8EF-43EF-8421-6CBA24416D95}" type="slidenum">
              <a:rPr lang="en-US" smtClean="0"/>
              <a:t>6</a:t>
            </a:fld>
            <a:endParaRPr lang="en-US"/>
          </a:p>
        </p:txBody>
      </p:sp>
    </p:spTree>
    <p:extLst>
      <p:ext uri="{BB962C8B-B14F-4D97-AF65-F5344CB8AC3E}">
        <p14:creationId xmlns:p14="http://schemas.microsoft.com/office/powerpoint/2010/main" val="17850813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Wingdings" panose="05000000000000000000" pitchFamily="2" charset="2"/>
              <a:buChar char="v"/>
            </a:pPr>
            <a:r>
              <a:rPr lang="en-US" sz="1200" b="1" kern="1200" dirty="0">
                <a:solidFill>
                  <a:schemeClr val="tx1"/>
                </a:solidFill>
                <a:effectLst/>
                <a:latin typeface="+mn-lt"/>
                <a:ea typeface="+mn-ea"/>
                <a:cs typeface="+mn-cs"/>
              </a:rPr>
              <a:t>Formal knowledge</a:t>
            </a:r>
            <a:r>
              <a:rPr lang="en-US" sz="1200" kern="1200" dirty="0">
                <a:solidFill>
                  <a:schemeClr val="tx1"/>
                </a:solidFill>
                <a:effectLst/>
                <a:latin typeface="+mn-lt"/>
                <a:ea typeface="+mn-ea"/>
                <a:cs typeface="+mn-cs"/>
              </a:rPr>
              <a:t>: The technology helps to gather the formal knowledge for the student. This is why there should have to increase in technology used (</a:t>
            </a:r>
            <a:r>
              <a:rPr lang="en-US" sz="1200" kern="1200" dirty="0" err="1">
                <a:solidFill>
                  <a:schemeClr val="tx1"/>
                </a:solidFill>
                <a:effectLst/>
                <a:latin typeface="+mn-lt"/>
                <a:ea typeface="+mn-ea"/>
                <a:cs typeface="+mn-cs"/>
              </a:rPr>
              <a:t>Sumane</a:t>
            </a:r>
            <a:r>
              <a:rPr lang="en-US" sz="1200" kern="1200" dirty="0">
                <a:solidFill>
                  <a:schemeClr val="tx1"/>
                </a:solidFill>
                <a:effectLst/>
                <a:latin typeface="+mn-lt"/>
                <a:ea typeface="+mn-ea"/>
                <a:cs typeface="+mn-cs"/>
              </a:rPr>
              <a:t> et al. 2018).</a:t>
            </a:r>
          </a:p>
          <a:p>
            <a:pPr marL="171450" lvl="0" indent="-171450">
              <a:buFont typeface="Wingdings" panose="05000000000000000000" pitchFamily="2" charset="2"/>
              <a:buChar char="v"/>
            </a:pPr>
            <a:r>
              <a:rPr lang="en-US" sz="1200" b="1" kern="1200" dirty="0">
                <a:solidFill>
                  <a:schemeClr val="tx1"/>
                </a:solidFill>
                <a:effectLst/>
                <a:latin typeface="+mn-lt"/>
                <a:ea typeface="+mn-ea"/>
                <a:cs typeface="+mn-cs"/>
              </a:rPr>
              <a:t>Decreasing absenteeism:</a:t>
            </a:r>
            <a:r>
              <a:rPr lang="en-US" sz="1200" kern="1200" dirty="0">
                <a:solidFill>
                  <a:schemeClr val="tx1"/>
                </a:solidFill>
                <a:effectLst/>
                <a:latin typeface="+mn-lt"/>
                <a:ea typeface="+mn-ea"/>
                <a:cs typeface="+mn-cs"/>
              </a:rPr>
              <a:t> The technology helps the student to attend class or practical life. It helps to decrease the absenteeism of the student.</a:t>
            </a:r>
          </a:p>
          <a:p>
            <a:pPr marL="171450" lvl="0" indent="-171450">
              <a:buFont typeface="Wingdings" panose="05000000000000000000" pitchFamily="2" charset="2"/>
              <a:buChar char="v"/>
            </a:pPr>
            <a:r>
              <a:rPr lang="en-US" sz="1200" b="1" kern="1200" dirty="0">
                <a:solidFill>
                  <a:schemeClr val="tx1"/>
                </a:solidFill>
                <a:effectLst/>
                <a:latin typeface="+mn-lt"/>
                <a:ea typeface="+mn-ea"/>
                <a:cs typeface="+mn-cs"/>
              </a:rPr>
              <a:t>Lower dropout:</a:t>
            </a:r>
            <a:r>
              <a:rPr lang="en-US" sz="1200" kern="1200" dirty="0">
                <a:solidFill>
                  <a:schemeClr val="tx1"/>
                </a:solidFill>
                <a:effectLst/>
                <a:latin typeface="+mn-lt"/>
                <a:ea typeface="+mn-ea"/>
                <a:cs typeface="+mn-cs"/>
              </a:rPr>
              <a:t> Technology helps the students to continue studying that can help decrease dropouts from the study.</a:t>
            </a:r>
          </a:p>
          <a:p>
            <a:pPr marL="171450" lvl="0" indent="-171450">
              <a:buFont typeface="Wingdings" panose="05000000000000000000" pitchFamily="2" charset="2"/>
              <a:buChar char="v"/>
            </a:pPr>
            <a:r>
              <a:rPr lang="en-US" sz="1200" b="1" kern="1200" dirty="0">
                <a:solidFill>
                  <a:schemeClr val="tx1"/>
                </a:solidFill>
                <a:effectLst/>
                <a:latin typeface="+mn-lt"/>
                <a:ea typeface="+mn-ea"/>
                <a:cs typeface="+mn-cs"/>
              </a:rPr>
              <a:t>Motivation:</a:t>
            </a:r>
            <a:r>
              <a:rPr lang="en-US" sz="1200" kern="1200" dirty="0">
                <a:solidFill>
                  <a:schemeClr val="tx1"/>
                </a:solidFill>
                <a:effectLst/>
                <a:latin typeface="+mn-lt"/>
                <a:ea typeface="+mn-ea"/>
                <a:cs typeface="+mn-cs"/>
              </a:rPr>
              <a:t> Technology can be used for increasing the motivation of the students. Technology makes the work easy which is why students get the motivation to continue their studies (Green et al. 2019).</a:t>
            </a:r>
          </a:p>
          <a:p>
            <a:endParaRPr lang="en-US" dirty="0"/>
          </a:p>
        </p:txBody>
      </p:sp>
      <p:sp>
        <p:nvSpPr>
          <p:cNvPr id="4" name="Slide Number Placeholder 3"/>
          <p:cNvSpPr>
            <a:spLocks noGrp="1"/>
          </p:cNvSpPr>
          <p:nvPr>
            <p:ph type="sldNum" sz="quarter" idx="10"/>
          </p:nvPr>
        </p:nvSpPr>
        <p:spPr/>
        <p:txBody>
          <a:bodyPr/>
          <a:lstStyle/>
          <a:p>
            <a:fld id="{C103274A-B8EF-43EF-8421-6CBA24416D95}" type="slidenum">
              <a:rPr lang="en-US" smtClean="0"/>
              <a:t>7</a:t>
            </a:fld>
            <a:endParaRPr lang="en-US"/>
          </a:p>
        </p:txBody>
      </p:sp>
    </p:spTree>
    <p:extLst>
      <p:ext uri="{BB962C8B-B14F-4D97-AF65-F5344CB8AC3E}">
        <p14:creationId xmlns:p14="http://schemas.microsoft.com/office/powerpoint/2010/main" val="16723698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103274A-B8EF-43EF-8421-6CBA24416D95}" type="slidenum">
              <a:rPr lang="en-US" smtClean="0"/>
              <a:t>9</a:t>
            </a:fld>
            <a:endParaRPr lang="en-US"/>
          </a:p>
        </p:txBody>
      </p:sp>
    </p:spTree>
    <p:extLst>
      <p:ext uri="{BB962C8B-B14F-4D97-AF65-F5344CB8AC3E}">
        <p14:creationId xmlns:p14="http://schemas.microsoft.com/office/powerpoint/2010/main" val="47257358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dirty="0"/>
              <a:pPr/>
              <a:t>6/29/2022</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dirty="0"/>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9C9CA7B-DFD4-44B5-8C60-D14B8CD1FB59}" type="datetimeFigureOut">
              <a:rPr lang="en-US" dirty="0"/>
              <a:t>6/29/2022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dirty="0"/>
              <a:t>6/29/2022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BDB8791-F1B0-41E7-B7FD-A781E65C4266}" type="datetimeFigureOut">
              <a:rPr lang="en-US" dirty="0"/>
              <a:t>6/29/2022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FDD63B2-E120-4ED8-B27B-C685F510A5FE}" type="datetimeFigureOut">
              <a:rPr lang="en-US" dirty="0"/>
              <a:t>6/29/2022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AA18ACC-A947-437B-A130-35BD54FDF1E9}" type="datetimeFigureOut">
              <a:rPr lang="en-US" dirty="0"/>
              <a:t>6/29/2022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dirty="0"/>
              <a:t>6/29/2022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E86A4C-8E40-4F87-A4F0-01A0687C5742}" type="datetimeFigureOut">
              <a:rPr lang="en-US" dirty="0"/>
              <a:t>6/29/2022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dirty="0"/>
              <a:t>6/29/2022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23A1CC3-2375-41D4-9E03-427CAF2A4C1A}" type="datetimeFigureOut">
              <a:rPr lang="en-US" dirty="0"/>
              <a:t>6/29/2022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FF16868-8199-4C2C-A5B1-63AEE139F88E}" type="datetimeFigureOut">
              <a:rPr lang="en-US" dirty="0"/>
              <a:t>6/29/2022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AD9FF7F-6988-44CC-821B-644E70CD2F73}" type="datetimeFigureOut">
              <a:rPr lang="en-US" dirty="0"/>
              <a:t>6/29/2022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C12C299-16B2-4475-990D-751901EACC14}" type="datetimeFigureOut">
              <a:rPr lang="en-US" dirty="0"/>
              <a:t>6/29/2022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6/29/2022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dirty="0"/>
              <a:t>6/29/2022</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dirty="0"/>
              <a:t>6/29/2022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dirty="0"/>
              <a:t>6/29/2022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dirty="0"/>
              <a:t>6/29/2022</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dirty="0"/>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73"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72"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bin"/><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2099733"/>
            <a:ext cx="10057688" cy="1288044"/>
          </a:xfrm>
        </p:spPr>
        <p:txBody>
          <a:bodyPr/>
          <a:lstStyle/>
          <a:p>
            <a:r>
              <a:rPr lang="en-US" sz="3600" b="1" dirty="0">
                <a:solidFill>
                  <a:schemeClr val="bg1"/>
                </a:solidFill>
                <a:latin typeface="Times New Roman" panose="02020603050405020304" pitchFamily="18" charset="0"/>
                <a:cs typeface="Times New Roman" panose="02020603050405020304" pitchFamily="18" charset="0"/>
              </a:rPr>
              <a:t>Module code and title: BMSW4003 Digital skills and Research Methods</a:t>
            </a:r>
            <a:endParaRPr lang="en-US" sz="3600" dirty="0"/>
          </a:p>
        </p:txBody>
      </p:sp>
      <p:sp>
        <p:nvSpPr>
          <p:cNvPr id="3" name="Subtitle 2"/>
          <p:cNvSpPr>
            <a:spLocks noGrp="1"/>
          </p:cNvSpPr>
          <p:nvPr>
            <p:ph type="subTitle" idx="1"/>
          </p:nvPr>
        </p:nvSpPr>
        <p:spPr>
          <a:xfrm>
            <a:off x="1154955" y="3807502"/>
            <a:ext cx="9922348" cy="1831298"/>
          </a:xfrm>
        </p:spPr>
        <p:txBody>
          <a:bodyPr>
            <a:normAutofit/>
          </a:bodyPr>
          <a:lstStyle/>
          <a:p>
            <a:r>
              <a:rPr lang="en-US" b="1">
                <a:solidFill>
                  <a:schemeClr val="bg1"/>
                </a:solidFill>
                <a:latin typeface="Times New Roman" panose="02020603050405020304" pitchFamily="18" charset="0"/>
                <a:cs typeface="Times New Roman" panose="02020603050405020304" pitchFamily="18" charset="0"/>
              </a:rPr>
              <a:t>LECTURE NAME: SEYED NAVID NASIRPOUR</a:t>
            </a:r>
          </a:p>
          <a:p>
            <a:r>
              <a:rPr lang="en-US" b="1">
                <a:solidFill>
                  <a:schemeClr val="bg1"/>
                </a:solidFill>
                <a:latin typeface="Times New Roman" panose="02020603050405020304" pitchFamily="18" charset="0"/>
                <a:cs typeface="Times New Roman" panose="02020603050405020304" pitchFamily="18" charset="0"/>
              </a:rPr>
              <a:t>Programe</a:t>
            </a:r>
            <a:r>
              <a:rPr lang="en-US" b="1" dirty="0">
                <a:solidFill>
                  <a:schemeClr val="bg1"/>
                </a:solidFill>
                <a:latin typeface="Times New Roman" panose="02020603050405020304" pitchFamily="18" charset="0"/>
                <a:cs typeface="Times New Roman" panose="02020603050405020304" pitchFamily="18" charset="0"/>
              </a:rPr>
              <a:t>: certificate of higher education skills for the workplace</a:t>
            </a:r>
          </a:p>
          <a:p>
            <a:r>
              <a:rPr lang="en-US" b="1" dirty="0">
                <a:solidFill>
                  <a:schemeClr val="bg1"/>
                </a:solidFill>
                <a:latin typeface="Times New Roman" panose="02020603050405020304" pitchFamily="18" charset="0"/>
                <a:cs typeface="Times New Roman" panose="02020603050405020304" pitchFamily="18" charset="0"/>
              </a:rPr>
              <a:t>Student Name: ANDREJ </a:t>
            </a:r>
            <a:r>
              <a:rPr lang="en-US" b="1" dirty="0" err="1">
                <a:solidFill>
                  <a:schemeClr val="bg1"/>
                </a:solidFill>
                <a:latin typeface="Times New Roman" panose="02020603050405020304" pitchFamily="18" charset="0"/>
                <a:cs typeface="Times New Roman" panose="02020603050405020304" pitchFamily="18" charset="0"/>
              </a:rPr>
              <a:t>CICAk</a:t>
            </a:r>
            <a:endParaRPr lang="en-US" b="1" dirty="0">
              <a:solidFill>
                <a:schemeClr val="bg1"/>
              </a:solidFill>
              <a:latin typeface="Times New Roman" panose="02020603050405020304" pitchFamily="18" charset="0"/>
              <a:cs typeface="Times New Roman" panose="02020603050405020304" pitchFamily="18" charset="0"/>
            </a:endParaRPr>
          </a:p>
          <a:p>
            <a:r>
              <a:rPr lang="en-US" b="1" dirty="0">
                <a:solidFill>
                  <a:schemeClr val="bg1"/>
                </a:solidFill>
                <a:latin typeface="Times New Roman" panose="02020603050405020304" pitchFamily="18" charset="0"/>
                <a:cs typeface="Times New Roman" panose="02020603050405020304" pitchFamily="18" charset="0"/>
              </a:rPr>
              <a:t>Student ID: 2126602</a:t>
            </a:r>
          </a:p>
          <a:p>
            <a:endParaRPr lang="en-US" dirty="0"/>
          </a:p>
        </p:txBody>
      </p:sp>
    </p:spTree>
    <p:extLst>
      <p:ext uri="{BB962C8B-B14F-4D97-AF65-F5344CB8AC3E}">
        <p14:creationId xmlns:p14="http://schemas.microsoft.com/office/powerpoint/2010/main" val="36075782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000" dirty="0">
                <a:latin typeface="Times New Roman" panose="02020603050405020304" pitchFamily="18" charset="0"/>
                <a:cs typeface="Times New Roman" panose="02020603050405020304" pitchFamily="18" charset="0"/>
              </a:rPr>
              <a:t>Introduction</a:t>
            </a:r>
          </a:p>
        </p:txBody>
      </p:sp>
      <p:sp>
        <p:nvSpPr>
          <p:cNvPr id="3" name="Content Placeholder 2"/>
          <p:cNvSpPr>
            <a:spLocks noGrp="1"/>
          </p:cNvSpPr>
          <p:nvPr>
            <p:ph idx="1"/>
          </p:nvPr>
        </p:nvSpPr>
        <p:spPr>
          <a:xfrm>
            <a:off x="1154953" y="2603500"/>
            <a:ext cx="9952757" cy="3416300"/>
          </a:xfrm>
        </p:spPr>
        <p:txBody>
          <a:bodyPr>
            <a:normAutofit/>
          </a:bodyPr>
          <a:lstStyle/>
          <a:p>
            <a:pPr marL="0" indent="0" algn="just">
              <a:lnSpc>
                <a:spcPct val="150000"/>
              </a:lnSpc>
              <a:buNone/>
            </a:pPr>
            <a:r>
              <a:rPr lang="en-US" sz="2000" dirty="0">
                <a:latin typeface="Times New Roman" panose="02020603050405020304" pitchFamily="18" charset="0"/>
                <a:cs typeface="Times New Roman" panose="02020603050405020304" pitchFamily="18" charset="0"/>
              </a:rPr>
              <a:t>Digital skills are the skills that can be explained with the use of digital devices, communication applications, networking, etc. (Van et al. 2017). Digital technology is making our daily life easy and comfortable. Digital technology can be used for allowing educators to share resources for increasing knowledge among the people. The technology helps to make automation of the tasks. There should have to increase in technology use for the students. The purpose of the assessment is to explain the influence of digital skills and research methods.</a:t>
            </a:r>
          </a:p>
          <a:p>
            <a:pPr marL="0" indent="0" algn="just">
              <a:lnSpc>
                <a:spcPct val="150000"/>
              </a:lnSpc>
              <a:buNone/>
            </a:pPr>
            <a:endParaRPr lang="en-US"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6950780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02554" y="973668"/>
            <a:ext cx="9068546" cy="706964"/>
          </a:xfrm>
        </p:spPr>
        <p:txBody>
          <a:bodyPr/>
          <a:lstStyle/>
          <a:p>
            <a:r>
              <a:rPr lang="en-US" sz="4000" dirty="0">
                <a:latin typeface="Times New Roman" panose="02020603050405020304" pitchFamily="18" charset="0"/>
                <a:cs typeface="Times New Roman" panose="02020603050405020304" pitchFamily="18" charset="0"/>
              </a:rPr>
              <a:t>Literature review of technology use</a:t>
            </a:r>
          </a:p>
        </p:txBody>
      </p:sp>
      <p:sp>
        <p:nvSpPr>
          <p:cNvPr id="3" name="Content Placeholder 2"/>
          <p:cNvSpPr>
            <a:spLocks noGrp="1"/>
          </p:cNvSpPr>
          <p:nvPr>
            <p:ph idx="1"/>
          </p:nvPr>
        </p:nvSpPr>
        <p:spPr>
          <a:xfrm>
            <a:off x="901700" y="2603500"/>
            <a:ext cx="5334000" cy="3416300"/>
          </a:xfrm>
        </p:spPr>
        <p:txBody>
          <a:bodyPr>
            <a:normAutofit/>
          </a:bodyPr>
          <a:lstStyle/>
          <a:p>
            <a:pPr lvl="0" algn="just">
              <a:lnSpc>
                <a:spcPct val="150000"/>
              </a:lnSpc>
              <a:buFont typeface="Wingdings" panose="05000000000000000000" pitchFamily="2" charset="2"/>
              <a:buChar char="v"/>
            </a:pPr>
            <a:r>
              <a:rPr lang="en-US" sz="2000" b="1" dirty="0">
                <a:latin typeface="Times New Roman" panose="02020603050405020304" pitchFamily="18" charset="0"/>
                <a:cs typeface="Times New Roman" panose="02020603050405020304" pitchFamily="18" charset="0"/>
              </a:rPr>
              <a:t>Digital technology makes student life easy and comfortable (Clark-Wilson et al. 2020).</a:t>
            </a:r>
          </a:p>
          <a:p>
            <a:pPr lvl="0" algn="just">
              <a:lnSpc>
                <a:spcPct val="150000"/>
              </a:lnSpc>
              <a:buFont typeface="Wingdings" panose="05000000000000000000" pitchFamily="2" charset="2"/>
              <a:buChar char="v"/>
            </a:pPr>
            <a:r>
              <a:rPr lang="en-US" sz="2000" b="1" dirty="0">
                <a:latin typeface="Times New Roman" panose="02020603050405020304" pitchFamily="18" charset="0"/>
                <a:cs typeface="Times New Roman" panose="02020603050405020304" pitchFamily="18" charset="0"/>
              </a:rPr>
              <a:t>Paul Wolfram and </a:t>
            </a:r>
            <a:r>
              <a:rPr lang="en-US" sz="2000" b="1" dirty="0" err="1">
                <a:latin typeface="Times New Roman" panose="02020603050405020304" pitchFamily="18" charset="0"/>
                <a:cs typeface="Times New Roman" panose="02020603050405020304" pitchFamily="18" charset="0"/>
              </a:rPr>
              <a:t>Nic</a:t>
            </a:r>
            <a:r>
              <a:rPr lang="en-US" sz="2000" b="1" dirty="0">
                <a:latin typeface="Times New Roman" panose="02020603050405020304" pitchFamily="18" charset="0"/>
                <a:cs typeface="Times New Roman" panose="02020603050405020304" pitchFamily="18" charset="0"/>
              </a:rPr>
              <a:t> </a:t>
            </a:r>
            <a:r>
              <a:rPr lang="en-US" sz="2000" b="1" dirty="0" err="1">
                <a:latin typeface="Times New Roman" panose="02020603050405020304" pitchFamily="18" charset="0"/>
                <a:cs typeface="Times New Roman" panose="02020603050405020304" pitchFamily="18" charset="0"/>
              </a:rPr>
              <a:t>Lutsey</a:t>
            </a:r>
            <a:r>
              <a:rPr lang="en-US" sz="2000" b="1" dirty="0">
                <a:latin typeface="Times New Roman" panose="02020603050405020304" pitchFamily="18" charset="0"/>
                <a:cs typeface="Times New Roman" panose="02020603050405020304" pitchFamily="18" charset="0"/>
              </a:rPr>
              <a:t> said to increase the technology used by the student.</a:t>
            </a:r>
          </a:p>
          <a:p>
            <a:pPr lvl="0" algn="just">
              <a:lnSpc>
                <a:spcPct val="150000"/>
              </a:lnSpc>
              <a:buFont typeface="Wingdings" panose="05000000000000000000" pitchFamily="2" charset="2"/>
              <a:buChar char="v"/>
            </a:pPr>
            <a:r>
              <a:rPr lang="en-US" sz="2000" b="1" dirty="0">
                <a:latin typeface="Times New Roman" panose="02020603050405020304" pitchFamily="18" charset="0"/>
                <a:cs typeface="Times New Roman" panose="02020603050405020304" pitchFamily="18" charset="0"/>
              </a:rPr>
              <a:t>Use technology to enhance the traditional reading experience</a:t>
            </a:r>
          </a:p>
        </p:txBody>
      </p:sp>
      <p:pic>
        <p:nvPicPr>
          <p:cNvPr id="4" name="Picture 3"/>
          <p:cNvPicPr>
            <a:picLocks noChangeAspect="1"/>
          </p:cNvPicPr>
          <p:nvPr/>
        </p:nvPicPr>
        <p:blipFill rotWithShape="1">
          <a:blip r:embed="rId3">
            <a:extLst>
              <a:ext uri="{28A0092B-C50C-407E-A947-70E740481C1C}">
                <a14:useLocalDpi xmlns:a14="http://schemas.microsoft.com/office/drawing/2010/main" val="0"/>
              </a:ext>
            </a:extLst>
          </a:blip>
          <a:srcRect l="25984" t="13459" r="27519" b="13596"/>
          <a:stretch/>
        </p:blipFill>
        <p:spPr>
          <a:xfrm>
            <a:off x="7036231" y="2386739"/>
            <a:ext cx="4541003" cy="4122550"/>
          </a:xfrm>
          <a:prstGeom prst="rect">
            <a:avLst/>
          </a:prstGeom>
        </p:spPr>
      </p:pic>
    </p:spTree>
    <p:extLst>
      <p:ext uri="{BB962C8B-B14F-4D97-AF65-F5344CB8AC3E}">
        <p14:creationId xmlns:p14="http://schemas.microsoft.com/office/powerpoint/2010/main" val="2115595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48615" y="935568"/>
            <a:ext cx="8761413" cy="706964"/>
          </a:xfrm>
        </p:spPr>
        <p:txBody>
          <a:bodyPr/>
          <a:lstStyle/>
          <a:p>
            <a:r>
              <a:rPr lang="en-US" sz="4000" dirty="0">
                <a:latin typeface="Times New Roman" panose="02020603050405020304" pitchFamily="18" charset="0"/>
                <a:cs typeface="Times New Roman" panose="02020603050405020304" pitchFamily="18" charset="0"/>
              </a:rPr>
              <a:t>Research method of technology use</a:t>
            </a:r>
          </a:p>
        </p:txBody>
      </p:sp>
      <p:sp>
        <p:nvSpPr>
          <p:cNvPr id="3" name="Content Placeholder 2"/>
          <p:cNvSpPr>
            <a:spLocks noGrp="1"/>
          </p:cNvSpPr>
          <p:nvPr>
            <p:ph idx="1"/>
          </p:nvPr>
        </p:nvSpPr>
        <p:spPr>
          <a:xfrm>
            <a:off x="848615" y="2501900"/>
            <a:ext cx="5025243" cy="4123752"/>
          </a:xfrm>
        </p:spPr>
        <p:txBody>
          <a:bodyPr>
            <a:normAutofit/>
          </a:bodyPr>
          <a:lstStyle/>
          <a:p>
            <a:pPr algn="just">
              <a:lnSpc>
                <a:spcPct val="150000"/>
              </a:lnSpc>
              <a:buFont typeface="Wingdings" panose="05000000000000000000" pitchFamily="2" charset="2"/>
              <a:buChar char="v"/>
            </a:pPr>
            <a:r>
              <a:rPr lang="en-US" sz="2000" b="1" dirty="0">
                <a:latin typeface="Times New Roman" panose="02020603050405020304" pitchFamily="18" charset="0"/>
                <a:cs typeface="Times New Roman" panose="02020603050405020304" pitchFamily="18" charset="0"/>
              </a:rPr>
              <a:t>Quantitative research method is digital method of collecting information (Rutberg et al. 2018).</a:t>
            </a:r>
          </a:p>
          <a:p>
            <a:pPr algn="just">
              <a:lnSpc>
                <a:spcPct val="150000"/>
              </a:lnSpc>
              <a:buFont typeface="Wingdings" panose="05000000000000000000" pitchFamily="2" charset="2"/>
              <a:buChar char="v"/>
            </a:pPr>
            <a:r>
              <a:rPr lang="en-US" sz="2000" b="1" dirty="0">
                <a:latin typeface="Times New Roman" panose="02020603050405020304" pitchFamily="18" charset="0"/>
                <a:cs typeface="Times New Roman" panose="02020603050405020304" pitchFamily="18" charset="0"/>
              </a:rPr>
              <a:t>Survey, polls, interview can be taken in quantitative methods.</a:t>
            </a:r>
          </a:p>
          <a:p>
            <a:pPr algn="just">
              <a:lnSpc>
                <a:spcPct val="150000"/>
              </a:lnSpc>
              <a:buFont typeface="Wingdings" panose="05000000000000000000" pitchFamily="2" charset="2"/>
              <a:buChar char="v"/>
            </a:pPr>
            <a:r>
              <a:rPr lang="en-US" sz="2000" b="1" dirty="0">
                <a:latin typeface="Times New Roman" panose="02020603050405020304" pitchFamily="18" charset="0"/>
                <a:cs typeface="Times New Roman" panose="02020603050405020304" pitchFamily="18" charset="0"/>
              </a:rPr>
              <a:t>Questionnaires can be used in quantitative research (</a:t>
            </a:r>
            <a:r>
              <a:rPr lang="en-US" sz="2000" b="1" dirty="0" err="1">
                <a:latin typeface="Times New Roman" panose="02020603050405020304" pitchFamily="18" charset="0"/>
                <a:cs typeface="Times New Roman" panose="02020603050405020304" pitchFamily="18" charset="0"/>
              </a:rPr>
              <a:t>Rosellini</a:t>
            </a:r>
            <a:r>
              <a:rPr lang="en-US" sz="2000" b="1" dirty="0">
                <a:latin typeface="Times New Roman" panose="02020603050405020304" pitchFamily="18" charset="0"/>
                <a:cs typeface="Times New Roman" panose="02020603050405020304" pitchFamily="18" charset="0"/>
              </a:rPr>
              <a:t> et al. 2021).</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96150" y="2779533"/>
            <a:ext cx="4858575" cy="3568485"/>
          </a:xfrm>
          <a:prstGeom prst="rect">
            <a:avLst/>
          </a:prstGeom>
        </p:spPr>
      </p:pic>
    </p:spTree>
    <p:extLst>
      <p:ext uri="{BB962C8B-B14F-4D97-AF65-F5344CB8AC3E}">
        <p14:creationId xmlns:p14="http://schemas.microsoft.com/office/powerpoint/2010/main" val="3388391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000" dirty="0">
                <a:latin typeface="Times New Roman" panose="02020603050405020304" pitchFamily="18" charset="0"/>
                <a:cs typeface="Times New Roman" panose="02020603050405020304" pitchFamily="18" charset="0"/>
              </a:rPr>
              <a:t>Ethical considerations of technology</a:t>
            </a:r>
          </a:p>
        </p:txBody>
      </p:sp>
      <p:sp>
        <p:nvSpPr>
          <p:cNvPr id="3" name="Content Placeholder 2"/>
          <p:cNvSpPr>
            <a:spLocks noGrp="1"/>
          </p:cNvSpPr>
          <p:nvPr>
            <p:ph idx="1"/>
          </p:nvPr>
        </p:nvSpPr>
        <p:spPr>
          <a:xfrm>
            <a:off x="634255" y="2425700"/>
            <a:ext cx="5301596" cy="812800"/>
          </a:xfrm>
        </p:spPr>
        <p:txBody>
          <a:bodyPr>
            <a:normAutofit fontScale="92500" lnSpcReduction="20000"/>
          </a:bodyPr>
          <a:lstStyle/>
          <a:p>
            <a:pPr>
              <a:buFont typeface="Wingdings" panose="05000000000000000000" pitchFamily="2" charset="2"/>
              <a:buChar char="q"/>
            </a:pPr>
            <a:r>
              <a:rPr lang="en-US" sz="2000" dirty="0">
                <a:latin typeface="Times New Roman" panose="02020603050405020304" pitchFamily="18" charset="0"/>
                <a:cs typeface="Times New Roman" panose="02020603050405020304" pitchFamily="18" charset="0"/>
              </a:rPr>
              <a:t>There are a lot ethical consideration of technology used that use to take permission to use technology.</a:t>
            </a:r>
          </a:p>
        </p:txBody>
      </p:sp>
      <p:sp>
        <p:nvSpPr>
          <p:cNvPr id="4" name="Content Placeholder 2"/>
          <p:cNvSpPr txBox="1">
            <a:spLocks/>
          </p:cNvSpPr>
          <p:nvPr/>
        </p:nvSpPr>
        <p:spPr>
          <a:xfrm>
            <a:off x="634255" y="3555571"/>
            <a:ext cx="5115616" cy="3062206"/>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a:lstStyle>
          <a:p>
            <a:pPr algn="just">
              <a:lnSpc>
                <a:spcPct val="150000"/>
              </a:lnSpc>
              <a:buFont typeface="Wingdings" panose="05000000000000000000" pitchFamily="2" charset="2"/>
              <a:buChar char="v"/>
            </a:pPr>
            <a:r>
              <a:rPr lang="en-US" sz="2000" b="1" dirty="0">
                <a:latin typeface="Times New Roman" panose="02020603050405020304" pitchFamily="18" charset="0"/>
                <a:cs typeface="Times New Roman" panose="02020603050405020304" pitchFamily="18" charset="0"/>
              </a:rPr>
              <a:t>Misuse of personal information (Fox et al. 2018). </a:t>
            </a:r>
          </a:p>
          <a:p>
            <a:pPr algn="just">
              <a:lnSpc>
                <a:spcPct val="150000"/>
              </a:lnSpc>
              <a:buFont typeface="Wingdings" panose="05000000000000000000" pitchFamily="2" charset="2"/>
              <a:buChar char="v"/>
            </a:pPr>
            <a:r>
              <a:rPr lang="en-US" sz="2000" b="1" dirty="0">
                <a:latin typeface="Times New Roman" panose="02020603050405020304" pitchFamily="18" charset="0"/>
                <a:cs typeface="Times New Roman" panose="02020603050405020304" pitchFamily="18" charset="0"/>
              </a:rPr>
              <a:t>Autonomous technology</a:t>
            </a:r>
          </a:p>
          <a:p>
            <a:pPr algn="just">
              <a:lnSpc>
                <a:spcPct val="150000"/>
              </a:lnSpc>
              <a:buFont typeface="Wingdings" panose="05000000000000000000" pitchFamily="2" charset="2"/>
              <a:buChar char="v"/>
            </a:pPr>
            <a:r>
              <a:rPr lang="en-US" sz="2000" b="1" dirty="0">
                <a:latin typeface="Times New Roman" panose="02020603050405020304" pitchFamily="18" charset="0"/>
                <a:cs typeface="Times New Roman" panose="02020603050405020304" pitchFamily="18" charset="0"/>
              </a:rPr>
              <a:t>Respect for employees and customers</a:t>
            </a:r>
          </a:p>
          <a:p>
            <a:pPr algn="just">
              <a:lnSpc>
                <a:spcPct val="150000"/>
              </a:lnSpc>
              <a:buFont typeface="Wingdings" panose="05000000000000000000" pitchFamily="2" charset="2"/>
              <a:buChar char="v"/>
            </a:pPr>
            <a:r>
              <a:rPr lang="en-US" sz="2000" b="1" dirty="0">
                <a:latin typeface="Times New Roman" panose="02020603050405020304" pitchFamily="18" charset="0"/>
                <a:cs typeface="Times New Roman" panose="02020603050405020304" pitchFamily="18" charset="0"/>
              </a:rPr>
              <a:t>Moral use of data and information.</a:t>
            </a: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69803" y="2425699"/>
            <a:ext cx="5234695" cy="4192077"/>
          </a:xfrm>
          <a:prstGeom prst="rect">
            <a:avLst/>
          </a:prstGeom>
        </p:spPr>
      </p:pic>
    </p:spTree>
    <p:extLst>
      <p:ext uri="{BB962C8B-B14F-4D97-AF65-F5344CB8AC3E}">
        <p14:creationId xmlns:p14="http://schemas.microsoft.com/office/powerpoint/2010/main" val="24577660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000" dirty="0">
                <a:latin typeface="Times New Roman" panose="02020603050405020304" pitchFamily="18" charset="0"/>
                <a:cs typeface="Times New Roman" panose="02020603050405020304" pitchFamily="18" charset="0"/>
              </a:rPr>
              <a:t>Research timeline</a:t>
            </a:r>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00199" y="2413000"/>
            <a:ext cx="8811315" cy="4356100"/>
          </a:xfrm>
          <a:prstGeom prst="rect">
            <a:avLst/>
          </a:prstGeom>
        </p:spPr>
      </p:pic>
    </p:spTree>
    <p:extLst>
      <p:ext uri="{BB962C8B-B14F-4D97-AF65-F5344CB8AC3E}">
        <p14:creationId xmlns:p14="http://schemas.microsoft.com/office/powerpoint/2010/main" val="4381778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000" dirty="0">
                <a:latin typeface="Times New Roman" panose="02020603050405020304" pitchFamily="18" charset="0"/>
                <a:cs typeface="Times New Roman" panose="02020603050405020304" pitchFamily="18" charset="0"/>
              </a:rPr>
              <a:t>Hypothesis</a:t>
            </a:r>
          </a:p>
        </p:txBody>
      </p:sp>
      <p:sp>
        <p:nvSpPr>
          <p:cNvPr id="3" name="Content Placeholder 2"/>
          <p:cNvSpPr>
            <a:spLocks noGrp="1"/>
          </p:cNvSpPr>
          <p:nvPr>
            <p:ph idx="1"/>
          </p:nvPr>
        </p:nvSpPr>
        <p:spPr>
          <a:xfrm>
            <a:off x="555687" y="2610106"/>
            <a:ext cx="5044367" cy="3992172"/>
          </a:xfrm>
        </p:spPr>
        <p:txBody>
          <a:bodyPr>
            <a:normAutofit/>
          </a:bodyPr>
          <a:lstStyle/>
          <a:p>
            <a:pPr algn="just">
              <a:lnSpc>
                <a:spcPct val="150000"/>
              </a:lnSpc>
              <a:buFont typeface="Wingdings" panose="05000000000000000000" pitchFamily="2" charset="2"/>
              <a:buChar char="v"/>
            </a:pPr>
            <a:r>
              <a:rPr lang="en-US" sz="2000" b="1" dirty="0">
                <a:latin typeface="Times New Roman" panose="02020603050405020304" pitchFamily="18" charset="0"/>
                <a:cs typeface="Times New Roman" panose="02020603050405020304" pitchFamily="18" charset="0"/>
              </a:rPr>
              <a:t>Technology helps in the formal knowledge (</a:t>
            </a:r>
            <a:r>
              <a:rPr lang="en-US" sz="2000" b="1" dirty="0" err="1">
                <a:latin typeface="Times New Roman" panose="02020603050405020304" pitchFamily="18" charset="0"/>
                <a:cs typeface="Times New Roman" panose="02020603050405020304" pitchFamily="18" charset="0"/>
              </a:rPr>
              <a:t>Sumane</a:t>
            </a:r>
            <a:r>
              <a:rPr lang="en-US" sz="2000" b="1" dirty="0">
                <a:latin typeface="Times New Roman" panose="02020603050405020304" pitchFamily="18" charset="0"/>
                <a:cs typeface="Times New Roman" panose="02020603050405020304" pitchFamily="18" charset="0"/>
              </a:rPr>
              <a:t> et al. 2018).</a:t>
            </a:r>
          </a:p>
          <a:p>
            <a:pPr algn="just">
              <a:lnSpc>
                <a:spcPct val="150000"/>
              </a:lnSpc>
              <a:buFont typeface="Wingdings" panose="05000000000000000000" pitchFamily="2" charset="2"/>
              <a:buChar char="v"/>
            </a:pPr>
            <a:r>
              <a:rPr lang="en-US" sz="2000" b="1" dirty="0">
                <a:latin typeface="Times New Roman" panose="02020603050405020304" pitchFamily="18" charset="0"/>
                <a:cs typeface="Times New Roman" panose="02020603050405020304" pitchFamily="18" charset="0"/>
              </a:rPr>
              <a:t>Technology decreases absenteeism of the student.</a:t>
            </a:r>
          </a:p>
          <a:p>
            <a:pPr algn="just">
              <a:lnSpc>
                <a:spcPct val="150000"/>
              </a:lnSpc>
              <a:buFont typeface="Wingdings" panose="05000000000000000000" pitchFamily="2" charset="2"/>
              <a:buChar char="v"/>
            </a:pPr>
            <a:r>
              <a:rPr lang="en-US" sz="2000" b="1" dirty="0">
                <a:latin typeface="Times New Roman" panose="02020603050405020304" pitchFamily="18" charset="0"/>
                <a:cs typeface="Times New Roman" panose="02020603050405020304" pitchFamily="18" charset="0"/>
              </a:rPr>
              <a:t>Technology helps to lower dropout rates.</a:t>
            </a:r>
          </a:p>
          <a:p>
            <a:pPr algn="just">
              <a:lnSpc>
                <a:spcPct val="150000"/>
              </a:lnSpc>
              <a:buFont typeface="Wingdings" panose="05000000000000000000" pitchFamily="2" charset="2"/>
              <a:buChar char="v"/>
            </a:pPr>
            <a:r>
              <a:rPr lang="en-US" sz="2000" b="1" dirty="0">
                <a:latin typeface="Times New Roman" panose="02020603050405020304" pitchFamily="18" charset="0"/>
                <a:cs typeface="Times New Roman" panose="02020603050405020304" pitchFamily="18" charset="0"/>
              </a:rPr>
              <a:t>Technology gives the motivation to learn more (Green et al. 2019).</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00054" y="2464015"/>
            <a:ext cx="6591946" cy="4138263"/>
          </a:xfrm>
          <a:prstGeom prst="rect">
            <a:avLst/>
          </a:prstGeom>
        </p:spPr>
      </p:pic>
    </p:spTree>
    <p:extLst>
      <p:ext uri="{BB962C8B-B14F-4D97-AF65-F5344CB8AC3E}">
        <p14:creationId xmlns:p14="http://schemas.microsoft.com/office/powerpoint/2010/main" val="39254202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000" dirty="0">
                <a:latin typeface="Times New Roman" panose="02020603050405020304" pitchFamily="18" charset="0"/>
                <a:cs typeface="Times New Roman" panose="02020603050405020304" pitchFamily="18" charset="0"/>
              </a:rPr>
              <a:t>Conclusion</a:t>
            </a:r>
          </a:p>
        </p:txBody>
      </p:sp>
      <p:sp>
        <p:nvSpPr>
          <p:cNvPr id="3" name="Content Placeholder 2"/>
          <p:cNvSpPr>
            <a:spLocks noGrp="1"/>
          </p:cNvSpPr>
          <p:nvPr>
            <p:ph idx="1"/>
          </p:nvPr>
        </p:nvSpPr>
        <p:spPr>
          <a:xfrm>
            <a:off x="1154954" y="2603500"/>
            <a:ext cx="10143310" cy="3416300"/>
          </a:xfrm>
        </p:spPr>
        <p:txBody>
          <a:bodyPr>
            <a:normAutofit/>
          </a:bodyPr>
          <a:lstStyle/>
          <a:p>
            <a:pPr marL="0" indent="0" algn="just">
              <a:lnSpc>
                <a:spcPct val="150000"/>
              </a:lnSpc>
              <a:buNone/>
            </a:pPr>
            <a:r>
              <a:rPr lang="en-US" sz="2000" dirty="0">
                <a:latin typeface="Times New Roman" panose="02020603050405020304" pitchFamily="18" charset="0"/>
                <a:cs typeface="Times New Roman" panose="02020603050405020304" pitchFamily="18" charset="0"/>
              </a:rPr>
              <a:t>Technology is the symbol of the modern era. It is increasing day by day for the welfare of humans. There should have to increase in the technology used for making the task easy and comfortable. Student can do their learning process is easy with the welfare technology used. There should have to take the step for increasing technology used.</a:t>
            </a:r>
          </a:p>
          <a:p>
            <a:pPr marL="0" indent="0" algn="just">
              <a:lnSpc>
                <a:spcPct val="150000"/>
              </a:lnSpc>
              <a:buNone/>
            </a:pPr>
            <a:endParaRPr lang="en-US"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3304615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000" dirty="0">
                <a:latin typeface="Times New Roman" panose="02020603050405020304" pitchFamily="18" charset="0"/>
                <a:cs typeface="Times New Roman" panose="02020603050405020304" pitchFamily="18" charset="0"/>
              </a:rPr>
              <a:t>Reference</a:t>
            </a:r>
          </a:p>
        </p:txBody>
      </p:sp>
      <p:sp>
        <p:nvSpPr>
          <p:cNvPr id="3" name="Content Placeholder 2"/>
          <p:cNvSpPr>
            <a:spLocks noGrp="1"/>
          </p:cNvSpPr>
          <p:nvPr>
            <p:ph idx="1"/>
          </p:nvPr>
        </p:nvSpPr>
        <p:spPr>
          <a:xfrm>
            <a:off x="1154954" y="2247039"/>
            <a:ext cx="10468775" cy="4386236"/>
          </a:xfrm>
        </p:spPr>
        <p:txBody>
          <a:bodyPr>
            <a:noAutofit/>
          </a:bodyPr>
          <a:lstStyle/>
          <a:p>
            <a:pPr marL="0" indent="0">
              <a:buNone/>
            </a:pPr>
            <a:r>
              <a:rPr lang="en-US" sz="1600" dirty="0">
                <a:latin typeface="Times New Roman" panose="02020603050405020304" pitchFamily="18" charset="0"/>
                <a:cs typeface="Times New Roman" panose="02020603050405020304" pitchFamily="18" charset="0"/>
              </a:rPr>
              <a:t>Clark-Wilson, A., </a:t>
            </a:r>
            <a:r>
              <a:rPr lang="en-US" sz="1600" dirty="0" err="1">
                <a:latin typeface="Times New Roman" panose="02020603050405020304" pitchFamily="18" charset="0"/>
                <a:cs typeface="Times New Roman" panose="02020603050405020304" pitchFamily="18" charset="0"/>
              </a:rPr>
              <a:t>Robutti</a:t>
            </a:r>
            <a:r>
              <a:rPr lang="en-US" sz="1600" dirty="0">
                <a:latin typeface="Times New Roman" panose="02020603050405020304" pitchFamily="18" charset="0"/>
                <a:cs typeface="Times New Roman" panose="02020603050405020304" pitchFamily="18" charset="0"/>
              </a:rPr>
              <a:t>, O. and Thomas, M., (2020). Teaching with digital technology. </a:t>
            </a:r>
            <a:r>
              <a:rPr lang="en-US" sz="1600" i="1" dirty="0" err="1">
                <a:latin typeface="Times New Roman" panose="02020603050405020304" pitchFamily="18" charset="0"/>
                <a:cs typeface="Times New Roman" panose="02020603050405020304" pitchFamily="18" charset="0"/>
              </a:rPr>
              <a:t>Zdm</a:t>
            </a:r>
            <a:r>
              <a:rPr lang="en-US" sz="1600" dirty="0">
                <a:latin typeface="Times New Roman" panose="02020603050405020304" pitchFamily="18" charset="0"/>
                <a:cs typeface="Times New Roman" panose="02020603050405020304" pitchFamily="18" charset="0"/>
              </a:rPr>
              <a:t>, </a:t>
            </a:r>
            <a:r>
              <a:rPr lang="en-US" sz="1600" i="1" dirty="0">
                <a:latin typeface="Times New Roman" panose="02020603050405020304" pitchFamily="18" charset="0"/>
                <a:cs typeface="Times New Roman" panose="02020603050405020304" pitchFamily="18" charset="0"/>
              </a:rPr>
              <a:t>52</a:t>
            </a:r>
            <a:r>
              <a:rPr lang="en-US" sz="1600" dirty="0">
                <a:latin typeface="Times New Roman" panose="02020603050405020304" pitchFamily="18" charset="0"/>
                <a:cs typeface="Times New Roman" panose="02020603050405020304" pitchFamily="18" charset="0"/>
              </a:rPr>
              <a:t>(7), pp.1223-1242.</a:t>
            </a:r>
          </a:p>
          <a:p>
            <a:pPr marL="0" indent="0">
              <a:buNone/>
            </a:pPr>
            <a:r>
              <a:rPr lang="en-US" sz="1600" dirty="0">
                <a:latin typeface="Times New Roman" panose="02020603050405020304" pitchFamily="18" charset="0"/>
                <a:cs typeface="Times New Roman" panose="02020603050405020304" pitchFamily="18" charset="0"/>
              </a:rPr>
              <a:t>Fox, C., (2018). The misuse of technology in the modern classroom and a guide for solutions.</a:t>
            </a:r>
          </a:p>
          <a:p>
            <a:pPr marL="0" indent="0">
              <a:buNone/>
            </a:pPr>
            <a:r>
              <a:rPr lang="en-US" sz="1600" dirty="0" err="1">
                <a:latin typeface="Times New Roman" panose="02020603050405020304" pitchFamily="18" charset="0"/>
                <a:cs typeface="Times New Roman" panose="02020603050405020304" pitchFamily="18" charset="0"/>
              </a:rPr>
              <a:t>Geen</a:t>
            </a:r>
            <a:r>
              <a:rPr lang="en-US" sz="1600" dirty="0">
                <a:latin typeface="Times New Roman" panose="02020603050405020304" pitchFamily="18" charset="0"/>
                <a:cs typeface="Times New Roman" panose="02020603050405020304" pitchFamily="18" charset="0"/>
              </a:rPr>
              <a:t>, R.G., (2019). Social motivation. </a:t>
            </a:r>
            <a:r>
              <a:rPr lang="en-US" sz="1600" i="1" dirty="0">
                <a:latin typeface="Times New Roman" panose="02020603050405020304" pitchFamily="18" charset="0"/>
                <a:cs typeface="Times New Roman" panose="02020603050405020304" pitchFamily="18" charset="0"/>
              </a:rPr>
              <a:t>Companion Encyclopedia of Psychology</a:t>
            </a:r>
            <a:r>
              <a:rPr lang="en-US" sz="1600" dirty="0">
                <a:latin typeface="Times New Roman" panose="02020603050405020304" pitchFamily="18" charset="0"/>
                <a:cs typeface="Times New Roman" panose="02020603050405020304" pitchFamily="18" charset="0"/>
              </a:rPr>
              <a:t>, pp.522-541.</a:t>
            </a:r>
          </a:p>
          <a:p>
            <a:pPr marL="0" indent="0">
              <a:buNone/>
            </a:pPr>
            <a:r>
              <a:rPr lang="en-US" sz="1600" dirty="0">
                <a:latin typeface="Times New Roman" panose="02020603050405020304" pitchFamily="18" charset="0"/>
                <a:cs typeface="Times New Roman" panose="02020603050405020304" pitchFamily="18" charset="0"/>
              </a:rPr>
              <a:t>Rasmussen, M.H., </a:t>
            </a:r>
            <a:r>
              <a:rPr lang="en-US" sz="1600" dirty="0" err="1">
                <a:latin typeface="Times New Roman" panose="02020603050405020304" pitchFamily="18" charset="0"/>
                <a:cs typeface="Times New Roman" panose="02020603050405020304" pitchFamily="18" charset="0"/>
              </a:rPr>
              <a:t>Lefrançois</a:t>
            </a:r>
            <a:r>
              <a:rPr lang="en-US" sz="1600" dirty="0">
                <a:latin typeface="Times New Roman" panose="02020603050405020304" pitchFamily="18" charset="0"/>
                <a:cs typeface="Times New Roman" panose="02020603050405020304" pitchFamily="18" charset="0"/>
              </a:rPr>
              <a:t>, M., </a:t>
            </a:r>
            <a:r>
              <a:rPr lang="en-US" sz="1600" dirty="0" err="1">
                <a:latin typeface="Times New Roman" panose="02020603050405020304" pitchFamily="18" charset="0"/>
                <a:cs typeface="Times New Roman" panose="02020603050405020304" pitchFamily="18" charset="0"/>
              </a:rPr>
              <a:t>Pauwels</a:t>
            </a:r>
            <a:r>
              <a:rPr lang="en-US" sz="1600" dirty="0">
                <a:latin typeface="Times New Roman" panose="02020603050405020304" pitchFamily="18" charset="0"/>
                <a:cs typeface="Times New Roman" panose="02020603050405020304" pitchFamily="18" charset="0"/>
              </a:rPr>
              <a:t>, P., </a:t>
            </a:r>
            <a:r>
              <a:rPr lang="en-US" sz="1600" dirty="0" err="1">
                <a:latin typeface="Times New Roman" panose="02020603050405020304" pitchFamily="18" charset="0"/>
                <a:cs typeface="Times New Roman" panose="02020603050405020304" pitchFamily="18" charset="0"/>
              </a:rPr>
              <a:t>Hviid</a:t>
            </a:r>
            <a:r>
              <a:rPr lang="en-US" sz="1600" dirty="0">
                <a:latin typeface="Times New Roman" panose="02020603050405020304" pitchFamily="18" charset="0"/>
                <a:cs typeface="Times New Roman" panose="02020603050405020304" pitchFamily="18" charset="0"/>
              </a:rPr>
              <a:t>, C.A. and </a:t>
            </a:r>
            <a:r>
              <a:rPr lang="en-US" sz="1600" dirty="0" err="1">
                <a:latin typeface="Times New Roman" panose="02020603050405020304" pitchFamily="18" charset="0"/>
                <a:cs typeface="Times New Roman" panose="02020603050405020304" pitchFamily="18" charset="0"/>
              </a:rPr>
              <a:t>Karlshøj</a:t>
            </a:r>
            <a:r>
              <a:rPr lang="en-US" sz="1600" dirty="0">
                <a:latin typeface="Times New Roman" panose="02020603050405020304" pitchFamily="18" charset="0"/>
                <a:cs typeface="Times New Roman" panose="02020603050405020304" pitchFamily="18" charset="0"/>
              </a:rPr>
              <a:t>, J., (2019). Managing interrelated project information in AEC Knowledge Graphs. </a:t>
            </a:r>
            <a:r>
              <a:rPr lang="en-US" sz="1600" i="1" dirty="0">
                <a:latin typeface="Times New Roman" panose="02020603050405020304" pitchFamily="18" charset="0"/>
                <a:cs typeface="Times New Roman" panose="02020603050405020304" pitchFamily="18" charset="0"/>
              </a:rPr>
              <a:t>Automation in Construction</a:t>
            </a:r>
            <a:r>
              <a:rPr lang="en-US" sz="1600" dirty="0">
                <a:latin typeface="Times New Roman" panose="02020603050405020304" pitchFamily="18" charset="0"/>
                <a:cs typeface="Times New Roman" panose="02020603050405020304" pitchFamily="18" charset="0"/>
              </a:rPr>
              <a:t>, </a:t>
            </a:r>
            <a:r>
              <a:rPr lang="en-US" sz="1600" i="1" dirty="0">
                <a:latin typeface="Times New Roman" panose="02020603050405020304" pitchFamily="18" charset="0"/>
                <a:cs typeface="Times New Roman" panose="02020603050405020304" pitchFamily="18" charset="0"/>
              </a:rPr>
              <a:t>108</a:t>
            </a:r>
            <a:r>
              <a:rPr lang="en-US" sz="1600" dirty="0">
                <a:latin typeface="Times New Roman" panose="02020603050405020304" pitchFamily="18" charset="0"/>
                <a:cs typeface="Times New Roman" panose="02020603050405020304" pitchFamily="18" charset="0"/>
              </a:rPr>
              <a:t>, p.102956.</a:t>
            </a:r>
          </a:p>
          <a:p>
            <a:pPr marL="0" indent="0">
              <a:buNone/>
            </a:pPr>
            <a:r>
              <a:rPr lang="en-US" sz="1600" dirty="0" err="1">
                <a:latin typeface="Times New Roman" panose="02020603050405020304" pitchFamily="18" charset="0"/>
                <a:cs typeface="Times New Roman" panose="02020603050405020304" pitchFamily="18" charset="0"/>
              </a:rPr>
              <a:t>Rosellini</a:t>
            </a:r>
            <a:r>
              <a:rPr lang="en-US" sz="1600" dirty="0">
                <a:latin typeface="Times New Roman" panose="02020603050405020304" pitchFamily="18" charset="0"/>
                <a:cs typeface="Times New Roman" panose="02020603050405020304" pitchFamily="18" charset="0"/>
              </a:rPr>
              <a:t>, A.J. and Brown, T.A., (2021). Developing and validating clinical questionnaires. </a:t>
            </a:r>
            <a:r>
              <a:rPr lang="en-US" sz="1600" i="1" dirty="0">
                <a:latin typeface="Times New Roman" panose="02020603050405020304" pitchFamily="18" charset="0"/>
                <a:cs typeface="Times New Roman" panose="02020603050405020304" pitchFamily="18" charset="0"/>
              </a:rPr>
              <a:t>Annual review of clinical psychology</a:t>
            </a:r>
            <a:r>
              <a:rPr lang="en-US" sz="1600" dirty="0">
                <a:latin typeface="Times New Roman" panose="02020603050405020304" pitchFamily="18" charset="0"/>
                <a:cs typeface="Times New Roman" panose="02020603050405020304" pitchFamily="18" charset="0"/>
              </a:rPr>
              <a:t>, </a:t>
            </a:r>
            <a:r>
              <a:rPr lang="en-US" sz="1600" i="1" dirty="0">
                <a:latin typeface="Times New Roman" panose="02020603050405020304" pitchFamily="18" charset="0"/>
                <a:cs typeface="Times New Roman" panose="02020603050405020304" pitchFamily="18" charset="0"/>
              </a:rPr>
              <a:t>17</a:t>
            </a:r>
            <a:r>
              <a:rPr lang="en-US" sz="1600" dirty="0">
                <a:latin typeface="Times New Roman" panose="02020603050405020304" pitchFamily="18" charset="0"/>
                <a:cs typeface="Times New Roman" panose="02020603050405020304" pitchFamily="18" charset="0"/>
              </a:rPr>
              <a:t>, pp.55-81.</a:t>
            </a:r>
          </a:p>
          <a:p>
            <a:pPr marL="0" indent="0">
              <a:buNone/>
            </a:pPr>
            <a:r>
              <a:rPr lang="en-US" sz="1600" dirty="0">
                <a:latin typeface="Times New Roman" panose="02020603050405020304" pitchFamily="18" charset="0"/>
                <a:cs typeface="Times New Roman" panose="02020603050405020304" pitchFamily="18" charset="0"/>
              </a:rPr>
              <a:t>Rutberg, S. and </a:t>
            </a:r>
            <a:r>
              <a:rPr lang="en-US" sz="1600" dirty="0" err="1">
                <a:latin typeface="Times New Roman" panose="02020603050405020304" pitchFamily="18" charset="0"/>
                <a:cs typeface="Times New Roman" panose="02020603050405020304" pitchFamily="18" charset="0"/>
              </a:rPr>
              <a:t>Bouikidis</a:t>
            </a:r>
            <a:r>
              <a:rPr lang="en-US" sz="1600" dirty="0">
                <a:latin typeface="Times New Roman" panose="02020603050405020304" pitchFamily="18" charset="0"/>
                <a:cs typeface="Times New Roman" panose="02020603050405020304" pitchFamily="18" charset="0"/>
              </a:rPr>
              <a:t>, C.D., (2018). Focusing on the fundamentals: A simplistic differentiation between qualitative and quantitative research. </a:t>
            </a:r>
            <a:r>
              <a:rPr lang="en-US" sz="1600" i="1" dirty="0">
                <a:latin typeface="Times New Roman" panose="02020603050405020304" pitchFamily="18" charset="0"/>
                <a:cs typeface="Times New Roman" panose="02020603050405020304" pitchFamily="18" charset="0"/>
              </a:rPr>
              <a:t>Nephrology Nursing Journal</a:t>
            </a:r>
            <a:r>
              <a:rPr lang="en-US" sz="1600" dirty="0">
                <a:latin typeface="Times New Roman" panose="02020603050405020304" pitchFamily="18" charset="0"/>
                <a:cs typeface="Times New Roman" panose="02020603050405020304" pitchFamily="18" charset="0"/>
              </a:rPr>
              <a:t>, </a:t>
            </a:r>
            <a:r>
              <a:rPr lang="en-US" sz="1600" i="1" dirty="0">
                <a:latin typeface="Times New Roman" panose="02020603050405020304" pitchFamily="18" charset="0"/>
                <a:cs typeface="Times New Roman" panose="02020603050405020304" pitchFamily="18" charset="0"/>
              </a:rPr>
              <a:t>45</a:t>
            </a:r>
            <a:r>
              <a:rPr lang="en-US" sz="1600" dirty="0">
                <a:latin typeface="Times New Roman" panose="02020603050405020304" pitchFamily="18" charset="0"/>
                <a:cs typeface="Times New Roman" panose="02020603050405020304" pitchFamily="18" charset="0"/>
              </a:rPr>
              <a:t>(2), pp.209-213.</a:t>
            </a:r>
          </a:p>
          <a:p>
            <a:pPr marL="0" indent="0">
              <a:buNone/>
            </a:pPr>
            <a:r>
              <a:rPr lang="en-US" sz="1600" dirty="0" err="1">
                <a:latin typeface="Times New Roman" panose="02020603050405020304" pitchFamily="18" charset="0"/>
                <a:cs typeface="Times New Roman" panose="02020603050405020304" pitchFamily="18" charset="0"/>
              </a:rPr>
              <a:t>Šūmane</a:t>
            </a:r>
            <a:r>
              <a:rPr lang="en-US" sz="1600" dirty="0">
                <a:latin typeface="Times New Roman" panose="02020603050405020304" pitchFamily="18" charset="0"/>
                <a:cs typeface="Times New Roman" panose="02020603050405020304" pitchFamily="18" charset="0"/>
              </a:rPr>
              <a:t>, S., </a:t>
            </a:r>
            <a:r>
              <a:rPr lang="en-US" sz="1600" dirty="0" err="1">
                <a:latin typeface="Times New Roman" panose="02020603050405020304" pitchFamily="18" charset="0"/>
                <a:cs typeface="Times New Roman" panose="02020603050405020304" pitchFamily="18" charset="0"/>
              </a:rPr>
              <a:t>Kunda</a:t>
            </a:r>
            <a:r>
              <a:rPr lang="en-US" sz="1600" dirty="0">
                <a:latin typeface="Times New Roman" panose="02020603050405020304" pitchFamily="18" charset="0"/>
                <a:cs typeface="Times New Roman" panose="02020603050405020304" pitchFamily="18" charset="0"/>
              </a:rPr>
              <a:t>, I., </a:t>
            </a:r>
            <a:r>
              <a:rPr lang="en-US" sz="1600" dirty="0" err="1">
                <a:latin typeface="Times New Roman" panose="02020603050405020304" pitchFamily="18" charset="0"/>
                <a:cs typeface="Times New Roman" panose="02020603050405020304" pitchFamily="18" charset="0"/>
              </a:rPr>
              <a:t>Knickel</a:t>
            </a:r>
            <a:r>
              <a:rPr lang="en-US" sz="1600" dirty="0">
                <a:latin typeface="Times New Roman" panose="02020603050405020304" pitchFamily="18" charset="0"/>
                <a:cs typeface="Times New Roman" panose="02020603050405020304" pitchFamily="18" charset="0"/>
              </a:rPr>
              <a:t>, K., Strauss, A., </a:t>
            </a:r>
            <a:r>
              <a:rPr lang="en-US" sz="1600" dirty="0" err="1">
                <a:latin typeface="Times New Roman" panose="02020603050405020304" pitchFamily="18" charset="0"/>
                <a:cs typeface="Times New Roman" panose="02020603050405020304" pitchFamily="18" charset="0"/>
              </a:rPr>
              <a:t>Tisenkopfs</a:t>
            </a:r>
            <a:r>
              <a:rPr lang="en-US" sz="1600" dirty="0">
                <a:latin typeface="Times New Roman" panose="02020603050405020304" pitchFamily="18" charset="0"/>
                <a:cs typeface="Times New Roman" panose="02020603050405020304" pitchFamily="18" charset="0"/>
              </a:rPr>
              <a:t>, T., des </a:t>
            </a:r>
            <a:r>
              <a:rPr lang="en-US" sz="1600" dirty="0" err="1">
                <a:latin typeface="Times New Roman" panose="02020603050405020304" pitchFamily="18" charset="0"/>
                <a:cs typeface="Times New Roman" panose="02020603050405020304" pitchFamily="18" charset="0"/>
              </a:rPr>
              <a:t>Ios</a:t>
            </a:r>
            <a:r>
              <a:rPr lang="en-US" sz="1600" dirty="0">
                <a:latin typeface="Times New Roman" panose="02020603050405020304" pitchFamily="18" charset="0"/>
                <a:cs typeface="Times New Roman" panose="02020603050405020304" pitchFamily="18" charset="0"/>
              </a:rPr>
              <a:t> Rios, I., Rivera, M., </a:t>
            </a:r>
            <a:r>
              <a:rPr lang="en-US" sz="1600" dirty="0" err="1">
                <a:latin typeface="Times New Roman" panose="02020603050405020304" pitchFamily="18" charset="0"/>
                <a:cs typeface="Times New Roman" panose="02020603050405020304" pitchFamily="18" charset="0"/>
              </a:rPr>
              <a:t>Chebach</a:t>
            </a:r>
            <a:r>
              <a:rPr lang="en-US" sz="1600" dirty="0">
                <a:latin typeface="Times New Roman" panose="02020603050405020304" pitchFamily="18" charset="0"/>
                <a:cs typeface="Times New Roman" panose="02020603050405020304" pitchFamily="18" charset="0"/>
              </a:rPr>
              <a:t>, T. and Ashkenazy, A., (2018). Local and farmers' knowledge matters! How integrating informal and formal knowledge enhances sustainable and resilient agriculture. </a:t>
            </a:r>
            <a:r>
              <a:rPr lang="en-US" sz="1600" i="1" dirty="0">
                <a:latin typeface="Times New Roman" panose="02020603050405020304" pitchFamily="18" charset="0"/>
                <a:cs typeface="Times New Roman" panose="02020603050405020304" pitchFamily="18" charset="0"/>
              </a:rPr>
              <a:t>Journal of Rural Studies</a:t>
            </a:r>
            <a:r>
              <a:rPr lang="en-US" sz="1600" dirty="0">
                <a:latin typeface="Times New Roman" panose="02020603050405020304" pitchFamily="18" charset="0"/>
                <a:cs typeface="Times New Roman" panose="02020603050405020304" pitchFamily="18" charset="0"/>
              </a:rPr>
              <a:t>, </a:t>
            </a:r>
            <a:r>
              <a:rPr lang="en-US" sz="1600" i="1" dirty="0">
                <a:latin typeface="Times New Roman" panose="02020603050405020304" pitchFamily="18" charset="0"/>
                <a:cs typeface="Times New Roman" panose="02020603050405020304" pitchFamily="18" charset="0"/>
              </a:rPr>
              <a:t>59</a:t>
            </a:r>
            <a:r>
              <a:rPr lang="en-US" sz="1600" dirty="0">
                <a:latin typeface="Times New Roman" panose="02020603050405020304" pitchFamily="18" charset="0"/>
                <a:cs typeface="Times New Roman" panose="02020603050405020304" pitchFamily="18" charset="0"/>
              </a:rPr>
              <a:t>, pp.232-241.</a:t>
            </a:r>
          </a:p>
          <a:p>
            <a:pPr marL="0" indent="0">
              <a:buNone/>
            </a:pPr>
            <a:r>
              <a:rPr lang="en-US" sz="1600" dirty="0">
                <a:latin typeface="Times New Roman" panose="02020603050405020304" pitchFamily="18" charset="0"/>
                <a:cs typeface="Times New Roman" panose="02020603050405020304" pitchFamily="18" charset="0"/>
              </a:rPr>
              <a:t>Van </a:t>
            </a:r>
            <a:r>
              <a:rPr lang="en-US" sz="1600" dirty="0" err="1">
                <a:latin typeface="Times New Roman" panose="02020603050405020304" pitchFamily="18" charset="0"/>
                <a:cs typeface="Times New Roman" panose="02020603050405020304" pitchFamily="18" charset="0"/>
              </a:rPr>
              <a:t>Laar</a:t>
            </a:r>
            <a:r>
              <a:rPr lang="en-US" sz="1600" dirty="0">
                <a:latin typeface="Times New Roman" panose="02020603050405020304" pitchFamily="18" charset="0"/>
                <a:cs typeface="Times New Roman" panose="02020603050405020304" pitchFamily="18" charset="0"/>
              </a:rPr>
              <a:t>, E., Van </a:t>
            </a:r>
            <a:r>
              <a:rPr lang="en-US" sz="1600" dirty="0" err="1">
                <a:latin typeface="Times New Roman" panose="02020603050405020304" pitchFamily="18" charset="0"/>
                <a:cs typeface="Times New Roman" panose="02020603050405020304" pitchFamily="18" charset="0"/>
              </a:rPr>
              <a:t>Deursen</a:t>
            </a:r>
            <a:r>
              <a:rPr lang="en-US" sz="1600" dirty="0">
                <a:latin typeface="Times New Roman" panose="02020603050405020304" pitchFamily="18" charset="0"/>
                <a:cs typeface="Times New Roman" panose="02020603050405020304" pitchFamily="18" charset="0"/>
              </a:rPr>
              <a:t>, A.J., Van </a:t>
            </a:r>
            <a:r>
              <a:rPr lang="en-US" sz="1600" dirty="0" err="1">
                <a:latin typeface="Times New Roman" panose="02020603050405020304" pitchFamily="18" charset="0"/>
                <a:cs typeface="Times New Roman" panose="02020603050405020304" pitchFamily="18" charset="0"/>
              </a:rPr>
              <a:t>Dijk</a:t>
            </a:r>
            <a:r>
              <a:rPr lang="en-US" sz="1600" dirty="0">
                <a:latin typeface="Times New Roman" panose="02020603050405020304" pitchFamily="18" charset="0"/>
                <a:cs typeface="Times New Roman" panose="02020603050405020304" pitchFamily="18" charset="0"/>
              </a:rPr>
              <a:t>, J.A. and De </a:t>
            </a:r>
            <a:r>
              <a:rPr lang="en-US" sz="1600" dirty="0" err="1">
                <a:latin typeface="Times New Roman" panose="02020603050405020304" pitchFamily="18" charset="0"/>
                <a:cs typeface="Times New Roman" panose="02020603050405020304" pitchFamily="18" charset="0"/>
              </a:rPr>
              <a:t>Haan</a:t>
            </a:r>
            <a:r>
              <a:rPr lang="en-US" sz="1600" dirty="0">
                <a:latin typeface="Times New Roman" panose="02020603050405020304" pitchFamily="18" charset="0"/>
                <a:cs typeface="Times New Roman" panose="02020603050405020304" pitchFamily="18" charset="0"/>
              </a:rPr>
              <a:t>, J., (2017). The relation between 21st-century skills and digital skills: A systematic literature review. </a:t>
            </a:r>
            <a:r>
              <a:rPr lang="en-US" sz="1600" i="1" dirty="0">
                <a:latin typeface="Times New Roman" panose="02020603050405020304" pitchFamily="18" charset="0"/>
                <a:cs typeface="Times New Roman" panose="02020603050405020304" pitchFamily="18" charset="0"/>
              </a:rPr>
              <a:t>Computers in human behavior</a:t>
            </a:r>
            <a:r>
              <a:rPr lang="en-US" sz="1600" dirty="0">
                <a:latin typeface="Times New Roman" panose="02020603050405020304" pitchFamily="18" charset="0"/>
                <a:cs typeface="Times New Roman" panose="02020603050405020304" pitchFamily="18" charset="0"/>
              </a:rPr>
              <a:t>, </a:t>
            </a:r>
            <a:r>
              <a:rPr lang="en-US" sz="1600" i="1" dirty="0">
                <a:latin typeface="Times New Roman" panose="02020603050405020304" pitchFamily="18" charset="0"/>
                <a:cs typeface="Times New Roman" panose="02020603050405020304" pitchFamily="18" charset="0"/>
              </a:rPr>
              <a:t>72</a:t>
            </a:r>
            <a:r>
              <a:rPr lang="en-US" sz="1600" dirty="0">
                <a:latin typeface="Times New Roman" panose="02020603050405020304" pitchFamily="18" charset="0"/>
                <a:cs typeface="Times New Roman" panose="02020603050405020304" pitchFamily="18" charset="0"/>
              </a:rPr>
              <a:t>, pp.577-588.</a:t>
            </a:r>
          </a:p>
          <a:p>
            <a:pPr marL="0" indent="0">
              <a:buNone/>
            </a:pPr>
            <a:endParaRPr lang="en-US" sz="1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80802700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224</TotalTime>
  <Words>1338</Words>
  <Application>Microsoft Office PowerPoint</Application>
  <PresentationFormat>Widescreen</PresentationFormat>
  <Paragraphs>66</Paragraphs>
  <Slides>9</Slides>
  <Notes>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Arial</vt:lpstr>
      <vt:lpstr>Calibri</vt:lpstr>
      <vt:lpstr>Century Gothic</vt:lpstr>
      <vt:lpstr>Times New Roman</vt:lpstr>
      <vt:lpstr>Wingdings</vt:lpstr>
      <vt:lpstr>Wingdings 3</vt:lpstr>
      <vt:lpstr>Ion Boardroom</vt:lpstr>
      <vt:lpstr>Module code and title: BMSW4003 Digital skills and Research Methods</vt:lpstr>
      <vt:lpstr>Introduction</vt:lpstr>
      <vt:lpstr>Literature review of technology use</vt:lpstr>
      <vt:lpstr>Research method of technology use</vt:lpstr>
      <vt:lpstr>Ethical considerations of technology</vt:lpstr>
      <vt:lpstr>Research timeline</vt:lpstr>
      <vt:lpstr>Hypothesis</vt:lpstr>
      <vt:lpstr>Conclusion</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Dell</dc:creator>
  <cp:lastModifiedBy>Tomas Tancos</cp:lastModifiedBy>
  <cp:revision>27</cp:revision>
  <dcterms:created xsi:type="dcterms:W3CDTF">2022-06-22T05:48:33Z</dcterms:created>
  <dcterms:modified xsi:type="dcterms:W3CDTF">2022-06-29T18:11:06Z</dcterms:modified>
</cp:coreProperties>
</file>