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Hello. My presentation is about my goal of becoming a Healthcare Assistant. I am studying Health and Social Care, and I want to gain experience and qualifications. I will look at a relevant job advert and reflect honestly on my strengths, one area I want to improve, and the steps I can take to move towards this career.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 Healthcare Assistant helps people with daily care and supports the nursing team. This requires kindness, respect, reliability and knowing when to ask for help. I found a live advert for a Health Care Assistant with Sandwell and West Birmingham NHS Trust. It says the post is a permanent Band 2 role with full-time, part-time and flexible working options, and mentions a Level 2 qualification and development towards Level 3. The advert closes on 21 October 2026, but I would check the official advert again before applying because vacancies can change. Source link: https://www.nhsjobs.com/job/UK/Birmingham_Black_Country/Birmingham/Sandwell_West_Birmingham_NHS_Trust/Ophthalmology/Ophthalmology-v8349413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This is my personal SWOT. My strength is that I am caring and understanding. A weakness I want to work on is confidence; I am not saying I cannot do the job, but that I need practice and support to become more confident. An opportunity is that I am already studying Health and Social Care and can build on what I learn. A possible threat is that some jobs require qualifications or previous experience, and healthcare can be busy. I can respond by checking job requirements, building skills gradually and asking for guidance.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I can use my caring nature to help patients feel comfortable, for example by listening carefully, explaining what I am doing and respecting their choices. To improve my confidence, I can prepare questions, practise in class and ask a supervisor to demonstrate a task I have not done before. In healthcare, confidence must not mean pretending to know everything. I should work within my training, follow instructions and report concerns. Asking for help is part of safe care.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My goal is to gain experience and qualifications. I can start by completing my course, checking person specifications carefully, and looking for appropriate entry-level roles, volunteering or placements. If I feel nervous, I can prepare in advance and ask a tutor or supervisor for feedback. If I do not get a job straight away, I can use the experience to improve my application. These are plans I can take forward; I am not claiming I have already completed these steps.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conclude, I believe caring and understanding are important qualities for a Healthcare Assistant. I also recognise that I need to build confidence and gain practical experience. By continuing my studies, learning from feedback and applying for suitable opportunities, I can work towards my goal. Thank you for listening. I am happy to answer questions.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These are the sources I used for information about the role, training and the job vacancy. The job advert is time-sensitive, so I should check that it remains open before presenting or applying.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331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9692640" y="502920"/>
            <a:ext cx="1097280" cy="1097280"/>
          </a:xfrm>
          <a:prstGeom prst="ellipse">
            <a:avLst/>
          </a:prstGeom>
          <a:solidFill>
            <a:srgbClr val="2F80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10469880" y="1234440"/>
            <a:ext cx="502920" cy="502920"/>
          </a:xfrm>
          <a:prstGeom prst="ellipse">
            <a:avLst/>
          </a:prstGeom>
          <a:solidFill>
            <a:srgbClr val="E27D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9281160" y="1828800"/>
            <a:ext cx="320040" cy="32004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22960" y="1051560"/>
            <a:ext cx="804672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 b="1">
                <a:solidFill>
                  <a:srgbClr val="A6DAD3"/>
                </a:solidFill>
                <a:latin typeface="Aptos"/>
              </a:defRPr>
            </a:pPr>
            <a:r>
              <a:t>SELF-AWARENESS PRESENTATION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1737360"/>
            <a:ext cx="8686800" cy="1417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3400" b="1">
                <a:solidFill>
                  <a:srgbClr val="FFFFFF"/>
                </a:solidFill>
                <a:latin typeface="Aptos"/>
              </a:defRPr>
            </a:pPr>
            <a:r>
              <a:t>My future career:</a:t>
            </a:r>
          </a:p>
          <a:p>
            <a:pPr>
              <a:spcAft>
                <a:spcPts val="700"/>
              </a:spcAft>
              <a:defRPr sz="3400" b="1">
                <a:solidFill>
                  <a:srgbClr val="FFFFFF"/>
                </a:solidFill>
                <a:latin typeface="Aptos"/>
              </a:defRPr>
            </a:pPr>
            <a:r>
              <a:t>Healthcare Assistant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3794760"/>
            <a:ext cx="7955279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900" b="0">
                <a:solidFill>
                  <a:srgbClr val="E6E9EE"/>
                </a:solidFill>
                <a:latin typeface="Aptos"/>
              </a:defRPr>
            </a:pPr>
            <a:r>
              <a:t>Understanding my strengths, building confidence and planning my next steps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5989320"/>
            <a:ext cx="804672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300" b="0">
                <a:solidFill>
                  <a:srgbClr val="FFFFFF"/>
                </a:solidFill>
                <a:latin typeface="Aptos"/>
              </a:defRPr>
            </a:pPr>
            <a:r>
              <a:t>Name: ____________________     Course: ____________________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88136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2700" b="1">
                <a:solidFill>
                  <a:srgbClr val="23314B"/>
                </a:solidFill>
                <a:latin typeface="Aptos"/>
              </a:defRPr>
            </a:pPr>
            <a:r>
              <a:t>The role I am working towards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932688"/>
            <a:ext cx="960120" cy="54864"/>
          </a:xfrm>
          <a:prstGeom prst="rect">
            <a:avLst/>
          </a:prstGeom>
          <a:solidFill>
            <a:srgbClr val="E27D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1109960" y="6446520"/>
            <a:ext cx="50292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700"/>
              </a:spcAft>
              <a:defRPr sz="1100" b="0">
                <a:solidFill>
                  <a:srgbClr val="5E6770"/>
                </a:solidFill>
                <a:latin typeface="Aptos"/>
              </a:defRPr>
            </a:pPr>
            <a:r>
              <a:t>2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325880"/>
            <a:ext cx="5303520" cy="4434840"/>
          </a:xfrm>
          <a:prstGeom prst="roundRect">
            <a:avLst/>
          </a:prstGeom>
          <a:solidFill>
            <a:srgbClr val="FFFFFF"/>
          </a:solidFill>
          <a:ln>
            <a:solidFill>
              <a:srgbClr val="E5E7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41247" y="1490472"/>
            <a:ext cx="4937759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 b="1">
                <a:solidFill>
                  <a:srgbClr val="2F8080"/>
                </a:solidFill>
                <a:latin typeface="Aptos"/>
              </a:defRPr>
            </a:pPr>
            <a:r>
              <a:t>What a Healthcare Assistant does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41247" y="1920240"/>
            <a:ext cx="4919472" cy="3721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Supports patients with everyday care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Protects dignity, privacy and independence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Notices and reports changes in wellbeing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Works with nurses and the wider care team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Follows care plans, safety and infection-control procedures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17920" y="1325880"/>
            <a:ext cx="5303520" cy="4434840"/>
          </a:xfrm>
          <a:prstGeom prst="roundRect">
            <a:avLst/>
          </a:prstGeom>
          <a:solidFill>
            <a:srgbClr val="FFFFFF"/>
          </a:solidFill>
          <a:ln>
            <a:solidFill>
              <a:srgbClr val="E5E7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19088" y="1490472"/>
            <a:ext cx="4937759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 b="1">
                <a:solidFill>
                  <a:srgbClr val="E27D60"/>
                </a:solidFill>
                <a:latin typeface="Aptos"/>
              </a:defRPr>
            </a:pPr>
            <a:r>
              <a:t>A live job advert I found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19088" y="1920240"/>
            <a:ext cx="4919472" cy="3721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Health Care Assistant — Sandwell and West Birmingham NHS Trust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Fixed-term, 12 months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Birmingham; full- or part-time considered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Advert states Level 2 qualification, with an opportunity to develop Level 3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Closing date shown: 26 October 2026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Check the advert before applying in case details change.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5800" y="5897880"/>
            <a:ext cx="1078992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000">
                <a:latin typeface="Aptos"/>
              </a:rPr>
              <a:t>Source: NHS Jobs / trac.jobs — Healthcare Assistant, job ref. 381-SS-7696323-A (accessed 13 October 2026)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88136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2700" b="1">
                <a:solidFill>
                  <a:srgbClr val="23314B"/>
                </a:solidFill>
                <a:latin typeface="Aptos"/>
              </a:defRPr>
            </a:pPr>
            <a:r>
              <a:t>My personal SWOT analysis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932688"/>
            <a:ext cx="960120" cy="54864"/>
          </a:xfrm>
          <a:prstGeom prst="rect">
            <a:avLst/>
          </a:prstGeom>
          <a:solidFill>
            <a:srgbClr val="E27D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1109960" y="6446520"/>
            <a:ext cx="50292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700"/>
              </a:spcAft>
              <a:defRPr sz="1100" b="0">
                <a:solidFill>
                  <a:srgbClr val="5E6770"/>
                </a:solidFill>
                <a:latin typeface="Aptos"/>
              </a:defRPr>
            </a:pPr>
            <a:r>
              <a:t>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280160"/>
            <a:ext cx="5303520" cy="2057400"/>
          </a:xfrm>
          <a:prstGeom prst="roundRect">
            <a:avLst/>
          </a:prstGeom>
          <a:solidFill>
            <a:srgbClr val="FFFFFF"/>
          </a:solidFill>
          <a:ln>
            <a:solidFill>
              <a:srgbClr val="E5E7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41247" y="1444751"/>
            <a:ext cx="4937759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 b="1">
                <a:solidFill>
                  <a:srgbClr val="2F8080"/>
                </a:solidFill>
                <a:latin typeface="Aptos"/>
              </a:defRPr>
            </a:pPr>
            <a:r>
              <a:t>STRENGTH — Caring and understanding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41247" y="1874519"/>
            <a:ext cx="4919472" cy="1344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I want people to feel listened to and treated with dignity. I can use this attitude to build trust and offer respectful support.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17920" y="1280160"/>
            <a:ext cx="5303520" cy="2057400"/>
          </a:xfrm>
          <a:prstGeom prst="roundRect">
            <a:avLst/>
          </a:prstGeom>
          <a:solidFill>
            <a:srgbClr val="FFFFFF"/>
          </a:solidFill>
          <a:ln>
            <a:solidFill>
              <a:srgbClr val="E5E7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19088" y="1444751"/>
            <a:ext cx="4937759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 b="1">
                <a:solidFill>
                  <a:srgbClr val="E27D60"/>
                </a:solidFill>
                <a:latin typeface="Aptos"/>
              </a:defRPr>
            </a:pPr>
            <a:r>
              <a:t>WEAKNESS — Confidence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19088" y="1874519"/>
            <a:ext cx="4919472" cy="1344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I sometimes lack confidence, especially when I am learning something new. I need to practise asking questions and speaking clearly.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40080" y="3611880"/>
            <a:ext cx="5303520" cy="2057400"/>
          </a:xfrm>
          <a:prstGeom prst="roundRect">
            <a:avLst/>
          </a:prstGeom>
          <a:solidFill>
            <a:srgbClr val="FFFFFF"/>
          </a:solidFill>
          <a:ln>
            <a:solidFill>
              <a:srgbClr val="E5E7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41247" y="3776472"/>
            <a:ext cx="4937759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 b="1">
                <a:solidFill>
                  <a:srgbClr val="2F8080"/>
                </a:solidFill>
                <a:latin typeface="Aptos"/>
              </a:defRPr>
            </a:pPr>
            <a:r>
              <a:t>OPPORTUNITY — Learning and experience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41247" y="4206240"/>
            <a:ext cx="4919472" cy="1344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My Health and Social Care course can build my knowledge. Placements, volunteering, training and entry-level roles may help me gain experience.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217920" y="3611880"/>
            <a:ext cx="5303520" cy="2057400"/>
          </a:xfrm>
          <a:prstGeom prst="roundRect">
            <a:avLst/>
          </a:prstGeom>
          <a:solidFill>
            <a:srgbClr val="FFFFFF"/>
          </a:solidFill>
          <a:ln>
            <a:solidFill>
              <a:srgbClr val="E5E7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19088" y="3776472"/>
            <a:ext cx="4937759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 b="1">
                <a:solidFill>
                  <a:srgbClr val="E27D60"/>
                </a:solidFill>
                <a:latin typeface="Aptos"/>
              </a:defRPr>
            </a:pPr>
            <a:r>
              <a:t>THREAT — Limited experience and pressure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19088" y="4206240"/>
            <a:ext cx="4919472" cy="1344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Some roles ask for qualifications or experience. Busy shifts and unfamiliar tasks could feel challenging, so I must use supervision and training.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88136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2700" b="1">
                <a:solidFill>
                  <a:srgbClr val="23314B"/>
                </a:solidFill>
                <a:latin typeface="Aptos"/>
              </a:defRPr>
            </a:pPr>
            <a:r>
              <a:t>How I can turn my strengths into action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932688"/>
            <a:ext cx="960120" cy="54864"/>
          </a:xfrm>
          <a:prstGeom prst="rect">
            <a:avLst/>
          </a:prstGeom>
          <a:solidFill>
            <a:srgbClr val="E27D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1109960" y="6446520"/>
            <a:ext cx="50292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700"/>
              </a:spcAft>
              <a:defRPr sz="1100" b="0">
                <a:solidFill>
                  <a:srgbClr val="5E6770"/>
                </a:solidFill>
                <a:latin typeface="Aptos"/>
              </a:defRPr>
            </a:pPr>
            <a:r>
              <a:t>4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371600"/>
            <a:ext cx="3520440" cy="4206240"/>
          </a:xfrm>
          <a:prstGeom prst="roundRect">
            <a:avLst/>
          </a:prstGeom>
          <a:solidFill>
            <a:srgbClr val="FFFFFF"/>
          </a:solidFill>
          <a:ln>
            <a:solidFill>
              <a:srgbClr val="E5E7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41247" y="1536192"/>
            <a:ext cx="315468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 b="1">
                <a:solidFill>
                  <a:srgbClr val="2F8080"/>
                </a:solidFill>
                <a:latin typeface="Aptos"/>
              </a:defRPr>
            </a:pPr>
            <a:r>
              <a:t>1. Use empathy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41247" y="1965960"/>
            <a:ext cx="3136392" cy="34930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Listen without rushing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Respect privacy and choices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Speak calmly and kindly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Remember that each patient is an individual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343400" y="1371600"/>
            <a:ext cx="3520440" cy="4206240"/>
          </a:xfrm>
          <a:prstGeom prst="roundRect">
            <a:avLst/>
          </a:prstGeom>
          <a:solidFill>
            <a:srgbClr val="FFFFFF"/>
          </a:solidFill>
          <a:ln>
            <a:solidFill>
              <a:srgbClr val="E5E7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4544568" y="1536192"/>
            <a:ext cx="315468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 b="1">
                <a:solidFill>
                  <a:srgbClr val="E27D60"/>
                </a:solidFill>
                <a:latin typeface="Aptos"/>
              </a:defRPr>
            </a:pPr>
            <a:r>
              <a:t>2. Build confidence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44568" y="1965960"/>
            <a:ext cx="3136392" cy="34930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Prepare questions before a shift or placement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Ask a supervisor to demonstrate unfamiliar tasks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Practise communication in class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Reflect on what went well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046720" y="1371600"/>
            <a:ext cx="3520440" cy="4206240"/>
          </a:xfrm>
          <a:prstGeom prst="roundRect">
            <a:avLst/>
          </a:prstGeom>
          <a:solidFill>
            <a:srgbClr val="FFFFFF"/>
          </a:solidFill>
          <a:ln>
            <a:solidFill>
              <a:srgbClr val="E5E7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247888" y="1536192"/>
            <a:ext cx="315468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 b="1">
                <a:solidFill>
                  <a:srgbClr val="2F8080"/>
                </a:solidFill>
                <a:latin typeface="Aptos"/>
              </a:defRPr>
            </a:pPr>
            <a:r>
              <a:t>3. Stay safe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47888" y="1965960"/>
            <a:ext cx="3136392" cy="34930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Never guess or work beyond my training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Report concerns promptly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Follow care plans and infection-control guidance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Accept feedback and learn from it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88136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2700" b="1">
                <a:solidFill>
                  <a:srgbClr val="23314B"/>
                </a:solidFill>
                <a:latin typeface="Aptos"/>
              </a:defRPr>
            </a:pPr>
            <a:r>
              <a:t>My next steps and how I will manage challenges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932688"/>
            <a:ext cx="960120" cy="54864"/>
          </a:xfrm>
          <a:prstGeom prst="rect">
            <a:avLst/>
          </a:prstGeom>
          <a:solidFill>
            <a:srgbClr val="E27D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1109960" y="6446520"/>
            <a:ext cx="50292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700"/>
              </a:spcAft>
              <a:defRPr sz="1100" b="0">
                <a:solidFill>
                  <a:srgbClr val="5E6770"/>
                </a:solidFill>
                <a:latin typeface="Aptos"/>
              </a:defRPr>
            </a:pPr>
            <a:r>
              <a:t>5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371600"/>
            <a:ext cx="5303520" cy="4389120"/>
          </a:xfrm>
          <a:prstGeom prst="roundRect">
            <a:avLst/>
          </a:prstGeom>
          <a:solidFill>
            <a:srgbClr val="FFFFFF"/>
          </a:solidFill>
          <a:ln>
            <a:solidFill>
              <a:srgbClr val="E5E7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41247" y="1536192"/>
            <a:ext cx="4937759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 b="1">
                <a:solidFill>
                  <a:srgbClr val="2F8080"/>
                </a:solidFill>
                <a:latin typeface="Aptos"/>
              </a:defRPr>
            </a:pPr>
            <a:r>
              <a:t>My action plan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41247" y="1965960"/>
            <a:ext cx="4919472" cy="3675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Complete my Health and Social Care course tasks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Find out which qualifications the roles I want require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Apply for suitable entry-level roles or volunteering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Ask tutors or placement supervisors for feedback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Keep a record of skills I develop and what I need to practise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17920" y="1371600"/>
            <a:ext cx="5303520" cy="4389120"/>
          </a:xfrm>
          <a:prstGeom prst="roundRect">
            <a:avLst/>
          </a:prstGeom>
          <a:solidFill>
            <a:srgbClr val="FFFFFF"/>
          </a:solidFill>
          <a:ln>
            <a:solidFill>
              <a:srgbClr val="E5E7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19088" y="1536192"/>
            <a:ext cx="4937759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 b="1">
                <a:solidFill>
                  <a:srgbClr val="E27D60"/>
                </a:solidFill>
                <a:latin typeface="Aptos"/>
              </a:defRPr>
            </a:pPr>
            <a:r>
              <a:t>If I feel nervous or face a setback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19088" y="1965960"/>
            <a:ext cx="4919472" cy="3675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Break new tasks into smaller steps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Prepare and practise before important conversations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Ask a trusted tutor or supervisor for advice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Treat feedback as a way to improve, not as failure</a:t>
            </a:r>
          </a:p>
          <a:p>
            <a:pPr>
              <a:spcAft>
                <a:spcPts val="700"/>
              </a:spcAft>
              <a:defRPr sz="1500" b="0">
                <a:solidFill>
                  <a:srgbClr val="2D333B"/>
                </a:solidFill>
                <a:latin typeface="Aptos"/>
              </a:defRPr>
            </a:pPr>
            <a:r>
              <a:t>• Keep applying and learning if I do not get a role first time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331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731520" y="502920"/>
            <a:ext cx="1069848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2900" b="1">
                <a:solidFill>
                  <a:srgbClr val="FFFFFF"/>
                </a:solidFill>
                <a:latin typeface="Aptos"/>
              </a:defRPr>
            </a:pPr>
            <a:r>
              <a:t>Conclusion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77240" y="1417320"/>
            <a:ext cx="10332720" cy="1234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2400" b="1">
                <a:solidFill>
                  <a:srgbClr val="E5EFEC"/>
                </a:solidFill>
                <a:latin typeface="Aptos"/>
              </a:defRPr>
            </a:pPr>
            <a:r>
              <a:t>I want to become a Healthcare Assistant because I want to support people with care and respect.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77240" y="3200400"/>
            <a:ext cx="3383280" cy="1508760"/>
          </a:xfrm>
          <a:prstGeom prst="roundRect">
            <a:avLst/>
          </a:prstGeom>
          <a:solidFill>
            <a:srgbClr val="2F80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41832" y="3429000"/>
            <a:ext cx="306324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600" b="1">
                <a:solidFill>
                  <a:srgbClr val="FFFFFF"/>
                </a:solidFill>
                <a:latin typeface="Aptos"/>
              </a:defRPr>
            </a:pPr>
            <a:r>
              <a:t>My strength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41832" y="3886200"/>
            <a:ext cx="301752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500" b="0">
                <a:solidFill>
                  <a:srgbClr val="FFFFFF"/>
                </a:solidFill>
                <a:latin typeface="Aptos"/>
              </a:defRPr>
            </a:pPr>
            <a:r>
              <a:t>Caring and understanding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526279" y="3200400"/>
            <a:ext cx="3383280" cy="1508760"/>
          </a:xfrm>
          <a:prstGeom prst="roundRect">
            <a:avLst/>
          </a:prstGeom>
          <a:solidFill>
            <a:srgbClr val="E27D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690871" y="3429000"/>
            <a:ext cx="306324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600" b="1">
                <a:solidFill>
                  <a:srgbClr val="FFFFFF"/>
                </a:solidFill>
                <a:latin typeface="Aptos"/>
              </a:defRPr>
            </a:pPr>
            <a:r>
              <a:t>My development goal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90871" y="3886200"/>
            <a:ext cx="301752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500" b="0">
                <a:solidFill>
                  <a:srgbClr val="FFFFFF"/>
                </a:solidFill>
                <a:latin typeface="Aptos"/>
              </a:defRPr>
            </a:pPr>
            <a:r>
              <a:t>Build confidence through practice and feedback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275319" y="3200400"/>
            <a:ext cx="3383280" cy="1508760"/>
          </a:xfrm>
          <a:prstGeom prst="roundRect">
            <a:avLst/>
          </a:prstGeom>
          <a:solidFill>
            <a:srgbClr val="2F80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439911" y="3429000"/>
            <a:ext cx="306324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600" b="1">
                <a:solidFill>
                  <a:srgbClr val="FFFFFF"/>
                </a:solidFill>
                <a:latin typeface="Aptos"/>
              </a:defRPr>
            </a:pPr>
            <a:r>
              <a:t>My next step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39911" y="3886200"/>
            <a:ext cx="301752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500" b="0">
                <a:solidFill>
                  <a:srgbClr val="FFFFFF"/>
                </a:solidFill>
                <a:latin typeface="Aptos"/>
              </a:defRPr>
            </a:pPr>
            <a:r>
              <a:t>Gain experience and the qualifications required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77240" y="5166360"/>
            <a:ext cx="105156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800" b="0">
                <a:solidFill>
                  <a:srgbClr val="FFFFFF"/>
                </a:solidFill>
                <a:latin typeface="Aptos"/>
              </a:defRPr>
            </a:pPr>
            <a:r>
              <a:t>Thank you. I am happy to answer any questions.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7240" y="5897880"/>
            <a:ext cx="1069848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200" b="0">
                <a:solidFill>
                  <a:srgbClr val="DCE1E8"/>
                </a:solidFill>
                <a:latin typeface="Aptos"/>
              </a:defRPr>
            </a:pPr>
            <a:r>
              <a:t>References: NHS Jobs (2026); Skills for Care (n.d.); NHS Health Careers (n.d.).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88136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2700" b="1">
                <a:solidFill>
                  <a:srgbClr val="23314B"/>
                </a:solidFill>
                <a:latin typeface="Aptos"/>
              </a:defRPr>
            </a:pPr>
            <a:r>
              <a:t>References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932688"/>
            <a:ext cx="960120" cy="54864"/>
          </a:xfrm>
          <a:prstGeom prst="rect">
            <a:avLst/>
          </a:prstGeom>
          <a:solidFill>
            <a:srgbClr val="E27D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1109960" y="6446520"/>
            <a:ext cx="50292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700"/>
              </a:spcAft>
              <a:defRPr sz="1100" b="0">
                <a:solidFill>
                  <a:srgbClr val="5E6770"/>
                </a:solidFill>
                <a:latin typeface="Aptos"/>
              </a:defRPr>
            </a:pPr>
            <a:r>
              <a:t>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1371600"/>
            <a:ext cx="1078992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t>Skills for Care (n.d.) The Care Certificate. Available at: https://www.skillsforcare.org.uk/Developing-your-workforce/Care-Certificate/Care-Certificate.aspx (Accessed: 13 October 2026).</a:t>
            </a:r>
          </a:p>
          <a:p/>
          <a:p>
            <a:r>
              <a:t>NHS Health Careers (n.d.) Healthcare assistant. Available at: https://www.healthcareers.nhs.uk/explore-roles/healthcare-support-worker/roles-healthcare-support-worker/healthcare-assistant (Accessed: 13 October 2026).</a:t>
            </a:r>
          </a:p>
          <a:p/>
          <a:p>
            <a:r>
              <a:t>NHS Jobs / trac.jobs (2026) Healthcare Assistant, Sandwell and West Birmingham NHS Trust. Available at: https://www.nhsjobs.com/job/UK/Birmingham_Black_Country/Birmingham/Sandwell_West_Birmingham_NHS_Trust/Ophthalmology/Ophthalmology-v8349413 (Accessed: 13 October 2026).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5989320"/>
            <a:ext cx="105156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200" b="1">
                <a:solidFill>
                  <a:srgbClr val="E27D60"/>
                </a:solidFill>
                <a:latin typeface="Aptos"/>
              </a:defRPr>
            </a:pPr>
            <a:r>
              <a:t>Before presenting, check the links and make sure the job advert is still open.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