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55474" autoAdjust="0"/>
  </p:normalViewPr>
  <p:slideViewPr>
    <p:cSldViewPr snapToGrid="0">
      <p:cViewPr varScale="1">
        <p:scale>
          <a:sx n="40" d="100"/>
          <a:sy n="40" d="100"/>
        </p:scale>
        <p:origin x="1692"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presProps" Target="pres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notesMaster" Target="notesMasters/notesMaster1.xml" /><Relationship Id="rId2" Type="http://schemas.openxmlformats.org/officeDocument/2006/relationships/slide" Target="slides/slide1.xml" /><Relationship Id="rId16" Type="http://schemas.openxmlformats.org/officeDocument/2006/relationships/tableStyles" Target="tableStyle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theme" Target="theme/theme1.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viewProps" Target="viewProp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73DAC2D-3DF8-4EF3-AA48-7A15E8A2AD4C}" type="datetimeFigureOut">
              <a:rPr lang="en-GB" smtClean="0"/>
              <a:t>26/05/2023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EF57706-384A-407D-8335-299303C04B34}" type="slidenum">
              <a:rPr lang="en-GB" smtClean="0"/>
              <a:t>‹#›</a:t>
            </a:fld>
            <a:endParaRPr lang="en-GB"/>
          </a:p>
        </p:txBody>
      </p:sp>
    </p:spTree>
    <p:extLst>
      <p:ext uri="{BB962C8B-B14F-4D97-AF65-F5344CB8AC3E}">
        <p14:creationId xmlns:p14="http://schemas.microsoft.com/office/powerpoint/2010/main" val="19156530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US" sz="1200" baseline="0" dirty="0">
                <a:effectLst/>
                <a:latin typeface="Times New Roman" panose="02020603050405020304" pitchFamily="18" charset="0"/>
                <a:ea typeface="Calibri" panose="020F0502020204030204" pitchFamily="34" charset="0"/>
                <a:cs typeface="Times New Roman" panose="02020603050405020304" pitchFamily="18" charset="0"/>
              </a:rPr>
              <a:t>They are vital parts that assure client fulfilment and create an enjoyable experience. Being on time, concentrating, and giving specific attention is every element of service that meets or satisfies customer demands. Hospitality includes all of the comforts, courtesy, and genuine interactions that make guests feel cherished and at home. The services offered to visitors range from prompt procedures for checking in and out to personal aid and problem-solving. These elements are crucial because they encourage frequent visitors, goodwill advertising, and client loyalty, all of which help the hotel's status and prosperity (Car et al., 2019).</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5EF57706-384A-407D-8335-299303C04B34}" type="slidenum">
              <a:rPr lang="en-GB" smtClean="0"/>
              <a:t>2</a:t>
            </a:fld>
            <a:endParaRPr lang="en-GB"/>
          </a:p>
        </p:txBody>
      </p:sp>
    </p:spTree>
    <p:extLst>
      <p:ext uri="{BB962C8B-B14F-4D97-AF65-F5344CB8AC3E}">
        <p14:creationId xmlns:p14="http://schemas.microsoft.com/office/powerpoint/2010/main" val="26686574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The practice of serving, </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organising</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and extending a warm welcome to visitors is known as hospitality. It includes establishing a welcoming and comfortable environment, anticipating needs, offering first-rate service, and making sure guests are happy. It entails sincere consideration, close attention to information, and a desire to give visitors pleasurable experiences</a:t>
            </a:r>
            <a:r>
              <a:rPr lang="en-US" sz="1200" baseline="0" dirty="0">
                <a:effectLst/>
                <a:latin typeface="Times New Roman" panose="02020603050405020304" pitchFamily="18" charset="0"/>
                <a:ea typeface="Calibri" panose="020F0502020204030204" pitchFamily="34" charset="0"/>
                <a:cs typeface="Times New Roman" panose="02020603050405020304" pitchFamily="18" charset="0"/>
              </a:rPr>
              <a:t> (Car et al., 2019).</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5EF57706-384A-407D-8335-299303C04B34}" type="slidenum">
              <a:rPr lang="en-GB" smtClean="0"/>
              <a:t>3</a:t>
            </a:fld>
            <a:endParaRPr lang="en-GB"/>
          </a:p>
        </p:txBody>
      </p:sp>
    </p:spTree>
    <p:extLst>
      <p:ext uri="{BB962C8B-B14F-4D97-AF65-F5344CB8AC3E}">
        <p14:creationId xmlns:p14="http://schemas.microsoft.com/office/powerpoint/2010/main" val="18440203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latin typeface="Times New Roman" panose="02020603050405020304" pitchFamily="18" charset="0"/>
                <a:cs typeface="Times New Roman" panose="02020603050405020304" pitchFamily="18" charset="0"/>
              </a:rPr>
              <a:t>Exceptional customer service is </a:t>
            </a:r>
            <a:r>
              <a:rPr lang="en-US" dirty="0" err="1">
                <a:latin typeface="Times New Roman" panose="02020603050405020304" pitchFamily="18" charset="0"/>
                <a:cs typeface="Times New Roman" panose="02020603050405020304" pitchFamily="18" charset="0"/>
              </a:rPr>
              <a:t>prioritised</a:t>
            </a:r>
            <a:r>
              <a:rPr lang="en-US" dirty="0">
                <a:latin typeface="Times New Roman" panose="02020603050405020304" pitchFamily="18" charset="0"/>
                <a:cs typeface="Times New Roman" panose="02020603050405020304" pitchFamily="18" charset="0"/>
              </a:rPr>
              <a:t> and fostered by an organization's service culture, which is comprised of its values, beliefs, and practices. Placing the needs of the customer first is the basis of a great service culture. Strong service cultures place a high value on staff training and development, acknowledge and reward good service, and foster an environment where employees feel empowered and encouraged to provide extraordinary client experiences. In the end, service culture cultivates an attitude of customer focus that fosters loyalty, contentment, and the organization's long-term success</a:t>
            </a:r>
            <a:r>
              <a:rPr lang="en-US" baseline="0" dirty="0">
                <a:latin typeface="Times New Roman" panose="02020603050405020304" pitchFamily="18" charset="0"/>
                <a:cs typeface="Times New Roman" panose="02020603050405020304" pitchFamily="18" charset="0"/>
              </a:rPr>
              <a:t> (</a:t>
            </a:r>
            <a:r>
              <a:rPr lang="en-US" baseline="0" dirty="0" err="1">
                <a:latin typeface="Times New Roman" panose="02020603050405020304" pitchFamily="18" charset="0"/>
                <a:cs typeface="Times New Roman" panose="02020603050405020304" pitchFamily="18" charset="0"/>
              </a:rPr>
              <a:t>Solnet</a:t>
            </a:r>
            <a:r>
              <a:rPr lang="en-US" baseline="0" dirty="0">
                <a:latin typeface="Times New Roman" panose="02020603050405020304" pitchFamily="18" charset="0"/>
                <a:cs typeface="Times New Roman" panose="02020603050405020304" pitchFamily="18" charset="0"/>
              </a:rPr>
              <a:t> et al., 2019).</a:t>
            </a: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5EF57706-384A-407D-8335-299303C04B34}" type="slidenum">
              <a:rPr lang="en-GB" smtClean="0"/>
              <a:t>4</a:t>
            </a:fld>
            <a:endParaRPr lang="en-GB"/>
          </a:p>
        </p:txBody>
      </p:sp>
    </p:spTree>
    <p:extLst>
      <p:ext uri="{BB962C8B-B14F-4D97-AF65-F5344CB8AC3E}">
        <p14:creationId xmlns:p14="http://schemas.microsoft.com/office/powerpoint/2010/main" val="34054691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latin typeface="Times New Roman" panose="02020603050405020304" pitchFamily="18" charset="0"/>
                <a:cs typeface="Times New Roman" panose="02020603050405020304" pitchFamily="18" charset="0"/>
              </a:rPr>
              <a:t>In IHG hotels, the service culture is essential for several reasons. First and foremost, a great service culture makes sure that visitors have extraordinary experiences, which raises customer satisfaction and loyalty. </a:t>
            </a:r>
          </a:p>
          <a:p>
            <a:pPr algn="just"/>
            <a:r>
              <a:rPr lang="en-US" dirty="0">
                <a:latin typeface="Times New Roman" panose="02020603050405020304" pitchFamily="18" charset="0"/>
                <a:cs typeface="Times New Roman" panose="02020603050405020304" pitchFamily="18" charset="0"/>
              </a:rPr>
              <a:t>Second, the reputation of the hotel is improved by a strong service culture. Positive visitor interactions lead to </a:t>
            </a:r>
            <a:r>
              <a:rPr lang="en-US" dirty="0" err="1">
                <a:latin typeface="Times New Roman" panose="02020603050405020304" pitchFamily="18" charset="0"/>
                <a:cs typeface="Times New Roman" panose="02020603050405020304" pitchFamily="18" charset="0"/>
              </a:rPr>
              <a:t>favourable</a:t>
            </a:r>
            <a:r>
              <a:rPr lang="en-US" dirty="0">
                <a:latin typeface="Times New Roman" panose="02020603050405020304" pitchFamily="18" charset="0"/>
                <a:cs typeface="Times New Roman" panose="02020603050405020304" pitchFamily="18" charset="0"/>
              </a:rPr>
              <a:t> evaluations and proposals, which are crucial for appealing to new clients and keeping up with rivals in the hospitality sector. </a:t>
            </a:r>
          </a:p>
          <a:p>
            <a:pPr algn="just"/>
            <a:r>
              <a:rPr lang="en-US" dirty="0">
                <a:latin typeface="Times New Roman" panose="02020603050405020304" pitchFamily="18" charset="0"/>
                <a:cs typeface="Times New Roman" panose="02020603050405020304" pitchFamily="18" charset="0"/>
              </a:rPr>
              <a:t>Thirdly, a culture that values service fosters enthusiasm and a sense of pride in workers. Staff members are more likely to be engaged, enthusiastic, and committed to providing extraordinary service when they </a:t>
            </a:r>
            <a:r>
              <a:rPr lang="en-US" dirty="0" err="1">
                <a:latin typeface="Times New Roman" panose="02020603050405020304" pitchFamily="18" charset="0"/>
                <a:cs typeface="Times New Roman" panose="02020603050405020304" pitchFamily="18" charset="0"/>
              </a:rPr>
              <a:t>recognise</a:t>
            </a:r>
            <a:r>
              <a:rPr lang="en-US" dirty="0">
                <a:latin typeface="Times New Roman" panose="02020603050405020304" pitchFamily="18" charset="0"/>
                <a:cs typeface="Times New Roman" panose="02020603050405020304" pitchFamily="18" charset="0"/>
              </a:rPr>
              <a:t> the significance of their part in producing remarkable experiences. This encouraging work atmosphere promotes employee retention, lowers the cost of turnover, and helps maintain a high standard of operational quality</a:t>
            </a:r>
            <a:r>
              <a:rPr lang="en-US" baseline="0" dirty="0">
                <a:latin typeface="Times New Roman" panose="02020603050405020304" pitchFamily="18" charset="0"/>
                <a:cs typeface="Times New Roman" panose="02020603050405020304" pitchFamily="18" charset="0"/>
              </a:rPr>
              <a:t> (Zarezadeh et al., 2022).</a:t>
            </a:r>
            <a:endParaRPr lang="en-US" dirty="0">
              <a:latin typeface="Times New Roman" panose="02020603050405020304" pitchFamily="18" charset="0"/>
              <a:cs typeface="Times New Roman" panose="02020603050405020304" pitchFamily="18" charset="0"/>
            </a:endParaRPr>
          </a:p>
          <a:p>
            <a:pPr algn="just"/>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5EF57706-384A-407D-8335-299303C04B34}" type="slidenum">
              <a:rPr lang="en-GB" smtClean="0"/>
              <a:t>5</a:t>
            </a:fld>
            <a:endParaRPr lang="en-GB"/>
          </a:p>
        </p:txBody>
      </p:sp>
    </p:spTree>
    <p:extLst>
      <p:ext uri="{BB962C8B-B14F-4D97-AF65-F5344CB8AC3E}">
        <p14:creationId xmlns:p14="http://schemas.microsoft.com/office/powerpoint/2010/main" val="30962179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latin typeface="Times New Roman" panose="02020603050405020304" pitchFamily="18" charset="0"/>
                <a:cs typeface="Times New Roman" panose="02020603050405020304" pitchFamily="18" charset="0"/>
              </a:rPr>
              <a:t>In IHG (InterContinental Properties Group) properties, providing high-quality services is essential to developing customer happiness and brand loyalty. IHG places a high priority on providing outstanding service to its customers, and this commitment to quality enters all parts of its business.</a:t>
            </a:r>
          </a:p>
          <a:p>
            <a:pPr algn="just"/>
            <a:r>
              <a:rPr lang="en-US" dirty="0">
                <a:latin typeface="Times New Roman" panose="02020603050405020304" pitchFamily="18" charset="0"/>
                <a:cs typeface="Times New Roman" panose="02020603050405020304" pitchFamily="18" charset="0"/>
              </a:rPr>
              <a:t>First, providing high-quality services enhances the whole guest experience and leaves a positive image. To make visitors feel valued and have their needs satisfied, Quality services improve the experience of the visitor and foster fond memories, from quick arrival processes to a trained crew that goes further than usual to meet expectations</a:t>
            </a:r>
            <a:r>
              <a:rPr lang="en-US" baseline="0" dirty="0">
                <a:latin typeface="Times New Roman" panose="02020603050405020304" pitchFamily="18" charset="0"/>
                <a:cs typeface="Times New Roman" panose="02020603050405020304" pitchFamily="18" charset="0"/>
              </a:rPr>
              <a:t> (Zarezadeh et al., 2022).</a:t>
            </a:r>
            <a:endParaRPr lang="en-US" dirty="0">
              <a:latin typeface="Times New Roman" panose="02020603050405020304" pitchFamily="18" charset="0"/>
              <a:cs typeface="Times New Roman" panose="02020603050405020304" pitchFamily="18" charset="0"/>
            </a:endParaRPr>
          </a:p>
          <a:p>
            <a:pPr algn="just"/>
            <a:r>
              <a:rPr lang="en-US" dirty="0">
                <a:latin typeface="Times New Roman" panose="02020603050405020304" pitchFamily="18" charset="0"/>
                <a:cs typeface="Times New Roman" panose="02020603050405020304" pitchFamily="18" charset="0"/>
              </a:rPr>
              <a:t>Second, top-notch services help IHG maintain its good name and reputation.</a:t>
            </a:r>
            <a:r>
              <a:rPr lang="en-US" baseline="0" dirty="0">
                <a:latin typeface="Times New Roman" panose="02020603050405020304" pitchFamily="18" charset="0"/>
                <a:cs typeface="Times New Roman" panose="02020603050405020304" pitchFamily="18" charset="0"/>
              </a:rPr>
              <a:t> </a:t>
            </a:r>
            <a:r>
              <a:rPr lang="en-US" dirty="0">
                <a:latin typeface="Times New Roman" panose="02020603050405020304" pitchFamily="18" charset="0"/>
                <a:cs typeface="Times New Roman" panose="02020603050405020304" pitchFamily="18" charset="0"/>
              </a:rPr>
              <a:t>Positive referrals from delighted consumers and online reviews further boost the brand's reputation, bringing in additional visitors and encouraging repeat business.</a:t>
            </a:r>
          </a:p>
          <a:p>
            <a:pPr algn="just"/>
            <a:r>
              <a:rPr lang="en-US" dirty="0">
                <a:latin typeface="Times New Roman" panose="02020603050405020304" pitchFamily="18" charset="0"/>
                <a:cs typeface="Times New Roman" panose="02020603050405020304" pitchFamily="18" charset="0"/>
              </a:rPr>
              <a:t>Additionally, providing high-quality services directly affects how much money is made. Happy visitors are more likely to suggest the hotel to others and return in the future, which boosts occupancy rates and profits. Furthermore, frequent participants in IHG's loyalty </a:t>
            </a:r>
            <a:r>
              <a:rPr lang="en-US" dirty="0" err="1">
                <a:latin typeface="Times New Roman" panose="02020603050405020304" pitchFamily="18" charset="0"/>
                <a:cs typeface="Times New Roman" panose="02020603050405020304" pitchFamily="18" charset="0"/>
              </a:rPr>
              <a:t>programme</a:t>
            </a:r>
            <a:r>
              <a:rPr lang="en-US" dirty="0">
                <a:latin typeface="Times New Roman" panose="02020603050405020304" pitchFamily="18" charset="0"/>
                <a:cs typeface="Times New Roman" panose="02020603050405020304" pitchFamily="18" charset="0"/>
              </a:rPr>
              <a:t> improve revenue through more bookings and the use of other amenities.</a:t>
            </a:r>
          </a:p>
          <a:p>
            <a:pPr algn="just"/>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5EF57706-384A-407D-8335-299303C04B34}" type="slidenum">
              <a:rPr lang="en-GB" smtClean="0"/>
              <a:t>6</a:t>
            </a:fld>
            <a:endParaRPr lang="en-GB"/>
          </a:p>
        </p:txBody>
      </p:sp>
    </p:spTree>
    <p:extLst>
      <p:ext uri="{BB962C8B-B14F-4D97-AF65-F5344CB8AC3E}">
        <p14:creationId xmlns:p14="http://schemas.microsoft.com/office/powerpoint/2010/main" val="3204502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latin typeface="Times New Roman" panose="02020603050405020304" pitchFamily="18" charset="0"/>
                <a:cs typeface="Times New Roman" panose="02020603050405020304" pitchFamily="18" charset="0"/>
              </a:rPr>
              <a:t>The foundation of the guest experience at IHG (InterContinental Properties Group) properties is the provision of hospitality services. IHG, one of the top hotel corporations in the world, is aware that delivering first-rate hospitality services is crucial for retaining and attracting customers.</a:t>
            </a:r>
          </a:p>
          <a:p>
            <a:pPr algn="just"/>
            <a:r>
              <a:rPr lang="en-US" dirty="0">
                <a:latin typeface="Times New Roman" panose="02020603050405020304" pitchFamily="18" charset="0"/>
                <a:cs typeface="Times New Roman" panose="02020603050405020304" pitchFamily="18" charset="0"/>
              </a:rPr>
              <a:t>Among the many responsibilities that hospitality services at IHG perform are our front desk operations, service coordination, cleaning, food and drinks, and guest relations. With the help of these services, visitors can feel at home and have all of their needs handled while they are staying with us.</a:t>
            </a:r>
          </a:p>
          <a:p>
            <a:pPr algn="just"/>
            <a:r>
              <a:rPr lang="en-US" dirty="0">
                <a:latin typeface="Times New Roman" panose="02020603050405020304" pitchFamily="18" charset="0"/>
                <a:cs typeface="Times New Roman" panose="02020603050405020304" pitchFamily="18" charset="0"/>
              </a:rPr>
              <a:t>The value of hospitality services to IHG lies in their capacity to improve overall visitor experiences and set the company apart from rivals. </a:t>
            </a:r>
            <a:r>
              <a:rPr lang="en-US" dirty="0" err="1">
                <a:latin typeface="Times New Roman" panose="02020603050405020304" pitchFamily="18" charset="0"/>
                <a:cs typeface="Times New Roman" panose="02020603050405020304" pitchFamily="18" charset="0"/>
              </a:rPr>
              <a:t>Individualised</a:t>
            </a:r>
            <a:r>
              <a:rPr lang="en-US" dirty="0">
                <a:latin typeface="Times New Roman" panose="02020603050405020304" pitchFamily="18" charset="0"/>
                <a:cs typeface="Times New Roman" panose="02020603050405020304" pitchFamily="18" charset="0"/>
              </a:rPr>
              <a:t> service, anticipating guest preferences, and delivering </a:t>
            </a:r>
            <a:r>
              <a:rPr lang="en-US" dirty="0" err="1">
                <a:latin typeface="Times New Roman" panose="02020603050405020304" pitchFamily="18" charset="0"/>
                <a:cs typeface="Times New Roman" panose="02020603050405020304" pitchFamily="18" charset="0"/>
              </a:rPr>
              <a:t>customised</a:t>
            </a:r>
            <a:r>
              <a:rPr lang="en-US" dirty="0">
                <a:latin typeface="Times New Roman" panose="02020603050405020304" pitchFamily="18" charset="0"/>
                <a:cs typeface="Times New Roman" panose="02020603050405020304" pitchFamily="18" charset="0"/>
              </a:rPr>
              <a:t> suggestions are all made possible by alert and competent employees. This </a:t>
            </a:r>
            <a:r>
              <a:rPr lang="en-US" dirty="0" err="1">
                <a:latin typeface="Times New Roman" panose="02020603050405020304" pitchFamily="18" charset="0"/>
                <a:cs typeface="Times New Roman" panose="02020603050405020304" pitchFamily="18" charset="0"/>
              </a:rPr>
              <a:t>customised</a:t>
            </a:r>
            <a:r>
              <a:rPr lang="en-US" dirty="0">
                <a:latin typeface="Times New Roman" panose="02020603050405020304" pitchFamily="18" charset="0"/>
                <a:cs typeface="Times New Roman" panose="02020603050405020304" pitchFamily="18" charset="0"/>
              </a:rPr>
              <a:t> method encourages customer loyalty and a good reputation, which eventually boosts sales and repeat business</a:t>
            </a:r>
            <a:r>
              <a:rPr lang="en-US" baseline="0" dirty="0">
                <a:latin typeface="Times New Roman" panose="02020603050405020304" pitchFamily="18" charset="0"/>
                <a:cs typeface="Times New Roman" panose="02020603050405020304" pitchFamily="18" charset="0"/>
              </a:rPr>
              <a:t> (Pizam, 2020).</a:t>
            </a: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5EF57706-384A-407D-8335-299303C04B34}" type="slidenum">
              <a:rPr lang="en-GB" smtClean="0"/>
              <a:t>7</a:t>
            </a:fld>
            <a:endParaRPr lang="en-GB"/>
          </a:p>
        </p:txBody>
      </p:sp>
    </p:spTree>
    <p:extLst>
      <p:ext uri="{BB962C8B-B14F-4D97-AF65-F5344CB8AC3E}">
        <p14:creationId xmlns:p14="http://schemas.microsoft.com/office/powerpoint/2010/main" val="37195199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latin typeface="Times New Roman" panose="02020603050405020304" pitchFamily="18" charset="0"/>
                <a:cs typeface="Times New Roman" panose="02020603050405020304" pitchFamily="18" charset="0"/>
              </a:rPr>
              <a:t>As the main point of interaction between visitors and hotel staff, guest services are crucial to IHG (InterContinental Hotels Group) hotels. They serve as brand representatives, upholding IHG's norms and principles while aiming to go above and beyond for its customers.</a:t>
            </a:r>
          </a:p>
          <a:p>
            <a:pPr algn="just"/>
            <a:r>
              <a:rPr lang="en-US" dirty="0">
                <a:latin typeface="Times New Roman" panose="02020603050405020304" pitchFamily="18" charset="0"/>
                <a:cs typeface="Times New Roman" panose="02020603050405020304" pitchFamily="18" charset="0"/>
              </a:rPr>
              <a:t>Moreover, guest services make A smooth guest experience possible, enabling efficient communication and collaboration between different hotel sections. They are essential in rapid and effective problem-solving, which boosts visitor pleasure and preserves the hotel's good name</a:t>
            </a:r>
            <a:r>
              <a:rPr lang="en-US" baseline="0" dirty="0">
                <a:latin typeface="Times New Roman" panose="02020603050405020304" pitchFamily="18" charset="0"/>
                <a:cs typeface="Times New Roman" panose="02020603050405020304" pitchFamily="18" charset="0"/>
              </a:rPr>
              <a:t> (IHG Hotels, 2023).</a:t>
            </a:r>
            <a:endParaRPr lang="en-US" dirty="0">
              <a:latin typeface="Times New Roman" panose="02020603050405020304" pitchFamily="18" charset="0"/>
              <a:cs typeface="Times New Roman" panose="02020603050405020304" pitchFamily="18" charset="0"/>
            </a:endParaRPr>
          </a:p>
          <a:p>
            <a:pPr algn="just"/>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5EF57706-384A-407D-8335-299303C04B34}" type="slidenum">
              <a:rPr lang="en-GB" smtClean="0"/>
              <a:t>8</a:t>
            </a:fld>
            <a:endParaRPr lang="en-GB"/>
          </a:p>
        </p:txBody>
      </p:sp>
    </p:spTree>
    <p:extLst>
      <p:ext uri="{BB962C8B-B14F-4D97-AF65-F5344CB8AC3E}">
        <p14:creationId xmlns:p14="http://schemas.microsoft.com/office/powerpoint/2010/main" val="29731957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5EF57706-384A-407D-8335-299303C04B34}" type="slidenum">
              <a:rPr lang="en-GB" smtClean="0"/>
              <a:t>9</a:t>
            </a:fld>
            <a:endParaRPr lang="en-GB"/>
          </a:p>
        </p:txBody>
      </p:sp>
    </p:spTree>
    <p:extLst>
      <p:ext uri="{BB962C8B-B14F-4D97-AF65-F5344CB8AC3E}">
        <p14:creationId xmlns:p14="http://schemas.microsoft.com/office/powerpoint/2010/main" val="296233009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EF57706-384A-407D-8335-299303C04B34}" type="slidenum">
              <a:rPr lang="en-GB" smtClean="0"/>
              <a:t>10</a:t>
            </a:fld>
            <a:endParaRPr lang="en-GB"/>
          </a:p>
        </p:txBody>
      </p:sp>
    </p:spTree>
    <p:extLst>
      <p:ext uri="{BB962C8B-B14F-4D97-AF65-F5344CB8AC3E}">
        <p14:creationId xmlns:p14="http://schemas.microsoft.com/office/powerpoint/2010/main" val="9153467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EB9B51D-A1C0-450B-8125-18AEAC3974CE}" type="datetimeFigureOut">
              <a:rPr lang="en-GB" smtClean="0"/>
              <a:t>26/05/2023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D96AA6-8A5A-4D4D-8537-0C02FE9F0A94}" type="slidenum">
              <a:rPr lang="en-GB" smtClean="0"/>
              <a:t>‹#›</a:t>
            </a:fld>
            <a:endParaRPr lang="en-GB"/>
          </a:p>
        </p:txBody>
      </p:sp>
    </p:spTree>
    <p:extLst>
      <p:ext uri="{BB962C8B-B14F-4D97-AF65-F5344CB8AC3E}">
        <p14:creationId xmlns:p14="http://schemas.microsoft.com/office/powerpoint/2010/main" val="35619982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EB9B51D-A1C0-450B-8125-18AEAC3974CE}" type="datetimeFigureOut">
              <a:rPr lang="en-GB" smtClean="0"/>
              <a:t>26/05/2023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D96AA6-8A5A-4D4D-8537-0C02FE9F0A94}" type="slidenum">
              <a:rPr lang="en-GB" smtClean="0"/>
              <a:t>‹#›</a:t>
            </a:fld>
            <a:endParaRPr lang="en-GB"/>
          </a:p>
        </p:txBody>
      </p:sp>
    </p:spTree>
    <p:extLst>
      <p:ext uri="{BB962C8B-B14F-4D97-AF65-F5344CB8AC3E}">
        <p14:creationId xmlns:p14="http://schemas.microsoft.com/office/powerpoint/2010/main" val="41331403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EB9B51D-A1C0-450B-8125-18AEAC3974CE}" type="datetimeFigureOut">
              <a:rPr lang="en-GB" smtClean="0"/>
              <a:t>26/05/2023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D96AA6-8A5A-4D4D-8537-0C02FE9F0A94}" type="slidenum">
              <a:rPr lang="en-GB" smtClean="0"/>
              <a:t>‹#›</a:t>
            </a:fld>
            <a:endParaRPr lang="en-GB"/>
          </a:p>
        </p:txBody>
      </p:sp>
    </p:spTree>
    <p:extLst>
      <p:ext uri="{BB962C8B-B14F-4D97-AF65-F5344CB8AC3E}">
        <p14:creationId xmlns:p14="http://schemas.microsoft.com/office/powerpoint/2010/main" val="11930295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EB9B51D-A1C0-450B-8125-18AEAC3974CE}" type="datetimeFigureOut">
              <a:rPr lang="en-GB" smtClean="0"/>
              <a:t>26/05/2023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D96AA6-8A5A-4D4D-8537-0C02FE9F0A94}" type="slidenum">
              <a:rPr lang="en-GB" smtClean="0"/>
              <a:t>‹#›</a:t>
            </a:fld>
            <a:endParaRPr lang="en-GB"/>
          </a:p>
        </p:txBody>
      </p:sp>
    </p:spTree>
    <p:extLst>
      <p:ext uri="{BB962C8B-B14F-4D97-AF65-F5344CB8AC3E}">
        <p14:creationId xmlns:p14="http://schemas.microsoft.com/office/powerpoint/2010/main" val="16978198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EB9B51D-A1C0-450B-8125-18AEAC3974CE}" type="datetimeFigureOut">
              <a:rPr lang="en-GB" smtClean="0"/>
              <a:t>26/05/2023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4D96AA6-8A5A-4D4D-8537-0C02FE9F0A94}" type="slidenum">
              <a:rPr lang="en-GB" smtClean="0"/>
              <a:t>‹#›</a:t>
            </a:fld>
            <a:endParaRPr lang="en-GB"/>
          </a:p>
        </p:txBody>
      </p:sp>
    </p:spTree>
    <p:extLst>
      <p:ext uri="{BB962C8B-B14F-4D97-AF65-F5344CB8AC3E}">
        <p14:creationId xmlns:p14="http://schemas.microsoft.com/office/powerpoint/2010/main" val="42527072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EB9B51D-A1C0-450B-8125-18AEAC3974CE}" type="datetimeFigureOut">
              <a:rPr lang="en-GB" smtClean="0"/>
              <a:t>26/05/2023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4D96AA6-8A5A-4D4D-8537-0C02FE9F0A94}" type="slidenum">
              <a:rPr lang="en-GB" smtClean="0"/>
              <a:t>‹#›</a:t>
            </a:fld>
            <a:endParaRPr lang="en-GB"/>
          </a:p>
        </p:txBody>
      </p:sp>
    </p:spTree>
    <p:extLst>
      <p:ext uri="{BB962C8B-B14F-4D97-AF65-F5344CB8AC3E}">
        <p14:creationId xmlns:p14="http://schemas.microsoft.com/office/powerpoint/2010/main" val="41712377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EB9B51D-A1C0-450B-8125-18AEAC3974CE}" type="datetimeFigureOut">
              <a:rPr lang="en-GB" smtClean="0"/>
              <a:t>26/05/2023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4D96AA6-8A5A-4D4D-8537-0C02FE9F0A94}" type="slidenum">
              <a:rPr lang="en-GB" smtClean="0"/>
              <a:t>‹#›</a:t>
            </a:fld>
            <a:endParaRPr lang="en-GB"/>
          </a:p>
        </p:txBody>
      </p:sp>
    </p:spTree>
    <p:extLst>
      <p:ext uri="{BB962C8B-B14F-4D97-AF65-F5344CB8AC3E}">
        <p14:creationId xmlns:p14="http://schemas.microsoft.com/office/powerpoint/2010/main" val="34634209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EB9B51D-A1C0-450B-8125-18AEAC3974CE}" type="datetimeFigureOut">
              <a:rPr lang="en-GB" smtClean="0"/>
              <a:t>26/05/2023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D96AA6-8A5A-4D4D-8537-0C02FE9F0A94}" type="slidenum">
              <a:rPr lang="en-GB" smtClean="0"/>
              <a:t>‹#›</a:t>
            </a:fld>
            <a:endParaRPr lang="en-GB"/>
          </a:p>
        </p:txBody>
      </p:sp>
    </p:spTree>
    <p:extLst>
      <p:ext uri="{BB962C8B-B14F-4D97-AF65-F5344CB8AC3E}">
        <p14:creationId xmlns:p14="http://schemas.microsoft.com/office/powerpoint/2010/main" val="291137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3885810" y="6041362"/>
            <a:ext cx="976879" cy="365125"/>
          </a:xfrm>
        </p:spPr>
        <p:txBody>
          <a:bodyPr/>
          <a:lstStyle/>
          <a:p>
            <a:fld id="{DEB9B51D-A1C0-450B-8125-18AEAC3974CE}" type="datetimeFigureOut">
              <a:rPr lang="en-GB" smtClean="0"/>
              <a:t>26/05/2023</a:t>
            </a:fld>
            <a:endParaRPr lang="en-GB"/>
          </a:p>
        </p:txBody>
      </p:sp>
      <p:sp>
        <p:nvSpPr>
          <p:cNvPr id="6" name="Footer Placeholder 5"/>
          <p:cNvSpPr>
            <a:spLocks noGrp="1"/>
          </p:cNvSpPr>
          <p:nvPr>
            <p:ph type="ftr" sz="quarter" idx="11"/>
          </p:nvPr>
        </p:nvSpPr>
        <p:spPr>
          <a:xfrm>
            <a:off x="590396" y="6041362"/>
            <a:ext cx="3295413" cy="365125"/>
          </a:xfrm>
        </p:spPr>
        <p:txBody>
          <a:bodyPr/>
          <a:lstStyle/>
          <a:p>
            <a:endParaRPr lang="en-GB"/>
          </a:p>
        </p:txBody>
      </p:sp>
      <p:sp>
        <p:nvSpPr>
          <p:cNvPr id="7" name="Slide Number Placeholder 6"/>
          <p:cNvSpPr>
            <a:spLocks noGrp="1"/>
          </p:cNvSpPr>
          <p:nvPr>
            <p:ph type="sldNum" sz="quarter" idx="12"/>
          </p:nvPr>
        </p:nvSpPr>
        <p:spPr>
          <a:xfrm>
            <a:off x="4862689" y="5915888"/>
            <a:ext cx="1062155" cy="490599"/>
          </a:xfrm>
        </p:spPr>
        <p:txBody>
          <a:bodyPr/>
          <a:lstStyle/>
          <a:p>
            <a:fld id="{A4D96AA6-8A5A-4D4D-8537-0C02FE9F0A94}" type="slidenum">
              <a:rPr lang="en-GB" smtClean="0"/>
              <a:t>‹#›</a:t>
            </a:fld>
            <a:endParaRPr lang="en-GB"/>
          </a:p>
        </p:txBody>
      </p:sp>
    </p:spTree>
    <p:extLst>
      <p:ext uri="{BB962C8B-B14F-4D97-AF65-F5344CB8AC3E}">
        <p14:creationId xmlns:p14="http://schemas.microsoft.com/office/powerpoint/2010/main" val="8835921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EB9B51D-A1C0-450B-8125-18AEAC3974CE}" type="datetimeFigureOut">
              <a:rPr lang="en-GB" smtClean="0"/>
              <a:t>26/05/2023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D96AA6-8A5A-4D4D-8537-0C02FE9F0A94}" type="slidenum">
              <a:rPr lang="en-GB" smtClean="0"/>
              <a:t>‹#›</a:t>
            </a:fld>
            <a:endParaRPr lang="en-GB"/>
          </a:p>
        </p:txBody>
      </p:sp>
    </p:spTree>
    <p:extLst>
      <p:ext uri="{BB962C8B-B14F-4D97-AF65-F5344CB8AC3E}">
        <p14:creationId xmlns:p14="http://schemas.microsoft.com/office/powerpoint/2010/main" val="25876249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a:t>Edit Master text styles</a:t>
            </a:r>
          </a:p>
        </p:txBody>
      </p:sp>
      <p:sp>
        <p:nvSpPr>
          <p:cNvPr id="4" name="Date Placeholder 3"/>
          <p:cNvSpPr>
            <a:spLocks noGrp="1"/>
          </p:cNvSpPr>
          <p:nvPr>
            <p:ph type="dt" sz="half" idx="10"/>
          </p:nvPr>
        </p:nvSpPr>
        <p:spPr/>
        <p:txBody>
          <a:bodyPr/>
          <a:lstStyle/>
          <a:p>
            <a:fld id="{DEB9B51D-A1C0-450B-8125-18AEAC3974CE}" type="datetimeFigureOut">
              <a:rPr lang="en-GB" smtClean="0"/>
              <a:t>26/05/2023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D96AA6-8A5A-4D4D-8537-0C02FE9F0A94}" type="slidenum">
              <a:rPr lang="en-GB" smtClean="0"/>
              <a:t>‹#›</a:t>
            </a:fld>
            <a:endParaRPr lang="en-GB"/>
          </a:p>
        </p:txBody>
      </p:sp>
    </p:spTree>
    <p:extLst>
      <p:ext uri="{BB962C8B-B14F-4D97-AF65-F5344CB8AC3E}">
        <p14:creationId xmlns:p14="http://schemas.microsoft.com/office/powerpoint/2010/main" val="3041602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a:t>Edit Master text styles</a:t>
            </a:r>
          </a:p>
        </p:txBody>
      </p:sp>
      <p:sp>
        <p:nvSpPr>
          <p:cNvPr id="2" name="Date Placeholder 1"/>
          <p:cNvSpPr>
            <a:spLocks noGrp="1"/>
          </p:cNvSpPr>
          <p:nvPr>
            <p:ph type="dt" sz="half" idx="10"/>
          </p:nvPr>
        </p:nvSpPr>
        <p:spPr/>
        <p:txBody>
          <a:bodyPr/>
          <a:lstStyle/>
          <a:p>
            <a:fld id="{DEB9B51D-A1C0-450B-8125-18AEAC3974CE}" type="datetimeFigureOut">
              <a:rPr lang="en-GB" smtClean="0"/>
              <a:t>26/05/2023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4D96AA6-8A5A-4D4D-8537-0C02FE9F0A94}" type="slidenum">
              <a:rPr lang="en-GB" smtClean="0"/>
              <a:t>‹#›</a:t>
            </a:fld>
            <a:endParaRPr lang="en-GB"/>
          </a:p>
        </p:txBody>
      </p:sp>
    </p:spTree>
    <p:extLst>
      <p:ext uri="{BB962C8B-B14F-4D97-AF65-F5344CB8AC3E}">
        <p14:creationId xmlns:p14="http://schemas.microsoft.com/office/powerpoint/2010/main" val="10982751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EB9B51D-A1C0-450B-8125-18AEAC3974CE}" type="datetimeFigureOut">
              <a:rPr lang="en-GB" smtClean="0"/>
              <a:t>26/05/2023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D96AA6-8A5A-4D4D-8537-0C02FE9F0A94}" type="slidenum">
              <a:rPr lang="en-GB" smtClean="0"/>
              <a:t>‹#›</a:t>
            </a:fld>
            <a:endParaRPr lang="en-GB"/>
          </a:p>
        </p:txBody>
      </p:sp>
    </p:spTree>
    <p:extLst>
      <p:ext uri="{BB962C8B-B14F-4D97-AF65-F5344CB8AC3E}">
        <p14:creationId xmlns:p14="http://schemas.microsoft.com/office/powerpoint/2010/main" val="323045436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EB9B51D-A1C0-450B-8125-18AEAC3974CE}" type="datetimeFigureOut">
              <a:rPr lang="en-GB" smtClean="0"/>
              <a:t>26/05/2023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D96AA6-8A5A-4D4D-8537-0C02FE9F0A94}" type="slidenum">
              <a:rPr lang="en-GB" smtClean="0"/>
              <a:t>‹#›</a:t>
            </a:fld>
            <a:endParaRPr lang="en-GB"/>
          </a:p>
        </p:txBody>
      </p:sp>
    </p:spTree>
    <p:extLst>
      <p:ext uri="{BB962C8B-B14F-4D97-AF65-F5344CB8AC3E}">
        <p14:creationId xmlns:p14="http://schemas.microsoft.com/office/powerpoint/2010/main" val="26115680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theme" Target="../theme/theme1.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GB"/>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DEB9B51D-A1C0-450B-8125-18AEAC3974CE}" type="datetimeFigureOut">
              <a:rPr lang="en-GB" smtClean="0"/>
              <a:t>26/05/2023</a:t>
            </a:fld>
            <a:endParaRPr lang="en-GB"/>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A4D96AA6-8A5A-4D4D-8537-0C02FE9F0A94}" type="slidenum">
              <a:rPr lang="en-GB" smtClean="0"/>
              <a:t>‹#›</a:t>
            </a:fld>
            <a:endParaRPr lang="en-GB"/>
          </a:p>
        </p:txBody>
      </p:sp>
    </p:spTree>
    <p:extLst>
      <p:ext uri="{BB962C8B-B14F-4D97-AF65-F5344CB8AC3E}">
        <p14:creationId xmlns:p14="http://schemas.microsoft.com/office/powerpoint/2010/main" val="1712209561"/>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Lst>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3.jp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5.jp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6.jp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7.jpg" /><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3" Type="http://schemas.openxmlformats.org/officeDocument/2006/relationships/hyperlink" Target="https://www.ihg.com/hotels/us/en/reservation" TargetMode="External" /><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070518"/>
            <a:ext cx="9144000" cy="1115122"/>
          </a:xfrm>
        </p:spPr>
        <p:txBody>
          <a:bodyPr>
            <a:normAutofit fontScale="90000"/>
          </a:bodyPr>
          <a:lstStyle/>
          <a:p>
            <a:r>
              <a:rPr lang="en-GB" b="1" dirty="0">
                <a:latin typeface="Times New Roman" panose="02020603050405020304" pitchFamily="18" charset="0"/>
                <a:cs typeface="Times New Roman" panose="02020603050405020304" pitchFamily="18" charset="0"/>
              </a:rPr>
              <a:t>Hospitality and Guest Services</a:t>
            </a:r>
          </a:p>
        </p:txBody>
      </p:sp>
      <p:sp>
        <p:nvSpPr>
          <p:cNvPr id="3" name="Subtitle 2"/>
          <p:cNvSpPr>
            <a:spLocks noGrp="1"/>
          </p:cNvSpPr>
          <p:nvPr>
            <p:ph type="subTitle" idx="1"/>
          </p:nvPr>
        </p:nvSpPr>
        <p:spPr>
          <a:xfrm>
            <a:off x="1524001" y="2899317"/>
            <a:ext cx="6616390" cy="1918011"/>
          </a:xfrm>
        </p:spPr>
        <p:txBody>
          <a:bodyPr>
            <a:normAutofit/>
          </a:bodyPr>
          <a:lstStyle/>
          <a:p>
            <a:pPr algn="just"/>
            <a:r>
              <a:rPr lang="en-US" sz="2800" b="1" dirty="0">
                <a:latin typeface="Times New Roman" panose="02020603050405020304" pitchFamily="18" charset="0"/>
                <a:cs typeface="Times New Roman" panose="02020603050405020304" pitchFamily="18" charset="0"/>
              </a:rPr>
              <a:t>The Role and Importance of Quality Service, Hospitality and Guest Services within the Hotel Industry</a:t>
            </a:r>
            <a:endParaRPr lang="en-GB" sz="28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740975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just"/>
            <a:r>
              <a:rPr lang="en-GB" b="1" dirty="0">
                <a:latin typeface="Times New Roman" panose="02020603050405020304" pitchFamily="18" charset="0"/>
                <a:cs typeface="Times New Roman" panose="02020603050405020304" pitchFamily="18" charset="0"/>
              </a:rPr>
              <a:t>Introduction</a:t>
            </a:r>
          </a:p>
        </p:txBody>
      </p:sp>
      <p:sp>
        <p:nvSpPr>
          <p:cNvPr id="3" name="Content Placeholder 2"/>
          <p:cNvSpPr>
            <a:spLocks noGrp="1"/>
          </p:cNvSpPr>
          <p:nvPr>
            <p:ph idx="1"/>
          </p:nvPr>
        </p:nvSpPr>
        <p:spPr>
          <a:xfrm>
            <a:off x="818712" y="2222287"/>
            <a:ext cx="8057659" cy="3636511"/>
          </a:xfrm>
        </p:spPr>
        <p:txBody>
          <a:bodyPr/>
          <a:lstStyle/>
          <a:p>
            <a:pPr algn="just">
              <a:lnSpc>
                <a:spcPct val="150000"/>
              </a:lnSpc>
            </a:pPr>
            <a:r>
              <a:rPr lang="en-US" dirty="0">
                <a:latin typeface="Times New Roman" panose="02020603050405020304" pitchFamily="18" charset="0"/>
                <a:cs typeface="Times New Roman" panose="02020603050405020304" pitchFamily="18" charset="0"/>
              </a:rPr>
              <a:t>The victory of any hotel completely depends on giving high-quality service through hospitality and guest services.</a:t>
            </a:r>
          </a:p>
          <a:p>
            <a:pPr algn="just">
              <a:lnSpc>
                <a:spcPct val="150000"/>
              </a:lnSpc>
            </a:pPr>
            <a:r>
              <a:rPr lang="en-US" dirty="0">
                <a:latin typeface="Times New Roman" panose="02020603050405020304" pitchFamily="18" charset="0"/>
                <a:cs typeface="Times New Roman" panose="02020603050405020304" pitchFamily="18" charset="0"/>
              </a:rPr>
              <a:t>The hotel serves as the basis of effective guest expertise, setting hotels apart from their rivals and giving long-term profitability.</a:t>
            </a:r>
          </a:p>
          <a:p>
            <a:pPr algn="just">
              <a:lnSpc>
                <a:spcPct val="150000"/>
              </a:lnSpc>
            </a:pPr>
            <a:r>
              <a:rPr lang="en-US" dirty="0">
                <a:latin typeface="Times New Roman" panose="02020603050405020304" pitchFamily="18" charset="0"/>
                <a:cs typeface="Times New Roman" panose="02020603050405020304" pitchFamily="18" charset="0"/>
              </a:rPr>
              <a:t>This presentation gives information regarding hospitality and guest services at IHG </a:t>
            </a:r>
            <a:r>
              <a:rPr lang="en-US">
                <a:latin typeface="Times New Roman" panose="02020603050405020304" pitchFamily="18" charset="0"/>
                <a:cs typeface="Times New Roman" panose="02020603050405020304" pitchFamily="18" charset="0"/>
              </a:rPr>
              <a:t>Hotel (</a:t>
            </a:r>
            <a:r>
              <a:rPr lang="en-US" dirty="0">
                <a:latin typeface="Times New Roman" panose="02020603050405020304" pitchFamily="18" charset="0"/>
                <a:cs typeface="Times New Roman" panose="02020603050405020304" pitchFamily="18" charset="0"/>
              </a:rPr>
              <a:t>Car et al., 2019).</a:t>
            </a:r>
          </a:p>
          <a:p>
            <a:pPr marL="0" indent="0" algn="just">
              <a:buNone/>
            </a:pPr>
            <a:endParaRPr lang="en-GB"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210907" y="2475570"/>
            <a:ext cx="2631688" cy="3383227"/>
          </a:xfrm>
          <a:prstGeom prst="rect">
            <a:avLst/>
          </a:prstGeom>
          <a:ln>
            <a:noFill/>
          </a:ln>
          <a:effectLst>
            <a:softEdge rad="112500"/>
          </a:effectLst>
        </p:spPr>
      </p:pic>
    </p:spTree>
    <p:extLst>
      <p:ext uri="{BB962C8B-B14F-4D97-AF65-F5344CB8AC3E}">
        <p14:creationId xmlns:p14="http://schemas.microsoft.com/office/powerpoint/2010/main" val="1996497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just"/>
            <a:r>
              <a:rPr lang="en-GB" b="1" dirty="0">
                <a:latin typeface="Times New Roman" panose="02020603050405020304" pitchFamily="18" charset="0"/>
                <a:cs typeface="Times New Roman" panose="02020603050405020304" pitchFamily="18" charset="0"/>
              </a:rPr>
              <a:t>What is hospitality?</a:t>
            </a:r>
          </a:p>
        </p:txBody>
      </p:sp>
      <p:sp>
        <p:nvSpPr>
          <p:cNvPr id="3" name="Content Placeholder 2"/>
          <p:cNvSpPr>
            <a:spLocks noGrp="1"/>
          </p:cNvSpPr>
          <p:nvPr>
            <p:ph idx="1"/>
          </p:nvPr>
        </p:nvSpPr>
        <p:spPr/>
        <p:txBody>
          <a:bodyPr/>
          <a:lstStyle/>
          <a:p>
            <a:pPr algn="just">
              <a:lnSpc>
                <a:spcPct val="150000"/>
              </a:lnSpc>
            </a:pPr>
            <a:r>
              <a:rPr lang="en-GB" dirty="0">
                <a:latin typeface="Times New Roman" panose="02020603050405020304" pitchFamily="18" charset="0"/>
                <a:cs typeface="Times New Roman" panose="02020603050405020304" pitchFamily="18" charset="0"/>
              </a:rPr>
              <a:t>Serving</a:t>
            </a:r>
          </a:p>
          <a:p>
            <a:pPr algn="just">
              <a:lnSpc>
                <a:spcPct val="150000"/>
              </a:lnSpc>
            </a:pPr>
            <a:r>
              <a:rPr lang="en-GB" dirty="0">
                <a:latin typeface="Times New Roman" panose="02020603050405020304" pitchFamily="18" charset="0"/>
                <a:cs typeface="Times New Roman" panose="02020603050405020304" pitchFamily="18" charset="0"/>
              </a:rPr>
              <a:t>Extending warm welcome</a:t>
            </a:r>
          </a:p>
          <a:p>
            <a:pPr algn="just">
              <a:lnSpc>
                <a:spcPct val="150000"/>
              </a:lnSpc>
            </a:pPr>
            <a:r>
              <a:rPr lang="en-GB" dirty="0">
                <a:latin typeface="Times New Roman" panose="02020603050405020304" pitchFamily="18" charset="0"/>
                <a:cs typeface="Times New Roman" panose="02020603050405020304" pitchFamily="18" charset="0"/>
              </a:rPr>
              <a:t>Organising</a:t>
            </a:r>
          </a:p>
          <a:p>
            <a:pPr algn="just">
              <a:lnSpc>
                <a:spcPct val="150000"/>
              </a:lnSpc>
            </a:pPr>
            <a:r>
              <a:rPr lang="en-GB" dirty="0">
                <a:latin typeface="Times New Roman" panose="02020603050405020304" pitchFamily="18" charset="0"/>
                <a:cs typeface="Times New Roman" panose="02020603050405020304" pitchFamily="18" charset="0"/>
              </a:rPr>
              <a:t>Anticipating needs</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65541" y="2475571"/>
            <a:ext cx="5516457" cy="338322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9833350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just"/>
            <a:r>
              <a:rPr lang="en-GB" b="1" dirty="0">
                <a:latin typeface="Times New Roman" panose="02020603050405020304" pitchFamily="18" charset="0"/>
                <a:cs typeface="Times New Roman" panose="02020603050405020304" pitchFamily="18" charset="0"/>
              </a:rPr>
              <a:t>What is service culture?</a:t>
            </a:r>
          </a:p>
        </p:txBody>
      </p:sp>
      <p:sp>
        <p:nvSpPr>
          <p:cNvPr id="3" name="Content Placeholder 2"/>
          <p:cNvSpPr>
            <a:spLocks noGrp="1"/>
          </p:cNvSpPr>
          <p:nvPr>
            <p:ph idx="1"/>
          </p:nvPr>
        </p:nvSpPr>
        <p:spPr>
          <a:xfrm>
            <a:off x="973695" y="2408266"/>
            <a:ext cx="6527485" cy="3636511"/>
          </a:xfrm>
        </p:spPr>
        <p:txBody>
          <a:bodyPr/>
          <a:lstStyle/>
          <a:p>
            <a:pPr algn="just">
              <a:lnSpc>
                <a:spcPct val="150000"/>
              </a:lnSpc>
            </a:pPr>
            <a:r>
              <a:rPr lang="en-US" dirty="0">
                <a:latin typeface="Times New Roman" panose="02020603050405020304" pitchFamily="18" charset="0"/>
                <a:cs typeface="Times New Roman" panose="02020603050405020304" pitchFamily="18" charset="0"/>
              </a:rPr>
              <a:t>It includes staff members’ attitudes and actions when interacting with clients. </a:t>
            </a:r>
          </a:p>
          <a:p>
            <a:pPr algn="just">
              <a:lnSpc>
                <a:spcPct val="150000"/>
              </a:lnSpc>
            </a:pPr>
            <a:r>
              <a:rPr lang="en-US" dirty="0">
                <a:latin typeface="Times New Roman" panose="02020603050405020304" pitchFamily="18" charset="0"/>
                <a:cs typeface="Times New Roman" panose="02020603050405020304" pitchFamily="18" charset="0"/>
              </a:rPr>
              <a:t>It encourages open dialogue, teamwork, and ongoing development to improve service delivery.</a:t>
            </a:r>
            <a:endParaRPr lang="en-GB" dirty="0">
              <a:latin typeface="Times New Roman" panose="02020603050405020304" pitchFamily="18" charset="0"/>
              <a:cs typeface="Times New Roman" panose="02020603050405020304" pitchFamily="18" charset="0"/>
            </a:endParaRP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140391" y="2976214"/>
            <a:ext cx="3241608" cy="2532487"/>
          </a:xfrm>
          <a:prstGeom prst="roundRect">
            <a:avLst>
              <a:gd name="adj" fmla="val 11111"/>
            </a:avLst>
          </a:prstGeom>
          <a:ln w="190500" cap="rnd">
            <a:solidFill>
              <a:srgbClr val="C8C6BD"/>
            </a:solidFill>
            <a:prstDash val="solid"/>
          </a:ln>
          <a:effectLst>
            <a:outerShdw blurRad="101600" dist="50800" dir="7200000" algn="tl" rotWithShape="0">
              <a:srgbClr val="000000">
                <a:alpha val="45000"/>
              </a:srgbClr>
            </a:outerShdw>
          </a:effectLst>
          <a:scene3d>
            <a:camera prst="perspectiveFront" fov="5400000"/>
            <a:lightRig rig="threePt" dir="t">
              <a:rot lat="0" lon="0" rev="19200000"/>
            </a:lightRig>
          </a:scene3d>
          <a:sp3d extrusionH="25400">
            <a:bevelT w="304800" h="152400" prst="hardEdge"/>
            <a:extrusionClr>
              <a:srgbClr val="FFFFFF"/>
            </a:extrusionClr>
          </a:sp3d>
        </p:spPr>
      </p:pic>
    </p:spTree>
    <p:extLst>
      <p:ext uri="{BB962C8B-B14F-4D97-AF65-F5344CB8AC3E}">
        <p14:creationId xmlns:p14="http://schemas.microsoft.com/office/powerpoint/2010/main" val="25609701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just"/>
            <a:r>
              <a:rPr lang="en-GB" sz="3600" b="1" dirty="0">
                <a:latin typeface="Times New Roman" panose="02020603050405020304" pitchFamily="18" charset="0"/>
                <a:cs typeface="Times New Roman" panose="02020603050405020304" pitchFamily="18" charset="0"/>
              </a:rPr>
              <a:t>Why it is important in the hospitality industry?</a:t>
            </a:r>
          </a:p>
        </p:txBody>
      </p:sp>
      <p:sp>
        <p:nvSpPr>
          <p:cNvPr id="3" name="Content Placeholder 2"/>
          <p:cNvSpPr>
            <a:spLocks noGrp="1"/>
          </p:cNvSpPr>
          <p:nvPr>
            <p:ph idx="1"/>
          </p:nvPr>
        </p:nvSpPr>
        <p:spPr>
          <a:xfrm>
            <a:off x="818712" y="2222287"/>
            <a:ext cx="7517214" cy="3636511"/>
          </a:xfrm>
        </p:spPr>
        <p:txBody>
          <a:bodyPr/>
          <a:lstStyle/>
          <a:p>
            <a:pPr algn="just">
              <a:lnSpc>
                <a:spcPct val="150000"/>
              </a:lnSpc>
            </a:pPr>
            <a:r>
              <a:rPr lang="en-US" dirty="0">
                <a:latin typeface="Times New Roman" panose="02020603050405020304" pitchFamily="18" charset="0"/>
                <a:cs typeface="Times New Roman" panose="02020603050405020304" pitchFamily="18" charset="0"/>
              </a:rPr>
              <a:t>IHG hotels can provide each guest with a remarkable and unique stay by putting their needs first, encouraging good word-of-mouth and returning customers.</a:t>
            </a:r>
          </a:p>
          <a:p>
            <a:pPr algn="just">
              <a:lnSpc>
                <a:spcPct val="150000"/>
              </a:lnSpc>
            </a:pPr>
            <a:r>
              <a:rPr lang="en-US" dirty="0">
                <a:latin typeface="Times New Roman" panose="02020603050405020304" pitchFamily="18" charset="0"/>
                <a:cs typeface="Times New Roman" panose="02020603050405020304" pitchFamily="18" charset="0"/>
              </a:rPr>
              <a:t>IHG's reputation for excellent service may serve as a differentiator, encouraging prospective visitors to pick their hotels over competing accommodations (</a:t>
            </a:r>
            <a:r>
              <a:rPr lang="en-US" dirty="0" err="1">
                <a:latin typeface="Times New Roman" panose="02020603050405020304" pitchFamily="18" charset="0"/>
                <a:cs typeface="Times New Roman" panose="02020603050405020304" pitchFamily="18" charset="0"/>
              </a:rPr>
              <a:t>Solnet</a:t>
            </a:r>
            <a:r>
              <a:rPr lang="en-US" dirty="0">
                <a:latin typeface="Times New Roman" panose="02020603050405020304" pitchFamily="18" charset="0"/>
                <a:cs typeface="Times New Roman" panose="02020603050405020304" pitchFamily="18" charset="0"/>
              </a:rPr>
              <a:t> et al., 2019).</a:t>
            </a:r>
            <a:endParaRPr lang="en-GB"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954080" y="3240441"/>
            <a:ext cx="2847975" cy="1978329"/>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Tree>
    <p:extLst>
      <p:ext uri="{BB962C8B-B14F-4D97-AF65-F5344CB8AC3E}">
        <p14:creationId xmlns:p14="http://schemas.microsoft.com/office/powerpoint/2010/main" val="357978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just"/>
            <a:r>
              <a:rPr lang="en-US" b="1" dirty="0">
                <a:latin typeface="Times New Roman" panose="02020603050405020304" pitchFamily="18" charset="0"/>
                <a:cs typeface="Times New Roman" panose="02020603050405020304" pitchFamily="18" charset="0"/>
              </a:rPr>
              <a:t>Role and Importance of Quality Services </a:t>
            </a:r>
            <a:endParaRPr lang="en-GB"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818712" y="2222287"/>
            <a:ext cx="7549433" cy="3636511"/>
          </a:xfrm>
        </p:spPr>
        <p:txBody>
          <a:bodyPr/>
          <a:lstStyle/>
          <a:p>
            <a:pPr algn="just">
              <a:lnSpc>
                <a:spcPct val="150000"/>
              </a:lnSpc>
            </a:pPr>
            <a:r>
              <a:rPr lang="en-US" dirty="0">
                <a:latin typeface="Times New Roman" panose="02020603050405020304" pitchFamily="18" charset="0"/>
                <a:cs typeface="Times New Roman" panose="02020603050405020304" pitchFamily="18" charset="0"/>
              </a:rPr>
              <a:t>IHG hotels work to deliver </a:t>
            </a:r>
            <a:r>
              <a:rPr lang="en-US" dirty="0" err="1">
                <a:latin typeface="Times New Roman" panose="02020603050405020304" pitchFamily="18" charset="0"/>
                <a:cs typeface="Times New Roman" panose="02020603050405020304" pitchFamily="18" charset="0"/>
              </a:rPr>
              <a:t>individualised</a:t>
            </a:r>
            <a:r>
              <a:rPr lang="en-US" dirty="0">
                <a:latin typeface="Times New Roman" panose="02020603050405020304" pitchFamily="18" charset="0"/>
                <a:cs typeface="Times New Roman" panose="02020603050405020304" pitchFamily="18" charset="0"/>
              </a:rPr>
              <a:t> and personal services.</a:t>
            </a:r>
          </a:p>
          <a:p>
            <a:pPr algn="just">
              <a:lnSpc>
                <a:spcPct val="150000"/>
              </a:lnSpc>
            </a:pPr>
            <a:r>
              <a:rPr lang="en-US" dirty="0">
                <a:latin typeface="Times New Roman" panose="02020603050405020304" pitchFamily="18" charset="0"/>
                <a:cs typeface="Times New Roman" panose="02020603050405020304" pitchFamily="18" charset="0"/>
              </a:rPr>
              <a:t>IHG hotels cultivate a reputation for excellence among clients by constantly providing excellent experiences. </a:t>
            </a:r>
          </a:p>
          <a:p>
            <a:pPr algn="just">
              <a:lnSpc>
                <a:spcPct val="150000"/>
              </a:lnSpc>
            </a:pPr>
            <a:r>
              <a:rPr lang="en-US" dirty="0">
                <a:latin typeface="Times New Roman" panose="02020603050405020304" pitchFamily="18" charset="0"/>
                <a:cs typeface="Times New Roman" panose="02020603050405020304" pitchFamily="18" charset="0"/>
              </a:rPr>
              <a:t>The top-notch services of IHG maintain its good name and reputation (Baek et al., 2020).</a:t>
            </a:r>
            <a:endParaRPr lang="en-GB"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054790" y="2810107"/>
            <a:ext cx="2644466" cy="2832410"/>
          </a:xfrm>
          <a:prstGeom prst="ellipse">
            <a:avLst/>
          </a:prstGeom>
          <a:ln>
            <a:noFill/>
          </a:ln>
          <a:effectLst>
            <a:softEdge rad="112500"/>
          </a:effectLst>
        </p:spPr>
      </p:pic>
    </p:spTree>
    <p:extLst>
      <p:ext uri="{BB962C8B-B14F-4D97-AF65-F5344CB8AC3E}">
        <p14:creationId xmlns:p14="http://schemas.microsoft.com/office/powerpoint/2010/main" val="15519821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just"/>
            <a:r>
              <a:rPr lang="en-US" sz="4000" b="1" dirty="0">
                <a:latin typeface="Times New Roman" panose="02020603050405020304" pitchFamily="18" charset="0"/>
                <a:cs typeface="Times New Roman" panose="02020603050405020304" pitchFamily="18" charset="0"/>
              </a:rPr>
              <a:t>Role and Importance of Hospitality Services </a:t>
            </a:r>
            <a:endParaRPr lang="en-GB" sz="40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818712" y="2222287"/>
            <a:ext cx="8455917" cy="3636511"/>
          </a:xfrm>
        </p:spPr>
        <p:txBody>
          <a:bodyPr/>
          <a:lstStyle/>
          <a:p>
            <a:pPr algn="just">
              <a:lnSpc>
                <a:spcPct val="150000"/>
              </a:lnSpc>
            </a:pPr>
            <a:r>
              <a:rPr lang="en-US" dirty="0">
                <a:latin typeface="Times New Roman" panose="02020603050405020304" pitchFamily="18" charset="0"/>
                <a:cs typeface="Times New Roman" panose="02020603050405020304" pitchFamily="18" charset="0"/>
              </a:rPr>
              <a:t>IHG Hotels' hospitality services also help to build the image and credibility of the company. </a:t>
            </a:r>
          </a:p>
          <a:p>
            <a:pPr algn="just">
              <a:lnSpc>
                <a:spcPct val="150000"/>
              </a:lnSpc>
            </a:pPr>
            <a:r>
              <a:rPr lang="en-US" dirty="0">
                <a:latin typeface="Times New Roman" panose="02020603050405020304" pitchFamily="18" charset="0"/>
                <a:cs typeface="Times New Roman" panose="02020603050405020304" pitchFamily="18" charset="0"/>
              </a:rPr>
              <a:t>IHG hotels develop a reputation for excellence by continually providing outstanding service, bringing in new customers, and keeping an advantage over others in the industry (Pizam, 2020).</a:t>
            </a:r>
          </a:p>
          <a:p>
            <a:pPr marL="0" indent="0" algn="just">
              <a:buNone/>
            </a:pPr>
            <a:endParaRPr lang="en-US" dirty="0">
              <a:latin typeface="Times New Roman" panose="02020603050405020304" pitchFamily="18" charset="0"/>
              <a:cs typeface="Times New Roman" panose="02020603050405020304" pitchFamily="18" charset="0"/>
            </a:endParaRPr>
          </a:p>
          <a:p>
            <a:pPr marL="0" indent="0" algn="just">
              <a:buNone/>
            </a:pP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819622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just"/>
            <a:r>
              <a:rPr lang="en-US" b="1" dirty="0">
                <a:latin typeface="Times New Roman" panose="02020603050405020304" pitchFamily="18" charset="0"/>
                <a:cs typeface="Times New Roman" panose="02020603050405020304" pitchFamily="18" charset="0"/>
              </a:rPr>
              <a:t>Role and Importance of Guest Services </a:t>
            </a:r>
            <a:endParaRPr lang="en-GB"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818713" y="2222287"/>
            <a:ext cx="7812332" cy="3636511"/>
          </a:xfrm>
        </p:spPr>
        <p:txBody>
          <a:bodyPr/>
          <a:lstStyle/>
          <a:p>
            <a:pPr algn="just">
              <a:lnSpc>
                <a:spcPct val="150000"/>
              </a:lnSpc>
            </a:pPr>
            <a:r>
              <a:rPr lang="en-US" dirty="0">
                <a:latin typeface="Times New Roman" panose="02020603050405020304" pitchFamily="18" charset="0"/>
                <a:cs typeface="Times New Roman" panose="02020603050405020304" pitchFamily="18" charset="0"/>
              </a:rPr>
              <a:t>IHG hotels' guest services are essential for delivering </a:t>
            </a:r>
            <a:r>
              <a:rPr lang="en-US" dirty="0" err="1">
                <a:latin typeface="Times New Roman" panose="02020603050405020304" pitchFamily="18" charset="0"/>
                <a:cs typeface="Times New Roman" panose="02020603050405020304" pitchFamily="18" charset="0"/>
              </a:rPr>
              <a:t>individualised</a:t>
            </a:r>
            <a:r>
              <a:rPr lang="en-US" dirty="0">
                <a:latin typeface="Times New Roman" panose="02020603050405020304" pitchFamily="18" charset="0"/>
                <a:cs typeface="Times New Roman" panose="02020603050405020304" pitchFamily="18" charset="0"/>
              </a:rPr>
              <a:t> attention, assuring client pleasure, and encouraging loyalty. </a:t>
            </a:r>
          </a:p>
          <a:p>
            <a:pPr algn="just">
              <a:lnSpc>
                <a:spcPct val="150000"/>
              </a:lnSpc>
            </a:pPr>
            <a:r>
              <a:rPr lang="en-US" dirty="0">
                <a:latin typeface="Times New Roman" panose="02020603050405020304" pitchFamily="18" charset="0"/>
                <a:cs typeface="Times New Roman" panose="02020603050405020304" pitchFamily="18" charset="0"/>
              </a:rPr>
              <a:t>By providing excellent customer service, producing unique experiences, and maintaining the brand's reputation, they help the hotel succeed (Baek et al., 2020).</a:t>
            </a:r>
          </a:p>
          <a:p>
            <a:pPr marL="0" indent="0" algn="just">
              <a:buNone/>
            </a:pPr>
            <a:endParaRPr lang="en-GB"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64095" y="3192816"/>
            <a:ext cx="2695575" cy="2115163"/>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14577770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just"/>
            <a:r>
              <a:rPr lang="en-GB" b="1" dirty="0">
                <a:latin typeface="Times New Roman" panose="02020603050405020304" pitchFamily="18" charset="0"/>
                <a:cs typeface="Times New Roman" panose="02020603050405020304" pitchFamily="18" charset="0"/>
              </a:rPr>
              <a:t>Conclusion</a:t>
            </a:r>
          </a:p>
        </p:txBody>
      </p:sp>
      <p:sp>
        <p:nvSpPr>
          <p:cNvPr id="3" name="Content Placeholder 2"/>
          <p:cNvSpPr>
            <a:spLocks noGrp="1"/>
          </p:cNvSpPr>
          <p:nvPr>
            <p:ph idx="1"/>
          </p:nvPr>
        </p:nvSpPr>
        <p:spPr/>
        <p:txBody>
          <a:bodyPr/>
          <a:lstStyle/>
          <a:p>
            <a:pPr marL="0" indent="0" algn="just">
              <a:lnSpc>
                <a:spcPct val="150000"/>
              </a:lnSpc>
              <a:buNone/>
            </a:pPr>
            <a:r>
              <a:rPr lang="en-US" dirty="0">
                <a:latin typeface="Times New Roman" panose="02020603050405020304" pitchFamily="18" charset="0"/>
                <a:cs typeface="Times New Roman" panose="02020603050405020304" pitchFamily="18" charset="0"/>
              </a:rPr>
              <a:t>The success of the hotel sector is greatly influenced by the quality of service, hospitality, and customer service. Hotels may encourage client loyalty, rave ratings, and repeat business by putting a priority on providing excellent customer experiences. Investing in these areas in today's dynamic hospitality industry assures a competitive edge and long-term development.</a:t>
            </a:r>
          </a:p>
          <a:p>
            <a:pPr marL="0" indent="0" algn="just">
              <a:buNone/>
            </a:pP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576973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just"/>
            <a:r>
              <a:rPr lang="en-GB" b="1" dirty="0">
                <a:latin typeface="Times New Roman" panose="02020603050405020304" pitchFamily="18" charset="0"/>
                <a:cs typeface="Times New Roman" panose="02020603050405020304" pitchFamily="18" charset="0"/>
              </a:rPr>
              <a:t>Reference Lists</a:t>
            </a:r>
          </a:p>
        </p:txBody>
      </p:sp>
      <p:sp>
        <p:nvSpPr>
          <p:cNvPr id="3" name="Content Placeholder 2"/>
          <p:cNvSpPr>
            <a:spLocks noGrp="1"/>
          </p:cNvSpPr>
          <p:nvPr>
            <p:ph idx="1"/>
          </p:nvPr>
        </p:nvSpPr>
        <p:spPr>
          <a:xfrm>
            <a:off x="818712" y="2240280"/>
            <a:ext cx="10554574" cy="4185234"/>
          </a:xfrm>
        </p:spPr>
        <p:txBody>
          <a:bodyPr>
            <a:normAutofit lnSpcReduction="10000"/>
          </a:bodyPr>
          <a:lstStyle/>
          <a:p>
            <a:pPr marL="0" indent="0" algn="just">
              <a:buNone/>
            </a:pPr>
            <a:r>
              <a:rPr lang="en-US" dirty="0">
                <a:latin typeface="Times New Roman" panose="02020603050405020304" pitchFamily="18" charset="0"/>
                <a:cs typeface="Times New Roman" panose="02020603050405020304" pitchFamily="18" charset="0"/>
              </a:rPr>
              <a:t>Car, T., </a:t>
            </a:r>
            <a:r>
              <a:rPr lang="en-US" dirty="0" err="1">
                <a:latin typeface="Times New Roman" panose="02020603050405020304" pitchFamily="18" charset="0"/>
                <a:cs typeface="Times New Roman" panose="02020603050405020304" pitchFamily="18" charset="0"/>
              </a:rPr>
              <a:t>Stifanich</a:t>
            </a:r>
            <a:r>
              <a:rPr lang="en-US" dirty="0">
                <a:latin typeface="Times New Roman" panose="02020603050405020304" pitchFamily="18" charset="0"/>
                <a:cs typeface="Times New Roman" panose="02020603050405020304" pitchFamily="18" charset="0"/>
              </a:rPr>
              <a:t>, L.P. and </a:t>
            </a:r>
            <a:r>
              <a:rPr lang="en-US" dirty="0" err="1">
                <a:latin typeface="Times New Roman" panose="02020603050405020304" pitchFamily="18" charset="0"/>
                <a:cs typeface="Times New Roman" panose="02020603050405020304" pitchFamily="18" charset="0"/>
              </a:rPr>
              <a:t>Šimunić</a:t>
            </a:r>
            <a:r>
              <a:rPr lang="en-US" dirty="0">
                <a:latin typeface="Times New Roman" panose="02020603050405020304" pitchFamily="18" charset="0"/>
                <a:cs typeface="Times New Roman" panose="02020603050405020304" pitchFamily="18" charset="0"/>
              </a:rPr>
              <a:t>, M., 2019. Internet of things (</a:t>
            </a:r>
            <a:r>
              <a:rPr lang="en-US" dirty="0" err="1">
                <a:latin typeface="Times New Roman" panose="02020603050405020304" pitchFamily="18" charset="0"/>
                <a:cs typeface="Times New Roman" panose="02020603050405020304" pitchFamily="18" charset="0"/>
              </a:rPr>
              <a:t>iot</a:t>
            </a:r>
            <a:r>
              <a:rPr lang="en-US" dirty="0">
                <a:latin typeface="Times New Roman" panose="02020603050405020304" pitchFamily="18" charset="0"/>
                <a:cs typeface="Times New Roman" panose="02020603050405020304" pitchFamily="18" charset="0"/>
              </a:rPr>
              <a:t>) in tourism and hospitality: Opportunities and challenges. Tourism in South East Europe, 5, pp.163-175.</a:t>
            </a:r>
          </a:p>
          <a:p>
            <a:pPr marL="0" indent="0" algn="just">
              <a:buNone/>
            </a:pPr>
            <a:r>
              <a:rPr lang="en-GB" dirty="0" err="1">
                <a:latin typeface="Times New Roman" panose="02020603050405020304" pitchFamily="18" charset="0"/>
                <a:cs typeface="Times New Roman" panose="02020603050405020304" pitchFamily="18" charset="0"/>
              </a:rPr>
              <a:t>Solnet</a:t>
            </a:r>
            <a:r>
              <a:rPr lang="en-GB" dirty="0">
                <a:latin typeface="Times New Roman" panose="02020603050405020304" pitchFamily="18" charset="0"/>
                <a:cs typeface="Times New Roman" panose="02020603050405020304" pitchFamily="18" charset="0"/>
              </a:rPr>
              <a:t>, D., </a:t>
            </a:r>
            <a:r>
              <a:rPr lang="en-GB" dirty="0" err="1">
                <a:latin typeface="Times New Roman" panose="02020603050405020304" pitchFamily="18" charset="0"/>
                <a:cs typeface="Times New Roman" panose="02020603050405020304" pitchFamily="18" charset="0"/>
              </a:rPr>
              <a:t>Subramony</a:t>
            </a:r>
            <a:r>
              <a:rPr lang="en-GB" dirty="0">
                <a:latin typeface="Times New Roman" panose="02020603050405020304" pitchFamily="18" charset="0"/>
                <a:cs typeface="Times New Roman" panose="02020603050405020304" pitchFamily="18" charset="0"/>
              </a:rPr>
              <a:t>, M., Ford, R.C., </a:t>
            </a:r>
            <a:r>
              <a:rPr lang="en-GB" dirty="0" err="1">
                <a:latin typeface="Times New Roman" panose="02020603050405020304" pitchFamily="18" charset="0"/>
                <a:cs typeface="Times New Roman" panose="02020603050405020304" pitchFamily="18" charset="0"/>
              </a:rPr>
              <a:t>Golubovskaya</a:t>
            </a:r>
            <a:r>
              <a:rPr lang="en-GB" dirty="0">
                <a:latin typeface="Times New Roman" panose="02020603050405020304" pitchFamily="18" charset="0"/>
                <a:cs typeface="Times New Roman" panose="02020603050405020304" pitchFamily="18" charset="0"/>
              </a:rPr>
              <a:t>, M., Kang, H.J. and </a:t>
            </a:r>
            <a:r>
              <a:rPr lang="en-GB" dirty="0" err="1">
                <a:latin typeface="Times New Roman" panose="02020603050405020304" pitchFamily="18" charset="0"/>
                <a:cs typeface="Times New Roman" panose="02020603050405020304" pitchFamily="18" charset="0"/>
              </a:rPr>
              <a:t>Hancer</a:t>
            </a:r>
            <a:r>
              <a:rPr lang="en-GB" dirty="0">
                <a:latin typeface="Times New Roman" panose="02020603050405020304" pitchFamily="18" charset="0"/>
                <a:cs typeface="Times New Roman" panose="02020603050405020304" pitchFamily="18" charset="0"/>
              </a:rPr>
              <a:t>, M., 2019. Leveraging human touch in service interactions: lessons from hospitality. Journal of Service Management, 30(3), pp.392-409.</a:t>
            </a:r>
          </a:p>
          <a:p>
            <a:pPr marL="0" indent="0" algn="just">
              <a:buNone/>
            </a:pPr>
            <a:r>
              <a:rPr lang="en-US" dirty="0">
                <a:latin typeface="Times New Roman" panose="02020603050405020304" pitchFamily="18" charset="0"/>
                <a:cs typeface="Times New Roman" panose="02020603050405020304" pitchFamily="18" charset="0"/>
              </a:rPr>
              <a:t>Zarezadeh, Z.Z., </a:t>
            </a:r>
            <a:r>
              <a:rPr lang="en-US" dirty="0" err="1">
                <a:latin typeface="Times New Roman" panose="02020603050405020304" pitchFamily="18" charset="0"/>
                <a:cs typeface="Times New Roman" panose="02020603050405020304" pitchFamily="18" charset="0"/>
              </a:rPr>
              <a:t>Rastegar</a:t>
            </a:r>
            <a:r>
              <a:rPr lang="en-US" dirty="0">
                <a:latin typeface="Times New Roman" panose="02020603050405020304" pitchFamily="18" charset="0"/>
                <a:cs typeface="Times New Roman" panose="02020603050405020304" pitchFamily="18" charset="0"/>
              </a:rPr>
              <a:t>, R. and Xiang, Z., 2022. Big data analytics and hotel guest experience: a critical analysis of the literature. International Journal of Contemporary Hospitality Management.</a:t>
            </a:r>
          </a:p>
          <a:p>
            <a:pPr marL="0" indent="0" algn="just">
              <a:buNone/>
            </a:pPr>
            <a:r>
              <a:rPr lang="en-US" dirty="0">
                <a:latin typeface="Times New Roman" panose="02020603050405020304" pitchFamily="18" charset="0"/>
                <a:cs typeface="Times New Roman" panose="02020603050405020304" pitchFamily="18" charset="0"/>
              </a:rPr>
              <a:t>Pizam, A., 2020. Hospitality as an organizational culture. Journal of Hospitality &amp; Tourism Research, 44(3), pp.431-438.</a:t>
            </a:r>
          </a:p>
          <a:p>
            <a:pPr marL="0" indent="0" algn="just">
              <a:buNone/>
            </a:pPr>
            <a:r>
              <a:rPr lang="en-US" dirty="0">
                <a:latin typeface="Times New Roman" panose="02020603050405020304" pitchFamily="18" charset="0"/>
                <a:cs typeface="Times New Roman" panose="02020603050405020304" pitchFamily="18" charset="0"/>
              </a:rPr>
              <a:t>Baek, J., </a:t>
            </a:r>
            <a:r>
              <a:rPr lang="en-US" dirty="0" err="1">
                <a:latin typeface="Times New Roman" panose="02020603050405020304" pitchFamily="18" charset="0"/>
                <a:cs typeface="Times New Roman" panose="02020603050405020304" pitchFamily="18" charset="0"/>
              </a:rPr>
              <a:t>Choe</a:t>
            </a:r>
            <a:r>
              <a:rPr lang="en-US" dirty="0">
                <a:latin typeface="Times New Roman" panose="02020603050405020304" pitchFamily="18" charset="0"/>
                <a:cs typeface="Times New Roman" panose="02020603050405020304" pitchFamily="18" charset="0"/>
              </a:rPr>
              <a:t>, Y. and Ok, C.M., 2020. Determinants of hotel guests’ service experiences: an examination of differences between lifestyle and traditional hotels. Journal of Hospitality Marketing &amp; Management, 29(1), pp.88-105.</a:t>
            </a:r>
          </a:p>
          <a:p>
            <a:pPr marL="0" indent="0" algn="just">
              <a:buNone/>
            </a:pPr>
            <a:r>
              <a:rPr lang="en-US" dirty="0">
                <a:latin typeface="Times New Roman" panose="02020603050405020304" pitchFamily="18" charset="0"/>
                <a:cs typeface="Times New Roman" panose="02020603050405020304" pitchFamily="18" charset="0"/>
              </a:rPr>
              <a:t>IHG Hotels, (2023) Hospitality and Guest Services (Online) Available at </a:t>
            </a:r>
            <a:r>
              <a:rPr lang="en-US" dirty="0">
                <a:latin typeface="Times New Roman" panose="02020603050405020304" pitchFamily="18" charset="0"/>
                <a:cs typeface="Times New Roman" panose="02020603050405020304" pitchFamily="18" charset="0"/>
                <a:hlinkClick r:id="rId3"/>
              </a:rPr>
              <a:t>https://www.ihg.com/hotels/us/en/reservation</a:t>
            </a:r>
            <a:r>
              <a:rPr lang="en-US" dirty="0">
                <a:latin typeface="Times New Roman" panose="02020603050405020304" pitchFamily="18" charset="0"/>
                <a:cs typeface="Times New Roman" panose="02020603050405020304" pitchFamily="18" charset="0"/>
              </a:rPr>
              <a:t> last accessed on 22 May, 2023.</a:t>
            </a:r>
          </a:p>
        </p:txBody>
      </p:sp>
    </p:spTree>
    <p:extLst>
      <p:ext uri="{BB962C8B-B14F-4D97-AF65-F5344CB8AC3E}">
        <p14:creationId xmlns:p14="http://schemas.microsoft.com/office/powerpoint/2010/main" val="182474691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Quotabl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TM03457503[[fn=Quotable]]</Template>
  <TotalTime>53</TotalTime>
  <Words>1461</Words>
  <Application>Microsoft Office PowerPoint</Application>
  <PresentationFormat>Widescreen</PresentationFormat>
  <Paragraphs>60</Paragraphs>
  <Slides>10</Slides>
  <Notes>9</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Quotable</vt:lpstr>
      <vt:lpstr>Hospitality and Guest Services</vt:lpstr>
      <vt:lpstr>Introduction</vt:lpstr>
      <vt:lpstr>What is hospitality?</vt:lpstr>
      <vt:lpstr>What is service culture?</vt:lpstr>
      <vt:lpstr>Why it is important in the hospitality industry?</vt:lpstr>
      <vt:lpstr>Role and Importance of Quality Services </vt:lpstr>
      <vt:lpstr>Role and Importance of Hospitality Services </vt:lpstr>
      <vt:lpstr>Role and Importance of Guest Services </vt:lpstr>
      <vt:lpstr>Conclusion</vt:lpstr>
      <vt:lpstr>Reference Lists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Hospitality and Guest Services</dc:title>
  <dc:creator>hp</dc:creator>
  <cp:lastModifiedBy>Alexandra Alexa</cp:lastModifiedBy>
  <cp:revision>16</cp:revision>
  <dcterms:created xsi:type="dcterms:W3CDTF">2023-05-25T09:02:51Z</dcterms:created>
  <dcterms:modified xsi:type="dcterms:W3CDTF">2023-05-26T11:04:15Z</dcterms:modified>
</cp:coreProperties>
</file>