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6"/>
    <p:restoredTop sz="94656"/>
  </p:normalViewPr>
  <p:slideViewPr>
    <p:cSldViewPr snapToGrid="0">
      <p:cViewPr varScale="1">
        <p:scale>
          <a:sx n="112" d="100"/>
          <a:sy n="112" d="100"/>
        </p:scale>
        <p:origin x="4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203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62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463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663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220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03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583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915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781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31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104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3365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5" Type="http://schemas.openxmlformats.org/officeDocument/2006/relationships/image" Target="../media/image2.png" /><Relationship Id="rId4" Type="http://schemas.openxmlformats.org/officeDocument/2006/relationships/image" Target="../media/image1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5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5" Type="http://schemas.openxmlformats.org/officeDocument/2006/relationships/image" Target="../media/image2.png" /><Relationship Id="rId4" Type="http://schemas.openxmlformats.org/officeDocument/2006/relationships/image" Target="../media/image4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5" Type="http://schemas.openxmlformats.org/officeDocument/2006/relationships/image" Target="../media/image2.png" /><Relationship Id="rId4" Type="http://schemas.openxmlformats.org/officeDocument/2006/relationships/image" Target="../media/image5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4" Type="http://schemas.openxmlformats.org/officeDocument/2006/relationships/image" Target="../media/image2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 /><Relationship Id="rId2" Type="http://schemas.openxmlformats.org/officeDocument/2006/relationships/audio" Target="../media/media6.m4a" /><Relationship Id="rId1" Type="http://schemas.microsoft.com/office/2007/relationships/media" Target="../media/media6.m4a" /><Relationship Id="rId5" Type="http://schemas.openxmlformats.org/officeDocument/2006/relationships/image" Target="../media/image2.png" /><Relationship Id="rId4" Type="http://schemas.openxmlformats.org/officeDocument/2006/relationships/image" Target="../media/image6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audio" Target="../media/media7.m4a" /><Relationship Id="rId1" Type="http://schemas.microsoft.com/office/2007/relationships/media" Target="../media/media7.m4a" /><Relationship Id="rId4" Type="http://schemas.openxmlformats.org/officeDocument/2006/relationships/image" Target="../media/image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audio" Target="../media/media8.m4a" /><Relationship Id="rId1" Type="http://schemas.microsoft.com/office/2007/relationships/media" Target="../media/media8.m4a" /><Relationship Id="rId5" Type="http://schemas.openxmlformats.org/officeDocument/2006/relationships/image" Target="../media/image2.png" /><Relationship Id="rId4" Type="http://schemas.openxmlformats.org/officeDocument/2006/relationships/image" Target="../media/image7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9.m4a" /><Relationship Id="rId1" Type="http://schemas.microsoft.com/office/2007/relationships/media" Target="../media/media9.m4a" /><Relationship Id="rId5" Type="http://schemas.openxmlformats.org/officeDocument/2006/relationships/image" Target="../media/image2.png" /><Relationship Id="rId4" Type="http://schemas.openxmlformats.org/officeDocument/2006/relationships/image" Target="../media/image8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audio" Target="../media/media10.m4a" /><Relationship Id="rId1" Type="http://schemas.microsoft.com/office/2007/relationships/media" Target="../media/media10.m4a" /><Relationship Id="rId5" Type="http://schemas.openxmlformats.org/officeDocument/2006/relationships/image" Target="../media/image2.png" /><Relationship Id="rId4" Type="http://schemas.openxmlformats.org/officeDocument/2006/relationships/image" Target="../media/image9.jpe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 /><Relationship Id="rId2" Type="http://schemas.openxmlformats.org/officeDocument/2006/relationships/audio" Target="../media/media11.m4a" /><Relationship Id="rId1" Type="http://schemas.microsoft.com/office/2007/relationships/media" Target="../media/media11.m4a" /><Relationship Id="rId5" Type="http://schemas.openxmlformats.org/officeDocument/2006/relationships/image" Target="../media/image2.png" /><Relationship Id="rId4" Type="http://schemas.openxmlformats.org/officeDocument/2006/relationships/image" Target="../media/image10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2.m4a" /><Relationship Id="rId1" Type="http://schemas.microsoft.com/office/2007/relationships/media" Target="../media/media12.m4a" /><Relationship Id="rId5" Type="http://schemas.openxmlformats.org/officeDocument/2006/relationships/image" Target="../media/image2.png" /><Relationship Id="rId4" Type="http://schemas.openxmlformats.org/officeDocument/2006/relationships/image" Target="../media/image11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audio" Target="../media/media13.m4a" /><Relationship Id="rId1" Type="http://schemas.microsoft.com/office/2007/relationships/media" Target="../media/media13.m4a" /><Relationship Id="rId5" Type="http://schemas.openxmlformats.org/officeDocument/2006/relationships/image" Target="../media/image2.png" /><Relationship Id="rId4" Type="http://schemas.openxmlformats.org/officeDocument/2006/relationships/image" Target="../media/image12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 /><Relationship Id="rId2" Type="http://schemas.openxmlformats.org/officeDocument/2006/relationships/audio" Target="../media/media14.m4a" /><Relationship Id="rId1" Type="http://schemas.microsoft.com/office/2007/relationships/media" Target="../media/media14.m4a" /><Relationship Id="rId4" Type="http://schemas.openxmlformats.org/officeDocument/2006/relationships/image" Target="../media/image2.png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n.org.uk/Get-Involved/Forums/Cancer-Forum/Our-work" TargetMode="External" /><Relationship Id="rId3" Type="http://schemas.openxmlformats.org/officeDocument/2006/relationships/hyperlink" Target="https://www.nice.org.uk/guidance/ng101" TargetMode="External" /><Relationship Id="rId7" Type="http://schemas.openxmlformats.org/officeDocument/2006/relationships/hyperlink" Target="https://www.gov.uk/guidance/breast-screening-programme-overview" TargetMode="External" /><Relationship Id="rId2" Type="http://schemas.openxmlformats.org/officeDocument/2006/relationships/hyperlink" Target="https://www.who.int/news-room/fact-sheets/detail/breast-cancer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breastcancernow.org/" TargetMode="External" /><Relationship Id="rId5" Type="http://schemas.openxmlformats.org/officeDocument/2006/relationships/hyperlink" Target="https://www.macmillan.org.uk/cancer-information-and-support/breast-cancer" TargetMode="External" /><Relationship Id="rId4" Type="http://schemas.openxmlformats.org/officeDocument/2006/relationships/hyperlink" Target="https://www.nhs.uk/conditions/breast-cancer-in-women/" TargetMode="External" /><Relationship Id="rId9" Type="http://schemas.openxmlformats.org/officeDocument/2006/relationships/hyperlink" Target="https://www.genomicseducation.hee.nhs.uk/genotes/knowledge-hub/breast-cancer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00C7F-2511-C159-370F-388E66F460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2436707"/>
          </a:xfrm>
        </p:spPr>
        <p:txBody>
          <a:bodyPr>
            <a:normAutofit fontScale="90000"/>
          </a:bodyPr>
          <a:lstStyle/>
          <a:p>
            <a:r>
              <a:rPr lang="en-US" sz="3100" dirty="0"/>
              <a:t>Name: </a:t>
            </a:r>
            <a:r>
              <a:rPr lang="en-US" sz="3100" dirty="0" err="1"/>
              <a:t>nasreen</a:t>
            </a:r>
            <a:r>
              <a:rPr lang="en-US" sz="3100" dirty="0"/>
              <a:t> </a:t>
            </a:r>
            <a:r>
              <a:rPr lang="en-US" sz="3100" dirty="0" err="1"/>
              <a:t>akhtar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/>
              <a:t>student number: 2407148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/>
              <a:t>lecturer: Robert </a:t>
            </a:r>
            <a:r>
              <a:rPr lang="en-US" sz="3100" dirty="0" err="1"/>
              <a:t>nartowski</a:t>
            </a:r>
            <a:br>
              <a:rPr lang="en-US" sz="3100" dirty="0"/>
            </a:br>
            <a:br>
              <a:rPr lang="en-US" sz="3100" dirty="0"/>
            </a:br>
            <a:r>
              <a:rPr lang="en-US" sz="3100" dirty="0" err="1"/>
              <a:t>mODULE</a:t>
            </a:r>
            <a:r>
              <a:rPr lang="en-US" sz="3100" dirty="0"/>
              <a:t> </a:t>
            </a:r>
            <a:r>
              <a:rPr lang="en-US" sz="3100" dirty="0" err="1"/>
              <a:t>cODE</a:t>
            </a:r>
            <a:r>
              <a:rPr lang="en-US" sz="3100" dirty="0"/>
              <a:t>: bhmp5023</a:t>
            </a:r>
            <a:br>
              <a:rPr lang="en-US" sz="3100" dirty="0"/>
            </a:br>
            <a:br>
              <a:rPr lang="en-US" sz="3100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C275E8-887B-01B8-6A1D-C603FA33F7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r>
              <a:rPr lang="en-US" dirty="0"/>
              <a:t>TITLE: Care Plan for a Patient with Cancer (Breast Cancer)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Diagram showing cancer development process | Free Vector">
            <a:extLst>
              <a:ext uri="{FF2B5EF4-FFF2-40B4-BE49-F238E27FC236}">
                <a16:creationId xmlns:a16="http://schemas.microsoft.com/office/drawing/2014/main" id="{17BB2265-8186-8B93-C525-64D3EE277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258" y="424067"/>
            <a:ext cx="4914899" cy="628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Audio 13">
            <a:extLst>
              <a:ext uri="{FF2B5EF4-FFF2-40B4-BE49-F238E27FC236}">
                <a16:creationId xmlns:a16="http://schemas.microsoft.com/office/drawing/2014/main" id="{27715EAB-1B15-E1D6-8BC7-E43C7C031D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019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32"/>
    </mc:Choice>
    <mc:Fallback xmlns="">
      <p:transition spd="slow" advTm="24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9E99A-50CE-9C43-66E1-793AE1D89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4098" name="Picture 2" descr="Breast Cancer: Know the Facts and Stats about the #1 Cancer Among women -  Cancer Research Institute">
            <a:extLst>
              <a:ext uri="{FF2B5EF4-FFF2-40B4-BE49-F238E27FC236}">
                <a16:creationId xmlns:a16="http://schemas.microsoft.com/office/drawing/2014/main" id="{01784CFB-6174-8B12-A22A-5CFD23CA85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67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3A58B-E528-DCD8-C860-1FEC1F867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 dirty="0"/>
              <a:t>Breast cancer is one of the most common types of illnesses in the UK.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This develops in the breast tissue.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However, this can also spread around the body if it is not treated effectively.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Early detection makes a significant impact; this improves the chances of being cured.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This is also a huge public health issue in the UK.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/>
              <a:t>(NHS, 2023)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extLst>
              <a:ext uri="{FF2B5EF4-FFF2-40B4-BE49-F238E27FC236}">
                <a16:creationId xmlns:a16="http://schemas.microsoft.com/office/drawing/2014/main" id="{4030D183-AFA8-6A8E-A9E9-4D90E38ED4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3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26"/>
    </mc:Choice>
    <mc:Fallback xmlns="">
      <p:transition spd="slow" advTm="43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51C34-9959-2523-CDF2-C85908C78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</p:spPr>
        <p:txBody>
          <a:bodyPr>
            <a:normAutofit/>
          </a:bodyPr>
          <a:lstStyle/>
          <a:p>
            <a:r>
              <a:rPr lang="en-US" dirty="0"/>
              <a:t>Anatomy and physiology 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The anatomical structure of the female breast The shape and appearance... |  Download Scientific Diagram">
            <a:extLst>
              <a:ext uri="{FF2B5EF4-FFF2-40B4-BE49-F238E27FC236}">
                <a16:creationId xmlns:a16="http://schemas.microsoft.com/office/drawing/2014/main" id="{A6942EA5-87B0-D019-7F8F-D2D31F1662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100" y="2760443"/>
            <a:ext cx="6072188" cy="324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6BF37-6AF1-82B6-73FA-85DF3C386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</p:spPr>
        <p:txBody>
          <a:bodyPr anchor="b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The breast tissue is made of 3 main types. These are lobules, ducts and fatty tissues.</a:t>
            </a:r>
          </a:p>
          <a:p>
            <a:pPr>
              <a:lnSpc>
                <a:spcPct val="100000"/>
              </a:lnSpc>
            </a:pPr>
            <a:r>
              <a:rPr lang="en-US" dirty="0"/>
              <a:t>The milk that is produced comes from the lobules</a:t>
            </a:r>
          </a:p>
          <a:p>
            <a:pPr>
              <a:lnSpc>
                <a:spcPct val="100000"/>
              </a:lnSpc>
            </a:pPr>
            <a:r>
              <a:rPr lang="en-US" dirty="0"/>
              <a:t>Ducts carry the milk into the nipple.</a:t>
            </a:r>
          </a:p>
          <a:p>
            <a:pPr>
              <a:lnSpc>
                <a:spcPct val="100000"/>
              </a:lnSpc>
            </a:pPr>
            <a:r>
              <a:rPr lang="en-GB" dirty="0"/>
              <a:t>The lymphatic system aids in the defence against infection.</a:t>
            </a:r>
          </a:p>
          <a:p>
            <a:pPr>
              <a:lnSpc>
                <a:spcPct val="100000"/>
              </a:lnSpc>
            </a:pPr>
            <a:r>
              <a:rPr lang="en-GB" dirty="0"/>
              <a:t>Tissue infection is supported by the blood supply.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(NHS, 2023)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extLst>
              <a:ext uri="{FF2B5EF4-FFF2-40B4-BE49-F238E27FC236}">
                <a16:creationId xmlns:a16="http://schemas.microsoft.com/office/drawing/2014/main" id="{FC8982E4-A08D-D979-4909-A29BE53E4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28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85"/>
    </mc:Choice>
    <mc:Fallback xmlns="">
      <p:transition spd="slow" advTm="36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80" name="Straight Connector 307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2" name="Straight Connector 308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84" name="Rectangle 308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07AF4-E126-B3F2-8C71-172992CAB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2630" y="448181"/>
            <a:ext cx="7445661" cy="114693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HOW BREAST CANCER AFFECTS THE BODY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71E8B73-9972-76C0-E1BE-BF9CA098BA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0634" y="661357"/>
            <a:ext cx="2228409" cy="54727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algn="r" eaLnBrk="1" fontAlgn="base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600">
                <a:latin typeface="+mn-lt"/>
              </a:rPr>
              <a:t>I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n breast tissue, abnormal cells tend to expand out of control.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A tumor forms in the lobules or ducts. 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Healthy tissue becomes damaged by cancer cells. 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They may spread via the lymphatic system.</a:t>
            </a:r>
          </a:p>
          <a:p>
            <a:pPr marR="0" lvl="0" algn="r" eaLnBrk="1" fontAlgn="base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They can also spread to other organs too</a:t>
            </a:r>
            <a:r>
              <a:rPr lang="en-US" altLang="en-US" sz="1600">
                <a:latin typeface="+mn-lt"/>
              </a:rPr>
              <a:t>.</a:t>
            </a:r>
          </a:p>
          <a:p>
            <a:pPr marR="0" lvl="0" algn="r" eaLnBrk="1" fontAlgn="base" hangingPunct="1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+mn-lt"/>
              </a:rPr>
              <a:t>(Cancer Research UK, 2023)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  <p:cxnSp>
        <p:nvCxnSpPr>
          <p:cNvPr id="3086" name="Straight Connector 3085">
            <a:extLst>
              <a:ext uri="{FF2B5EF4-FFF2-40B4-BE49-F238E27FC236}">
                <a16:creationId xmlns:a16="http://schemas.microsoft.com/office/drawing/2014/main" id="{F9600FFC-92AF-4AD3-9595-B0E23476B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195590" y="661358"/>
            <a:ext cx="0" cy="576072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7" name="Picture 5" descr="Side effects of radiation for breast cancer: What to know">
            <a:extLst>
              <a:ext uri="{FF2B5EF4-FFF2-40B4-BE49-F238E27FC236}">
                <a16:creationId xmlns:a16="http://schemas.microsoft.com/office/drawing/2014/main" id="{C5535987-F7D1-71AA-8CB9-BA4966212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113" y="1657663"/>
            <a:ext cx="6689921" cy="476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4A5FB1D0-9F9C-0FE8-8868-0AEC7914C8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84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66"/>
    </mc:Choice>
    <mc:Fallback xmlns="">
      <p:transition spd="slow" advTm="44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9E8B8-C973-A9DC-D659-ADDD30D4A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492" y="768350"/>
            <a:ext cx="7173015" cy="1500187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Symptoms and complications of breast cancer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CC8B7-2DB3-2266-11EC-F9A7E6521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383" y="2548628"/>
            <a:ext cx="4293704" cy="3428102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Symptoms: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Changes in size of shape of breast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Redness or dimpling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Pain, soreness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Nipple discharge or changes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tx1"/>
                </a:solidFill>
              </a:rPr>
              <a:t>Breast lump or in underarm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FF854C-05B5-002B-1E89-0BDF393BD50E}"/>
              </a:ext>
            </a:extLst>
          </p:cNvPr>
          <p:cNvSpPr txBox="1"/>
          <p:nvPr/>
        </p:nvSpPr>
        <p:spPr>
          <a:xfrm>
            <a:off x="5512905" y="2548628"/>
            <a:ext cx="466476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Complications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Breast cancer can extend to the lymph nodes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Spreading to the bones, liver, lungs,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This can also cause psychological and emotional impacts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dirty="0"/>
              <a:t>(World Health Organization, 2023)</a:t>
            </a:r>
          </a:p>
          <a:p>
            <a:endParaRPr lang="en-US" sz="2000" dirty="0"/>
          </a:p>
          <a:p>
            <a:r>
              <a:rPr lang="en-US" sz="2000" dirty="0"/>
              <a:t>(Public Health England, 2021)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6EA0FA1A-AC31-57BB-E520-6B2EE14782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7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97"/>
    </mc:Choice>
    <mc:Fallback xmlns="">
      <p:transition spd="slow" advTm="43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62" name="Straight Connector 616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4" name="Straight Connector 616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66" name="Rectangle 616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86743F-2D8B-33FA-932E-C1DE1C915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2672" y="909638"/>
            <a:ext cx="5848694" cy="13180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Patient profile</a:t>
            </a:r>
          </a:p>
        </p:txBody>
      </p:sp>
      <p:pic>
        <p:nvPicPr>
          <p:cNvPr id="6150" name="Picture 6" descr="Icon Medication Stock Illustrations – 113,800 Icon Medication Stock  Illustrations, Vectors &amp; Clipart - Dreamstime">
            <a:extLst>
              <a:ext uri="{FF2B5EF4-FFF2-40B4-BE49-F238E27FC236}">
                <a16:creationId xmlns:a16="http://schemas.microsoft.com/office/drawing/2014/main" id="{9CE31C68-4A88-DF2A-4EB7-A03DE1C779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795"/>
          <a:stretch>
            <a:fillRect/>
          </a:stretch>
        </p:blipFill>
        <p:spPr bwMode="auto">
          <a:xfrm>
            <a:off x="800100" y="1246911"/>
            <a:ext cx="4727863" cy="431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8" name="Straight Connector 6167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80661" y="723900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80C5062-4C59-935D-6298-DCA0B2BE0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2672" y="2276474"/>
            <a:ext cx="5848694" cy="388502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US" dirty="0"/>
              <a:t>Name: Sarah</a:t>
            </a:r>
          </a:p>
          <a:p>
            <a:r>
              <a:rPr lang="en-US" dirty="0"/>
              <a:t>Age : 45</a:t>
            </a:r>
          </a:p>
          <a:p>
            <a:r>
              <a:rPr lang="en-US" dirty="0"/>
              <a:t>Gender: Female</a:t>
            </a:r>
          </a:p>
          <a:p>
            <a:r>
              <a:rPr lang="en-US" dirty="0"/>
              <a:t>Occupation: Office Worker</a:t>
            </a:r>
          </a:p>
          <a:p>
            <a:r>
              <a:rPr lang="en-US" dirty="0"/>
              <a:t>BMI: 30 (obese)</a:t>
            </a:r>
          </a:p>
          <a:p>
            <a:r>
              <a:rPr lang="en-US" dirty="0"/>
              <a:t>Stage 2 Breast cancer</a:t>
            </a:r>
          </a:p>
          <a:p>
            <a:r>
              <a:rPr lang="en-US" dirty="0"/>
              <a:t>Lives alone</a:t>
            </a:r>
          </a:p>
          <a:p>
            <a:endParaRPr lang="en-US" dirty="0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DAA78247-98E4-C78F-4172-5C3B4CE440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11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56"/>
    </mc:Choice>
    <mc:Fallback xmlns="">
      <p:transition spd="slow" advTm="31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962AFD-C71A-1610-F19E-72C5A58B3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factors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74B8679-76ED-29C9-3EE2-7A26B30DB8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Modifiable Risk Factors</a:t>
            </a:r>
          </a:p>
          <a:p>
            <a:r>
              <a:rPr lang="en-US" dirty="0"/>
              <a:t>Overweight / obesity (BMI 20)</a:t>
            </a:r>
          </a:p>
          <a:p>
            <a:r>
              <a:rPr lang="en-US" dirty="0"/>
              <a:t>Lack of physical activity </a:t>
            </a:r>
          </a:p>
          <a:p>
            <a:r>
              <a:rPr lang="en-US" dirty="0"/>
              <a:t>Poor diet (high fat, low fruit, veg)</a:t>
            </a:r>
          </a:p>
          <a:p>
            <a:r>
              <a:rPr lang="en-US" dirty="0"/>
              <a:t>Alcohol consumption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16C47F-8D98-12E7-97E4-BEE88DA7B7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Non-modifiable Risk Factors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 Age 45 years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Female sex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Family history of breast cancer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F18D9F-59D7-0B5E-E172-9410BA3B834A}"/>
              </a:ext>
            </a:extLst>
          </p:cNvPr>
          <p:cNvSpPr txBox="1"/>
          <p:nvPr/>
        </p:nvSpPr>
        <p:spPr>
          <a:xfrm>
            <a:off x="2277979" y="4636009"/>
            <a:ext cx="6946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Prevention and recovery help rely on treating modifiable risk factor</a:t>
            </a:r>
            <a:r>
              <a:rPr lang="en-US" dirty="0"/>
              <a:t>s</a:t>
            </a:r>
          </a:p>
          <a:p>
            <a:endParaRPr lang="en-US" dirty="0"/>
          </a:p>
          <a:p>
            <a:r>
              <a:rPr lang="en-US" dirty="0"/>
              <a:t>(NICE, 2022)</a:t>
            </a:r>
          </a:p>
          <a:p>
            <a:r>
              <a:rPr lang="en-US" dirty="0"/>
              <a:t>(Breast Cancer Now, 2023)</a:t>
            </a:r>
            <a:endParaRPr lang="en-GB" dirty="0"/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D32AF951-25A8-F291-B773-7419EDAD5C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79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90"/>
    </mc:Choice>
    <mc:Fallback xmlns="">
      <p:transition spd="slow" advTm="34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5" name="Straight Connector 717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179" name="Rectangle 717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E9E7B-C69C-8688-03AF-AD25D4E34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Assessment and diagnosis </a:t>
            </a:r>
          </a:p>
        </p:txBody>
      </p:sp>
      <p:cxnSp>
        <p:nvCxnSpPr>
          <p:cNvPr id="7181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Assessment and Biomarkers – Empower Breast">
            <a:extLst>
              <a:ext uri="{FF2B5EF4-FFF2-40B4-BE49-F238E27FC236}">
                <a16:creationId xmlns:a16="http://schemas.microsoft.com/office/drawing/2014/main" id="{C7BF7AA3-33DE-7F46-5FAC-5D0A39E1D9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5785" y="2495000"/>
            <a:ext cx="6155878" cy="362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0B8D1-697B-5956-F99C-F6312BAED2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/>
            <a:r>
              <a:rPr lang="en-US" dirty="0"/>
              <a:t>Physical examination – this is where breast nodes and lymph nodes are identified </a:t>
            </a:r>
          </a:p>
          <a:p>
            <a:pPr marL="457200"/>
            <a:r>
              <a:rPr lang="en-US" dirty="0"/>
              <a:t>Ultrasound scan</a:t>
            </a:r>
          </a:p>
          <a:p>
            <a:pPr marL="457200"/>
            <a:r>
              <a:rPr lang="en-US" dirty="0"/>
              <a:t>Biopsy for cancer confirmation and stage</a:t>
            </a:r>
          </a:p>
          <a:p>
            <a:pPr marL="457200"/>
            <a:r>
              <a:rPr lang="en-US" dirty="0"/>
              <a:t>Blood tests occur for general health, liver, kidney function.</a:t>
            </a:r>
          </a:p>
          <a:p>
            <a:pPr marL="457200"/>
            <a:r>
              <a:rPr lang="en-US" dirty="0"/>
              <a:t>Staging scans (MRI, CT)</a:t>
            </a:r>
          </a:p>
          <a:p>
            <a:pPr indent="0">
              <a:buNone/>
            </a:pPr>
            <a:endParaRPr lang="en-US" dirty="0"/>
          </a:p>
          <a:p>
            <a:pPr indent="0">
              <a:buNone/>
            </a:pPr>
            <a:r>
              <a:rPr lang="en-US" dirty="0"/>
              <a:t>(Macmillan Cancer Support, 2023)</a:t>
            </a:r>
          </a:p>
        </p:txBody>
      </p:sp>
      <p:pic>
        <p:nvPicPr>
          <p:cNvPr id="5" name="Audio 4">
            <a:extLst>
              <a:ext uri="{FF2B5EF4-FFF2-40B4-BE49-F238E27FC236}">
                <a16:creationId xmlns:a16="http://schemas.microsoft.com/office/drawing/2014/main" id="{A08C703E-1AD6-1841-7998-816020BD4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37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330"/>
    </mc:Choice>
    <mc:Fallback xmlns="">
      <p:transition spd="slow" advTm="40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3171899-78E3-EAFE-3234-0B9C00EC3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000" u="sng"/>
              <a:t>Overview of care plan</a:t>
            </a:r>
            <a:br>
              <a:rPr lang="en-US" sz="2000" u="sng"/>
            </a:br>
            <a:br>
              <a:rPr lang="en-US" sz="2000"/>
            </a:br>
            <a:r>
              <a:rPr lang="en-US" sz="2000"/>
              <a:t>this overview sets the framework for the personalized care plan that follows:</a:t>
            </a:r>
            <a:endParaRPr lang="en-US" sz="2000" dirty="0"/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2A44E2-17F2-053A-C126-BC4DB22AA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739136"/>
            <a:ext cx="3799763" cy="37673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Goal 1 – control the spread and progression of the cancer and support treatment effectively,</a:t>
            </a:r>
          </a:p>
          <a:p>
            <a:pPr>
              <a:lnSpc>
                <a:spcPct val="100000"/>
              </a:lnSpc>
            </a:pPr>
            <a:r>
              <a:rPr lang="en-US" sz="1700"/>
              <a:t>Goal 2 - minimize complications and side effects </a:t>
            </a:r>
          </a:p>
          <a:p>
            <a:pPr>
              <a:lnSpc>
                <a:spcPct val="100000"/>
              </a:lnSpc>
            </a:pPr>
            <a:r>
              <a:rPr lang="en-US" sz="1700"/>
              <a:t>Goal 3 - promote active, physical wellbeing, and emotional wellbeing,</a:t>
            </a:r>
          </a:p>
          <a:p>
            <a:pPr>
              <a:lnSpc>
                <a:spcPct val="100000"/>
              </a:lnSpc>
            </a:pPr>
            <a:r>
              <a:rPr lang="en-US" sz="1700"/>
              <a:t>Goal 4 - support patient education, advice and self-management </a:t>
            </a:r>
          </a:p>
          <a:p>
            <a:pPr>
              <a:lnSpc>
                <a:spcPct val="100000"/>
              </a:lnSpc>
            </a:pPr>
            <a:r>
              <a:rPr lang="en-US" sz="1700"/>
              <a:t>Goal 5 – ensure coordinated, person-centered care.</a:t>
            </a:r>
            <a:endParaRPr lang="en-US" sz="1700" dirty="0"/>
          </a:p>
        </p:txBody>
      </p:sp>
      <p:pic>
        <p:nvPicPr>
          <p:cNvPr id="8194" name="Picture 2" descr="Personalised Care - thamesvalleycanceralliance.nhs.uk">
            <a:extLst>
              <a:ext uri="{FF2B5EF4-FFF2-40B4-BE49-F238E27FC236}">
                <a16:creationId xmlns:a16="http://schemas.microsoft.com/office/drawing/2014/main" id="{021E87FE-F433-BF74-7439-9F0CFCB98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2" r="-1" b="-1"/>
          <a:stretch>
            <a:fillRect/>
          </a:stretch>
        </p:blipFill>
        <p:spPr bwMode="auto">
          <a:xfrm>
            <a:off x="4981575" y="735286"/>
            <a:ext cx="6495042" cy="541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extLst>
              <a:ext uri="{FF2B5EF4-FFF2-40B4-BE49-F238E27FC236}">
                <a16:creationId xmlns:a16="http://schemas.microsoft.com/office/drawing/2014/main" id="{F912F9FE-B4FD-F9DB-02E2-F08ECEBCD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85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33"/>
    </mc:Choice>
    <mc:Fallback xmlns="">
      <p:transition spd="slow" advTm="38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93432-4AA1-3B3C-C88B-499D5373D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4583" y="558355"/>
            <a:ext cx="6288921" cy="2185416"/>
          </a:xfrm>
        </p:spPr>
        <p:txBody>
          <a:bodyPr/>
          <a:lstStyle/>
          <a:p>
            <a:r>
              <a:rPr lang="en-US" dirty="0"/>
              <a:t>Treatment and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80E10-53C7-08AD-FE92-F16CFF0CF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749808"/>
            <a:ext cx="4185801" cy="610819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-    Surgery: Lumpectomy or           mastectomy – this depends on the tumor size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solidFill>
                  <a:schemeClr val="tx1"/>
                </a:solidFill>
              </a:rPr>
              <a:t>Radiotherapy: this occurs after surgery for the remaining cancer cells</a:t>
            </a:r>
            <a:r>
              <a:rPr lang="en-US" sz="2000" dirty="0"/>
              <a:t>.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solidFill>
                  <a:schemeClr val="tx1"/>
                </a:solidFill>
              </a:rPr>
              <a:t>Chemotherapy: this could be used for before or post surgery to shrink or manage tumors 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solidFill>
                  <a:schemeClr val="tx1"/>
                </a:solidFill>
              </a:rPr>
              <a:t>Hormone therapy: this is if hormone receptor-positive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solidFill>
                  <a:schemeClr val="tx1"/>
                </a:solidFill>
              </a:rPr>
              <a:t>Supportive care for management, nutrition, or physioth</a:t>
            </a:r>
            <a:r>
              <a:rPr lang="en-US" dirty="0">
                <a:solidFill>
                  <a:schemeClr val="tx1"/>
                </a:solidFill>
              </a:rPr>
              <a:t>erapy </a:t>
            </a:r>
          </a:p>
          <a:p>
            <a:pPr marL="342900" indent="-342900">
              <a:buFontTx/>
              <a:buChar char="-"/>
            </a:pPr>
            <a:endParaRPr lang="en-US" dirty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endParaRPr lang="en-US" dirty="0"/>
          </a:p>
        </p:txBody>
      </p:sp>
      <p:pic>
        <p:nvPicPr>
          <p:cNvPr id="9218" name="Picture 2" descr="Potential Applications of Nanoparticles in Improving the Outcome of Lung Cancer  Treatment">
            <a:extLst>
              <a:ext uri="{FF2B5EF4-FFF2-40B4-BE49-F238E27FC236}">
                <a16:creationId xmlns:a16="http://schemas.microsoft.com/office/drawing/2014/main" id="{0D39E175-BE06-EAF5-277C-754C3F13B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831" y="2743771"/>
            <a:ext cx="3564009" cy="326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2E03426E-A02C-89AA-609A-11D5D19BB9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46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72"/>
    </mc:Choice>
    <mc:Fallback xmlns="">
      <p:transition spd="slow" advTm="38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3DB52E1-9C14-C0B0-C280-983C54D47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896113"/>
            <a:ext cx="4551561" cy="2433128"/>
          </a:xfrm>
        </p:spPr>
        <p:txBody>
          <a:bodyPr>
            <a:normAutofit fontScale="90000"/>
          </a:bodyPr>
          <a:lstStyle/>
          <a:p>
            <a:r>
              <a:rPr lang="en-US"/>
              <a:t>Monitoring and routine care 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B38F643-74AF-60E4-17DA-AA0BEBB55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966" y="3528760"/>
            <a:ext cx="10632067" cy="257943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Regular appointments – check ups oncologists and GPs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Blood tests – body function and treatment effects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Scans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Record keeping for personalized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Side effects monitoring and treatments  (NICE, 2022)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42" name="Picture 2" descr="Patient monitoring Images - Free Download on Freepik">
            <a:extLst>
              <a:ext uri="{FF2B5EF4-FFF2-40B4-BE49-F238E27FC236}">
                <a16:creationId xmlns:a16="http://schemas.microsoft.com/office/drawing/2014/main" id="{67029869-5736-6DFC-4D26-FD25AD5A0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8543" y="896113"/>
            <a:ext cx="3257489" cy="325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extLst>
              <a:ext uri="{FF2B5EF4-FFF2-40B4-BE49-F238E27FC236}">
                <a16:creationId xmlns:a16="http://schemas.microsoft.com/office/drawing/2014/main" id="{8DC3B7C8-3071-5FBE-DA88-32BD97C5B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15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90"/>
    </mc:Choice>
    <mc:Fallback xmlns="">
      <p:transition spd="slow" advTm="364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438FF68-9BDA-FFFE-FD51-97070306E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US" sz="3700" dirty="0"/>
              <a:t>COMMUNICATION &amp; person-CENTRED CARE</a:t>
            </a:r>
          </a:p>
        </p:txBody>
      </p:sp>
      <p:cxnSp>
        <p:nvCxnSpPr>
          <p:cNvPr id="11273" name="Straight Connector 11272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CD3EC2-FF2A-E07F-92DF-A7EFEDFC5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4419046"/>
          </a:xfrm>
        </p:spPr>
        <p:txBody>
          <a:bodyPr>
            <a:normAutofit/>
          </a:bodyPr>
          <a:lstStyle/>
          <a:p>
            <a:r>
              <a:rPr lang="en-US" dirty="0"/>
              <a:t>Respect patient decisions, preferences and choices,</a:t>
            </a:r>
          </a:p>
          <a:p>
            <a:r>
              <a:rPr lang="en-US" dirty="0"/>
              <a:t>Clear and understanding communication about treatment,</a:t>
            </a:r>
          </a:p>
          <a:p>
            <a:r>
              <a:rPr lang="en-US" dirty="0"/>
              <a:t>Emotional support – this could be counselling or support groups.</a:t>
            </a:r>
          </a:p>
          <a:p>
            <a:r>
              <a:rPr lang="en-US" dirty="0"/>
              <a:t>With CONSENT, involve family and carers.</a:t>
            </a:r>
          </a:p>
          <a:p>
            <a:r>
              <a:rPr lang="en-US" dirty="0"/>
              <a:t>Empower patients to make own decisions about care plans and treatments</a:t>
            </a:r>
          </a:p>
          <a:p>
            <a:pPr marL="0" indent="0">
              <a:buNone/>
            </a:pPr>
            <a:r>
              <a:rPr lang="en-US" dirty="0"/>
              <a:t>(Royal College of Nursing, 2022)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1266" name="Picture 2" descr="Is Person Centred Care the Key to Better Healthcare?">
            <a:extLst>
              <a:ext uri="{FF2B5EF4-FFF2-40B4-BE49-F238E27FC236}">
                <a16:creationId xmlns:a16="http://schemas.microsoft.com/office/drawing/2014/main" id="{175AD1E0-8CE3-4074-7243-2E1806437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3" r="3476"/>
          <a:stretch>
            <a:fillRect/>
          </a:stretch>
        </p:blipFill>
        <p:spPr bwMode="auto">
          <a:xfrm>
            <a:off x="6420752" y="731520"/>
            <a:ext cx="5055865" cy="542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extLst>
              <a:ext uri="{FF2B5EF4-FFF2-40B4-BE49-F238E27FC236}">
                <a16:creationId xmlns:a16="http://schemas.microsoft.com/office/drawing/2014/main" id="{5B7873B3-E443-159E-C913-3D0B885250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50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45"/>
    </mc:Choice>
    <mc:Fallback xmlns="">
      <p:transition spd="slow" advTm="33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5" name="Straight Connector 1229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97" name="Straight Connector 1229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18E51-AF22-9BD4-30B2-D0B6D9839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Ethical considerations </a:t>
            </a:r>
            <a:endParaRPr lang="en-US"/>
          </a:p>
        </p:txBody>
      </p:sp>
      <p:pic>
        <p:nvPicPr>
          <p:cNvPr id="12290" name="Picture 2" descr="Behaving towards people with dignity and respect | Understanding how to use  person-centred approaches">
            <a:extLst>
              <a:ext uri="{FF2B5EF4-FFF2-40B4-BE49-F238E27FC236}">
                <a16:creationId xmlns:a16="http://schemas.microsoft.com/office/drawing/2014/main" id="{44B540C2-8008-331D-1B2A-5ABC4F87F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1" r="11839" b="-1"/>
          <a:stretch>
            <a:fillRect/>
          </a:stretch>
        </p:blipFill>
        <p:spPr bwMode="auto">
          <a:xfrm>
            <a:off x="20" y="10"/>
            <a:ext cx="604416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301" name="Straight Connector 1230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A9860B-9DA0-1887-7E13-49DB37ED9F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dirty="0"/>
              <a:t>Confidentiality is crucial. Keep patient information private</a:t>
            </a:r>
          </a:p>
          <a:p>
            <a:r>
              <a:rPr lang="en-US" dirty="0"/>
              <a:t>Consent – ensure there is informed consent from patients for all treatments</a:t>
            </a:r>
          </a:p>
          <a:p>
            <a:r>
              <a:rPr lang="en-US" dirty="0"/>
              <a:t>Non-discrimination and equality are vital. Patients should receive equitable treatment.</a:t>
            </a:r>
          </a:p>
          <a:p>
            <a:r>
              <a:rPr lang="en-US" dirty="0"/>
              <a:t>Dignity and respect</a:t>
            </a:r>
          </a:p>
          <a:p>
            <a:r>
              <a:rPr lang="en-US" dirty="0"/>
              <a:t>Professional accountability </a:t>
            </a:r>
          </a:p>
          <a:p>
            <a:pPr marL="0" indent="0">
              <a:buNone/>
            </a:pPr>
            <a:r>
              <a:rPr lang="en-US" dirty="0"/>
              <a:t>(Health Education England, 2021)</a:t>
            </a:r>
          </a:p>
        </p:txBody>
      </p:sp>
      <p:cxnSp>
        <p:nvCxnSpPr>
          <p:cNvPr id="12303" name="Straight Connector 1230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extLst>
              <a:ext uri="{FF2B5EF4-FFF2-40B4-BE49-F238E27FC236}">
                <a16:creationId xmlns:a16="http://schemas.microsoft.com/office/drawing/2014/main" id="{DB523270-F0FC-2613-5F65-6B6E237B2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80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96"/>
    </mc:Choice>
    <mc:Fallback xmlns="">
      <p:transition spd="slow" advTm="27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37B774-68EF-5722-7C41-F76888B9F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412E5B-F0BC-8A15-262C-E3CFB2950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Breast Cancer is a significant massively increasing health concern in the UK</a:t>
            </a:r>
          </a:p>
          <a:p>
            <a:r>
              <a:rPr lang="en-US" dirty="0"/>
              <a:t>Early intervention and prevention improve survival rates and better health outcomes.</a:t>
            </a:r>
          </a:p>
          <a:p>
            <a:r>
              <a:rPr lang="en-US" dirty="0"/>
              <a:t>Understanding anatomy and disease progression contributes to supportive and effective care.</a:t>
            </a:r>
          </a:p>
          <a:p>
            <a:r>
              <a:rPr lang="en-US" dirty="0"/>
              <a:t>Tailored and personalized care plans are vital for treatment success</a:t>
            </a:r>
          </a:p>
          <a:p>
            <a:r>
              <a:rPr lang="en-US" dirty="0"/>
              <a:t>Ongoing and regular monitoring and effective support improve long-term outcomes.</a:t>
            </a:r>
          </a:p>
          <a:p>
            <a:r>
              <a:rPr lang="en-US" dirty="0"/>
              <a:t>Person-centered and ethical care betters and </a:t>
            </a:r>
            <a:r>
              <a:rPr lang="en-US" dirty="0" err="1"/>
              <a:t>enhan.es</a:t>
            </a:r>
            <a:r>
              <a:rPr lang="en-US" dirty="0"/>
              <a:t> patient wellbeing </a:t>
            </a:r>
          </a:p>
        </p:txBody>
      </p:sp>
      <p:pic>
        <p:nvPicPr>
          <p:cNvPr id="3" name="Audio 2">
            <a:extLst>
              <a:ext uri="{FF2B5EF4-FFF2-40B4-BE49-F238E27FC236}">
                <a16:creationId xmlns:a16="http://schemas.microsoft.com/office/drawing/2014/main" id="{4F6C8602-9B60-7032-DC19-2B99C4A1A0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79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98"/>
    </mc:Choice>
    <mc:Fallback xmlns="">
      <p:transition spd="slow" advTm="317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48DD41-521A-FBBB-8891-A727D18E4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835" y="0"/>
            <a:ext cx="10691265" cy="130759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EA283D-7373-5703-D04A-17C828B82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808892"/>
            <a:ext cx="10691265" cy="604910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World Health Organization </a:t>
            </a:r>
            <a:r>
              <a:rPr lang="en-US" dirty="0">
                <a:hlinkClick r:id="rId2"/>
              </a:rPr>
              <a:t>https://www.who.int/news-room/fact-sheets/detail/breast-cancer</a:t>
            </a:r>
            <a:r>
              <a:rPr lang="en-US" dirty="0"/>
              <a:t> 2023 Breast Cancer (Accessed 10</a:t>
            </a:r>
            <a:r>
              <a:rPr lang="en-US" baseline="30000" dirty="0"/>
              <a:t>th</a:t>
            </a:r>
            <a:r>
              <a:rPr lang="en-US" dirty="0"/>
              <a:t> March)</a:t>
            </a:r>
          </a:p>
          <a:p>
            <a:r>
              <a:rPr lang="en-US" dirty="0"/>
              <a:t>National Institute for Health and Care Excellence </a:t>
            </a:r>
            <a:r>
              <a:rPr lang="en-US" dirty="0">
                <a:hlinkClick r:id="rId3"/>
              </a:rPr>
              <a:t>https://www.nice.org.uk/guidance/ng101</a:t>
            </a:r>
            <a:r>
              <a:rPr lang="en-US" dirty="0"/>
              <a:t> 2022 Breast Cancer: diagnosis and management (Accessed 10</a:t>
            </a:r>
            <a:r>
              <a:rPr lang="en-US" baseline="30000" dirty="0"/>
              <a:t>th</a:t>
            </a:r>
            <a:r>
              <a:rPr lang="en-US" dirty="0"/>
              <a:t> March)</a:t>
            </a:r>
          </a:p>
          <a:p>
            <a:r>
              <a:rPr lang="en-US" dirty="0"/>
              <a:t>NHS </a:t>
            </a:r>
            <a:r>
              <a:rPr lang="en-US" dirty="0">
                <a:hlinkClick r:id="rId4"/>
              </a:rPr>
              <a:t>https://www.nhs.uk/conditions/breast-cancer-in-women/</a:t>
            </a:r>
            <a:r>
              <a:rPr lang="en-US" dirty="0"/>
              <a:t> 2023 Breast Cancer overview (Accessed 11</a:t>
            </a:r>
            <a:r>
              <a:rPr lang="en-US" baseline="30000" dirty="0"/>
              <a:t>th</a:t>
            </a:r>
            <a:r>
              <a:rPr lang="en-US" dirty="0"/>
              <a:t> March) </a:t>
            </a:r>
          </a:p>
          <a:p>
            <a:r>
              <a:rPr lang="en-US" dirty="0"/>
              <a:t>Macmillan Cancer Support </a:t>
            </a:r>
            <a:r>
              <a:rPr lang="en-US" dirty="0">
                <a:hlinkClick r:id="rId5"/>
              </a:rPr>
              <a:t>https://www.macmillan.org.uk/cancer-information-and-support/breast-cancer</a:t>
            </a:r>
            <a:r>
              <a:rPr lang="en-US" dirty="0"/>
              <a:t> Breast Cancer Information and support.(Accessed 11</a:t>
            </a:r>
            <a:r>
              <a:rPr lang="en-US" baseline="30000" dirty="0"/>
              <a:t>th</a:t>
            </a:r>
            <a:r>
              <a:rPr lang="en-US" dirty="0"/>
              <a:t> March)</a:t>
            </a:r>
          </a:p>
          <a:p>
            <a:r>
              <a:rPr lang="en-US" dirty="0"/>
              <a:t>Breast Cancer Now  2023 About breast cancer. (Accessed 11</a:t>
            </a:r>
            <a:r>
              <a:rPr lang="en-US" baseline="30000" dirty="0"/>
              <a:t>th</a:t>
            </a:r>
            <a:r>
              <a:rPr lang="en-US" dirty="0"/>
              <a:t> March) </a:t>
            </a:r>
            <a:r>
              <a:rPr lang="en-US" dirty="0">
                <a:hlinkClick r:id="rId6"/>
              </a:rPr>
              <a:t>https://breastcancernow.org</a:t>
            </a:r>
            <a:r>
              <a:rPr lang="en-US" dirty="0"/>
              <a:t> </a:t>
            </a:r>
          </a:p>
          <a:p>
            <a:r>
              <a:rPr lang="en-US" dirty="0"/>
              <a:t>Public Health England 2021 Cancer Statistics (Accessed 12</a:t>
            </a:r>
            <a:r>
              <a:rPr lang="en-US" baseline="30000" dirty="0"/>
              <a:t>th</a:t>
            </a:r>
            <a:r>
              <a:rPr lang="en-US" dirty="0"/>
              <a:t> March) </a:t>
            </a:r>
            <a:r>
              <a:rPr lang="en-US" dirty="0">
                <a:hlinkClick r:id="rId7"/>
              </a:rPr>
              <a:t>https://www.gov.uk/guidance/breast-screening-programme-overview</a:t>
            </a:r>
            <a:r>
              <a:rPr lang="en-US" dirty="0"/>
              <a:t> </a:t>
            </a:r>
          </a:p>
          <a:p>
            <a:r>
              <a:rPr lang="en-US" dirty="0"/>
              <a:t>Royal College of Nursing 2022 Person centered care guidance (Accessed 12</a:t>
            </a:r>
            <a:r>
              <a:rPr lang="en-US" baseline="30000" dirty="0"/>
              <a:t>th</a:t>
            </a:r>
            <a:r>
              <a:rPr lang="en-US" dirty="0"/>
              <a:t> March) </a:t>
            </a:r>
            <a:r>
              <a:rPr lang="en-US" dirty="0">
                <a:hlinkClick r:id="rId8"/>
              </a:rPr>
              <a:t>https://www.rcn.org.uk/Get-Involved/Forums/Cancer-Forum/Our-work</a:t>
            </a:r>
            <a:r>
              <a:rPr lang="en-US" dirty="0"/>
              <a:t> </a:t>
            </a:r>
          </a:p>
          <a:p>
            <a:r>
              <a:rPr lang="en-US" dirty="0"/>
              <a:t>Health Education England 2021 Communication in healthcare </a:t>
            </a:r>
            <a:r>
              <a:rPr lang="en-US" dirty="0">
                <a:hlinkClick r:id="rId9"/>
              </a:rPr>
              <a:t>https://www.genomicseducation.hee.nhs.uk/genotes/knowledge-hub/breast-cancer/</a:t>
            </a:r>
            <a:r>
              <a:rPr lang="en-US" dirty="0"/>
              <a:t> (Accessed 13</a:t>
            </a:r>
            <a:r>
              <a:rPr lang="en-US" baseline="30000" dirty="0"/>
              <a:t>th</a:t>
            </a:r>
            <a:r>
              <a:rPr lang="en-US" dirty="0"/>
              <a:t> March)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30791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1004</Words>
  <Application>Microsoft Office PowerPoint</Application>
  <PresentationFormat>Widescreen</PresentationFormat>
  <Paragraphs>114</Paragraphs>
  <Slides>15</Slides>
  <Notes>0</Notes>
  <HiddenSlides>0</HiddenSlides>
  <MMClips>14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ChronicleVTI</vt:lpstr>
      <vt:lpstr>Name: nasreen akhtar  student number: 2407148  lecturer: Robert nartowski  mODULE cODE: bhmp5023   </vt:lpstr>
      <vt:lpstr>Introduction</vt:lpstr>
      <vt:lpstr>Anatomy and physiology </vt:lpstr>
      <vt:lpstr>HOW BREAST CANCER AFFECTS THE BODY</vt:lpstr>
      <vt:lpstr>Symptoms and complications of breast cancer</vt:lpstr>
      <vt:lpstr>Patient profile</vt:lpstr>
      <vt:lpstr>Risk factors </vt:lpstr>
      <vt:lpstr>Assessment and diagnosis </vt:lpstr>
      <vt:lpstr>Overview of care plan  this overview sets the framework for the personalized care plan that follows:</vt:lpstr>
      <vt:lpstr>Treatment and management</vt:lpstr>
      <vt:lpstr>Monitoring and routine care </vt:lpstr>
      <vt:lpstr>COMMUNICATION &amp; person-CENTRED CARE</vt:lpstr>
      <vt:lpstr>Ethical considerations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nasreen akhtar  student number: 2407148  lecturer: Robert nartowski  mODULE cODE: bhmp5023   </dc:title>
  <dc:creator>Esha Hussain</dc:creator>
  <cp:lastModifiedBy>nasreen akhtar</cp:lastModifiedBy>
  <cp:revision>4</cp:revision>
  <dcterms:created xsi:type="dcterms:W3CDTF">2026-03-18T23:14:12Z</dcterms:created>
  <dcterms:modified xsi:type="dcterms:W3CDTF">2026-03-23T11:18:29Z</dcterms:modified>
</cp:coreProperties>
</file>