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 id="269" r:id="rId14"/>
    <p:sldId id="271" r:id="rId15"/>
    <p:sldId id="272" r:id="rId16"/>
    <p:sldId id="273" r:id="rId17"/>
    <p:sldId id="266" r:id="rId18"/>
    <p:sldId id="274" r:id="rId19"/>
    <p:sldId id="275" r:id="rId20"/>
    <p:sldId id="276" r:id="rId21"/>
    <p:sldId id="277" r:id="rId22"/>
    <p:sldId id="280" r:id="rId23"/>
    <p:sldId id="278" r:id="rId24"/>
    <p:sldId id="279"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ata1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B8CDC90-3FCD-4C7D-A64F-72BD8A251C2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ECF31820-D57F-4CBE-885A-CD541D4DA0C6}">
      <dgm:prSet/>
      <dgm:spPr/>
      <dgm:t>
        <a:bodyPr/>
        <a:lstStyle/>
        <a:p>
          <a:r>
            <a:rPr lang="en-IN" dirty="0"/>
            <a:t>The majority of chronic bronchitis cases are caused by smoking.</a:t>
          </a:r>
          <a:endParaRPr lang="en-US" dirty="0"/>
        </a:p>
      </dgm:t>
    </dgm:pt>
    <dgm:pt modelId="{F99F8A75-9440-40A7-860D-56BF350F746C}" type="parTrans" cxnId="{ADB66819-C931-4554-8DBC-F5C219C84AA9}">
      <dgm:prSet/>
      <dgm:spPr/>
      <dgm:t>
        <a:bodyPr/>
        <a:lstStyle/>
        <a:p>
          <a:endParaRPr lang="en-US"/>
        </a:p>
      </dgm:t>
    </dgm:pt>
    <dgm:pt modelId="{AD20DB04-83CF-4FDE-A706-A5398EAA857A}" type="sibTrans" cxnId="{ADB66819-C931-4554-8DBC-F5C219C84AA9}">
      <dgm:prSet/>
      <dgm:spPr/>
      <dgm:t>
        <a:bodyPr/>
        <a:lstStyle/>
        <a:p>
          <a:endParaRPr lang="en-US"/>
        </a:p>
      </dgm:t>
    </dgm:pt>
    <dgm:pt modelId="{C6D15F1B-B42F-42DD-B942-D2F5624C3510}">
      <dgm:prSet/>
      <dgm:spPr/>
      <dgm:t>
        <a:bodyPr/>
        <a:lstStyle/>
        <a:p>
          <a:r>
            <a:rPr lang="en-IN"/>
            <a:t>Tissues of the respiratory tract are damaged by long-term exposure to air pollution (Ralalage and Hurst, 2023).</a:t>
          </a:r>
          <a:endParaRPr lang="en-US"/>
        </a:p>
      </dgm:t>
    </dgm:pt>
    <dgm:pt modelId="{5CCB07BD-5E15-4BF4-B0B1-68CFE703C19A}" type="parTrans" cxnId="{3BC950FD-17F6-4C82-868A-4D6043A1B681}">
      <dgm:prSet/>
      <dgm:spPr/>
      <dgm:t>
        <a:bodyPr/>
        <a:lstStyle/>
        <a:p>
          <a:endParaRPr lang="en-US"/>
        </a:p>
      </dgm:t>
    </dgm:pt>
    <dgm:pt modelId="{AE1C3CCD-C23D-439F-8A21-A234AAF74A78}" type="sibTrans" cxnId="{3BC950FD-17F6-4C82-868A-4D6043A1B681}">
      <dgm:prSet/>
      <dgm:spPr/>
      <dgm:t>
        <a:bodyPr/>
        <a:lstStyle/>
        <a:p>
          <a:endParaRPr lang="en-US"/>
        </a:p>
      </dgm:t>
    </dgm:pt>
    <dgm:pt modelId="{049109A6-9155-4777-902D-4782AB4F0C0E}">
      <dgm:prSet/>
      <dgm:spPr/>
      <dgm:t>
        <a:bodyPr/>
        <a:lstStyle/>
        <a:p>
          <a:r>
            <a:rPr lang="en-IN" dirty="0">
              <a:latin typeface="Arial" panose="020B0604020202020204" pitchFamily="34" charset="0"/>
              <a:cs typeface="Arial" panose="020B0604020202020204" pitchFamily="34" charset="0"/>
            </a:rPr>
            <a:t>Industrial workers are at risk due to exposure to dust and chemicals at work.</a:t>
          </a:r>
          <a:endParaRPr lang="en-US" dirty="0">
            <a:latin typeface="Arial" panose="020B0604020202020204" pitchFamily="34" charset="0"/>
            <a:cs typeface="Arial" panose="020B0604020202020204" pitchFamily="34" charset="0"/>
          </a:endParaRPr>
        </a:p>
      </dgm:t>
    </dgm:pt>
    <dgm:pt modelId="{754B4949-DA4B-499D-991A-A37428886DC4}" type="parTrans" cxnId="{3C2DF7D5-953A-4703-9F69-3B0F66DD8982}">
      <dgm:prSet/>
      <dgm:spPr/>
      <dgm:t>
        <a:bodyPr/>
        <a:lstStyle/>
        <a:p>
          <a:endParaRPr lang="en-US"/>
        </a:p>
      </dgm:t>
    </dgm:pt>
    <dgm:pt modelId="{A2E935D4-FA21-4A32-A39D-3F35E1FC8EA1}" type="sibTrans" cxnId="{3C2DF7D5-953A-4703-9F69-3B0F66DD8982}">
      <dgm:prSet/>
      <dgm:spPr/>
      <dgm:t>
        <a:bodyPr/>
        <a:lstStyle/>
        <a:p>
          <a:endParaRPr lang="en-US"/>
        </a:p>
      </dgm:t>
    </dgm:pt>
    <dgm:pt modelId="{82D6AF16-0644-468E-A7DD-6077E44E7C6C}">
      <dgm:prSet/>
      <dgm:spPr/>
      <dgm:t>
        <a:bodyPr/>
        <a:lstStyle/>
        <a:p>
          <a:r>
            <a:rPr lang="en-IN"/>
            <a:t>Regular respiratory infections also play a role in permanent inflammation and destruction of airways.</a:t>
          </a:r>
          <a:endParaRPr lang="en-US"/>
        </a:p>
      </dgm:t>
    </dgm:pt>
    <dgm:pt modelId="{6E427C95-C221-4207-BC12-31211B9BC152}" type="parTrans" cxnId="{45867F87-20BA-45D7-93B4-DFD204E9A5AE}">
      <dgm:prSet/>
      <dgm:spPr/>
      <dgm:t>
        <a:bodyPr/>
        <a:lstStyle/>
        <a:p>
          <a:endParaRPr lang="en-US"/>
        </a:p>
      </dgm:t>
    </dgm:pt>
    <dgm:pt modelId="{ECACF298-F86A-4896-87EF-6046AD0BE408}" type="sibTrans" cxnId="{45867F87-20BA-45D7-93B4-DFD204E9A5AE}">
      <dgm:prSet/>
      <dgm:spPr/>
      <dgm:t>
        <a:bodyPr/>
        <a:lstStyle/>
        <a:p>
          <a:endParaRPr lang="en-US"/>
        </a:p>
      </dgm:t>
    </dgm:pt>
    <dgm:pt modelId="{C3931C7D-088B-436A-900A-5013D8531746}" type="pres">
      <dgm:prSet presAssocID="{3B8CDC90-3FCD-4C7D-A64F-72BD8A251C2A}" presName="diagram" presStyleCnt="0">
        <dgm:presLayoutVars>
          <dgm:dir/>
          <dgm:resizeHandles val="exact"/>
        </dgm:presLayoutVars>
      </dgm:prSet>
      <dgm:spPr/>
    </dgm:pt>
    <dgm:pt modelId="{5D5CAC9F-93B7-447D-90AD-8F682E5C6407}" type="pres">
      <dgm:prSet presAssocID="{ECF31820-D57F-4CBE-885A-CD541D4DA0C6}" presName="node" presStyleLbl="node1" presStyleIdx="0" presStyleCnt="4">
        <dgm:presLayoutVars>
          <dgm:bulletEnabled val="1"/>
        </dgm:presLayoutVars>
      </dgm:prSet>
      <dgm:spPr/>
    </dgm:pt>
    <dgm:pt modelId="{11FF73B0-4D8B-4DE7-952C-0CD3539BC915}" type="pres">
      <dgm:prSet presAssocID="{AD20DB04-83CF-4FDE-A706-A5398EAA857A}" presName="sibTrans" presStyleCnt="0"/>
      <dgm:spPr/>
    </dgm:pt>
    <dgm:pt modelId="{D0C968DC-1A8D-4A2E-B8DD-2A6CBFE38A3A}" type="pres">
      <dgm:prSet presAssocID="{C6D15F1B-B42F-42DD-B942-D2F5624C3510}" presName="node" presStyleLbl="node1" presStyleIdx="1" presStyleCnt="4">
        <dgm:presLayoutVars>
          <dgm:bulletEnabled val="1"/>
        </dgm:presLayoutVars>
      </dgm:prSet>
      <dgm:spPr/>
    </dgm:pt>
    <dgm:pt modelId="{69DF5404-5F4A-42E2-B49D-D36A0DFED77C}" type="pres">
      <dgm:prSet presAssocID="{AE1C3CCD-C23D-439F-8A21-A234AAF74A78}" presName="sibTrans" presStyleCnt="0"/>
      <dgm:spPr/>
    </dgm:pt>
    <dgm:pt modelId="{6800AFA2-3FDE-4350-81F9-E3E5C106E7A0}" type="pres">
      <dgm:prSet presAssocID="{049109A6-9155-4777-902D-4782AB4F0C0E}" presName="node" presStyleLbl="node1" presStyleIdx="2" presStyleCnt="4">
        <dgm:presLayoutVars>
          <dgm:bulletEnabled val="1"/>
        </dgm:presLayoutVars>
      </dgm:prSet>
      <dgm:spPr/>
    </dgm:pt>
    <dgm:pt modelId="{83E6611A-7A23-4253-8B14-ED725CD12D1B}" type="pres">
      <dgm:prSet presAssocID="{A2E935D4-FA21-4A32-A39D-3F35E1FC8EA1}" presName="sibTrans" presStyleCnt="0"/>
      <dgm:spPr/>
    </dgm:pt>
    <dgm:pt modelId="{126A0E43-5431-4C25-9F81-7808C3E3475B}" type="pres">
      <dgm:prSet presAssocID="{82D6AF16-0644-468E-A7DD-6077E44E7C6C}" presName="node" presStyleLbl="node1" presStyleIdx="3" presStyleCnt="4">
        <dgm:presLayoutVars>
          <dgm:bulletEnabled val="1"/>
        </dgm:presLayoutVars>
      </dgm:prSet>
      <dgm:spPr/>
    </dgm:pt>
  </dgm:ptLst>
  <dgm:cxnLst>
    <dgm:cxn modelId="{ADB66819-C931-4554-8DBC-F5C219C84AA9}" srcId="{3B8CDC90-3FCD-4C7D-A64F-72BD8A251C2A}" destId="{ECF31820-D57F-4CBE-885A-CD541D4DA0C6}" srcOrd="0" destOrd="0" parTransId="{F99F8A75-9440-40A7-860D-56BF350F746C}" sibTransId="{AD20DB04-83CF-4FDE-A706-A5398EAA857A}"/>
    <dgm:cxn modelId="{1E70E960-88E4-4A66-88AA-CB8F71EEAD91}" type="presOf" srcId="{82D6AF16-0644-468E-A7DD-6077E44E7C6C}" destId="{126A0E43-5431-4C25-9F81-7808C3E3475B}" srcOrd="0" destOrd="0" presId="urn:microsoft.com/office/officeart/2005/8/layout/default"/>
    <dgm:cxn modelId="{DB23A546-340C-462B-B9D5-50CFBCB0A15E}" type="presOf" srcId="{049109A6-9155-4777-902D-4782AB4F0C0E}" destId="{6800AFA2-3FDE-4350-81F9-E3E5C106E7A0}" srcOrd="0" destOrd="0" presId="urn:microsoft.com/office/officeart/2005/8/layout/default"/>
    <dgm:cxn modelId="{45867F87-20BA-45D7-93B4-DFD204E9A5AE}" srcId="{3B8CDC90-3FCD-4C7D-A64F-72BD8A251C2A}" destId="{82D6AF16-0644-468E-A7DD-6077E44E7C6C}" srcOrd="3" destOrd="0" parTransId="{6E427C95-C221-4207-BC12-31211B9BC152}" sibTransId="{ECACF298-F86A-4896-87EF-6046AD0BE408}"/>
    <dgm:cxn modelId="{DB3DB89D-7EAB-4200-A95C-05359A43F63F}" type="presOf" srcId="{3B8CDC90-3FCD-4C7D-A64F-72BD8A251C2A}" destId="{C3931C7D-088B-436A-900A-5013D8531746}" srcOrd="0" destOrd="0" presId="urn:microsoft.com/office/officeart/2005/8/layout/default"/>
    <dgm:cxn modelId="{00EE8BA4-80FF-455B-ADA2-8164CC12940F}" type="presOf" srcId="{ECF31820-D57F-4CBE-885A-CD541D4DA0C6}" destId="{5D5CAC9F-93B7-447D-90AD-8F682E5C6407}" srcOrd="0" destOrd="0" presId="urn:microsoft.com/office/officeart/2005/8/layout/default"/>
    <dgm:cxn modelId="{15D65ED5-801F-46E6-A7C0-C5261C122A51}" type="presOf" srcId="{C6D15F1B-B42F-42DD-B942-D2F5624C3510}" destId="{D0C968DC-1A8D-4A2E-B8DD-2A6CBFE38A3A}" srcOrd="0" destOrd="0" presId="urn:microsoft.com/office/officeart/2005/8/layout/default"/>
    <dgm:cxn modelId="{3C2DF7D5-953A-4703-9F69-3B0F66DD8982}" srcId="{3B8CDC90-3FCD-4C7D-A64F-72BD8A251C2A}" destId="{049109A6-9155-4777-902D-4782AB4F0C0E}" srcOrd="2" destOrd="0" parTransId="{754B4949-DA4B-499D-991A-A37428886DC4}" sibTransId="{A2E935D4-FA21-4A32-A39D-3F35E1FC8EA1}"/>
    <dgm:cxn modelId="{3BC950FD-17F6-4C82-868A-4D6043A1B681}" srcId="{3B8CDC90-3FCD-4C7D-A64F-72BD8A251C2A}" destId="{C6D15F1B-B42F-42DD-B942-D2F5624C3510}" srcOrd="1" destOrd="0" parTransId="{5CCB07BD-5E15-4BF4-B0B1-68CFE703C19A}" sibTransId="{AE1C3CCD-C23D-439F-8A21-A234AAF74A78}"/>
    <dgm:cxn modelId="{93A6A2E5-25D2-4405-A446-E97665FDF459}" type="presParOf" srcId="{C3931C7D-088B-436A-900A-5013D8531746}" destId="{5D5CAC9F-93B7-447D-90AD-8F682E5C6407}" srcOrd="0" destOrd="0" presId="urn:microsoft.com/office/officeart/2005/8/layout/default"/>
    <dgm:cxn modelId="{FB30E854-82E2-43AB-A2D2-4BEEAF4AE3EF}" type="presParOf" srcId="{C3931C7D-088B-436A-900A-5013D8531746}" destId="{11FF73B0-4D8B-4DE7-952C-0CD3539BC915}" srcOrd="1" destOrd="0" presId="urn:microsoft.com/office/officeart/2005/8/layout/default"/>
    <dgm:cxn modelId="{2BE12431-E2A0-48F7-9228-FEC4F292FE5D}" type="presParOf" srcId="{C3931C7D-088B-436A-900A-5013D8531746}" destId="{D0C968DC-1A8D-4A2E-B8DD-2A6CBFE38A3A}" srcOrd="2" destOrd="0" presId="urn:microsoft.com/office/officeart/2005/8/layout/default"/>
    <dgm:cxn modelId="{EBB468DB-D870-49C9-93B2-9B65A235D789}" type="presParOf" srcId="{C3931C7D-088B-436A-900A-5013D8531746}" destId="{69DF5404-5F4A-42E2-B49D-D36A0DFED77C}" srcOrd="3" destOrd="0" presId="urn:microsoft.com/office/officeart/2005/8/layout/default"/>
    <dgm:cxn modelId="{DADEF301-4858-4D3F-86B2-7225565D2490}" type="presParOf" srcId="{C3931C7D-088B-436A-900A-5013D8531746}" destId="{6800AFA2-3FDE-4350-81F9-E3E5C106E7A0}" srcOrd="4" destOrd="0" presId="urn:microsoft.com/office/officeart/2005/8/layout/default"/>
    <dgm:cxn modelId="{6314653F-BD1C-4C57-82AF-0C22F087B49D}" type="presParOf" srcId="{C3931C7D-088B-436A-900A-5013D8531746}" destId="{83E6611A-7A23-4253-8B14-ED725CD12D1B}" srcOrd="5" destOrd="0" presId="urn:microsoft.com/office/officeart/2005/8/layout/default"/>
    <dgm:cxn modelId="{6D7284D6-4256-4604-9B83-51B039D5F00D}" type="presParOf" srcId="{C3931C7D-088B-436A-900A-5013D8531746}" destId="{126A0E43-5431-4C25-9F81-7808C3E3475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A46636-05EB-4DC1-AF24-438117A8BF7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70BAB5AF-4EDB-41B6-B96D-E859B9D92F95}">
      <dgm:prSet/>
      <dgm:spPr/>
      <dgm:t>
        <a:bodyPr/>
        <a:lstStyle/>
        <a:p>
          <a:pPr algn="just"/>
          <a:r>
            <a:rPr lang="en-IN" dirty="0">
              <a:latin typeface="Arial" panose="020B0604020202020204" pitchFamily="34" charset="0"/>
              <a:cs typeface="Arial" panose="020B0604020202020204" pitchFamily="34" charset="0"/>
            </a:rPr>
            <a:t>Advancing age is a big contributor to the likelihood of the development of COPD (Zhu, et al., 2018).</a:t>
          </a:r>
          <a:endParaRPr lang="en-US" dirty="0">
            <a:latin typeface="Arial" panose="020B0604020202020204" pitchFamily="34" charset="0"/>
            <a:cs typeface="Arial" panose="020B0604020202020204" pitchFamily="34" charset="0"/>
          </a:endParaRPr>
        </a:p>
      </dgm:t>
    </dgm:pt>
    <dgm:pt modelId="{BB8557AD-E9E8-4044-A758-7A7C9C34C821}" type="parTrans" cxnId="{E7E66A39-A2A4-4270-842A-FB75F6A4814E}">
      <dgm:prSet/>
      <dgm:spPr/>
      <dgm:t>
        <a:bodyPr/>
        <a:lstStyle/>
        <a:p>
          <a:endParaRPr lang="en-US"/>
        </a:p>
      </dgm:t>
    </dgm:pt>
    <dgm:pt modelId="{89B8663A-11A1-481E-A025-BFE03C6420B3}" type="sibTrans" cxnId="{E7E66A39-A2A4-4270-842A-FB75F6A4814E}">
      <dgm:prSet/>
      <dgm:spPr/>
      <dgm:t>
        <a:bodyPr/>
        <a:lstStyle/>
        <a:p>
          <a:endParaRPr lang="en-US"/>
        </a:p>
      </dgm:t>
    </dgm:pt>
    <dgm:pt modelId="{13E4F0D4-391E-4D2B-ACE7-F98CA0F5EE58}">
      <dgm:prSet/>
      <dgm:spPr/>
      <dgm:t>
        <a:bodyPr/>
        <a:lstStyle/>
        <a:p>
          <a:pPr algn="just"/>
          <a:r>
            <a:rPr lang="en-IN" dirty="0">
              <a:latin typeface="Arial" panose="020B0604020202020204" pitchFamily="34" charset="0"/>
              <a:cs typeface="Arial" panose="020B0604020202020204" pitchFamily="34" charset="0"/>
            </a:rPr>
            <a:t>Poor socioeconomic status was associated with increased environmental pollution.</a:t>
          </a:r>
          <a:endParaRPr lang="en-US" dirty="0">
            <a:latin typeface="Arial" panose="020B0604020202020204" pitchFamily="34" charset="0"/>
            <a:cs typeface="Arial" panose="020B0604020202020204" pitchFamily="34" charset="0"/>
          </a:endParaRPr>
        </a:p>
      </dgm:t>
    </dgm:pt>
    <dgm:pt modelId="{C5AADD5C-FAEE-4B1C-820E-8A4B85EF24B8}" type="parTrans" cxnId="{69C6CCDE-7AAD-4812-91BF-FBB078A747B6}">
      <dgm:prSet/>
      <dgm:spPr/>
      <dgm:t>
        <a:bodyPr/>
        <a:lstStyle/>
        <a:p>
          <a:endParaRPr lang="en-US"/>
        </a:p>
      </dgm:t>
    </dgm:pt>
    <dgm:pt modelId="{7877143D-9AF2-41A6-A9D7-71C314576491}" type="sibTrans" cxnId="{69C6CCDE-7AAD-4812-91BF-FBB078A747B6}">
      <dgm:prSet/>
      <dgm:spPr/>
      <dgm:t>
        <a:bodyPr/>
        <a:lstStyle/>
        <a:p>
          <a:endParaRPr lang="en-US"/>
        </a:p>
      </dgm:t>
    </dgm:pt>
    <dgm:pt modelId="{556397DF-F48A-459C-9104-CBE9F17AD705}">
      <dgm:prSet/>
      <dgm:spPr/>
      <dgm:t>
        <a:bodyPr/>
        <a:lstStyle/>
        <a:p>
          <a:pPr algn="just"/>
          <a:r>
            <a:rPr lang="en-IN" dirty="0">
              <a:latin typeface="Arial" panose="020B0604020202020204" pitchFamily="34" charset="0"/>
              <a:cs typeface="Arial" panose="020B0604020202020204" pitchFamily="34" charset="0"/>
            </a:rPr>
            <a:t>Cities expose people to traffic pollution and breathing irritants.</a:t>
          </a:r>
          <a:endParaRPr lang="en-US" dirty="0">
            <a:latin typeface="Arial" panose="020B0604020202020204" pitchFamily="34" charset="0"/>
            <a:cs typeface="Arial" panose="020B0604020202020204" pitchFamily="34" charset="0"/>
          </a:endParaRPr>
        </a:p>
      </dgm:t>
    </dgm:pt>
    <dgm:pt modelId="{7C18618E-5F71-4EC7-85A8-4592621BD383}" type="parTrans" cxnId="{EB7672F6-3DDA-4B55-B812-C1B261ED518B}">
      <dgm:prSet/>
      <dgm:spPr/>
      <dgm:t>
        <a:bodyPr/>
        <a:lstStyle/>
        <a:p>
          <a:endParaRPr lang="en-US"/>
        </a:p>
      </dgm:t>
    </dgm:pt>
    <dgm:pt modelId="{C3433506-4518-431A-82ED-45C25601326D}" type="sibTrans" cxnId="{EB7672F6-3DDA-4B55-B812-C1B261ED518B}">
      <dgm:prSet/>
      <dgm:spPr/>
      <dgm:t>
        <a:bodyPr/>
        <a:lstStyle/>
        <a:p>
          <a:endParaRPr lang="en-US"/>
        </a:p>
      </dgm:t>
    </dgm:pt>
    <dgm:pt modelId="{EF019AA8-84C1-4759-9601-ABC4F2604CA1}">
      <dgm:prSet/>
      <dgm:spPr/>
      <dgm:t>
        <a:bodyPr/>
        <a:lstStyle/>
        <a:p>
          <a:pPr algn="just"/>
          <a:r>
            <a:rPr lang="en-IN" dirty="0">
              <a:latin typeface="Arial" panose="020B0604020202020204" pitchFamily="34" charset="0"/>
              <a:cs typeface="Arial" panose="020B0604020202020204" pitchFamily="34" charset="0"/>
            </a:rPr>
            <a:t>Weakness in the development of chronic respiratory diseases may be affected by genetic predisposition (Widdicombe, 2020).</a:t>
          </a:r>
          <a:endParaRPr lang="en-US" dirty="0">
            <a:latin typeface="Arial" panose="020B0604020202020204" pitchFamily="34" charset="0"/>
            <a:cs typeface="Arial" panose="020B0604020202020204" pitchFamily="34" charset="0"/>
          </a:endParaRPr>
        </a:p>
      </dgm:t>
    </dgm:pt>
    <dgm:pt modelId="{9A1438AC-66D4-4901-96A4-F686B2A17A78}" type="parTrans" cxnId="{3E45F985-4217-491B-9FC5-31D4D0FE8215}">
      <dgm:prSet/>
      <dgm:spPr/>
      <dgm:t>
        <a:bodyPr/>
        <a:lstStyle/>
        <a:p>
          <a:endParaRPr lang="en-US"/>
        </a:p>
      </dgm:t>
    </dgm:pt>
    <dgm:pt modelId="{6CE10950-846C-4701-822B-F039966E8472}" type="sibTrans" cxnId="{3E45F985-4217-491B-9FC5-31D4D0FE8215}">
      <dgm:prSet/>
      <dgm:spPr/>
      <dgm:t>
        <a:bodyPr/>
        <a:lstStyle/>
        <a:p>
          <a:endParaRPr lang="en-US"/>
        </a:p>
      </dgm:t>
    </dgm:pt>
    <dgm:pt modelId="{539033D0-9FAA-44C7-A9D0-69A4CA4B86EE}" type="pres">
      <dgm:prSet presAssocID="{B9A46636-05EB-4DC1-AF24-438117A8BF7C}" presName="vert0" presStyleCnt="0">
        <dgm:presLayoutVars>
          <dgm:dir/>
          <dgm:animOne val="branch"/>
          <dgm:animLvl val="lvl"/>
        </dgm:presLayoutVars>
      </dgm:prSet>
      <dgm:spPr/>
    </dgm:pt>
    <dgm:pt modelId="{98887A0F-B77F-4735-B867-16AED457820F}" type="pres">
      <dgm:prSet presAssocID="{70BAB5AF-4EDB-41B6-B96D-E859B9D92F95}" presName="thickLine" presStyleLbl="alignNode1" presStyleIdx="0" presStyleCnt="4"/>
      <dgm:spPr/>
    </dgm:pt>
    <dgm:pt modelId="{9B2FD2F6-91C7-4BBA-BC5F-865D246E3124}" type="pres">
      <dgm:prSet presAssocID="{70BAB5AF-4EDB-41B6-B96D-E859B9D92F95}" presName="horz1" presStyleCnt="0"/>
      <dgm:spPr/>
    </dgm:pt>
    <dgm:pt modelId="{0F405C0B-B11E-4F7F-A977-69F9C215EBC9}" type="pres">
      <dgm:prSet presAssocID="{70BAB5AF-4EDB-41B6-B96D-E859B9D92F95}" presName="tx1" presStyleLbl="revTx" presStyleIdx="0" presStyleCnt="4"/>
      <dgm:spPr/>
    </dgm:pt>
    <dgm:pt modelId="{928208E3-61D7-4F24-8A9F-9DA9E85BFC85}" type="pres">
      <dgm:prSet presAssocID="{70BAB5AF-4EDB-41B6-B96D-E859B9D92F95}" presName="vert1" presStyleCnt="0"/>
      <dgm:spPr/>
    </dgm:pt>
    <dgm:pt modelId="{7D122687-F7EB-4243-A46F-78ABF6A4B483}" type="pres">
      <dgm:prSet presAssocID="{13E4F0D4-391E-4D2B-ACE7-F98CA0F5EE58}" presName="thickLine" presStyleLbl="alignNode1" presStyleIdx="1" presStyleCnt="4"/>
      <dgm:spPr/>
    </dgm:pt>
    <dgm:pt modelId="{744E7A91-4402-4B4E-B36E-408E42F1B165}" type="pres">
      <dgm:prSet presAssocID="{13E4F0D4-391E-4D2B-ACE7-F98CA0F5EE58}" presName="horz1" presStyleCnt="0"/>
      <dgm:spPr/>
    </dgm:pt>
    <dgm:pt modelId="{4693E1CE-D1F1-4584-A7FA-4213594076E5}" type="pres">
      <dgm:prSet presAssocID="{13E4F0D4-391E-4D2B-ACE7-F98CA0F5EE58}" presName="tx1" presStyleLbl="revTx" presStyleIdx="1" presStyleCnt="4"/>
      <dgm:spPr/>
    </dgm:pt>
    <dgm:pt modelId="{6AAEA8AA-5761-4228-9479-EF1D5E340768}" type="pres">
      <dgm:prSet presAssocID="{13E4F0D4-391E-4D2B-ACE7-F98CA0F5EE58}" presName="vert1" presStyleCnt="0"/>
      <dgm:spPr/>
    </dgm:pt>
    <dgm:pt modelId="{3C425B9B-44F6-4B11-859F-FDE4EC63007C}" type="pres">
      <dgm:prSet presAssocID="{556397DF-F48A-459C-9104-CBE9F17AD705}" presName="thickLine" presStyleLbl="alignNode1" presStyleIdx="2" presStyleCnt="4"/>
      <dgm:spPr/>
    </dgm:pt>
    <dgm:pt modelId="{B3C5A915-6171-4F3B-9D0E-885D05988C58}" type="pres">
      <dgm:prSet presAssocID="{556397DF-F48A-459C-9104-CBE9F17AD705}" presName="horz1" presStyleCnt="0"/>
      <dgm:spPr/>
    </dgm:pt>
    <dgm:pt modelId="{110D4C85-630E-44D6-A55A-80240839DCB9}" type="pres">
      <dgm:prSet presAssocID="{556397DF-F48A-459C-9104-CBE9F17AD705}" presName="tx1" presStyleLbl="revTx" presStyleIdx="2" presStyleCnt="4"/>
      <dgm:spPr/>
    </dgm:pt>
    <dgm:pt modelId="{ABA91460-2C60-4947-956B-FD3358D176FE}" type="pres">
      <dgm:prSet presAssocID="{556397DF-F48A-459C-9104-CBE9F17AD705}" presName="vert1" presStyleCnt="0"/>
      <dgm:spPr/>
    </dgm:pt>
    <dgm:pt modelId="{9A656574-1B52-4A06-B3BA-A630AC0F1CCD}" type="pres">
      <dgm:prSet presAssocID="{EF019AA8-84C1-4759-9601-ABC4F2604CA1}" presName="thickLine" presStyleLbl="alignNode1" presStyleIdx="3" presStyleCnt="4"/>
      <dgm:spPr/>
    </dgm:pt>
    <dgm:pt modelId="{650A852B-96A0-410B-BEBF-1129CCE0061E}" type="pres">
      <dgm:prSet presAssocID="{EF019AA8-84C1-4759-9601-ABC4F2604CA1}" presName="horz1" presStyleCnt="0"/>
      <dgm:spPr/>
    </dgm:pt>
    <dgm:pt modelId="{7371D771-2CD8-47E5-B2C5-32C371855FCC}" type="pres">
      <dgm:prSet presAssocID="{EF019AA8-84C1-4759-9601-ABC4F2604CA1}" presName="tx1" presStyleLbl="revTx" presStyleIdx="3" presStyleCnt="4"/>
      <dgm:spPr/>
    </dgm:pt>
    <dgm:pt modelId="{3FB92919-2392-4641-AA07-27227D0E16F8}" type="pres">
      <dgm:prSet presAssocID="{EF019AA8-84C1-4759-9601-ABC4F2604CA1}" presName="vert1" presStyleCnt="0"/>
      <dgm:spPr/>
    </dgm:pt>
  </dgm:ptLst>
  <dgm:cxnLst>
    <dgm:cxn modelId="{3B412608-19FC-44B8-8063-980F20F40ABB}" type="presOf" srcId="{70BAB5AF-4EDB-41B6-B96D-E859B9D92F95}" destId="{0F405C0B-B11E-4F7F-A977-69F9C215EBC9}" srcOrd="0" destOrd="0" presId="urn:microsoft.com/office/officeart/2008/layout/LinedList"/>
    <dgm:cxn modelId="{E7E66A39-A2A4-4270-842A-FB75F6A4814E}" srcId="{B9A46636-05EB-4DC1-AF24-438117A8BF7C}" destId="{70BAB5AF-4EDB-41B6-B96D-E859B9D92F95}" srcOrd="0" destOrd="0" parTransId="{BB8557AD-E9E8-4044-A758-7A7C9C34C821}" sibTransId="{89B8663A-11A1-481E-A025-BFE03C6420B3}"/>
    <dgm:cxn modelId="{2190397B-ABEC-4E22-ABD9-5DB4173D2E35}" type="presOf" srcId="{EF019AA8-84C1-4759-9601-ABC4F2604CA1}" destId="{7371D771-2CD8-47E5-B2C5-32C371855FCC}" srcOrd="0" destOrd="0" presId="urn:microsoft.com/office/officeart/2008/layout/LinedList"/>
    <dgm:cxn modelId="{3E45F985-4217-491B-9FC5-31D4D0FE8215}" srcId="{B9A46636-05EB-4DC1-AF24-438117A8BF7C}" destId="{EF019AA8-84C1-4759-9601-ABC4F2604CA1}" srcOrd="3" destOrd="0" parTransId="{9A1438AC-66D4-4901-96A4-F686B2A17A78}" sibTransId="{6CE10950-846C-4701-822B-F039966E8472}"/>
    <dgm:cxn modelId="{C63BF1A9-EFFF-4B2D-A99D-0C644B1A9094}" type="presOf" srcId="{556397DF-F48A-459C-9104-CBE9F17AD705}" destId="{110D4C85-630E-44D6-A55A-80240839DCB9}" srcOrd="0" destOrd="0" presId="urn:microsoft.com/office/officeart/2008/layout/LinedList"/>
    <dgm:cxn modelId="{8703CFC4-6BD5-42C1-BADB-CEBDC6B07259}" type="presOf" srcId="{B9A46636-05EB-4DC1-AF24-438117A8BF7C}" destId="{539033D0-9FAA-44C7-A9D0-69A4CA4B86EE}" srcOrd="0" destOrd="0" presId="urn:microsoft.com/office/officeart/2008/layout/LinedList"/>
    <dgm:cxn modelId="{69C6CCDE-7AAD-4812-91BF-FBB078A747B6}" srcId="{B9A46636-05EB-4DC1-AF24-438117A8BF7C}" destId="{13E4F0D4-391E-4D2B-ACE7-F98CA0F5EE58}" srcOrd="1" destOrd="0" parTransId="{C5AADD5C-FAEE-4B1C-820E-8A4B85EF24B8}" sibTransId="{7877143D-9AF2-41A6-A9D7-71C314576491}"/>
    <dgm:cxn modelId="{759A6AE8-9A31-4F6D-BA5F-4202B2320D5C}" type="presOf" srcId="{13E4F0D4-391E-4D2B-ACE7-F98CA0F5EE58}" destId="{4693E1CE-D1F1-4584-A7FA-4213594076E5}" srcOrd="0" destOrd="0" presId="urn:microsoft.com/office/officeart/2008/layout/LinedList"/>
    <dgm:cxn modelId="{EB7672F6-3DDA-4B55-B812-C1B261ED518B}" srcId="{B9A46636-05EB-4DC1-AF24-438117A8BF7C}" destId="{556397DF-F48A-459C-9104-CBE9F17AD705}" srcOrd="2" destOrd="0" parTransId="{7C18618E-5F71-4EC7-85A8-4592621BD383}" sibTransId="{C3433506-4518-431A-82ED-45C25601326D}"/>
    <dgm:cxn modelId="{BC2CFBCD-BEF6-4ECE-9B4C-19338D85FF03}" type="presParOf" srcId="{539033D0-9FAA-44C7-A9D0-69A4CA4B86EE}" destId="{98887A0F-B77F-4735-B867-16AED457820F}" srcOrd="0" destOrd="0" presId="urn:microsoft.com/office/officeart/2008/layout/LinedList"/>
    <dgm:cxn modelId="{69981113-61E4-48F8-8EF3-244432BC6B58}" type="presParOf" srcId="{539033D0-9FAA-44C7-A9D0-69A4CA4B86EE}" destId="{9B2FD2F6-91C7-4BBA-BC5F-865D246E3124}" srcOrd="1" destOrd="0" presId="urn:microsoft.com/office/officeart/2008/layout/LinedList"/>
    <dgm:cxn modelId="{02E72BCA-05D3-4F96-8DAA-BED48460435D}" type="presParOf" srcId="{9B2FD2F6-91C7-4BBA-BC5F-865D246E3124}" destId="{0F405C0B-B11E-4F7F-A977-69F9C215EBC9}" srcOrd="0" destOrd="0" presId="urn:microsoft.com/office/officeart/2008/layout/LinedList"/>
    <dgm:cxn modelId="{C932E66C-35C4-4749-A879-F5E1854E3E84}" type="presParOf" srcId="{9B2FD2F6-91C7-4BBA-BC5F-865D246E3124}" destId="{928208E3-61D7-4F24-8A9F-9DA9E85BFC85}" srcOrd="1" destOrd="0" presId="urn:microsoft.com/office/officeart/2008/layout/LinedList"/>
    <dgm:cxn modelId="{1878F7E9-48A9-4421-9D91-5CFD2A092888}" type="presParOf" srcId="{539033D0-9FAA-44C7-A9D0-69A4CA4B86EE}" destId="{7D122687-F7EB-4243-A46F-78ABF6A4B483}" srcOrd="2" destOrd="0" presId="urn:microsoft.com/office/officeart/2008/layout/LinedList"/>
    <dgm:cxn modelId="{BB5626F6-FA4A-40A9-BD87-42DA65D6BB1B}" type="presParOf" srcId="{539033D0-9FAA-44C7-A9D0-69A4CA4B86EE}" destId="{744E7A91-4402-4B4E-B36E-408E42F1B165}" srcOrd="3" destOrd="0" presId="urn:microsoft.com/office/officeart/2008/layout/LinedList"/>
    <dgm:cxn modelId="{A4968145-0A06-49AB-8731-A078ACAD96FA}" type="presParOf" srcId="{744E7A91-4402-4B4E-B36E-408E42F1B165}" destId="{4693E1CE-D1F1-4584-A7FA-4213594076E5}" srcOrd="0" destOrd="0" presId="urn:microsoft.com/office/officeart/2008/layout/LinedList"/>
    <dgm:cxn modelId="{9F188FAF-5A42-4A21-ADB3-55B9E570D7C1}" type="presParOf" srcId="{744E7A91-4402-4B4E-B36E-408E42F1B165}" destId="{6AAEA8AA-5761-4228-9479-EF1D5E340768}" srcOrd="1" destOrd="0" presId="urn:microsoft.com/office/officeart/2008/layout/LinedList"/>
    <dgm:cxn modelId="{F701C0FF-9B0E-4705-994E-81D7424E26E7}" type="presParOf" srcId="{539033D0-9FAA-44C7-A9D0-69A4CA4B86EE}" destId="{3C425B9B-44F6-4B11-859F-FDE4EC63007C}" srcOrd="4" destOrd="0" presId="urn:microsoft.com/office/officeart/2008/layout/LinedList"/>
    <dgm:cxn modelId="{0D6A5EC1-C508-4924-9261-CAAED0BABCF4}" type="presParOf" srcId="{539033D0-9FAA-44C7-A9D0-69A4CA4B86EE}" destId="{B3C5A915-6171-4F3B-9D0E-885D05988C58}" srcOrd="5" destOrd="0" presId="urn:microsoft.com/office/officeart/2008/layout/LinedList"/>
    <dgm:cxn modelId="{945F3B5E-F86C-4AB8-9BED-B1C096F86B96}" type="presParOf" srcId="{B3C5A915-6171-4F3B-9D0E-885D05988C58}" destId="{110D4C85-630E-44D6-A55A-80240839DCB9}" srcOrd="0" destOrd="0" presId="urn:microsoft.com/office/officeart/2008/layout/LinedList"/>
    <dgm:cxn modelId="{D7F31C14-083A-4AC2-83FB-C5F2BED6CACC}" type="presParOf" srcId="{B3C5A915-6171-4F3B-9D0E-885D05988C58}" destId="{ABA91460-2C60-4947-956B-FD3358D176FE}" srcOrd="1" destOrd="0" presId="urn:microsoft.com/office/officeart/2008/layout/LinedList"/>
    <dgm:cxn modelId="{E343CB0C-2FBA-4D7A-BE2E-D6FE7CCF52E1}" type="presParOf" srcId="{539033D0-9FAA-44C7-A9D0-69A4CA4B86EE}" destId="{9A656574-1B52-4A06-B3BA-A630AC0F1CCD}" srcOrd="6" destOrd="0" presId="urn:microsoft.com/office/officeart/2008/layout/LinedList"/>
    <dgm:cxn modelId="{596727E9-E8CC-4EB5-94D9-96C56C9C5D67}" type="presParOf" srcId="{539033D0-9FAA-44C7-A9D0-69A4CA4B86EE}" destId="{650A852B-96A0-410B-BEBF-1129CCE0061E}" srcOrd="7" destOrd="0" presId="urn:microsoft.com/office/officeart/2008/layout/LinedList"/>
    <dgm:cxn modelId="{43B5000D-731F-4366-9D59-AC2D842A8C63}" type="presParOf" srcId="{650A852B-96A0-410B-BEBF-1129CCE0061E}" destId="{7371D771-2CD8-47E5-B2C5-32C371855FCC}" srcOrd="0" destOrd="0" presId="urn:microsoft.com/office/officeart/2008/layout/LinedList"/>
    <dgm:cxn modelId="{49D0F201-D118-4572-96A2-F6FA974C0824}" type="presParOf" srcId="{650A852B-96A0-410B-BEBF-1129CCE0061E}" destId="{3FB92919-2392-4641-AA07-27227D0E16F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20E817-0482-4CC1-8E7A-5749C513B78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ED8FF454-2AB0-43A0-9BC5-F2A095819830}">
      <dgm:prSet/>
      <dgm:spPr/>
      <dgm:t>
        <a:bodyPr/>
        <a:lstStyle/>
        <a:p>
          <a:pPr algn="just"/>
          <a:r>
            <a:rPr lang="en-IN" dirty="0">
              <a:latin typeface="Arial" panose="020B0604020202020204" pitchFamily="34" charset="0"/>
              <a:cs typeface="Arial" panose="020B0604020202020204" pitchFamily="34" charset="0"/>
            </a:rPr>
            <a:t>COPD is found in about 1.7 million diagnosed individuals in the United Kingdom (</a:t>
          </a:r>
          <a:r>
            <a:rPr lang="en-IN" dirty="0" err="1">
              <a:latin typeface="Arial" panose="020B0604020202020204" pitchFamily="34" charset="0"/>
              <a:cs typeface="Arial" panose="020B0604020202020204" pitchFamily="34" charset="0"/>
            </a:rPr>
            <a:t>Duddy</a:t>
          </a:r>
          <a:r>
            <a:rPr lang="en-IN" dirty="0">
              <a:latin typeface="Arial" panose="020B0604020202020204" pitchFamily="34" charset="0"/>
              <a:cs typeface="Arial" panose="020B0604020202020204" pitchFamily="34" charset="0"/>
            </a:rPr>
            <a:t>, 2025).</a:t>
          </a:r>
          <a:endParaRPr lang="en-US" dirty="0">
            <a:latin typeface="Arial" panose="020B0604020202020204" pitchFamily="34" charset="0"/>
            <a:cs typeface="Arial" panose="020B0604020202020204" pitchFamily="34" charset="0"/>
          </a:endParaRPr>
        </a:p>
      </dgm:t>
    </dgm:pt>
    <dgm:pt modelId="{EE4872DF-922B-4BD4-8B12-F5A1060C6435}" type="parTrans" cxnId="{BFCA784B-19C7-423E-8BB8-2417FC458EC3}">
      <dgm:prSet/>
      <dgm:spPr/>
      <dgm:t>
        <a:bodyPr/>
        <a:lstStyle/>
        <a:p>
          <a:endParaRPr lang="en-US"/>
        </a:p>
      </dgm:t>
    </dgm:pt>
    <dgm:pt modelId="{AE3D3901-A7E4-4BF3-8E9E-5D9CDE4C5446}" type="sibTrans" cxnId="{BFCA784B-19C7-423E-8BB8-2417FC458EC3}">
      <dgm:prSet/>
      <dgm:spPr/>
      <dgm:t>
        <a:bodyPr/>
        <a:lstStyle/>
        <a:p>
          <a:endParaRPr lang="en-US"/>
        </a:p>
      </dgm:t>
    </dgm:pt>
    <dgm:pt modelId="{174B82E1-FEF8-4DE1-BC68-AA579A5B8E10}">
      <dgm:prSet/>
      <dgm:spPr/>
      <dgm:t>
        <a:bodyPr/>
        <a:lstStyle/>
        <a:p>
          <a:pPr algn="just"/>
          <a:r>
            <a:rPr lang="en-IN" dirty="0">
              <a:latin typeface="Arial" panose="020B0604020202020204" pitchFamily="34" charset="0"/>
              <a:cs typeface="Arial" panose="020B0604020202020204" pitchFamily="34" charset="0"/>
            </a:rPr>
            <a:t>Currently, according to the report by the UK parliament, approximately 1.9 percent of adults in England are living with COPD conditions (</a:t>
          </a:r>
          <a:r>
            <a:rPr lang="en-IN" dirty="0" err="1">
              <a:latin typeface="Arial" panose="020B0604020202020204" pitchFamily="34" charset="0"/>
              <a:cs typeface="Arial" panose="020B0604020202020204" pitchFamily="34" charset="0"/>
            </a:rPr>
            <a:t>Kulakiewicz</a:t>
          </a:r>
          <a:r>
            <a:rPr lang="en-IN" dirty="0">
              <a:latin typeface="Arial" panose="020B0604020202020204" pitchFamily="34" charset="0"/>
              <a:cs typeface="Arial" panose="020B0604020202020204" pitchFamily="34" charset="0"/>
            </a:rPr>
            <a:t>, et al., 2021).</a:t>
          </a:r>
          <a:endParaRPr lang="en-US" dirty="0">
            <a:latin typeface="Arial" panose="020B0604020202020204" pitchFamily="34" charset="0"/>
            <a:cs typeface="Arial" panose="020B0604020202020204" pitchFamily="34" charset="0"/>
          </a:endParaRPr>
        </a:p>
      </dgm:t>
    </dgm:pt>
    <dgm:pt modelId="{0BC0D4A0-6406-4A3C-BD21-C549C4B84647}" type="parTrans" cxnId="{F3CC31C0-28AC-4039-B564-E4D141549B50}">
      <dgm:prSet/>
      <dgm:spPr/>
      <dgm:t>
        <a:bodyPr/>
        <a:lstStyle/>
        <a:p>
          <a:endParaRPr lang="en-US"/>
        </a:p>
      </dgm:t>
    </dgm:pt>
    <dgm:pt modelId="{4CA8C060-D5D5-42DE-955F-BD322C43D101}" type="sibTrans" cxnId="{F3CC31C0-28AC-4039-B564-E4D141549B50}">
      <dgm:prSet/>
      <dgm:spPr/>
      <dgm:t>
        <a:bodyPr/>
        <a:lstStyle/>
        <a:p>
          <a:endParaRPr lang="en-US"/>
        </a:p>
      </dgm:t>
    </dgm:pt>
    <dgm:pt modelId="{975300D2-F318-403A-8DA3-E18ABA9F9E28}">
      <dgm:prSet/>
      <dgm:spPr/>
      <dgm:t>
        <a:bodyPr/>
        <a:lstStyle/>
        <a:p>
          <a:pPr algn="just"/>
          <a:r>
            <a:rPr lang="en-IN" dirty="0">
              <a:latin typeface="Arial" panose="020B0604020202020204" pitchFamily="34" charset="0"/>
              <a:cs typeface="Arial" panose="020B0604020202020204" pitchFamily="34" charset="0"/>
            </a:rPr>
            <a:t>According to World Health Organization (2024) in the world COPD has more than 3 million individuals that cause the death.</a:t>
          </a:r>
          <a:endParaRPr lang="en-US" dirty="0">
            <a:latin typeface="Arial" panose="020B0604020202020204" pitchFamily="34" charset="0"/>
            <a:cs typeface="Arial" panose="020B0604020202020204" pitchFamily="34" charset="0"/>
          </a:endParaRPr>
        </a:p>
      </dgm:t>
    </dgm:pt>
    <dgm:pt modelId="{B51540A1-ADA5-4745-8764-E0D26CE3296A}" type="parTrans" cxnId="{5F55326C-1243-4525-9DB2-BE3EFF7CFAF9}">
      <dgm:prSet/>
      <dgm:spPr/>
      <dgm:t>
        <a:bodyPr/>
        <a:lstStyle/>
        <a:p>
          <a:endParaRPr lang="en-US"/>
        </a:p>
      </dgm:t>
    </dgm:pt>
    <dgm:pt modelId="{DA3D4B15-B751-4637-B4E7-E0366063614F}" type="sibTrans" cxnId="{5F55326C-1243-4525-9DB2-BE3EFF7CFAF9}">
      <dgm:prSet/>
      <dgm:spPr/>
      <dgm:t>
        <a:bodyPr/>
        <a:lstStyle/>
        <a:p>
          <a:endParaRPr lang="en-US"/>
        </a:p>
      </dgm:t>
    </dgm:pt>
    <dgm:pt modelId="{22A77697-9D4E-4C9B-8E28-19BC9F8FA2DE}" type="pres">
      <dgm:prSet presAssocID="{8420E817-0482-4CC1-8E7A-5749C513B78B}" presName="linear" presStyleCnt="0">
        <dgm:presLayoutVars>
          <dgm:animLvl val="lvl"/>
          <dgm:resizeHandles val="exact"/>
        </dgm:presLayoutVars>
      </dgm:prSet>
      <dgm:spPr/>
    </dgm:pt>
    <dgm:pt modelId="{853FBF98-DBF4-44A6-B507-B9F7E1128734}" type="pres">
      <dgm:prSet presAssocID="{ED8FF454-2AB0-43A0-9BC5-F2A095819830}" presName="parentText" presStyleLbl="node1" presStyleIdx="0" presStyleCnt="3">
        <dgm:presLayoutVars>
          <dgm:chMax val="0"/>
          <dgm:bulletEnabled val="1"/>
        </dgm:presLayoutVars>
      </dgm:prSet>
      <dgm:spPr/>
    </dgm:pt>
    <dgm:pt modelId="{6839116A-1AA9-4ADD-8B7B-A398115968FE}" type="pres">
      <dgm:prSet presAssocID="{AE3D3901-A7E4-4BF3-8E9E-5D9CDE4C5446}" presName="spacer" presStyleCnt="0"/>
      <dgm:spPr/>
    </dgm:pt>
    <dgm:pt modelId="{E201742F-EE78-41CF-BCD7-DFA31FDC988B}" type="pres">
      <dgm:prSet presAssocID="{174B82E1-FEF8-4DE1-BC68-AA579A5B8E10}" presName="parentText" presStyleLbl="node1" presStyleIdx="1" presStyleCnt="3">
        <dgm:presLayoutVars>
          <dgm:chMax val="0"/>
          <dgm:bulletEnabled val="1"/>
        </dgm:presLayoutVars>
      </dgm:prSet>
      <dgm:spPr/>
    </dgm:pt>
    <dgm:pt modelId="{4BE12A7B-6781-445E-9F25-130E36A6FA0E}" type="pres">
      <dgm:prSet presAssocID="{4CA8C060-D5D5-42DE-955F-BD322C43D101}" presName="spacer" presStyleCnt="0"/>
      <dgm:spPr/>
    </dgm:pt>
    <dgm:pt modelId="{00D4E654-73E9-4D0B-B324-16C63B865C65}" type="pres">
      <dgm:prSet presAssocID="{975300D2-F318-403A-8DA3-E18ABA9F9E28}" presName="parentText" presStyleLbl="node1" presStyleIdx="2" presStyleCnt="3">
        <dgm:presLayoutVars>
          <dgm:chMax val="0"/>
          <dgm:bulletEnabled val="1"/>
        </dgm:presLayoutVars>
      </dgm:prSet>
      <dgm:spPr/>
    </dgm:pt>
  </dgm:ptLst>
  <dgm:cxnLst>
    <dgm:cxn modelId="{E002C11E-E688-4D78-8855-18F519F5BBEB}" type="presOf" srcId="{174B82E1-FEF8-4DE1-BC68-AA579A5B8E10}" destId="{E201742F-EE78-41CF-BCD7-DFA31FDC988B}" srcOrd="0" destOrd="0" presId="urn:microsoft.com/office/officeart/2005/8/layout/vList2"/>
    <dgm:cxn modelId="{BFCA784B-19C7-423E-8BB8-2417FC458EC3}" srcId="{8420E817-0482-4CC1-8E7A-5749C513B78B}" destId="{ED8FF454-2AB0-43A0-9BC5-F2A095819830}" srcOrd="0" destOrd="0" parTransId="{EE4872DF-922B-4BD4-8B12-F5A1060C6435}" sibTransId="{AE3D3901-A7E4-4BF3-8E9E-5D9CDE4C5446}"/>
    <dgm:cxn modelId="{5F55326C-1243-4525-9DB2-BE3EFF7CFAF9}" srcId="{8420E817-0482-4CC1-8E7A-5749C513B78B}" destId="{975300D2-F318-403A-8DA3-E18ABA9F9E28}" srcOrd="2" destOrd="0" parTransId="{B51540A1-ADA5-4745-8764-E0D26CE3296A}" sibTransId="{DA3D4B15-B751-4637-B4E7-E0366063614F}"/>
    <dgm:cxn modelId="{FD4B2451-5962-481D-AAB4-1BBEE8EDBDF7}" type="presOf" srcId="{975300D2-F318-403A-8DA3-E18ABA9F9E28}" destId="{00D4E654-73E9-4D0B-B324-16C63B865C65}" srcOrd="0" destOrd="0" presId="urn:microsoft.com/office/officeart/2005/8/layout/vList2"/>
    <dgm:cxn modelId="{60A2E9AA-49F2-45B4-8DCC-3323CBDD16EF}" type="presOf" srcId="{8420E817-0482-4CC1-8E7A-5749C513B78B}" destId="{22A77697-9D4E-4C9B-8E28-19BC9F8FA2DE}" srcOrd="0" destOrd="0" presId="urn:microsoft.com/office/officeart/2005/8/layout/vList2"/>
    <dgm:cxn modelId="{F3CC31C0-28AC-4039-B564-E4D141549B50}" srcId="{8420E817-0482-4CC1-8E7A-5749C513B78B}" destId="{174B82E1-FEF8-4DE1-BC68-AA579A5B8E10}" srcOrd="1" destOrd="0" parTransId="{0BC0D4A0-6406-4A3C-BD21-C549C4B84647}" sibTransId="{4CA8C060-D5D5-42DE-955F-BD322C43D101}"/>
    <dgm:cxn modelId="{CC3B30C2-97F0-4BE4-B926-E45E671A8B25}" type="presOf" srcId="{ED8FF454-2AB0-43A0-9BC5-F2A095819830}" destId="{853FBF98-DBF4-44A6-B507-B9F7E1128734}" srcOrd="0" destOrd="0" presId="urn:microsoft.com/office/officeart/2005/8/layout/vList2"/>
    <dgm:cxn modelId="{93B74F67-C534-41C2-997F-3F3E992D1036}" type="presParOf" srcId="{22A77697-9D4E-4C9B-8E28-19BC9F8FA2DE}" destId="{853FBF98-DBF4-44A6-B507-B9F7E1128734}" srcOrd="0" destOrd="0" presId="urn:microsoft.com/office/officeart/2005/8/layout/vList2"/>
    <dgm:cxn modelId="{EA8A5DDA-A14E-4FE9-810E-210E341ED898}" type="presParOf" srcId="{22A77697-9D4E-4C9B-8E28-19BC9F8FA2DE}" destId="{6839116A-1AA9-4ADD-8B7B-A398115968FE}" srcOrd="1" destOrd="0" presId="urn:microsoft.com/office/officeart/2005/8/layout/vList2"/>
    <dgm:cxn modelId="{D5E75D47-2EAD-4D05-AFDA-D66BEBD9268B}" type="presParOf" srcId="{22A77697-9D4E-4C9B-8E28-19BC9F8FA2DE}" destId="{E201742F-EE78-41CF-BCD7-DFA31FDC988B}" srcOrd="2" destOrd="0" presId="urn:microsoft.com/office/officeart/2005/8/layout/vList2"/>
    <dgm:cxn modelId="{5DF47E9F-5106-4852-8F5F-6B097438BAF1}" type="presParOf" srcId="{22A77697-9D4E-4C9B-8E28-19BC9F8FA2DE}" destId="{4BE12A7B-6781-445E-9F25-130E36A6FA0E}" srcOrd="3" destOrd="0" presId="urn:microsoft.com/office/officeart/2005/8/layout/vList2"/>
    <dgm:cxn modelId="{BCF0E388-AF89-480C-8B6E-B7EBF0DA72E2}" type="presParOf" srcId="{22A77697-9D4E-4C9B-8E28-19BC9F8FA2DE}" destId="{00D4E654-73E9-4D0B-B324-16C63B865C6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1DD890-4390-4077-A755-DD0FBCAEEA1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41FCA55-DB0B-417F-BF45-645D5AC37789}">
      <dgm:prSet/>
      <dgm:spPr/>
      <dgm:t>
        <a:bodyPr/>
        <a:lstStyle/>
        <a:p>
          <a:pPr algn="just"/>
          <a:r>
            <a:rPr lang="en-IN" dirty="0">
              <a:latin typeface="Arial" panose="020B0604020202020204" pitchFamily="34" charset="0"/>
              <a:cs typeface="Arial" panose="020B0604020202020204" pitchFamily="34" charset="0"/>
            </a:rPr>
            <a:t>According to NHS England (2024), COPD is an expensive condition that costs the NHS around 1.9 billion pounds of healthcare expenditure in a year.</a:t>
          </a:r>
          <a:endParaRPr lang="en-US" dirty="0">
            <a:latin typeface="Arial" panose="020B0604020202020204" pitchFamily="34" charset="0"/>
            <a:cs typeface="Arial" panose="020B0604020202020204" pitchFamily="34" charset="0"/>
          </a:endParaRPr>
        </a:p>
      </dgm:t>
    </dgm:pt>
    <dgm:pt modelId="{464A8D78-61EA-4A58-94E0-E21CA35041B1}" type="parTrans" cxnId="{2F6BECC5-7346-4F1A-A4C1-7C4842464960}">
      <dgm:prSet/>
      <dgm:spPr/>
      <dgm:t>
        <a:bodyPr/>
        <a:lstStyle/>
        <a:p>
          <a:endParaRPr lang="en-US"/>
        </a:p>
      </dgm:t>
    </dgm:pt>
    <dgm:pt modelId="{482EA621-7F8A-4C2F-9FB5-C6A367095055}" type="sibTrans" cxnId="{2F6BECC5-7346-4F1A-A4C1-7C4842464960}">
      <dgm:prSet/>
      <dgm:spPr/>
      <dgm:t>
        <a:bodyPr/>
        <a:lstStyle/>
        <a:p>
          <a:endParaRPr lang="en-US"/>
        </a:p>
      </dgm:t>
    </dgm:pt>
    <dgm:pt modelId="{0BAC86E0-5762-4487-BFF3-B4ACAF90052A}">
      <dgm:prSet/>
      <dgm:spPr/>
      <dgm:t>
        <a:bodyPr/>
        <a:lstStyle/>
        <a:p>
          <a:pPr algn="just"/>
          <a:r>
            <a:rPr lang="en-IN" dirty="0">
              <a:latin typeface="Arial" panose="020B0604020202020204" pitchFamily="34" charset="0"/>
              <a:cs typeface="Arial" panose="020B0604020202020204" pitchFamily="34" charset="0"/>
            </a:rPr>
            <a:t>Hospitalisation, drugs, and nursing care are very expensive.</a:t>
          </a:r>
          <a:endParaRPr lang="en-US" dirty="0">
            <a:latin typeface="Arial" panose="020B0604020202020204" pitchFamily="34" charset="0"/>
            <a:cs typeface="Arial" panose="020B0604020202020204" pitchFamily="34" charset="0"/>
          </a:endParaRPr>
        </a:p>
      </dgm:t>
    </dgm:pt>
    <dgm:pt modelId="{31831A6C-CAF6-418A-B491-2788A0917A69}" type="parTrans" cxnId="{E4B5AF99-CC64-4AF0-8F03-9690420227F2}">
      <dgm:prSet/>
      <dgm:spPr/>
      <dgm:t>
        <a:bodyPr/>
        <a:lstStyle/>
        <a:p>
          <a:endParaRPr lang="en-US"/>
        </a:p>
      </dgm:t>
    </dgm:pt>
    <dgm:pt modelId="{8AF1A1FD-4A8E-495C-AB04-81DFFCD8ED49}" type="sibTrans" cxnId="{E4B5AF99-CC64-4AF0-8F03-9690420227F2}">
      <dgm:prSet/>
      <dgm:spPr/>
      <dgm:t>
        <a:bodyPr/>
        <a:lstStyle/>
        <a:p>
          <a:endParaRPr lang="en-US"/>
        </a:p>
      </dgm:t>
    </dgm:pt>
    <dgm:pt modelId="{E6A16F1E-BD7F-4873-8DA3-6703620CE218}">
      <dgm:prSet/>
      <dgm:spPr/>
      <dgm:t>
        <a:bodyPr/>
        <a:lstStyle/>
        <a:p>
          <a:pPr algn="just"/>
          <a:r>
            <a:rPr lang="en-IN" dirty="0">
              <a:latin typeface="Arial" panose="020B0604020202020204" pitchFamily="34" charset="0"/>
              <a:cs typeface="Arial" panose="020B0604020202020204" pitchFamily="34" charset="0"/>
            </a:rPr>
            <a:t>According to the GOV.UK (2025) reports that the COPD emergency admissions rose by 9 percent in 2024 for respiratory diseases. </a:t>
          </a:r>
          <a:endParaRPr lang="en-US" dirty="0">
            <a:latin typeface="Arial" panose="020B0604020202020204" pitchFamily="34" charset="0"/>
            <a:cs typeface="Arial" panose="020B0604020202020204" pitchFamily="34" charset="0"/>
          </a:endParaRPr>
        </a:p>
      </dgm:t>
    </dgm:pt>
    <dgm:pt modelId="{E3DE9F37-7459-48E6-80AA-FB4FFB785A05}" type="parTrans" cxnId="{3C305A1D-CF46-4131-BB93-6B4D4AB04E65}">
      <dgm:prSet/>
      <dgm:spPr/>
      <dgm:t>
        <a:bodyPr/>
        <a:lstStyle/>
        <a:p>
          <a:endParaRPr lang="en-US"/>
        </a:p>
      </dgm:t>
    </dgm:pt>
    <dgm:pt modelId="{37545FCB-0B7F-4B9E-B934-AA90AA6BD7EB}" type="sibTrans" cxnId="{3C305A1D-CF46-4131-BB93-6B4D4AB04E65}">
      <dgm:prSet/>
      <dgm:spPr/>
      <dgm:t>
        <a:bodyPr/>
        <a:lstStyle/>
        <a:p>
          <a:endParaRPr lang="en-US"/>
        </a:p>
      </dgm:t>
    </dgm:pt>
    <dgm:pt modelId="{82B58E98-9725-46EC-8F05-93DC395D2049}">
      <dgm:prSet/>
      <dgm:spPr/>
      <dgm:t>
        <a:bodyPr/>
        <a:lstStyle/>
        <a:p>
          <a:pPr algn="just"/>
          <a:r>
            <a:rPr lang="en-IN" dirty="0">
              <a:latin typeface="Arial" panose="020B0604020202020204" pitchFamily="34" charset="0"/>
              <a:cs typeface="Arial" panose="020B0604020202020204" pitchFamily="34" charset="0"/>
            </a:rPr>
            <a:t>The productivity loss due to absence and early retirement is an indirect cost in the world.</a:t>
          </a:r>
          <a:endParaRPr lang="en-US" dirty="0">
            <a:latin typeface="Arial" panose="020B0604020202020204" pitchFamily="34" charset="0"/>
            <a:cs typeface="Arial" panose="020B0604020202020204" pitchFamily="34" charset="0"/>
          </a:endParaRPr>
        </a:p>
      </dgm:t>
    </dgm:pt>
    <dgm:pt modelId="{4C076E7D-F41C-4491-8435-794390DFC10B}" type="parTrans" cxnId="{A3702A3F-37C0-44BE-9F8C-DFA8B480FF81}">
      <dgm:prSet/>
      <dgm:spPr/>
      <dgm:t>
        <a:bodyPr/>
        <a:lstStyle/>
        <a:p>
          <a:endParaRPr lang="en-US"/>
        </a:p>
      </dgm:t>
    </dgm:pt>
    <dgm:pt modelId="{5C370B83-5176-4728-82FB-63FF8293F7D1}" type="sibTrans" cxnId="{A3702A3F-37C0-44BE-9F8C-DFA8B480FF81}">
      <dgm:prSet/>
      <dgm:spPr/>
      <dgm:t>
        <a:bodyPr/>
        <a:lstStyle/>
        <a:p>
          <a:endParaRPr lang="en-US"/>
        </a:p>
      </dgm:t>
    </dgm:pt>
    <dgm:pt modelId="{5A1A2CF0-A5CE-47DF-869D-5216B5E98E48}" type="pres">
      <dgm:prSet presAssocID="{511DD890-4390-4077-A755-DD0FBCAEEA1C}" presName="root" presStyleCnt="0">
        <dgm:presLayoutVars>
          <dgm:dir/>
          <dgm:resizeHandles val="exact"/>
        </dgm:presLayoutVars>
      </dgm:prSet>
      <dgm:spPr/>
    </dgm:pt>
    <dgm:pt modelId="{7380BEC7-E71B-42AB-8B63-CEFC8844D9DE}" type="pres">
      <dgm:prSet presAssocID="{541FCA55-DB0B-417F-BF45-645D5AC37789}" presName="compNode" presStyleCnt="0"/>
      <dgm:spPr/>
    </dgm:pt>
    <dgm:pt modelId="{70A37CFB-8F4A-4579-8D5A-2391F1BB507D}" type="pres">
      <dgm:prSet presAssocID="{541FCA55-DB0B-417F-BF45-645D5AC37789}" presName="bgRect" presStyleLbl="bgShp" presStyleIdx="0" presStyleCnt="4"/>
      <dgm:spPr/>
    </dgm:pt>
    <dgm:pt modelId="{E3743E56-CDE4-4E2C-B02B-A48E498565D1}" type="pres">
      <dgm:prSet presAssocID="{541FCA55-DB0B-417F-BF45-645D5AC377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ungs"/>
        </a:ext>
      </dgm:extLst>
    </dgm:pt>
    <dgm:pt modelId="{0CBC5843-B371-4AE8-931B-11372EDBE9AF}" type="pres">
      <dgm:prSet presAssocID="{541FCA55-DB0B-417F-BF45-645D5AC37789}" presName="spaceRect" presStyleCnt="0"/>
      <dgm:spPr/>
    </dgm:pt>
    <dgm:pt modelId="{6EC322A9-8FC4-4968-B4BA-F19B78F2F0B1}" type="pres">
      <dgm:prSet presAssocID="{541FCA55-DB0B-417F-BF45-645D5AC37789}" presName="parTx" presStyleLbl="revTx" presStyleIdx="0" presStyleCnt="4">
        <dgm:presLayoutVars>
          <dgm:chMax val="0"/>
          <dgm:chPref val="0"/>
        </dgm:presLayoutVars>
      </dgm:prSet>
      <dgm:spPr/>
    </dgm:pt>
    <dgm:pt modelId="{DC9B8757-67F6-47BE-8CE3-CFE41072E24D}" type="pres">
      <dgm:prSet presAssocID="{482EA621-7F8A-4C2F-9FB5-C6A367095055}" presName="sibTrans" presStyleCnt="0"/>
      <dgm:spPr/>
    </dgm:pt>
    <dgm:pt modelId="{7DB7F93B-2038-47AE-B832-28EB15E9AB26}" type="pres">
      <dgm:prSet presAssocID="{0BAC86E0-5762-4487-BFF3-B4ACAF90052A}" presName="compNode" presStyleCnt="0"/>
      <dgm:spPr/>
    </dgm:pt>
    <dgm:pt modelId="{A23F996F-4CF4-44EA-93B7-9FC65B40D664}" type="pres">
      <dgm:prSet presAssocID="{0BAC86E0-5762-4487-BFF3-B4ACAF90052A}" presName="bgRect" presStyleLbl="bgShp" presStyleIdx="1" presStyleCnt="4"/>
      <dgm:spPr/>
    </dgm:pt>
    <dgm:pt modelId="{08BA069C-D302-4F16-869A-3F80DE7270E6}" type="pres">
      <dgm:prSet presAssocID="{0BAC86E0-5762-4487-BFF3-B4ACAF90052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F0DDFB32-5963-4922-80F8-DCE9BA5DBD94}" type="pres">
      <dgm:prSet presAssocID="{0BAC86E0-5762-4487-BFF3-B4ACAF90052A}" presName="spaceRect" presStyleCnt="0"/>
      <dgm:spPr/>
    </dgm:pt>
    <dgm:pt modelId="{3764A8B5-31DE-4AE5-A732-328CE4C8920B}" type="pres">
      <dgm:prSet presAssocID="{0BAC86E0-5762-4487-BFF3-B4ACAF90052A}" presName="parTx" presStyleLbl="revTx" presStyleIdx="1" presStyleCnt="4">
        <dgm:presLayoutVars>
          <dgm:chMax val="0"/>
          <dgm:chPref val="0"/>
        </dgm:presLayoutVars>
      </dgm:prSet>
      <dgm:spPr/>
    </dgm:pt>
    <dgm:pt modelId="{0D2399E1-E4D6-4912-B5A9-E1D589660262}" type="pres">
      <dgm:prSet presAssocID="{8AF1A1FD-4A8E-495C-AB04-81DFFCD8ED49}" presName="sibTrans" presStyleCnt="0"/>
      <dgm:spPr/>
    </dgm:pt>
    <dgm:pt modelId="{089D84C9-4628-49C6-96F3-FB729BAA5808}" type="pres">
      <dgm:prSet presAssocID="{E6A16F1E-BD7F-4873-8DA3-6703620CE218}" presName="compNode" presStyleCnt="0"/>
      <dgm:spPr/>
    </dgm:pt>
    <dgm:pt modelId="{72B5C17B-FE5B-472D-A477-228EF3005286}" type="pres">
      <dgm:prSet presAssocID="{E6A16F1E-BD7F-4873-8DA3-6703620CE218}" presName="bgRect" presStyleLbl="bgShp" presStyleIdx="2" presStyleCnt="4"/>
      <dgm:spPr/>
    </dgm:pt>
    <dgm:pt modelId="{746E7584-0B63-4A4D-A839-21988028AE13}" type="pres">
      <dgm:prSet presAssocID="{E6A16F1E-BD7F-4873-8DA3-6703620CE2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F8638139-3E52-4948-813F-F05E069438DB}" type="pres">
      <dgm:prSet presAssocID="{E6A16F1E-BD7F-4873-8DA3-6703620CE218}" presName="spaceRect" presStyleCnt="0"/>
      <dgm:spPr/>
    </dgm:pt>
    <dgm:pt modelId="{1046319F-B800-41F3-872F-8E404DBDA252}" type="pres">
      <dgm:prSet presAssocID="{E6A16F1E-BD7F-4873-8DA3-6703620CE218}" presName="parTx" presStyleLbl="revTx" presStyleIdx="2" presStyleCnt="4">
        <dgm:presLayoutVars>
          <dgm:chMax val="0"/>
          <dgm:chPref val="0"/>
        </dgm:presLayoutVars>
      </dgm:prSet>
      <dgm:spPr/>
    </dgm:pt>
    <dgm:pt modelId="{335F20B1-1076-4E98-A939-1EFE09446E23}" type="pres">
      <dgm:prSet presAssocID="{37545FCB-0B7F-4B9E-B934-AA90AA6BD7EB}" presName="sibTrans" presStyleCnt="0"/>
      <dgm:spPr/>
    </dgm:pt>
    <dgm:pt modelId="{AF5E5081-F48E-4043-9A2D-81062E371FA1}" type="pres">
      <dgm:prSet presAssocID="{82B58E98-9725-46EC-8F05-93DC395D2049}" presName="compNode" presStyleCnt="0"/>
      <dgm:spPr/>
    </dgm:pt>
    <dgm:pt modelId="{9786032F-45B7-477A-A402-FDB360AB0927}" type="pres">
      <dgm:prSet presAssocID="{82B58E98-9725-46EC-8F05-93DC395D2049}" presName="bgRect" presStyleLbl="bgShp" presStyleIdx="3" presStyleCnt="4"/>
      <dgm:spPr/>
    </dgm:pt>
    <dgm:pt modelId="{F2897603-B259-4E39-AE09-616DC0EC2B1D}" type="pres">
      <dgm:prSet presAssocID="{82B58E98-9725-46EC-8F05-93DC395D204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llar"/>
        </a:ext>
      </dgm:extLst>
    </dgm:pt>
    <dgm:pt modelId="{E6967C94-6EF9-479B-A5E8-E92F0403BEC2}" type="pres">
      <dgm:prSet presAssocID="{82B58E98-9725-46EC-8F05-93DC395D2049}" presName="spaceRect" presStyleCnt="0"/>
      <dgm:spPr/>
    </dgm:pt>
    <dgm:pt modelId="{05DBC201-BD7D-43C9-8865-DA3088FEFA2C}" type="pres">
      <dgm:prSet presAssocID="{82B58E98-9725-46EC-8F05-93DC395D2049}" presName="parTx" presStyleLbl="revTx" presStyleIdx="3" presStyleCnt="4">
        <dgm:presLayoutVars>
          <dgm:chMax val="0"/>
          <dgm:chPref val="0"/>
        </dgm:presLayoutVars>
      </dgm:prSet>
      <dgm:spPr/>
    </dgm:pt>
  </dgm:ptLst>
  <dgm:cxnLst>
    <dgm:cxn modelId="{3C305A1D-CF46-4131-BB93-6B4D4AB04E65}" srcId="{511DD890-4390-4077-A755-DD0FBCAEEA1C}" destId="{E6A16F1E-BD7F-4873-8DA3-6703620CE218}" srcOrd="2" destOrd="0" parTransId="{E3DE9F37-7459-48E6-80AA-FB4FFB785A05}" sibTransId="{37545FCB-0B7F-4B9E-B934-AA90AA6BD7EB}"/>
    <dgm:cxn modelId="{88BBFD38-FDC9-495A-953E-2919CDB327AD}" type="presOf" srcId="{82B58E98-9725-46EC-8F05-93DC395D2049}" destId="{05DBC201-BD7D-43C9-8865-DA3088FEFA2C}" srcOrd="0" destOrd="0" presId="urn:microsoft.com/office/officeart/2018/2/layout/IconVerticalSolidList"/>
    <dgm:cxn modelId="{A3702A3F-37C0-44BE-9F8C-DFA8B480FF81}" srcId="{511DD890-4390-4077-A755-DD0FBCAEEA1C}" destId="{82B58E98-9725-46EC-8F05-93DC395D2049}" srcOrd="3" destOrd="0" parTransId="{4C076E7D-F41C-4491-8435-794390DFC10B}" sibTransId="{5C370B83-5176-4728-82FB-63FF8293F7D1}"/>
    <dgm:cxn modelId="{8752D95B-BFBC-413B-9840-C6C7D1774188}" type="presOf" srcId="{511DD890-4390-4077-A755-DD0FBCAEEA1C}" destId="{5A1A2CF0-A5CE-47DF-869D-5216B5E98E48}" srcOrd="0" destOrd="0" presId="urn:microsoft.com/office/officeart/2018/2/layout/IconVerticalSolidList"/>
    <dgm:cxn modelId="{6C635770-B794-45C4-A8E5-D270EE4884AC}" type="presOf" srcId="{541FCA55-DB0B-417F-BF45-645D5AC37789}" destId="{6EC322A9-8FC4-4968-B4BA-F19B78F2F0B1}" srcOrd="0" destOrd="0" presId="urn:microsoft.com/office/officeart/2018/2/layout/IconVerticalSolidList"/>
    <dgm:cxn modelId="{E4B5AF99-CC64-4AF0-8F03-9690420227F2}" srcId="{511DD890-4390-4077-A755-DD0FBCAEEA1C}" destId="{0BAC86E0-5762-4487-BFF3-B4ACAF90052A}" srcOrd="1" destOrd="0" parTransId="{31831A6C-CAF6-418A-B491-2788A0917A69}" sibTransId="{8AF1A1FD-4A8E-495C-AB04-81DFFCD8ED49}"/>
    <dgm:cxn modelId="{D7A1B8A3-B76C-4BE9-8F3A-88EACBD53160}" type="presOf" srcId="{0BAC86E0-5762-4487-BFF3-B4ACAF90052A}" destId="{3764A8B5-31DE-4AE5-A732-328CE4C8920B}" srcOrd="0" destOrd="0" presId="urn:microsoft.com/office/officeart/2018/2/layout/IconVerticalSolidList"/>
    <dgm:cxn modelId="{E97B4CBC-6D29-4205-85C3-9C23F17164D2}" type="presOf" srcId="{E6A16F1E-BD7F-4873-8DA3-6703620CE218}" destId="{1046319F-B800-41F3-872F-8E404DBDA252}" srcOrd="0" destOrd="0" presId="urn:microsoft.com/office/officeart/2018/2/layout/IconVerticalSolidList"/>
    <dgm:cxn modelId="{2F6BECC5-7346-4F1A-A4C1-7C4842464960}" srcId="{511DD890-4390-4077-A755-DD0FBCAEEA1C}" destId="{541FCA55-DB0B-417F-BF45-645D5AC37789}" srcOrd="0" destOrd="0" parTransId="{464A8D78-61EA-4A58-94E0-E21CA35041B1}" sibTransId="{482EA621-7F8A-4C2F-9FB5-C6A367095055}"/>
    <dgm:cxn modelId="{9C9FF35D-9DCF-40F3-9612-7E7D009C6A8B}" type="presParOf" srcId="{5A1A2CF0-A5CE-47DF-869D-5216B5E98E48}" destId="{7380BEC7-E71B-42AB-8B63-CEFC8844D9DE}" srcOrd="0" destOrd="0" presId="urn:microsoft.com/office/officeart/2018/2/layout/IconVerticalSolidList"/>
    <dgm:cxn modelId="{A942C316-98B4-4863-93B2-8BE962D97EC6}" type="presParOf" srcId="{7380BEC7-E71B-42AB-8B63-CEFC8844D9DE}" destId="{70A37CFB-8F4A-4579-8D5A-2391F1BB507D}" srcOrd="0" destOrd="0" presId="urn:microsoft.com/office/officeart/2018/2/layout/IconVerticalSolidList"/>
    <dgm:cxn modelId="{1E1CBE14-DF14-49B6-9E10-D62AA0BF6B1F}" type="presParOf" srcId="{7380BEC7-E71B-42AB-8B63-CEFC8844D9DE}" destId="{E3743E56-CDE4-4E2C-B02B-A48E498565D1}" srcOrd="1" destOrd="0" presId="urn:microsoft.com/office/officeart/2018/2/layout/IconVerticalSolidList"/>
    <dgm:cxn modelId="{DF13FB68-122E-4C2A-82C7-152378FEC561}" type="presParOf" srcId="{7380BEC7-E71B-42AB-8B63-CEFC8844D9DE}" destId="{0CBC5843-B371-4AE8-931B-11372EDBE9AF}" srcOrd="2" destOrd="0" presId="urn:microsoft.com/office/officeart/2018/2/layout/IconVerticalSolidList"/>
    <dgm:cxn modelId="{4DBF4751-C390-4787-B1E7-262F2E3BD7D5}" type="presParOf" srcId="{7380BEC7-E71B-42AB-8B63-CEFC8844D9DE}" destId="{6EC322A9-8FC4-4968-B4BA-F19B78F2F0B1}" srcOrd="3" destOrd="0" presId="urn:microsoft.com/office/officeart/2018/2/layout/IconVerticalSolidList"/>
    <dgm:cxn modelId="{D7014B6A-5CF3-4C67-A8DF-8F3AA18C46E4}" type="presParOf" srcId="{5A1A2CF0-A5CE-47DF-869D-5216B5E98E48}" destId="{DC9B8757-67F6-47BE-8CE3-CFE41072E24D}" srcOrd="1" destOrd="0" presId="urn:microsoft.com/office/officeart/2018/2/layout/IconVerticalSolidList"/>
    <dgm:cxn modelId="{08A1873F-172B-4057-AABE-BEED270F1BED}" type="presParOf" srcId="{5A1A2CF0-A5CE-47DF-869D-5216B5E98E48}" destId="{7DB7F93B-2038-47AE-B832-28EB15E9AB26}" srcOrd="2" destOrd="0" presId="urn:microsoft.com/office/officeart/2018/2/layout/IconVerticalSolidList"/>
    <dgm:cxn modelId="{02121240-C7F7-48DC-96F4-E0DDEC5055F5}" type="presParOf" srcId="{7DB7F93B-2038-47AE-B832-28EB15E9AB26}" destId="{A23F996F-4CF4-44EA-93B7-9FC65B40D664}" srcOrd="0" destOrd="0" presId="urn:microsoft.com/office/officeart/2018/2/layout/IconVerticalSolidList"/>
    <dgm:cxn modelId="{ABF8D9D9-5496-4963-92FD-22AD161E56D8}" type="presParOf" srcId="{7DB7F93B-2038-47AE-B832-28EB15E9AB26}" destId="{08BA069C-D302-4F16-869A-3F80DE7270E6}" srcOrd="1" destOrd="0" presId="urn:microsoft.com/office/officeart/2018/2/layout/IconVerticalSolidList"/>
    <dgm:cxn modelId="{29B4EE3C-AA8C-4F21-AC6C-1650EF073819}" type="presParOf" srcId="{7DB7F93B-2038-47AE-B832-28EB15E9AB26}" destId="{F0DDFB32-5963-4922-80F8-DCE9BA5DBD94}" srcOrd="2" destOrd="0" presId="urn:microsoft.com/office/officeart/2018/2/layout/IconVerticalSolidList"/>
    <dgm:cxn modelId="{643BF107-727C-4E95-84C6-1669491A8AFA}" type="presParOf" srcId="{7DB7F93B-2038-47AE-B832-28EB15E9AB26}" destId="{3764A8B5-31DE-4AE5-A732-328CE4C8920B}" srcOrd="3" destOrd="0" presId="urn:microsoft.com/office/officeart/2018/2/layout/IconVerticalSolidList"/>
    <dgm:cxn modelId="{0CD6DCC0-C92B-4137-B208-CF59C5915982}" type="presParOf" srcId="{5A1A2CF0-A5CE-47DF-869D-5216B5E98E48}" destId="{0D2399E1-E4D6-4912-B5A9-E1D589660262}" srcOrd="3" destOrd="0" presId="urn:microsoft.com/office/officeart/2018/2/layout/IconVerticalSolidList"/>
    <dgm:cxn modelId="{A33604A9-088A-40F3-A4A5-96CB096AF6B1}" type="presParOf" srcId="{5A1A2CF0-A5CE-47DF-869D-5216B5E98E48}" destId="{089D84C9-4628-49C6-96F3-FB729BAA5808}" srcOrd="4" destOrd="0" presId="urn:microsoft.com/office/officeart/2018/2/layout/IconVerticalSolidList"/>
    <dgm:cxn modelId="{F57EB037-363A-4788-9038-524AA9AABDAC}" type="presParOf" srcId="{089D84C9-4628-49C6-96F3-FB729BAA5808}" destId="{72B5C17B-FE5B-472D-A477-228EF3005286}" srcOrd="0" destOrd="0" presId="urn:microsoft.com/office/officeart/2018/2/layout/IconVerticalSolidList"/>
    <dgm:cxn modelId="{EF01E054-3CC9-48F1-8DB1-444BB79A6D91}" type="presParOf" srcId="{089D84C9-4628-49C6-96F3-FB729BAA5808}" destId="{746E7584-0B63-4A4D-A839-21988028AE13}" srcOrd="1" destOrd="0" presId="urn:microsoft.com/office/officeart/2018/2/layout/IconVerticalSolidList"/>
    <dgm:cxn modelId="{6D2980C6-80E6-4F18-9B59-3F268BE0B432}" type="presParOf" srcId="{089D84C9-4628-49C6-96F3-FB729BAA5808}" destId="{F8638139-3E52-4948-813F-F05E069438DB}" srcOrd="2" destOrd="0" presId="urn:microsoft.com/office/officeart/2018/2/layout/IconVerticalSolidList"/>
    <dgm:cxn modelId="{E2631704-C6F9-4F8B-943C-34522F3CFBBE}" type="presParOf" srcId="{089D84C9-4628-49C6-96F3-FB729BAA5808}" destId="{1046319F-B800-41F3-872F-8E404DBDA252}" srcOrd="3" destOrd="0" presId="urn:microsoft.com/office/officeart/2018/2/layout/IconVerticalSolidList"/>
    <dgm:cxn modelId="{4D50D51D-B9DE-49A5-8D9D-9BE1FC13A62B}" type="presParOf" srcId="{5A1A2CF0-A5CE-47DF-869D-5216B5E98E48}" destId="{335F20B1-1076-4E98-A939-1EFE09446E23}" srcOrd="5" destOrd="0" presId="urn:microsoft.com/office/officeart/2018/2/layout/IconVerticalSolidList"/>
    <dgm:cxn modelId="{B78B58BA-9FF5-44E5-8036-82A3452E9CB5}" type="presParOf" srcId="{5A1A2CF0-A5CE-47DF-869D-5216B5E98E48}" destId="{AF5E5081-F48E-4043-9A2D-81062E371FA1}" srcOrd="6" destOrd="0" presId="urn:microsoft.com/office/officeart/2018/2/layout/IconVerticalSolidList"/>
    <dgm:cxn modelId="{73EBC371-9F85-4E4D-8E87-6CACC1826624}" type="presParOf" srcId="{AF5E5081-F48E-4043-9A2D-81062E371FA1}" destId="{9786032F-45B7-477A-A402-FDB360AB0927}" srcOrd="0" destOrd="0" presId="urn:microsoft.com/office/officeart/2018/2/layout/IconVerticalSolidList"/>
    <dgm:cxn modelId="{BAAC9E22-7BB7-4549-BECE-169419C6CED8}" type="presParOf" srcId="{AF5E5081-F48E-4043-9A2D-81062E371FA1}" destId="{F2897603-B259-4E39-AE09-616DC0EC2B1D}" srcOrd="1" destOrd="0" presId="urn:microsoft.com/office/officeart/2018/2/layout/IconVerticalSolidList"/>
    <dgm:cxn modelId="{B47E110D-ADC1-4B89-AD03-E4A338927389}" type="presParOf" srcId="{AF5E5081-F48E-4043-9A2D-81062E371FA1}" destId="{E6967C94-6EF9-479B-A5E8-E92F0403BEC2}" srcOrd="2" destOrd="0" presId="urn:microsoft.com/office/officeart/2018/2/layout/IconVerticalSolidList"/>
    <dgm:cxn modelId="{F7BD37A3-29AB-4389-838B-065430D02EED}" type="presParOf" srcId="{AF5E5081-F48E-4043-9A2D-81062E371FA1}" destId="{05DBC201-BD7D-43C9-8865-DA3088FEFA2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26A50D-5402-49FB-8D3A-2A6CA833086D}"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AD0C97F9-BAE1-48BA-A21D-37DE7493385C}">
      <dgm:prSet/>
      <dgm:spPr/>
      <dgm:t>
        <a:bodyPr/>
        <a:lstStyle/>
        <a:p>
          <a:pPr algn="just"/>
          <a:r>
            <a:rPr lang="en-IN" dirty="0"/>
            <a:t>Diagnosis is based on clinical history such as exposure to smoking and symptom evaluation.</a:t>
          </a:r>
          <a:endParaRPr lang="en-US" dirty="0"/>
        </a:p>
      </dgm:t>
    </dgm:pt>
    <dgm:pt modelId="{BEA2E3AD-F7D5-4A81-8282-3AACD450B907}" type="parTrans" cxnId="{EB601E67-95F5-4E8C-BDDF-D16AA51CE59B}">
      <dgm:prSet/>
      <dgm:spPr/>
      <dgm:t>
        <a:bodyPr/>
        <a:lstStyle/>
        <a:p>
          <a:endParaRPr lang="en-US"/>
        </a:p>
      </dgm:t>
    </dgm:pt>
    <dgm:pt modelId="{A379A0D9-12DA-4BF1-8418-E33CA05FDAA7}" type="sibTrans" cxnId="{EB601E67-95F5-4E8C-BDDF-D16AA51CE59B}">
      <dgm:prSet/>
      <dgm:spPr/>
      <dgm:t>
        <a:bodyPr/>
        <a:lstStyle/>
        <a:p>
          <a:endParaRPr lang="en-US"/>
        </a:p>
      </dgm:t>
    </dgm:pt>
    <dgm:pt modelId="{5F76221B-0E48-4AFC-9D30-6524F27F42F3}">
      <dgm:prSet/>
      <dgm:spPr/>
      <dgm:t>
        <a:bodyPr/>
        <a:lstStyle/>
        <a:p>
          <a:pPr algn="just"/>
          <a:r>
            <a:rPr lang="en-IN" dirty="0"/>
            <a:t>Spirometry confirms airflow limitation and is the gold standard diagnostic tool which makes the testing accessible (Lamb, et al., 2023). </a:t>
          </a:r>
          <a:endParaRPr lang="en-US" dirty="0"/>
        </a:p>
      </dgm:t>
    </dgm:pt>
    <dgm:pt modelId="{315DB7F5-3CDF-49D5-8EFB-39569C6EDD31}" type="parTrans" cxnId="{B81848DE-1B90-4BBF-B856-A18ED62EDA2B}">
      <dgm:prSet/>
      <dgm:spPr/>
      <dgm:t>
        <a:bodyPr/>
        <a:lstStyle/>
        <a:p>
          <a:endParaRPr lang="en-US"/>
        </a:p>
      </dgm:t>
    </dgm:pt>
    <dgm:pt modelId="{9558BFEA-4598-410C-858E-DC67C9F2C2CB}" type="sibTrans" cxnId="{B81848DE-1B90-4BBF-B856-A18ED62EDA2B}">
      <dgm:prSet/>
      <dgm:spPr/>
      <dgm:t>
        <a:bodyPr/>
        <a:lstStyle/>
        <a:p>
          <a:endParaRPr lang="en-US"/>
        </a:p>
      </dgm:t>
    </dgm:pt>
    <dgm:pt modelId="{47708761-C5C8-4444-B2CA-AD77BC9E48CC}">
      <dgm:prSet/>
      <dgm:spPr/>
      <dgm:t>
        <a:bodyPr/>
        <a:lstStyle/>
        <a:p>
          <a:pPr algn="just"/>
          <a:r>
            <a:rPr lang="en-IN" dirty="0"/>
            <a:t>Chest X-ray rules out other possible diseases such as lung cancer or infections (</a:t>
          </a:r>
          <a:r>
            <a:rPr lang="en-IN" dirty="0" err="1"/>
            <a:t>Alshmrani</a:t>
          </a:r>
          <a:r>
            <a:rPr lang="en-IN" dirty="0"/>
            <a:t>, et al., 2023).</a:t>
          </a:r>
          <a:endParaRPr lang="en-US" dirty="0"/>
        </a:p>
      </dgm:t>
    </dgm:pt>
    <dgm:pt modelId="{71FFF04E-CE51-4410-ACD1-F9D29D940814}" type="parTrans" cxnId="{F5DA7D05-4265-4FA7-84A9-C8F208ADB566}">
      <dgm:prSet/>
      <dgm:spPr/>
      <dgm:t>
        <a:bodyPr/>
        <a:lstStyle/>
        <a:p>
          <a:endParaRPr lang="en-US"/>
        </a:p>
      </dgm:t>
    </dgm:pt>
    <dgm:pt modelId="{F034A0AA-EB09-4C9C-90D8-374EC527DFBF}" type="sibTrans" cxnId="{F5DA7D05-4265-4FA7-84A9-C8F208ADB566}">
      <dgm:prSet/>
      <dgm:spPr/>
      <dgm:t>
        <a:bodyPr/>
        <a:lstStyle/>
        <a:p>
          <a:endParaRPr lang="en-US"/>
        </a:p>
      </dgm:t>
    </dgm:pt>
    <dgm:pt modelId="{3BC3AFB4-78C6-472D-A22E-D62C2B39572B}">
      <dgm:prSet/>
      <dgm:spPr/>
      <dgm:t>
        <a:bodyPr/>
        <a:lstStyle/>
        <a:p>
          <a:pPr algn="just"/>
          <a:r>
            <a:rPr lang="en-IN" dirty="0"/>
            <a:t>Oxygen saturation measure evaluates the level of respiratory impairment in the process of assessment.</a:t>
          </a:r>
          <a:endParaRPr lang="en-US" dirty="0"/>
        </a:p>
      </dgm:t>
    </dgm:pt>
    <dgm:pt modelId="{8C019F00-FCBC-4C65-AE5A-647F136D8833}" type="parTrans" cxnId="{C38768A3-9DC3-4711-83E7-F51AF767A3CC}">
      <dgm:prSet/>
      <dgm:spPr/>
      <dgm:t>
        <a:bodyPr/>
        <a:lstStyle/>
        <a:p>
          <a:endParaRPr lang="en-US"/>
        </a:p>
      </dgm:t>
    </dgm:pt>
    <dgm:pt modelId="{1C524964-6258-4F00-A878-FB4D7CBF15C7}" type="sibTrans" cxnId="{C38768A3-9DC3-4711-83E7-F51AF767A3CC}">
      <dgm:prSet/>
      <dgm:spPr/>
      <dgm:t>
        <a:bodyPr/>
        <a:lstStyle/>
        <a:p>
          <a:endParaRPr lang="en-US"/>
        </a:p>
      </dgm:t>
    </dgm:pt>
    <dgm:pt modelId="{57661F7F-1E9A-45EE-9601-27789742873C}" type="pres">
      <dgm:prSet presAssocID="{BB26A50D-5402-49FB-8D3A-2A6CA833086D}" presName="vert0" presStyleCnt="0">
        <dgm:presLayoutVars>
          <dgm:dir/>
          <dgm:animOne val="branch"/>
          <dgm:animLvl val="lvl"/>
        </dgm:presLayoutVars>
      </dgm:prSet>
      <dgm:spPr/>
    </dgm:pt>
    <dgm:pt modelId="{30C9BF2A-955B-468D-B06A-B08EB7AC7A58}" type="pres">
      <dgm:prSet presAssocID="{AD0C97F9-BAE1-48BA-A21D-37DE7493385C}" presName="thickLine" presStyleLbl="alignNode1" presStyleIdx="0" presStyleCnt="4"/>
      <dgm:spPr/>
    </dgm:pt>
    <dgm:pt modelId="{08248383-C5FC-4A33-B2FE-14205FFC98AF}" type="pres">
      <dgm:prSet presAssocID="{AD0C97F9-BAE1-48BA-A21D-37DE7493385C}" presName="horz1" presStyleCnt="0"/>
      <dgm:spPr/>
    </dgm:pt>
    <dgm:pt modelId="{183F2D59-7F1F-47A5-B293-6F40BABB9773}" type="pres">
      <dgm:prSet presAssocID="{AD0C97F9-BAE1-48BA-A21D-37DE7493385C}" presName="tx1" presStyleLbl="revTx" presStyleIdx="0" presStyleCnt="4"/>
      <dgm:spPr/>
    </dgm:pt>
    <dgm:pt modelId="{5ECFAC4F-25F6-4650-89C2-C1F7A8F86966}" type="pres">
      <dgm:prSet presAssocID="{AD0C97F9-BAE1-48BA-A21D-37DE7493385C}" presName="vert1" presStyleCnt="0"/>
      <dgm:spPr/>
    </dgm:pt>
    <dgm:pt modelId="{B1E0A706-31C5-437D-B807-A0792C5E531F}" type="pres">
      <dgm:prSet presAssocID="{5F76221B-0E48-4AFC-9D30-6524F27F42F3}" presName="thickLine" presStyleLbl="alignNode1" presStyleIdx="1" presStyleCnt="4"/>
      <dgm:spPr/>
    </dgm:pt>
    <dgm:pt modelId="{6094ACC2-4249-4AA9-9A3C-A9A50B731464}" type="pres">
      <dgm:prSet presAssocID="{5F76221B-0E48-4AFC-9D30-6524F27F42F3}" presName="horz1" presStyleCnt="0"/>
      <dgm:spPr/>
    </dgm:pt>
    <dgm:pt modelId="{BF0A9688-89B6-4E4E-BDAD-C9F818E56570}" type="pres">
      <dgm:prSet presAssocID="{5F76221B-0E48-4AFC-9D30-6524F27F42F3}" presName="tx1" presStyleLbl="revTx" presStyleIdx="1" presStyleCnt="4"/>
      <dgm:spPr/>
    </dgm:pt>
    <dgm:pt modelId="{1F1F8649-6701-4347-A7BB-76B2A99B5B43}" type="pres">
      <dgm:prSet presAssocID="{5F76221B-0E48-4AFC-9D30-6524F27F42F3}" presName="vert1" presStyleCnt="0"/>
      <dgm:spPr/>
    </dgm:pt>
    <dgm:pt modelId="{9D3C4641-5BE1-4B22-BF4A-44A4F789220E}" type="pres">
      <dgm:prSet presAssocID="{47708761-C5C8-4444-B2CA-AD77BC9E48CC}" presName="thickLine" presStyleLbl="alignNode1" presStyleIdx="2" presStyleCnt="4"/>
      <dgm:spPr/>
    </dgm:pt>
    <dgm:pt modelId="{D6096650-84D9-42AF-8A4C-FB9519A24AC9}" type="pres">
      <dgm:prSet presAssocID="{47708761-C5C8-4444-B2CA-AD77BC9E48CC}" presName="horz1" presStyleCnt="0"/>
      <dgm:spPr/>
    </dgm:pt>
    <dgm:pt modelId="{1C620194-D85C-4E89-AC1C-855495909CF9}" type="pres">
      <dgm:prSet presAssocID="{47708761-C5C8-4444-B2CA-AD77BC9E48CC}" presName="tx1" presStyleLbl="revTx" presStyleIdx="2" presStyleCnt="4"/>
      <dgm:spPr/>
    </dgm:pt>
    <dgm:pt modelId="{0602022F-EAAF-4110-AB44-0B2F99013014}" type="pres">
      <dgm:prSet presAssocID="{47708761-C5C8-4444-B2CA-AD77BC9E48CC}" presName="vert1" presStyleCnt="0"/>
      <dgm:spPr/>
    </dgm:pt>
    <dgm:pt modelId="{86ADB13F-A151-4898-934B-DEC9CE841F8C}" type="pres">
      <dgm:prSet presAssocID="{3BC3AFB4-78C6-472D-A22E-D62C2B39572B}" presName="thickLine" presStyleLbl="alignNode1" presStyleIdx="3" presStyleCnt="4"/>
      <dgm:spPr/>
    </dgm:pt>
    <dgm:pt modelId="{95171AF4-0092-4EFC-B456-65D13693DBBC}" type="pres">
      <dgm:prSet presAssocID="{3BC3AFB4-78C6-472D-A22E-D62C2B39572B}" presName="horz1" presStyleCnt="0"/>
      <dgm:spPr/>
    </dgm:pt>
    <dgm:pt modelId="{98371FB1-4C8B-4B40-8995-2F1EB4AE0538}" type="pres">
      <dgm:prSet presAssocID="{3BC3AFB4-78C6-472D-A22E-D62C2B39572B}" presName="tx1" presStyleLbl="revTx" presStyleIdx="3" presStyleCnt="4"/>
      <dgm:spPr/>
    </dgm:pt>
    <dgm:pt modelId="{14CF04BF-D775-47B5-B116-AAF3418D2FBB}" type="pres">
      <dgm:prSet presAssocID="{3BC3AFB4-78C6-472D-A22E-D62C2B39572B}" presName="vert1" presStyleCnt="0"/>
      <dgm:spPr/>
    </dgm:pt>
  </dgm:ptLst>
  <dgm:cxnLst>
    <dgm:cxn modelId="{F5DA7D05-4265-4FA7-84A9-C8F208ADB566}" srcId="{BB26A50D-5402-49FB-8D3A-2A6CA833086D}" destId="{47708761-C5C8-4444-B2CA-AD77BC9E48CC}" srcOrd="2" destOrd="0" parTransId="{71FFF04E-CE51-4410-ACD1-F9D29D940814}" sibTransId="{F034A0AA-EB09-4C9C-90D8-374EC527DFBF}"/>
    <dgm:cxn modelId="{C71E6D14-9140-448E-965E-E2D132BFCB2A}" type="presOf" srcId="{47708761-C5C8-4444-B2CA-AD77BC9E48CC}" destId="{1C620194-D85C-4E89-AC1C-855495909CF9}" srcOrd="0" destOrd="0" presId="urn:microsoft.com/office/officeart/2008/layout/LinedList"/>
    <dgm:cxn modelId="{5E5C0F2D-1B57-4479-A4DC-48F410326348}" type="presOf" srcId="{BB26A50D-5402-49FB-8D3A-2A6CA833086D}" destId="{57661F7F-1E9A-45EE-9601-27789742873C}" srcOrd="0" destOrd="0" presId="urn:microsoft.com/office/officeart/2008/layout/LinedList"/>
    <dgm:cxn modelId="{E1C15F3A-054F-4211-9515-1E936183C3AB}" type="presOf" srcId="{AD0C97F9-BAE1-48BA-A21D-37DE7493385C}" destId="{183F2D59-7F1F-47A5-B293-6F40BABB9773}" srcOrd="0" destOrd="0" presId="urn:microsoft.com/office/officeart/2008/layout/LinedList"/>
    <dgm:cxn modelId="{EB601E67-95F5-4E8C-BDDF-D16AA51CE59B}" srcId="{BB26A50D-5402-49FB-8D3A-2A6CA833086D}" destId="{AD0C97F9-BAE1-48BA-A21D-37DE7493385C}" srcOrd="0" destOrd="0" parTransId="{BEA2E3AD-F7D5-4A81-8282-3AACD450B907}" sibTransId="{A379A0D9-12DA-4BF1-8418-E33CA05FDAA7}"/>
    <dgm:cxn modelId="{20F50B7A-A3B5-45B9-A8C9-FC6F62D8CA3E}" type="presOf" srcId="{3BC3AFB4-78C6-472D-A22E-D62C2B39572B}" destId="{98371FB1-4C8B-4B40-8995-2F1EB4AE0538}" srcOrd="0" destOrd="0" presId="urn:microsoft.com/office/officeart/2008/layout/LinedList"/>
    <dgm:cxn modelId="{473C1F83-1B7A-421C-B2B1-2B8A6AD1ADB3}" type="presOf" srcId="{5F76221B-0E48-4AFC-9D30-6524F27F42F3}" destId="{BF0A9688-89B6-4E4E-BDAD-C9F818E56570}" srcOrd="0" destOrd="0" presId="urn:microsoft.com/office/officeart/2008/layout/LinedList"/>
    <dgm:cxn modelId="{C38768A3-9DC3-4711-83E7-F51AF767A3CC}" srcId="{BB26A50D-5402-49FB-8D3A-2A6CA833086D}" destId="{3BC3AFB4-78C6-472D-A22E-D62C2B39572B}" srcOrd="3" destOrd="0" parTransId="{8C019F00-FCBC-4C65-AE5A-647F136D8833}" sibTransId="{1C524964-6258-4F00-A878-FB4D7CBF15C7}"/>
    <dgm:cxn modelId="{B81848DE-1B90-4BBF-B856-A18ED62EDA2B}" srcId="{BB26A50D-5402-49FB-8D3A-2A6CA833086D}" destId="{5F76221B-0E48-4AFC-9D30-6524F27F42F3}" srcOrd="1" destOrd="0" parTransId="{315DB7F5-3CDF-49D5-8EFB-39569C6EDD31}" sibTransId="{9558BFEA-4598-410C-858E-DC67C9F2C2CB}"/>
    <dgm:cxn modelId="{A787FD3F-C6E5-47F3-B33F-C543F2E08DEC}" type="presParOf" srcId="{57661F7F-1E9A-45EE-9601-27789742873C}" destId="{30C9BF2A-955B-468D-B06A-B08EB7AC7A58}" srcOrd="0" destOrd="0" presId="urn:microsoft.com/office/officeart/2008/layout/LinedList"/>
    <dgm:cxn modelId="{FC79A4EB-EDCB-4117-890E-DBF0DAD63521}" type="presParOf" srcId="{57661F7F-1E9A-45EE-9601-27789742873C}" destId="{08248383-C5FC-4A33-B2FE-14205FFC98AF}" srcOrd="1" destOrd="0" presId="urn:microsoft.com/office/officeart/2008/layout/LinedList"/>
    <dgm:cxn modelId="{6CF60E1F-140A-4FE8-86C4-1ED2510ABD21}" type="presParOf" srcId="{08248383-C5FC-4A33-B2FE-14205FFC98AF}" destId="{183F2D59-7F1F-47A5-B293-6F40BABB9773}" srcOrd="0" destOrd="0" presId="urn:microsoft.com/office/officeart/2008/layout/LinedList"/>
    <dgm:cxn modelId="{93D57016-DC13-464D-8EB3-8BAEBFF984BF}" type="presParOf" srcId="{08248383-C5FC-4A33-B2FE-14205FFC98AF}" destId="{5ECFAC4F-25F6-4650-89C2-C1F7A8F86966}" srcOrd="1" destOrd="0" presId="urn:microsoft.com/office/officeart/2008/layout/LinedList"/>
    <dgm:cxn modelId="{B65444A2-EECE-4BAE-B52F-6E60109A1061}" type="presParOf" srcId="{57661F7F-1E9A-45EE-9601-27789742873C}" destId="{B1E0A706-31C5-437D-B807-A0792C5E531F}" srcOrd="2" destOrd="0" presId="urn:microsoft.com/office/officeart/2008/layout/LinedList"/>
    <dgm:cxn modelId="{4975E973-0541-4172-925B-CD02D0E3F545}" type="presParOf" srcId="{57661F7F-1E9A-45EE-9601-27789742873C}" destId="{6094ACC2-4249-4AA9-9A3C-A9A50B731464}" srcOrd="3" destOrd="0" presId="urn:microsoft.com/office/officeart/2008/layout/LinedList"/>
    <dgm:cxn modelId="{716C32D5-1C33-4774-ABEB-A1CD243F5E27}" type="presParOf" srcId="{6094ACC2-4249-4AA9-9A3C-A9A50B731464}" destId="{BF0A9688-89B6-4E4E-BDAD-C9F818E56570}" srcOrd="0" destOrd="0" presId="urn:microsoft.com/office/officeart/2008/layout/LinedList"/>
    <dgm:cxn modelId="{CBC6F203-A4EA-4109-AAEF-0EFB28A0DBF6}" type="presParOf" srcId="{6094ACC2-4249-4AA9-9A3C-A9A50B731464}" destId="{1F1F8649-6701-4347-A7BB-76B2A99B5B43}" srcOrd="1" destOrd="0" presId="urn:microsoft.com/office/officeart/2008/layout/LinedList"/>
    <dgm:cxn modelId="{BECCC19B-96E6-4CDC-8CB8-88790FB795EC}" type="presParOf" srcId="{57661F7F-1E9A-45EE-9601-27789742873C}" destId="{9D3C4641-5BE1-4B22-BF4A-44A4F789220E}" srcOrd="4" destOrd="0" presId="urn:microsoft.com/office/officeart/2008/layout/LinedList"/>
    <dgm:cxn modelId="{D4243823-EF15-41A6-82CC-83C65D86504D}" type="presParOf" srcId="{57661F7F-1E9A-45EE-9601-27789742873C}" destId="{D6096650-84D9-42AF-8A4C-FB9519A24AC9}" srcOrd="5" destOrd="0" presId="urn:microsoft.com/office/officeart/2008/layout/LinedList"/>
    <dgm:cxn modelId="{2B707991-40F2-415A-8E00-DEBDE456C697}" type="presParOf" srcId="{D6096650-84D9-42AF-8A4C-FB9519A24AC9}" destId="{1C620194-D85C-4E89-AC1C-855495909CF9}" srcOrd="0" destOrd="0" presId="urn:microsoft.com/office/officeart/2008/layout/LinedList"/>
    <dgm:cxn modelId="{F39E0010-8E51-4210-AA7E-A2CE74087144}" type="presParOf" srcId="{D6096650-84D9-42AF-8A4C-FB9519A24AC9}" destId="{0602022F-EAAF-4110-AB44-0B2F99013014}" srcOrd="1" destOrd="0" presId="urn:microsoft.com/office/officeart/2008/layout/LinedList"/>
    <dgm:cxn modelId="{66982294-76E2-47A4-A630-B6EE9C4B5A49}" type="presParOf" srcId="{57661F7F-1E9A-45EE-9601-27789742873C}" destId="{86ADB13F-A151-4898-934B-DEC9CE841F8C}" srcOrd="6" destOrd="0" presId="urn:microsoft.com/office/officeart/2008/layout/LinedList"/>
    <dgm:cxn modelId="{AE58124A-4FBA-421C-AFBD-7142AD40B5E1}" type="presParOf" srcId="{57661F7F-1E9A-45EE-9601-27789742873C}" destId="{95171AF4-0092-4EFC-B456-65D13693DBBC}" srcOrd="7" destOrd="0" presId="urn:microsoft.com/office/officeart/2008/layout/LinedList"/>
    <dgm:cxn modelId="{836E5FCA-588C-4861-A4B2-48F7BF365DD3}" type="presParOf" srcId="{95171AF4-0092-4EFC-B456-65D13693DBBC}" destId="{98371FB1-4C8B-4B40-8995-2F1EB4AE0538}" srcOrd="0" destOrd="0" presId="urn:microsoft.com/office/officeart/2008/layout/LinedList"/>
    <dgm:cxn modelId="{53926D49-51CF-4D60-A0F5-AF45DADE4D15}" type="presParOf" srcId="{95171AF4-0092-4EFC-B456-65D13693DBBC}" destId="{14CF04BF-D775-47B5-B116-AAF3418D2F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2A56F61-8944-45E4-AED6-B7C8B937DC1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D3B25C9-1F76-4DC6-B577-1328EE039631}">
      <dgm:prSet/>
      <dgm:spPr/>
      <dgm:t>
        <a:bodyPr/>
        <a:lstStyle/>
        <a:p>
          <a:pPr algn="just"/>
          <a:r>
            <a:rPr lang="en-IN" dirty="0">
              <a:latin typeface="Arial" panose="020B0604020202020204" pitchFamily="34" charset="0"/>
              <a:cs typeface="Arial" panose="020B0604020202020204" pitchFamily="34" charset="0"/>
            </a:rPr>
            <a:t>According to NICE (2021), guidelines recommend smoking stop as the most effective intervention strategy.</a:t>
          </a:r>
          <a:endParaRPr lang="en-US" dirty="0">
            <a:latin typeface="Arial" panose="020B0604020202020204" pitchFamily="34" charset="0"/>
            <a:cs typeface="Arial" panose="020B0604020202020204" pitchFamily="34" charset="0"/>
          </a:endParaRPr>
        </a:p>
      </dgm:t>
    </dgm:pt>
    <dgm:pt modelId="{973EA0FE-84DE-46A9-8FA0-8E4A0C9609CB}" type="parTrans" cxnId="{67F96151-5F64-4919-97CC-156BD8AF9FC3}">
      <dgm:prSet/>
      <dgm:spPr/>
      <dgm:t>
        <a:bodyPr/>
        <a:lstStyle/>
        <a:p>
          <a:endParaRPr lang="en-US"/>
        </a:p>
      </dgm:t>
    </dgm:pt>
    <dgm:pt modelId="{AC2C697A-F3F2-4DD6-A2EF-A1C37D18CE9D}" type="sibTrans" cxnId="{67F96151-5F64-4919-97CC-156BD8AF9FC3}">
      <dgm:prSet/>
      <dgm:spPr/>
      <dgm:t>
        <a:bodyPr/>
        <a:lstStyle/>
        <a:p>
          <a:endParaRPr lang="en-US"/>
        </a:p>
      </dgm:t>
    </dgm:pt>
    <dgm:pt modelId="{9C2B977A-DECC-4D60-A805-BAE36888B1E0}">
      <dgm:prSet/>
      <dgm:spPr/>
      <dgm:t>
        <a:bodyPr/>
        <a:lstStyle/>
        <a:p>
          <a:pPr algn="just"/>
          <a:r>
            <a:rPr lang="en-IN" dirty="0">
              <a:latin typeface="Arial" panose="020B0604020202020204" pitchFamily="34" charset="0"/>
              <a:cs typeface="Arial" panose="020B0604020202020204" pitchFamily="34" charset="0"/>
            </a:rPr>
            <a:t>Pharmacological treatment contains bronchodilators and inhaled corticosteroids to control the symptoms (Liang and Chao, 2023).</a:t>
          </a:r>
          <a:endParaRPr lang="en-US" dirty="0">
            <a:latin typeface="Arial" panose="020B0604020202020204" pitchFamily="34" charset="0"/>
            <a:cs typeface="Arial" panose="020B0604020202020204" pitchFamily="34" charset="0"/>
          </a:endParaRPr>
        </a:p>
      </dgm:t>
    </dgm:pt>
    <dgm:pt modelId="{BBE1BDCC-8101-4A2A-AABC-61A042D5256F}" type="parTrans" cxnId="{78E51745-509C-4CD0-98B8-19DF70EC10C3}">
      <dgm:prSet/>
      <dgm:spPr/>
      <dgm:t>
        <a:bodyPr/>
        <a:lstStyle/>
        <a:p>
          <a:endParaRPr lang="en-US"/>
        </a:p>
      </dgm:t>
    </dgm:pt>
    <dgm:pt modelId="{6917495F-3212-4060-AC96-CE72B901DB03}" type="sibTrans" cxnId="{78E51745-509C-4CD0-98B8-19DF70EC10C3}">
      <dgm:prSet/>
      <dgm:spPr/>
      <dgm:t>
        <a:bodyPr/>
        <a:lstStyle/>
        <a:p>
          <a:endParaRPr lang="en-US"/>
        </a:p>
      </dgm:t>
    </dgm:pt>
    <dgm:pt modelId="{AAAC3D74-0A71-42DE-BE3E-F840F5F50687}">
      <dgm:prSet/>
      <dgm:spPr/>
      <dgm:t>
        <a:bodyPr/>
        <a:lstStyle/>
        <a:p>
          <a:pPr algn="just"/>
          <a:r>
            <a:rPr lang="en-IN" dirty="0">
              <a:latin typeface="Arial" panose="020B0604020202020204" pitchFamily="34" charset="0"/>
              <a:cs typeface="Arial" panose="020B0604020202020204" pitchFamily="34" charset="0"/>
            </a:rPr>
            <a:t>The risk of complications is diminished with the help of vaccination against influenza and pneumococcal infections.</a:t>
          </a:r>
          <a:endParaRPr lang="en-US" dirty="0">
            <a:latin typeface="Arial" panose="020B0604020202020204" pitchFamily="34" charset="0"/>
            <a:cs typeface="Arial" panose="020B0604020202020204" pitchFamily="34" charset="0"/>
          </a:endParaRPr>
        </a:p>
      </dgm:t>
    </dgm:pt>
    <dgm:pt modelId="{8B025A90-36F7-467E-B2E2-2AA4150CAC69}" type="parTrans" cxnId="{70FB0778-D6DA-4C50-A7B8-BC42C75BDC7E}">
      <dgm:prSet/>
      <dgm:spPr/>
      <dgm:t>
        <a:bodyPr/>
        <a:lstStyle/>
        <a:p>
          <a:endParaRPr lang="en-US"/>
        </a:p>
      </dgm:t>
    </dgm:pt>
    <dgm:pt modelId="{35BDFD44-181A-4E42-B2A3-5F9FC06926C6}" type="sibTrans" cxnId="{70FB0778-D6DA-4C50-A7B8-BC42C75BDC7E}">
      <dgm:prSet/>
      <dgm:spPr/>
      <dgm:t>
        <a:bodyPr/>
        <a:lstStyle/>
        <a:p>
          <a:endParaRPr lang="en-US"/>
        </a:p>
      </dgm:t>
    </dgm:pt>
    <dgm:pt modelId="{552FB039-E251-4182-8746-F9A034CC9A67}">
      <dgm:prSet/>
      <dgm:spPr/>
      <dgm:t>
        <a:bodyPr/>
        <a:lstStyle/>
        <a:p>
          <a:pPr algn="just"/>
          <a:r>
            <a:rPr lang="en-IN" dirty="0">
              <a:latin typeface="Arial" panose="020B0604020202020204" pitchFamily="34" charset="0"/>
              <a:cs typeface="Arial" panose="020B0604020202020204" pitchFamily="34" charset="0"/>
            </a:rPr>
            <a:t>Long-term disease management can be effectively done by constant monitoring and follow-up.</a:t>
          </a:r>
          <a:endParaRPr lang="en-US" dirty="0">
            <a:latin typeface="Arial" panose="020B0604020202020204" pitchFamily="34" charset="0"/>
            <a:cs typeface="Arial" panose="020B0604020202020204" pitchFamily="34" charset="0"/>
          </a:endParaRPr>
        </a:p>
      </dgm:t>
    </dgm:pt>
    <dgm:pt modelId="{50B170E5-7755-4409-A453-ECAFDFD4D00F}" type="parTrans" cxnId="{A51EFE7C-7F28-4463-8509-37D6BE4023D6}">
      <dgm:prSet/>
      <dgm:spPr/>
      <dgm:t>
        <a:bodyPr/>
        <a:lstStyle/>
        <a:p>
          <a:endParaRPr lang="en-US"/>
        </a:p>
      </dgm:t>
    </dgm:pt>
    <dgm:pt modelId="{2F795396-2A0E-45C5-9E90-7E60E332ED79}" type="sibTrans" cxnId="{A51EFE7C-7F28-4463-8509-37D6BE4023D6}">
      <dgm:prSet/>
      <dgm:spPr/>
      <dgm:t>
        <a:bodyPr/>
        <a:lstStyle/>
        <a:p>
          <a:endParaRPr lang="en-US"/>
        </a:p>
      </dgm:t>
    </dgm:pt>
    <dgm:pt modelId="{9EFE5B19-D1B9-482B-90E7-D258656C1CEE}" type="pres">
      <dgm:prSet presAssocID="{32A56F61-8944-45E4-AED6-B7C8B937DC16}" presName="linear" presStyleCnt="0">
        <dgm:presLayoutVars>
          <dgm:animLvl val="lvl"/>
          <dgm:resizeHandles val="exact"/>
        </dgm:presLayoutVars>
      </dgm:prSet>
      <dgm:spPr/>
    </dgm:pt>
    <dgm:pt modelId="{F0B194FB-2FD3-48DE-98B8-470A4FCB7E29}" type="pres">
      <dgm:prSet presAssocID="{CD3B25C9-1F76-4DC6-B577-1328EE039631}" presName="parentText" presStyleLbl="node1" presStyleIdx="0" presStyleCnt="4">
        <dgm:presLayoutVars>
          <dgm:chMax val="0"/>
          <dgm:bulletEnabled val="1"/>
        </dgm:presLayoutVars>
      </dgm:prSet>
      <dgm:spPr/>
    </dgm:pt>
    <dgm:pt modelId="{69EE46B2-1D76-4A23-ACD5-15E7C56BE080}" type="pres">
      <dgm:prSet presAssocID="{AC2C697A-F3F2-4DD6-A2EF-A1C37D18CE9D}" presName="spacer" presStyleCnt="0"/>
      <dgm:spPr/>
    </dgm:pt>
    <dgm:pt modelId="{C452290F-1772-45BD-88C8-51B49B8CBE25}" type="pres">
      <dgm:prSet presAssocID="{9C2B977A-DECC-4D60-A805-BAE36888B1E0}" presName="parentText" presStyleLbl="node1" presStyleIdx="1" presStyleCnt="4">
        <dgm:presLayoutVars>
          <dgm:chMax val="0"/>
          <dgm:bulletEnabled val="1"/>
        </dgm:presLayoutVars>
      </dgm:prSet>
      <dgm:spPr/>
    </dgm:pt>
    <dgm:pt modelId="{EC62BAA4-9FCE-447A-9A07-C8A5C1D90DCB}" type="pres">
      <dgm:prSet presAssocID="{6917495F-3212-4060-AC96-CE72B901DB03}" presName="spacer" presStyleCnt="0"/>
      <dgm:spPr/>
    </dgm:pt>
    <dgm:pt modelId="{0C118250-8F08-46C9-8493-BB20CAA90464}" type="pres">
      <dgm:prSet presAssocID="{AAAC3D74-0A71-42DE-BE3E-F840F5F50687}" presName="parentText" presStyleLbl="node1" presStyleIdx="2" presStyleCnt="4">
        <dgm:presLayoutVars>
          <dgm:chMax val="0"/>
          <dgm:bulletEnabled val="1"/>
        </dgm:presLayoutVars>
      </dgm:prSet>
      <dgm:spPr/>
    </dgm:pt>
    <dgm:pt modelId="{D1C43A25-2A6F-4663-94BF-D304F8182C62}" type="pres">
      <dgm:prSet presAssocID="{35BDFD44-181A-4E42-B2A3-5F9FC06926C6}" presName="spacer" presStyleCnt="0"/>
      <dgm:spPr/>
    </dgm:pt>
    <dgm:pt modelId="{39373CE1-3411-4735-9812-2238BF9A201D}" type="pres">
      <dgm:prSet presAssocID="{552FB039-E251-4182-8746-F9A034CC9A67}" presName="parentText" presStyleLbl="node1" presStyleIdx="3" presStyleCnt="4">
        <dgm:presLayoutVars>
          <dgm:chMax val="0"/>
          <dgm:bulletEnabled val="1"/>
        </dgm:presLayoutVars>
      </dgm:prSet>
      <dgm:spPr/>
    </dgm:pt>
  </dgm:ptLst>
  <dgm:cxnLst>
    <dgm:cxn modelId="{71C92C42-4524-485A-B24C-8918F8324C14}" type="presOf" srcId="{32A56F61-8944-45E4-AED6-B7C8B937DC16}" destId="{9EFE5B19-D1B9-482B-90E7-D258656C1CEE}" srcOrd="0" destOrd="0" presId="urn:microsoft.com/office/officeart/2005/8/layout/vList2"/>
    <dgm:cxn modelId="{78E51745-509C-4CD0-98B8-19DF70EC10C3}" srcId="{32A56F61-8944-45E4-AED6-B7C8B937DC16}" destId="{9C2B977A-DECC-4D60-A805-BAE36888B1E0}" srcOrd="1" destOrd="0" parTransId="{BBE1BDCC-8101-4A2A-AABC-61A042D5256F}" sibTransId="{6917495F-3212-4060-AC96-CE72B901DB03}"/>
    <dgm:cxn modelId="{161A5867-FAF3-4EE4-9C3C-5B6929CC0A48}" type="presOf" srcId="{9C2B977A-DECC-4D60-A805-BAE36888B1E0}" destId="{C452290F-1772-45BD-88C8-51B49B8CBE25}" srcOrd="0" destOrd="0" presId="urn:microsoft.com/office/officeart/2005/8/layout/vList2"/>
    <dgm:cxn modelId="{67F96151-5F64-4919-97CC-156BD8AF9FC3}" srcId="{32A56F61-8944-45E4-AED6-B7C8B937DC16}" destId="{CD3B25C9-1F76-4DC6-B577-1328EE039631}" srcOrd="0" destOrd="0" parTransId="{973EA0FE-84DE-46A9-8FA0-8E4A0C9609CB}" sibTransId="{AC2C697A-F3F2-4DD6-A2EF-A1C37D18CE9D}"/>
    <dgm:cxn modelId="{87995277-D6AE-449C-844C-537C517AD7A3}" type="presOf" srcId="{CD3B25C9-1F76-4DC6-B577-1328EE039631}" destId="{F0B194FB-2FD3-48DE-98B8-470A4FCB7E29}" srcOrd="0" destOrd="0" presId="urn:microsoft.com/office/officeart/2005/8/layout/vList2"/>
    <dgm:cxn modelId="{70FB0778-D6DA-4C50-A7B8-BC42C75BDC7E}" srcId="{32A56F61-8944-45E4-AED6-B7C8B937DC16}" destId="{AAAC3D74-0A71-42DE-BE3E-F840F5F50687}" srcOrd="2" destOrd="0" parTransId="{8B025A90-36F7-467E-B2E2-2AA4150CAC69}" sibTransId="{35BDFD44-181A-4E42-B2A3-5F9FC06926C6}"/>
    <dgm:cxn modelId="{1B828978-B2D2-47B9-B542-3ABEC2A9BADE}" type="presOf" srcId="{AAAC3D74-0A71-42DE-BE3E-F840F5F50687}" destId="{0C118250-8F08-46C9-8493-BB20CAA90464}" srcOrd="0" destOrd="0" presId="urn:microsoft.com/office/officeart/2005/8/layout/vList2"/>
    <dgm:cxn modelId="{A51EFE7C-7F28-4463-8509-37D6BE4023D6}" srcId="{32A56F61-8944-45E4-AED6-B7C8B937DC16}" destId="{552FB039-E251-4182-8746-F9A034CC9A67}" srcOrd="3" destOrd="0" parTransId="{50B170E5-7755-4409-A453-ECAFDFD4D00F}" sibTransId="{2F795396-2A0E-45C5-9E90-7E60E332ED79}"/>
    <dgm:cxn modelId="{487B3CFB-AB46-41F7-B1B9-B8E92C4D0C6A}" type="presOf" srcId="{552FB039-E251-4182-8746-F9A034CC9A67}" destId="{39373CE1-3411-4735-9812-2238BF9A201D}" srcOrd="0" destOrd="0" presId="urn:microsoft.com/office/officeart/2005/8/layout/vList2"/>
    <dgm:cxn modelId="{C41CEF06-5166-463B-A8C7-5813E5AA635C}" type="presParOf" srcId="{9EFE5B19-D1B9-482B-90E7-D258656C1CEE}" destId="{F0B194FB-2FD3-48DE-98B8-470A4FCB7E29}" srcOrd="0" destOrd="0" presId="urn:microsoft.com/office/officeart/2005/8/layout/vList2"/>
    <dgm:cxn modelId="{4168E1B5-37BD-43A8-9C96-D69942A36A7E}" type="presParOf" srcId="{9EFE5B19-D1B9-482B-90E7-D258656C1CEE}" destId="{69EE46B2-1D76-4A23-ACD5-15E7C56BE080}" srcOrd="1" destOrd="0" presId="urn:microsoft.com/office/officeart/2005/8/layout/vList2"/>
    <dgm:cxn modelId="{89887211-BEF0-4E18-AAB7-5B8F57B2B8B5}" type="presParOf" srcId="{9EFE5B19-D1B9-482B-90E7-D258656C1CEE}" destId="{C452290F-1772-45BD-88C8-51B49B8CBE25}" srcOrd="2" destOrd="0" presId="urn:microsoft.com/office/officeart/2005/8/layout/vList2"/>
    <dgm:cxn modelId="{0B52CAD1-5792-4652-B86F-7DABB7340E24}" type="presParOf" srcId="{9EFE5B19-D1B9-482B-90E7-D258656C1CEE}" destId="{EC62BAA4-9FCE-447A-9A07-C8A5C1D90DCB}" srcOrd="3" destOrd="0" presId="urn:microsoft.com/office/officeart/2005/8/layout/vList2"/>
    <dgm:cxn modelId="{8C66496B-BD37-45A7-A489-8EDBE641BF4C}" type="presParOf" srcId="{9EFE5B19-D1B9-482B-90E7-D258656C1CEE}" destId="{0C118250-8F08-46C9-8493-BB20CAA90464}" srcOrd="4" destOrd="0" presId="urn:microsoft.com/office/officeart/2005/8/layout/vList2"/>
    <dgm:cxn modelId="{7A47E123-8492-475C-A977-667321D9B61A}" type="presParOf" srcId="{9EFE5B19-D1B9-482B-90E7-D258656C1CEE}" destId="{D1C43A25-2A6F-4663-94BF-D304F8182C62}" srcOrd="5" destOrd="0" presId="urn:microsoft.com/office/officeart/2005/8/layout/vList2"/>
    <dgm:cxn modelId="{5050E825-9EAD-4F4C-B7C5-6F60FA9531FC}" type="presParOf" srcId="{9EFE5B19-D1B9-482B-90E7-D258656C1CEE}" destId="{39373CE1-3411-4735-9812-2238BF9A201D}"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18BCC75-01A2-4BF1-97F0-EA1EEB0E9BE7}"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1552D2D7-E235-4E0A-AF84-100DDE93B8AA}">
      <dgm:prSet/>
      <dgm:spPr/>
      <dgm:t>
        <a:bodyPr/>
        <a:lstStyle/>
        <a:p>
          <a:pPr algn="just"/>
          <a:r>
            <a:rPr lang="en-IN" dirty="0"/>
            <a:t>The biopsychosocial model deals with the physical, psychological, and social factors of chronic disease (Bolton, 2023).</a:t>
          </a:r>
          <a:endParaRPr lang="en-US" dirty="0"/>
        </a:p>
      </dgm:t>
    </dgm:pt>
    <dgm:pt modelId="{DBF76D40-6BAC-41F2-8437-3F5F892C072F}" type="parTrans" cxnId="{E59C99C1-ADB8-421A-983A-12A53DBC5816}">
      <dgm:prSet/>
      <dgm:spPr/>
      <dgm:t>
        <a:bodyPr/>
        <a:lstStyle/>
        <a:p>
          <a:endParaRPr lang="en-US"/>
        </a:p>
      </dgm:t>
    </dgm:pt>
    <dgm:pt modelId="{93FAFDEA-4FD3-4446-A21C-B9A1A41064D3}" type="sibTrans" cxnId="{E59C99C1-ADB8-421A-983A-12A53DBC5816}">
      <dgm:prSet/>
      <dgm:spPr/>
      <dgm:t>
        <a:bodyPr/>
        <a:lstStyle/>
        <a:p>
          <a:endParaRPr lang="en-US"/>
        </a:p>
      </dgm:t>
    </dgm:pt>
    <dgm:pt modelId="{F77FAC9B-B185-49F1-88D1-B6F9BD851853}">
      <dgm:prSet/>
      <dgm:spPr/>
      <dgm:t>
        <a:bodyPr/>
        <a:lstStyle/>
        <a:p>
          <a:pPr algn="just"/>
          <a:r>
            <a:rPr lang="en-IN" dirty="0"/>
            <a:t>The chronic care model is involved in long-term management using a well-coordinated healthcare delivery (</a:t>
          </a:r>
          <a:r>
            <a:rPr lang="en-IN" dirty="0" err="1"/>
            <a:t>Grudniewicz</a:t>
          </a:r>
          <a:r>
            <a:rPr lang="en-IN" dirty="0"/>
            <a:t>, et al., 2023).</a:t>
          </a:r>
          <a:endParaRPr lang="en-US" dirty="0"/>
        </a:p>
      </dgm:t>
    </dgm:pt>
    <dgm:pt modelId="{03504255-AA2C-40F6-BFAE-C550AA61DFA9}" type="parTrans" cxnId="{67294868-FDBE-44D7-9412-D1EF48F59BC2}">
      <dgm:prSet/>
      <dgm:spPr/>
      <dgm:t>
        <a:bodyPr/>
        <a:lstStyle/>
        <a:p>
          <a:endParaRPr lang="en-US"/>
        </a:p>
      </dgm:t>
    </dgm:pt>
    <dgm:pt modelId="{EFDE356F-E087-4B38-9217-70A2B11BBBDB}" type="sibTrans" cxnId="{67294868-FDBE-44D7-9412-D1EF48F59BC2}">
      <dgm:prSet/>
      <dgm:spPr/>
      <dgm:t>
        <a:bodyPr/>
        <a:lstStyle/>
        <a:p>
          <a:endParaRPr lang="en-US"/>
        </a:p>
      </dgm:t>
    </dgm:pt>
    <dgm:pt modelId="{F7520FD2-1D68-4E77-9E15-B8E1314650BB}">
      <dgm:prSet/>
      <dgm:spPr/>
      <dgm:t>
        <a:bodyPr/>
        <a:lstStyle/>
        <a:p>
          <a:pPr algn="just"/>
          <a:r>
            <a:rPr lang="en-IN" dirty="0"/>
            <a:t>Self-management model empowers patients to actively manage their health condition (</a:t>
          </a:r>
          <a:r>
            <a:rPr lang="en-IN" dirty="0" err="1"/>
            <a:t>Petersson</a:t>
          </a:r>
          <a:r>
            <a:rPr lang="en-IN" dirty="0"/>
            <a:t>, et al., 2022)</a:t>
          </a:r>
          <a:endParaRPr lang="en-US" dirty="0"/>
        </a:p>
      </dgm:t>
    </dgm:pt>
    <dgm:pt modelId="{B6182CBB-3CF4-421F-AA34-B8062386A680}" type="parTrans" cxnId="{75221039-92F3-4148-BD9E-67918BC009E5}">
      <dgm:prSet/>
      <dgm:spPr/>
      <dgm:t>
        <a:bodyPr/>
        <a:lstStyle/>
        <a:p>
          <a:endParaRPr lang="en-US"/>
        </a:p>
      </dgm:t>
    </dgm:pt>
    <dgm:pt modelId="{71C8E454-A168-4ED0-BA5E-D7B965EB17F2}" type="sibTrans" cxnId="{75221039-92F3-4148-BD9E-67918BC009E5}">
      <dgm:prSet/>
      <dgm:spPr/>
      <dgm:t>
        <a:bodyPr/>
        <a:lstStyle/>
        <a:p>
          <a:endParaRPr lang="en-US"/>
        </a:p>
      </dgm:t>
    </dgm:pt>
    <dgm:pt modelId="{ABEAE182-CC77-410F-A46D-E4347523A8F8}">
      <dgm:prSet/>
      <dgm:spPr/>
      <dgm:t>
        <a:bodyPr/>
        <a:lstStyle/>
        <a:p>
          <a:pPr algn="just"/>
          <a:r>
            <a:rPr lang="en-IN" dirty="0"/>
            <a:t>Evidence-based frameworks enhance outcomes and make a big reduction in hospital admissions.</a:t>
          </a:r>
          <a:endParaRPr lang="en-US" dirty="0"/>
        </a:p>
      </dgm:t>
    </dgm:pt>
    <dgm:pt modelId="{4FA0CC97-42C2-4E10-9264-F74103D2CFAD}" type="parTrans" cxnId="{28CAB8AE-B812-4527-864E-EBE9D04A1D56}">
      <dgm:prSet/>
      <dgm:spPr/>
      <dgm:t>
        <a:bodyPr/>
        <a:lstStyle/>
        <a:p>
          <a:endParaRPr lang="en-US"/>
        </a:p>
      </dgm:t>
    </dgm:pt>
    <dgm:pt modelId="{710B6CC1-2606-43D2-A5E3-BB52CA55A3BB}" type="sibTrans" cxnId="{28CAB8AE-B812-4527-864E-EBE9D04A1D56}">
      <dgm:prSet/>
      <dgm:spPr/>
      <dgm:t>
        <a:bodyPr/>
        <a:lstStyle/>
        <a:p>
          <a:endParaRPr lang="en-US"/>
        </a:p>
      </dgm:t>
    </dgm:pt>
    <dgm:pt modelId="{260FA414-AF64-41ED-8D2F-842B1329BB9D}" type="pres">
      <dgm:prSet presAssocID="{118BCC75-01A2-4BF1-97F0-EA1EEB0E9BE7}" presName="linear" presStyleCnt="0">
        <dgm:presLayoutVars>
          <dgm:animLvl val="lvl"/>
          <dgm:resizeHandles val="exact"/>
        </dgm:presLayoutVars>
      </dgm:prSet>
      <dgm:spPr/>
    </dgm:pt>
    <dgm:pt modelId="{FE47E8F1-C646-4B14-AC52-505BBC61A14F}" type="pres">
      <dgm:prSet presAssocID="{1552D2D7-E235-4E0A-AF84-100DDE93B8AA}" presName="parentText" presStyleLbl="node1" presStyleIdx="0" presStyleCnt="4">
        <dgm:presLayoutVars>
          <dgm:chMax val="0"/>
          <dgm:bulletEnabled val="1"/>
        </dgm:presLayoutVars>
      </dgm:prSet>
      <dgm:spPr/>
    </dgm:pt>
    <dgm:pt modelId="{282BF6EC-940B-454A-8574-FD8ABF2264B4}" type="pres">
      <dgm:prSet presAssocID="{93FAFDEA-4FD3-4446-A21C-B9A1A41064D3}" presName="spacer" presStyleCnt="0"/>
      <dgm:spPr/>
    </dgm:pt>
    <dgm:pt modelId="{6F70F373-7BEF-405E-A69C-9CBA967854AE}" type="pres">
      <dgm:prSet presAssocID="{F77FAC9B-B185-49F1-88D1-B6F9BD851853}" presName="parentText" presStyleLbl="node1" presStyleIdx="1" presStyleCnt="4">
        <dgm:presLayoutVars>
          <dgm:chMax val="0"/>
          <dgm:bulletEnabled val="1"/>
        </dgm:presLayoutVars>
      </dgm:prSet>
      <dgm:spPr/>
    </dgm:pt>
    <dgm:pt modelId="{D801499E-7EDD-4C44-82A2-A8EEABE7AECE}" type="pres">
      <dgm:prSet presAssocID="{EFDE356F-E087-4B38-9217-70A2B11BBBDB}" presName="spacer" presStyleCnt="0"/>
      <dgm:spPr/>
    </dgm:pt>
    <dgm:pt modelId="{7C81E73C-FF7F-429D-9F18-5E0CCA9DE064}" type="pres">
      <dgm:prSet presAssocID="{F7520FD2-1D68-4E77-9E15-B8E1314650BB}" presName="parentText" presStyleLbl="node1" presStyleIdx="2" presStyleCnt="4">
        <dgm:presLayoutVars>
          <dgm:chMax val="0"/>
          <dgm:bulletEnabled val="1"/>
        </dgm:presLayoutVars>
      </dgm:prSet>
      <dgm:spPr/>
    </dgm:pt>
    <dgm:pt modelId="{679AB490-0DD9-4834-A1CA-72A79685916A}" type="pres">
      <dgm:prSet presAssocID="{71C8E454-A168-4ED0-BA5E-D7B965EB17F2}" presName="spacer" presStyleCnt="0"/>
      <dgm:spPr/>
    </dgm:pt>
    <dgm:pt modelId="{44F8F066-5A1C-4792-A3E8-53858DEBA996}" type="pres">
      <dgm:prSet presAssocID="{ABEAE182-CC77-410F-A46D-E4347523A8F8}" presName="parentText" presStyleLbl="node1" presStyleIdx="3" presStyleCnt="4">
        <dgm:presLayoutVars>
          <dgm:chMax val="0"/>
          <dgm:bulletEnabled val="1"/>
        </dgm:presLayoutVars>
      </dgm:prSet>
      <dgm:spPr/>
    </dgm:pt>
  </dgm:ptLst>
  <dgm:cxnLst>
    <dgm:cxn modelId="{E34BC921-3CD7-4C11-AD6B-5AE95EC009FD}" type="presOf" srcId="{1552D2D7-E235-4E0A-AF84-100DDE93B8AA}" destId="{FE47E8F1-C646-4B14-AC52-505BBC61A14F}" srcOrd="0" destOrd="0" presId="urn:microsoft.com/office/officeart/2005/8/layout/vList2"/>
    <dgm:cxn modelId="{75221039-92F3-4148-BD9E-67918BC009E5}" srcId="{118BCC75-01A2-4BF1-97F0-EA1EEB0E9BE7}" destId="{F7520FD2-1D68-4E77-9E15-B8E1314650BB}" srcOrd="2" destOrd="0" parTransId="{B6182CBB-3CF4-421F-AA34-B8062386A680}" sibTransId="{71C8E454-A168-4ED0-BA5E-D7B965EB17F2}"/>
    <dgm:cxn modelId="{376B2864-287A-4650-BEBB-0E84A093BA3B}" type="presOf" srcId="{118BCC75-01A2-4BF1-97F0-EA1EEB0E9BE7}" destId="{260FA414-AF64-41ED-8D2F-842B1329BB9D}" srcOrd="0" destOrd="0" presId="urn:microsoft.com/office/officeart/2005/8/layout/vList2"/>
    <dgm:cxn modelId="{67294868-FDBE-44D7-9412-D1EF48F59BC2}" srcId="{118BCC75-01A2-4BF1-97F0-EA1EEB0E9BE7}" destId="{F77FAC9B-B185-49F1-88D1-B6F9BD851853}" srcOrd="1" destOrd="0" parTransId="{03504255-AA2C-40F6-BFAE-C550AA61DFA9}" sibTransId="{EFDE356F-E087-4B38-9217-70A2B11BBBDB}"/>
    <dgm:cxn modelId="{B86B5370-E2FF-4D25-B4F0-F97821957C6C}" type="presOf" srcId="{F7520FD2-1D68-4E77-9E15-B8E1314650BB}" destId="{7C81E73C-FF7F-429D-9F18-5E0CCA9DE064}" srcOrd="0" destOrd="0" presId="urn:microsoft.com/office/officeart/2005/8/layout/vList2"/>
    <dgm:cxn modelId="{B544E753-8482-447F-8220-500CA53FC442}" type="presOf" srcId="{F77FAC9B-B185-49F1-88D1-B6F9BD851853}" destId="{6F70F373-7BEF-405E-A69C-9CBA967854AE}" srcOrd="0" destOrd="0" presId="urn:microsoft.com/office/officeart/2005/8/layout/vList2"/>
    <dgm:cxn modelId="{A0577F78-2D76-4DEE-83B0-4FAF78DF2B58}" type="presOf" srcId="{ABEAE182-CC77-410F-A46D-E4347523A8F8}" destId="{44F8F066-5A1C-4792-A3E8-53858DEBA996}" srcOrd="0" destOrd="0" presId="urn:microsoft.com/office/officeart/2005/8/layout/vList2"/>
    <dgm:cxn modelId="{28CAB8AE-B812-4527-864E-EBE9D04A1D56}" srcId="{118BCC75-01A2-4BF1-97F0-EA1EEB0E9BE7}" destId="{ABEAE182-CC77-410F-A46D-E4347523A8F8}" srcOrd="3" destOrd="0" parTransId="{4FA0CC97-42C2-4E10-9264-F74103D2CFAD}" sibTransId="{710B6CC1-2606-43D2-A5E3-BB52CA55A3BB}"/>
    <dgm:cxn modelId="{E59C99C1-ADB8-421A-983A-12A53DBC5816}" srcId="{118BCC75-01A2-4BF1-97F0-EA1EEB0E9BE7}" destId="{1552D2D7-E235-4E0A-AF84-100DDE93B8AA}" srcOrd="0" destOrd="0" parTransId="{DBF76D40-6BAC-41F2-8437-3F5F892C072F}" sibTransId="{93FAFDEA-4FD3-4446-A21C-B9A1A41064D3}"/>
    <dgm:cxn modelId="{BF6F1301-1B59-49B8-B30A-B3DF4B705D68}" type="presParOf" srcId="{260FA414-AF64-41ED-8D2F-842B1329BB9D}" destId="{FE47E8F1-C646-4B14-AC52-505BBC61A14F}" srcOrd="0" destOrd="0" presId="urn:microsoft.com/office/officeart/2005/8/layout/vList2"/>
    <dgm:cxn modelId="{A05E9929-03D7-4F65-A25B-EC3F635DCDF4}" type="presParOf" srcId="{260FA414-AF64-41ED-8D2F-842B1329BB9D}" destId="{282BF6EC-940B-454A-8574-FD8ABF2264B4}" srcOrd="1" destOrd="0" presId="urn:microsoft.com/office/officeart/2005/8/layout/vList2"/>
    <dgm:cxn modelId="{54879382-0593-4EFD-B1B0-2CA74D91743C}" type="presParOf" srcId="{260FA414-AF64-41ED-8D2F-842B1329BB9D}" destId="{6F70F373-7BEF-405E-A69C-9CBA967854AE}" srcOrd="2" destOrd="0" presId="urn:microsoft.com/office/officeart/2005/8/layout/vList2"/>
    <dgm:cxn modelId="{4701A37B-59C2-4544-A150-9CA9664A5E0E}" type="presParOf" srcId="{260FA414-AF64-41ED-8D2F-842B1329BB9D}" destId="{D801499E-7EDD-4C44-82A2-A8EEABE7AECE}" srcOrd="3" destOrd="0" presId="urn:microsoft.com/office/officeart/2005/8/layout/vList2"/>
    <dgm:cxn modelId="{FFAD624B-B98C-43B7-9F9A-82ADC46ED4D9}" type="presParOf" srcId="{260FA414-AF64-41ED-8D2F-842B1329BB9D}" destId="{7C81E73C-FF7F-429D-9F18-5E0CCA9DE064}" srcOrd="4" destOrd="0" presId="urn:microsoft.com/office/officeart/2005/8/layout/vList2"/>
    <dgm:cxn modelId="{32B4B8FE-E441-47A2-8233-819713C50059}" type="presParOf" srcId="{260FA414-AF64-41ED-8D2F-842B1329BB9D}" destId="{679AB490-0DD9-4834-A1CA-72A79685916A}" srcOrd="5" destOrd="0" presId="urn:microsoft.com/office/officeart/2005/8/layout/vList2"/>
    <dgm:cxn modelId="{2E87FDE7-DC9F-4E96-8A95-11F01AC4591E}" type="presParOf" srcId="{260FA414-AF64-41ED-8D2F-842B1329BB9D}" destId="{44F8F066-5A1C-4792-A3E8-53858DEBA99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A35F044-A008-43D1-8130-FDCFD816CF1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FFF7FE0-E559-46F4-997E-B676C9567800}">
      <dgm:prSet/>
      <dgm:spPr/>
      <dgm:t>
        <a:bodyPr/>
        <a:lstStyle/>
        <a:p>
          <a:r>
            <a:rPr lang="en-IN" dirty="0">
              <a:latin typeface="Arial" panose="020B0604020202020204" pitchFamily="34" charset="0"/>
              <a:cs typeface="Arial" panose="020B0604020202020204" pitchFamily="34" charset="0"/>
            </a:rPr>
            <a:t>Breathlessness symptoms are immediately relieved by short-acting bronchodilators.</a:t>
          </a:r>
          <a:endParaRPr lang="en-US" dirty="0">
            <a:latin typeface="Arial" panose="020B0604020202020204" pitchFamily="34" charset="0"/>
            <a:cs typeface="Arial" panose="020B0604020202020204" pitchFamily="34" charset="0"/>
          </a:endParaRPr>
        </a:p>
      </dgm:t>
    </dgm:pt>
    <dgm:pt modelId="{D8CFF8BB-10A3-4483-8B05-82A5E36D9EB9}" type="parTrans" cxnId="{8B742614-9397-497F-BCF5-3DCBA45B63C2}">
      <dgm:prSet/>
      <dgm:spPr/>
      <dgm:t>
        <a:bodyPr/>
        <a:lstStyle/>
        <a:p>
          <a:endParaRPr lang="en-US"/>
        </a:p>
      </dgm:t>
    </dgm:pt>
    <dgm:pt modelId="{252B5CB1-C713-4BDE-B223-EAB3D66F174F}" type="sibTrans" cxnId="{8B742614-9397-497F-BCF5-3DCBA45B63C2}">
      <dgm:prSet/>
      <dgm:spPr/>
      <dgm:t>
        <a:bodyPr/>
        <a:lstStyle/>
        <a:p>
          <a:endParaRPr lang="en-US"/>
        </a:p>
      </dgm:t>
    </dgm:pt>
    <dgm:pt modelId="{F013574C-3E73-4716-82AB-35A3529583E7}">
      <dgm:prSet/>
      <dgm:spPr/>
      <dgm:t>
        <a:bodyPr/>
        <a:lstStyle/>
        <a:p>
          <a:r>
            <a:rPr lang="en-IN" dirty="0">
              <a:latin typeface="Arial" panose="020B0604020202020204" pitchFamily="34" charset="0"/>
              <a:cs typeface="Arial" panose="020B0604020202020204" pitchFamily="34" charset="0"/>
            </a:rPr>
            <a:t>Long-acting bronchodilators are useful to improve lung function and decrease the frequency of exacerbations (</a:t>
          </a:r>
          <a:r>
            <a:rPr lang="en-IN" dirty="0" err="1">
              <a:latin typeface="Arial" panose="020B0604020202020204" pitchFamily="34" charset="0"/>
              <a:cs typeface="Arial" panose="020B0604020202020204" pitchFamily="34" charset="0"/>
            </a:rPr>
            <a:t>Mathioudakis</a:t>
          </a:r>
          <a:r>
            <a:rPr lang="en-IN" dirty="0">
              <a:latin typeface="Arial" panose="020B0604020202020204" pitchFamily="34" charset="0"/>
              <a:cs typeface="Arial" panose="020B0604020202020204" pitchFamily="34" charset="0"/>
            </a:rPr>
            <a:t>, et al., 2020).</a:t>
          </a:r>
          <a:endParaRPr lang="en-US" dirty="0">
            <a:latin typeface="Arial" panose="020B0604020202020204" pitchFamily="34" charset="0"/>
            <a:cs typeface="Arial" panose="020B0604020202020204" pitchFamily="34" charset="0"/>
          </a:endParaRPr>
        </a:p>
      </dgm:t>
    </dgm:pt>
    <dgm:pt modelId="{7F57F8EF-49C2-4784-914D-9086322C530C}" type="parTrans" cxnId="{8CBF08A3-9E3E-4231-9BB4-923ACF97129F}">
      <dgm:prSet/>
      <dgm:spPr/>
      <dgm:t>
        <a:bodyPr/>
        <a:lstStyle/>
        <a:p>
          <a:endParaRPr lang="en-US"/>
        </a:p>
      </dgm:t>
    </dgm:pt>
    <dgm:pt modelId="{010F4DAF-E52F-48BD-B1C4-0D926E667FFC}" type="sibTrans" cxnId="{8CBF08A3-9E3E-4231-9BB4-923ACF97129F}">
      <dgm:prSet/>
      <dgm:spPr/>
      <dgm:t>
        <a:bodyPr/>
        <a:lstStyle/>
        <a:p>
          <a:endParaRPr lang="en-US"/>
        </a:p>
      </dgm:t>
    </dgm:pt>
    <dgm:pt modelId="{42048FA3-125C-449A-9C34-77EEA1E11A5B}">
      <dgm:prSet/>
      <dgm:spPr/>
      <dgm:t>
        <a:bodyPr/>
        <a:lstStyle/>
        <a:p>
          <a:r>
            <a:rPr lang="en-IN" dirty="0">
              <a:latin typeface="Arial" panose="020B0604020202020204" pitchFamily="34" charset="0"/>
              <a:cs typeface="Arial" panose="020B0604020202020204" pitchFamily="34" charset="0"/>
            </a:rPr>
            <a:t>ICSs decrease airway inflammation in patients with a high frequency of exacerbation.</a:t>
          </a:r>
          <a:endParaRPr lang="en-US" dirty="0">
            <a:latin typeface="Arial" panose="020B0604020202020204" pitchFamily="34" charset="0"/>
            <a:cs typeface="Arial" panose="020B0604020202020204" pitchFamily="34" charset="0"/>
          </a:endParaRPr>
        </a:p>
      </dgm:t>
    </dgm:pt>
    <dgm:pt modelId="{E0E2AF8C-01E5-450E-B954-2FC3E2E2932A}" type="parTrans" cxnId="{0E64FAD4-C975-4871-865B-A925DFDAF4BB}">
      <dgm:prSet/>
      <dgm:spPr/>
      <dgm:t>
        <a:bodyPr/>
        <a:lstStyle/>
        <a:p>
          <a:endParaRPr lang="en-US"/>
        </a:p>
      </dgm:t>
    </dgm:pt>
    <dgm:pt modelId="{4495DB8D-9921-4CDB-85D8-221524F5FD93}" type="sibTrans" cxnId="{0E64FAD4-C975-4871-865B-A925DFDAF4BB}">
      <dgm:prSet/>
      <dgm:spPr/>
      <dgm:t>
        <a:bodyPr/>
        <a:lstStyle/>
        <a:p>
          <a:endParaRPr lang="en-US"/>
        </a:p>
      </dgm:t>
    </dgm:pt>
    <dgm:pt modelId="{36B46945-CBFC-40CC-B040-72E16B4BD7CA}">
      <dgm:prSet/>
      <dgm:spPr/>
      <dgm:t>
        <a:bodyPr/>
        <a:lstStyle/>
        <a:p>
          <a:pPr algn="just"/>
          <a:r>
            <a:rPr lang="en-IN" dirty="0">
              <a:latin typeface="Arial" panose="020B0604020202020204" pitchFamily="34" charset="0"/>
              <a:cs typeface="Arial" panose="020B0604020202020204" pitchFamily="34" charset="0"/>
            </a:rPr>
            <a:t>Combination inhalers are suggested to control moderate to severe COPD symptoms (</a:t>
          </a:r>
          <a:r>
            <a:rPr lang="en-IN" dirty="0" err="1">
              <a:latin typeface="Arial" panose="020B0604020202020204" pitchFamily="34" charset="0"/>
              <a:cs typeface="Arial" panose="020B0604020202020204" pitchFamily="34" charset="0"/>
            </a:rPr>
            <a:t>Tervonen</a:t>
          </a:r>
          <a:r>
            <a:rPr lang="en-IN" dirty="0">
              <a:latin typeface="Arial" panose="020B0604020202020204" pitchFamily="34" charset="0"/>
              <a:cs typeface="Arial" panose="020B0604020202020204" pitchFamily="34" charset="0"/>
            </a:rPr>
            <a:t>, et al., 2021).</a:t>
          </a:r>
          <a:endParaRPr lang="en-US" dirty="0">
            <a:latin typeface="Arial" panose="020B0604020202020204" pitchFamily="34" charset="0"/>
            <a:cs typeface="Arial" panose="020B0604020202020204" pitchFamily="34" charset="0"/>
          </a:endParaRPr>
        </a:p>
      </dgm:t>
    </dgm:pt>
    <dgm:pt modelId="{8839226F-9B32-4B05-B5EA-A2CCE111C14B}" type="parTrans" cxnId="{351F2397-CFE0-44BE-AB11-01417485BC7F}">
      <dgm:prSet/>
      <dgm:spPr/>
      <dgm:t>
        <a:bodyPr/>
        <a:lstStyle/>
        <a:p>
          <a:endParaRPr lang="en-US"/>
        </a:p>
      </dgm:t>
    </dgm:pt>
    <dgm:pt modelId="{B6C048FE-E6DB-40E5-B187-846DFC34AA15}" type="sibTrans" cxnId="{351F2397-CFE0-44BE-AB11-01417485BC7F}">
      <dgm:prSet/>
      <dgm:spPr/>
      <dgm:t>
        <a:bodyPr/>
        <a:lstStyle/>
        <a:p>
          <a:endParaRPr lang="en-US"/>
        </a:p>
      </dgm:t>
    </dgm:pt>
    <dgm:pt modelId="{8719CC96-0202-447E-B4B1-9C31CA2E8898}" type="pres">
      <dgm:prSet presAssocID="{3A35F044-A008-43D1-8130-FDCFD816CF18}" presName="linear" presStyleCnt="0">
        <dgm:presLayoutVars>
          <dgm:animLvl val="lvl"/>
          <dgm:resizeHandles val="exact"/>
        </dgm:presLayoutVars>
      </dgm:prSet>
      <dgm:spPr/>
    </dgm:pt>
    <dgm:pt modelId="{5859459B-57C7-4DEF-A484-E107902C9811}" type="pres">
      <dgm:prSet presAssocID="{FFFF7FE0-E559-46F4-997E-B676C9567800}" presName="parentText" presStyleLbl="node1" presStyleIdx="0" presStyleCnt="4">
        <dgm:presLayoutVars>
          <dgm:chMax val="0"/>
          <dgm:bulletEnabled val="1"/>
        </dgm:presLayoutVars>
      </dgm:prSet>
      <dgm:spPr/>
    </dgm:pt>
    <dgm:pt modelId="{188A9C86-D5A4-40A9-B61D-E26B9FC8BAF1}" type="pres">
      <dgm:prSet presAssocID="{252B5CB1-C713-4BDE-B223-EAB3D66F174F}" presName="spacer" presStyleCnt="0"/>
      <dgm:spPr/>
    </dgm:pt>
    <dgm:pt modelId="{0E16D770-F2EA-4323-AE4F-F3703B69FA48}" type="pres">
      <dgm:prSet presAssocID="{F013574C-3E73-4716-82AB-35A3529583E7}" presName="parentText" presStyleLbl="node1" presStyleIdx="1" presStyleCnt="4">
        <dgm:presLayoutVars>
          <dgm:chMax val="0"/>
          <dgm:bulletEnabled val="1"/>
        </dgm:presLayoutVars>
      </dgm:prSet>
      <dgm:spPr/>
    </dgm:pt>
    <dgm:pt modelId="{93C614D2-D9AD-4426-9045-9D00D240BD30}" type="pres">
      <dgm:prSet presAssocID="{010F4DAF-E52F-48BD-B1C4-0D926E667FFC}" presName="spacer" presStyleCnt="0"/>
      <dgm:spPr/>
    </dgm:pt>
    <dgm:pt modelId="{E75B7ADA-A25D-4760-AC1B-B76A23AD6887}" type="pres">
      <dgm:prSet presAssocID="{42048FA3-125C-449A-9C34-77EEA1E11A5B}" presName="parentText" presStyleLbl="node1" presStyleIdx="2" presStyleCnt="4">
        <dgm:presLayoutVars>
          <dgm:chMax val="0"/>
          <dgm:bulletEnabled val="1"/>
        </dgm:presLayoutVars>
      </dgm:prSet>
      <dgm:spPr/>
    </dgm:pt>
    <dgm:pt modelId="{FDF3BC50-74FD-4A0D-A992-CB2745367423}" type="pres">
      <dgm:prSet presAssocID="{4495DB8D-9921-4CDB-85D8-221524F5FD93}" presName="spacer" presStyleCnt="0"/>
      <dgm:spPr/>
    </dgm:pt>
    <dgm:pt modelId="{2651CC76-BC87-41EE-A8C2-5610CBA007C7}" type="pres">
      <dgm:prSet presAssocID="{36B46945-CBFC-40CC-B040-72E16B4BD7CA}" presName="parentText" presStyleLbl="node1" presStyleIdx="3" presStyleCnt="4">
        <dgm:presLayoutVars>
          <dgm:chMax val="0"/>
          <dgm:bulletEnabled val="1"/>
        </dgm:presLayoutVars>
      </dgm:prSet>
      <dgm:spPr/>
    </dgm:pt>
  </dgm:ptLst>
  <dgm:cxnLst>
    <dgm:cxn modelId="{8B742614-9397-497F-BCF5-3DCBA45B63C2}" srcId="{3A35F044-A008-43D1-8130-FDCFD816CF18}" destId="{FFFF7FE0-E559-46F4-997E-B676C9567800}" srcOrd="0" destOrd="0" parTransId="{D8CFF8BB-10A3-4483-8B05-82A5E36D9EB9}" sibTransId="{252B5CB1-C713-4BDE-B223-EAB3D66F174F}"/>
    <dgm:cxn modelId="{3F90F627-A4E2-4DB0-9ED3-DB7C8996A12C}" type="presOf" srcId="{42048FA3-125C-449A-9C34-77EEA1E11A5B}" destId="{E75B7ADA-A25D-4760-AC1B-B76A23AD6887}" srcOrd="0" destOrd="0" presId="urn:microsoft.com/office/officeart/2005/8/layout/vList2"/>
    <dgm:cxn modelId="{CB596928-EEEE-4B20-B72C-27C396DA1ED5}" type="presOf" srcId="{36B46945-CBFC-40CC-B040-72E16B4BD7CA}" destId="{2651CC76-BC87-41EE-A8C2-5610CBA007C7}" srcOrd="0" destOrd="0" presId="urn:microsoft.com/office/officeart/2005/8/layout/vList2"/>
    <dgm:cxn modelId="{2910D442-DBCA-48F5-A4A2-40819F074369}" type="presOf" srcId="{F013574C-3E73-4716-82AB-35A3529583E7}" destId="{0E16D770-F2EA-4323-AE4F-F3703B69FA48}" srcOrd="0" destOrd="0" presId="urn:microsoft.com/office/officeart/2005/8/layout/vList2"/>
    <dgm:cxn modelId="{3BFA3773-34AF-4F50-8A0E-488FA517EF42}" type="presOf" srcId="{3A35F044-A008-43D1-8130-FDCFD816CF18}" destId="{8719CC96-0202-447E-B4B1-9C31CA2E8898}" srcOrd="0" destOrd="0" presId="urn:microsoft.com/office/officeart/2005/8/layout/vList2"/>
    <dgm:cxn modelId="{351F2397-CFE0-44BE-AB11-01417485BC7F}" srcId="{3A35F044-A008-43D1-8130-FDCFD816CF18}" destId="{36B46945-CBFC-40CC-B040-72E16B4BD7CA}" srcOrd="3" destOrd="0" parTransId="{8839226F-9B32-4B05-B5EA-A2CCE111C14B}" sibTransId="{B6C048FE-E6DB-40E5-B187-846DFC34AA15}"/>
    <dgm:cxn modelId="{8CBF08A3-9E3E-4231-9BB4-923ACF97129F}" srcId="{3A35F044-A008-43D1-8130-FDCFD816CF18}" destId="{F013574C-3E73-4716-82AB-35A3529583E7}" srcOrd="1" destOrd="0" parTransId="{7F57F8EF-49C2-4784-914D-9086322C530C}" sibTransId="{010F4DAF-E52F-48BD-B1C4-0D926E667FFC}"/>
    <dgm:cxn modelId="{4192BCC2-9EA3-4693-91B2-6A9A8A74E5CF}" type="presOf" srcId="{FFFF7FE0-E559-46F4-997E-B676C9567800}" destId="{5859459B-57C7-4DEF-A484-E107902C9811}" srcOrd="0" destOrd="0" presId="urn:microsoft.com/office/officeart/2005/8/layout/vList2"/>
    <dgm:cxn modelId="{0E64FAD4-C975-4871-865B-A925DFDAF4BB}" srcId="{3A35F044-A008-43D1-8130-FDCFD816CF18}" destId="{42048FA3-125C-449A-9C34-77EEA1E11A5B}" srcOrd="2" destOrd="0" parTransId="{E0E2AF8C-01E5-450E-B954-2FC3E2E2932A}" sibTransId="{4495DB8D-9921-4CDB-85D8-221524F5FD93}"/>
    <dgm:cxn modelId="{882AEC59-6AC1-4F03-B418-FD0C924DE5F4}" type="presParOf" srcId="{8719CC96-0202-447E-B4B1-9C31CA2E8898}" destId="{5859459B-57C7-4DEF-A484-E107902C9811}" srcOrd="0" destOrd="0" presId="urn:microsoft.com/office/officeart/2005/8/layout/vList2"/>
    <dgm:cxn modelId="{D04D227B-E4B6-44B5-BC19-0E0EEC847C42}" type="presParOf" srcId="{8719CC96-0202-447E-B4B1-9C31CA2E8898}" destId="{188A9C86-D5A4-40A9-B61D-E26B9FC8BAF1}" srcOrd="1" destOrd="0" presId="urn:microsoft.com/office/officeart/2005/8/layout/vList2"/>
    <dgm:cxn modelId="{AB16FBE3-9764-4078-8DFB-7FF085DB69E5}" type="presParOf" srcId="{8719CC96-0202-447E-B4B1-9C31CA2E8898}" destId="{0E16D770-F2EA-4323-AE4F-F3703B69FA48}" srcOrd="2" destOrd="0" presId="urn:microsoft.com/office/officeart/2005/8/layout/vList2"/>
    <dgm:cxn modelId="{074E7EE0-5B12-47EF-B81F-64C2CED68936}" type="presParOf" srcId="{8719CC96-0202-447E-B4B1-9C31CA2E8898}" destId="{93C614D2-D9AD-4426-9045-9D00D240BD30}" srcOrd="3" destOrd="0" presId="urn:microsoft.com/office/officeart/2005/8/layout/vList2"/>
    <dgm:cxn modelId="{784E8E61-AC7F-4A2D-8ABC-74A79E0B6B43}" type="presParOf" srcId="{8719CC96-0202-447E-B4B1-9C31CA2E8898}" destId="{E75B7ADA-A25D-4760-AC1B-B76A23AD6887}" srcOrd="4" destOrd="0" presId="urn:microsoft.com/office/officeart/2005/8/layout/vList2"/>
    <dgm:cxn modelId="{2CF1F0DB-810E-48FE-BD66-963A959A5AEC}" type="presParOf" srcId="{8719CC96-0202-447E-B4B1-9C31CA2E8898}" destId="{FDF3BC50-74FD-4A0D-A992-CB2745367423}" srcOrd="5" destOrd="0" presId="urn:microsoft.com/office/officeart/2005/8/layout/vList2"/>
    <dgm:cxn modelId="{B7C59CD3-EC91-4C31-82DE-FD0FBCDA0486}" type="presParOf" srcId="{8719CC96-0202-447E-B4B1-9C31CA2E8898}" destId="{2651CC76-BC87-41EE-A8C2-5610CBA007C7}"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2D99E09-F8B4-4AD9-96A6-7C5EE1CE0B08}"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EE65038-46D4-42B3-ACCD-0075F4E39746}">
      <dgm:prSet/>
      <dgm:spPr/>
      <dgm:t>
        <a:bodyPr/>
        <a:lstStyle/>
        <a:p>
          <a:r>
            <a:rPr lang="en-IN"/>
            <a:t>Pulmonary rehabilitation enhances exercise tolerance and the general quality of life (Yu, et al., 2019).</a:t>
          </a:r>
          <a:endParaRPr lang="en-US"/>
        </a:p>
      </dgm:t>
    </dgm:pt>
    <dgm:pt modelId="{9FE29DDF-6613-4569-B6EB-F9CA9CB48AFD}" type="parTrans" cxnId="{C2D83A8C-6E41-40D9-A17E-20E82EE6170E}">
      <dgm:prSet/>
      <dgm:spPr/>
      <dgm:t>
        <a:bodyPr/>
        <a:lstStyle/>
        <a:p>
          <a:endParaRPr lang="en-US"/>
        </a:p>
      </dgm:t>
    </dgm:pt>
    <dgm:pt modelId="{8CE302EC-5292-4660-928D-9366694F5703}" type="sibTrans" cxnId="{C2D83A8C-6E41-40D9-A17E-20E82EE6170E}">
      <dgm:prSet/>
      <dgm:spPr/>
      <dgm:t>
        <a:bodyPr/>
        <a:lstStyle/>
        <a:p>
          <a:endParaRPr lang="en-US"/>
        </a:p>
      </dgm:t>
    </dgm:pt>
    <dgm:pt modelId="{181DC543-F3D0-43AE-8185-18E91EEDDF41}">
      <dgm:prSet/>
      <dgm:spPr/>
      <dgm:t>
        <a:bodyPr/>
        <a:lstStyle/>
        <a:p>
          <a:r>
            <a:rPr lang="en-IN"/>
            <a:t>The best intervention to reduce the disease progression is a ban on smoking.</a:t>
          </a:r>
          <a:endParaRPr lang="en-US"/>
        </a:p>
      </dgm:t>
    </dgm:pt>
    <dgm:pt modelId="{CD28B32A-8072-4088-8F87-B8947D8F0EBA}" type="parTrans" cxnId="{16AAE9C6-8C10-48DD-A428-FC2C02EF7E6A}">
      <dgm:prSet/>
      <dgm:spPr/>
      <dgm:t>
        <a:bodyPr/>
        <a:lstStyle/>
        <a:p>
          <a:endParaRPr lang="en-US"/>
        </a:p>
      </dgm:t>
    </dgm:pt>
    <dgm:pt modelId="{A7B7E521-EF87-4747-A477-A05373067C9A}" type="sibTrans" cxnId="{16AAE9C6-8C10-48DD-A428-FC2C02EF7E6A}">
      <dgm:prSet/>
      <dgm:spPr/>
      <dgm:t>
        <a:bodyPr/>
        <a:lstStyle/>
        <a:p>
          <a:endParaRPr lang="en-US"/>
        </a:p>
      </dgm:t>
    </dgm:pt>
    <dgm:pt modelId="{5749BF2A-00BF-4D9D-ACDD-FE45E950C974}">
      <dgm:prSet/>
      <dgm:spPr/>
      <dgm:t>
        <a:bodyPr/>
        <a:lstStyle/>
        <a:p>
          <a:r>
            <a:rPr lang="en-IN"/>
            <a:t>Long-term oxygen treatment of patients with chronic conditions of hypoxemia.</a:t>
          </a:r>
          <a:endParaRPr lang="en-US"/>
        </a:p>
      </dgm:t>
    </dgm:pt>
    <dgm:pt modelId="{619825FA-1374-42D5-A2E0-2289DD4229FE}" type="parTrans" cxnId="{3FAE155E-7C98-4B71-A2BB-F6EA069EACB5}">
      <dgm:prSet/>
      <dgm:spPr/>
      <dgm:t>
        <a:bodyPr/>
        <a:lstStyle/>
        <a:p>
          <a:endParaRPr lang="en-US"/>
        </a:p>
      </dgm:t>
    </dgm:pt>
    <dgm:pt modelId="{492FCFD5-0EA1-4B11-B10A-F9A377C8051E}" type="sibTrans" cxnId="{3FAE155E-7C98-4B71-A2BB-F6EA069EACB5}">
      <dgm:prSet/>
      <dgm:spPr/>
      <dgm:t>
        <a:bodyPr/>
        <a:lstStyle/>
        <a:p>
          <a:endParaRPr lang="en-US"/>
        </a:p>
      </dgm:t>
    </dgm:pt>
    <dgm:pt modelId="{C1B1B0FE-AA94-4CCB-9537-75C92C4921DA}">
      <dgm:prSet/>
      <dgm:spPr/>
      <dgm:t>
        <a:bodyPr/>
        <a:lstStyle/>
        <a:p>
          <a:r>
            <a:rPr lang="en-IN"/>
            <a:t>Vaccination decreases the risk of respiratory infections and acute exacerbation events.</a:t>
          </a:r>
          <a:endParaRPr lang="en-US"/>
        </a:p>
      </dgm:t>
    </dgm:pt>
    <dgm:pt modelId="{58FAF2DC-0346-4071-AB42-20C63C4F616A}" type="parTrans" cxnId="{83224667-9FF5-40A0-A165-2554E6F3D2BE}">
      <dgm:prSet/>
      <dgm:spPr/>
      <dgm:t>
        <a:bodyPr/>
        <a:lstStyle/>
        <a:p>
          <a:endParaRPr lang="en-US"/>
        </a:p>
      </dgm:t>
    </dgm:pt>
    <dgm:pt modelId="{1BB250FF-AFB1-476E-8747-6BDB334DC2DB}" type="sibTrans" cxnId="{83224667-9FF5-40A0-A165-2554E6F3D2BE}">
      <dgm:prSet/>
      <dgm:spPr/>
      <dgm:t>
        <a:bodyPr/>
        <a:lstStyle/>
        <a:p>
          <a:endParaRPr lang="en-US"/>
        </a:p>
      </dgm:t>
    </dgm:pt>
    <dgm:pt modelId="{7F0902F0-1E9D-4B94-835A-96BA9340F360}" type="pres">
      <dgm:prSet presAssocID="{E2D99E09-F8B4-4AD9-96A6-7C5EE1CE0B08}" presName="linear" presStyleCnt="0">
        <dgm:presLayoutVars>
          <dgm:animLvl val="lvl"/>
          <dgm:resizeHandles val="exact"/>
        </dgm:presLayoutVars>
      </dgm:prSet>
      <dgm:spPr/>
    </dgm:pt>
    <dgm:pt modelId="{BE5A26AA-6B74-4173-8546-131883BB2E4E}" type="pres">
      <dgm:prSet presAssocID="{0EE65038-46D4-42B3-ACCD-0075F4E39746}" presName="parentText" presStyleLbl="node1" presStyleIdx="0" presStyleCnt="4">
        <dgm:presLayoutVars>
          <dgm:chMax val="0"/>
          <dgm:bulletEnabled val="1"/>
        </dgm:presLayoutVars>
      </dgm:prSet>
      <dgm:spPr/>
    </dgm:pt>
    <dgm:pt modelId="{B18EDAB0-8BBA-4EA8-BBAD-8C4DD3ADD055}" type="pres">
      <dgm:prSet presAssocID="{8CE302EC-5292-4660-928D-9366694F5703}" presName="spacer" presStyleCnt="0"/>
      <dgm:spPr/>
    </dgm:pt>
    <dgm:pt modelId="{C3C44194-7B31-40BE-8083-503D40E27CB2}" type="pres">
      <dgm:prSet presAssocID="{181DC543-F3D0-43AE-8185-18E91EEDDF41}" presName="parentText" presStyleLbl="node1" presStyleIdx="1" presStyleCnt="4">
        <dgm:presLayoutVars>
          <dgm:chMax val="0"/>
          <dgm:bulletEnabled val="1"/>
        </dgm:presLayoutVars>
      </dgm:prSet>
      <dgm:spPr/>
    </dgm:pt>
    <dgm:pt modelId="{5742D4CF-CA0E-4E12-A443-0EB40A1917D2}" type="pres">
      <dgm:prSet presAssocID="{A7B7E521-EF87-4747-A477-A05373067C9A}" presName="spacer" presStyleCnt="0"/>
      <dgm:spPr/>
    </dgm:pt>
    <dgm:pt modelId="{377DD486-EEE6-4FD4-8A38-023DAB2FE181}" type="pres">
      <dgm:prSet presAssocID="{5749BF2A-00BF-4D9D-ACDD-FE45E950C974}" presName="parentText" presStyleLbl="node1" presStyleIdx="2" presStyleCnt="4">
        <dgm:presLayoutVars>
          <dgm:chMax val="0"/>
          <dgm:bulletEnabled val="1"/>
        </dgm:presLayoutVars>
      </dgm:prSet>
      <dgm:spPr/>
    </dgm:pt>
    <dgm:pt modelId="{26D14BF9-F57D-4FB3-A998-35A2360B9625}" type="pres">
      <dgm:prSet presAssocID="{492FCFD5-0EA1-4B11-B10A-F9A377C8051E}" presName="spacer" presStyleCnt="0"/>
      <dgm:spPr/>
    </dgm:pt>
    <dgm:pt modelId="{58DF60BD-28AC-4F87-AB88-11BC392EF31B}" type="pres">
      <dgm:prSet presAssocID="{C1B1B0FE-AA94-4CCB-9537-75C92C4921DA}" presName="parentText" presStyleLbl="node1" presStyleIdx="3" presStyleCnt="4">
        <dgm:presLayoutVars>
          <dgm:chMax val="0"/>
          <dgm:bulletEnabled val="1"/>
        </dgm:presLayoutVars>
      </dgm:prSet>
      <dgm:spPr/>
    </dgm:pt>
  </dgm:ptLst>
  <dgm:cxnLst>
    <dgm:cxn modelId="{FD1BA225-5104-4FFD-8BC2-3555E7247774}" type="presOf" srcId="{E2D99E09-F8B4-4AD9-96A6-7C5EE1CE0B08}" destId="{7F0902F0-1E9D-4B94-835A-96BA9340F360}" srcOrd="0" destOrd="0" presId="urn:microsoft.com/office/officeart/2005/8/layout/vList2"/>
    <dgm:cxn modelId="{1D798036-A860-4059-A951-850E206DF744}" type="presOf" srcId="{5749BF2A-00BF-4D9D-ACDD-FE45E950C974}" destId="{377DD486-EEE6-4FD4-8A38-023DAB2FE181}" srcOrd="0" destOrd="0" presId="urn:microsoft.com/office/officeart/2005/8/layout/vList2"/>
    <dgm:cxn modelId="{3FAE155E-7C98-4B71-A2BB-F6EA069EACB5}" srcId="{E2D99E09-F8B4-4AD9-96A6-7C5EE1CE0B08}" destId="{5749BF2A-00BF-4D9D-ACDD-FE45E950C974}" srcOrd="2" destOrd="0" parTransId="{619825FA-1374-42D5-A2E0-2289DD4229FE}" sibTransId="{492FCFD5-0EA1-4B11-B10A-F9A377C8051E}"/>
    <dgm:cxn modelId="{83224667-9FF5-40A0-A165-2554E6F3D2BE}" srcId="{E2D99E09-F8B4-4AD9-96A6-7C5EE1CE0B08}" destId="{C1B1B0FE-AA94-4CCB-9537-75C92C4921DA}" srcOrd="3" destOrd="0" parTransId="{58FAF2DC-0346-4071-AB42-20C63C4F616A}" sibTransId="{1BB250FF-AFB1-476E-8747-6BDB334DC2DB}"/>
    <dgm:cxn modelId="{7CEF9555-2142-4E8B-921B-536BEB288583}" type="presOf" srcId="{C1B1B0FE-AA94-4CCB-9537-75C92C4921DA}" destId="{58DF60BD-28AC-4F87-AB88-11BC392EF31B}" srcOrd="0" destOrd="0" presId="urn:microsoft.com/office/officeart/2005/8/layout/vList2"/>
    <dgm:cxn modelId="{6A0A5480-7F34-440E-912A-08F0C0343ABF}" type="presOf" srcId="{0EE65038-46D4-42B3-ACCD-0075F4E39746}" destId="{BE5A26AA-6B74-4173-8546-131883BB2E4E}" srcOrd="0" destOrd="0" presId="urn:microsoft.com/office/officeart/2005/8/layout/vList2"/>
    <dgm:cxn modelId="{C2D83A8C-6E41-40D9-A17E-20E82EE6170E}" srcId="{E2D99E09-F8B4-4AD9-96A6-7C5EE1CE0B08}" destId="{0EE65038-46D4-42B3-ACCD-0075F4E39746}" srcOrd="0" destOrd="0" parTransId="{9FE29DDF-6613-4569-B6EB-F9CA9CB48AFD}" sibTransId="{8CE302EC-5292-4660-928D-9366694F5703}"/>
    <dgm:cxn modelId="{A9087EA6-9E92-4C02-B686-A7D8270904FD}" type="presOf" srcId="{181DC543-F3D0-43AE-8185-18E91EEDDF41}" destId="{C3C44194-7B31-40BE-8083-503D40E27CB2}" srcOrd="0" destOrd="0" presId="urn:microsoft.com/office/officeart/2005/8/layout/vList2"/>
    <dgm:cxn modelId="{16AAE9C6-8C10-48DD-A428-FC2C02EF7E6A}" srcId="{E2D99E09-F8B4-4AD9-96A6-7C5EE1CE0B08}" destId="{181DC543-F3D0-43AE-8185-18E91EEDDF41}" srcOrd="1" destOrd="0" parTransId="{CD28B32A-8072-4088-8F87-B8947D8F0EBA}" sibTransId="{A7B7E521-EF87-4747-A477-A05373067C9A}"/>
    <dgm:cxn modelId="{C58271BD-8029-4A61-9221-161C06AD36DE}" type="presParOf" srcId="{7F0902F0-1E9D-4B94-835A-96BA9340F360}" destId="{BE5A26AA-6B74-4173-8546-131883BB2E4E}" srcOrd="0" destOrd="0" presId="urn:microsoft.com/office/officeart/2005/8/layout/vList2"/>
    <dgm:cxn modelId="{495A83D7-58EA-444D-919D-8DE1F8B887A9}" type="presParOf" srcId="{7F0902F0-1E9D-4B94-835A-96BA9340F360}" destId="{B18EDAB0-8BBA-4EA8-BBAD-8C4DD3ADD055}" srcOrd="1" destOrd="0" presId="urn:microsoft.com/office/officeart/2005/8/layout/vList2"/>
    <dgm:cxn modelId="{A7F52597-3D70-417A-93E2-20109CAD1342}" type="presParOf" srcId="{7F0902F0-1E9D-4B94-835A-96BA9340F360}" destId="{C3C44194-7B31-40BE-8083-503D40E27CB2}" srcOrd="2" destOrd="0" presId="urn:microsoft.com/office/officeart/2005/8/layout/vList2"/>
    <dgm:cxn modelId="{2E084C32-853C-413B-B121-B1B0E7D5DEC0}" type="presParOf" srcId="{7F0902F0-1E9D-4B94-835A-96BA9340F360}" destId="{5742D4CF-CA0E-4E12-A443-0EB40A1917D2}" srcOrd="3" destOrd="0" presId="urn:microsoft.com/office/officeart/2005/8/layout/vList2"/>
    <dgm:cxn modelId="{30DC53FB-CDC5-4DB4-8DE6-39A3DD7637E7}" type="presParOf" srcId="{7F0902F0-1E9D-4B94-835A-96BA9340F360}" destId="{377DD486-EEE6-4FD4-8A38-023DAB2FE181}" srcOrd="4" destOrd="0" presId="urn:microsoft.com/office/officeart/2005/8/layout/vList2"/>
    <dgm:cxn modelId="{840DAC48-A661-4D7C-AF91-B77EF2E7A88E}" type="presParOf" srcId="{7F0902F0-1E9D-4B94-835A-96BA9340F360}" destId="{26D14BF9-F57D-4FB3-A998-35A2360B9625}" srcOrd="5" destOrd="0" presId="urn:microsoft.com/office/officeart/2005/8/layout/vList2"/>
    <dgm:cxn modelId="{2D7A68F3-B3F7-4396-8A80-FB6B23403A51}" type="presParOf" srcId="{7F0902F0-1E9D-4B94-835A-96BA9340F360}" destId="{58DF60BD-28AC-4F87-AB88-11BC392EF31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FDF544F-01DA-4CF1-A99C-18A867EFFCB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7B8F2290-0D49-454D-9BAC-18CE91A32E08}">
      <dgm:prSet/>
      <dgm:spPr/>
      <dgm:t>
        <a:bodyPr/>
        <a:lstStyle/>
        <a:p>
          <a:pPr algn="just"/>
          <a:r>
            <a:rPr lang="en-IN" dirty="0">
              <a:latin typeface="Arial" panose="020B0604020202020204" pitchFamily="34" charset="0"/>
              <a:cs typeface="Arial" panose="020B0604020202020204" pitchFamily="34" charset="0"/>
            </a:rPr>
            <a:t>COPD is often associated with cardiovascular disease which is a risk factor in mortality and hospitalisation (Cobb, et al., 2024).</a:t>
          </a:r>
          <a:endParaRPr lang="en-US" dirty="0">
            <a:latin typeface="Arial" panose="020B0604020202020204" pitchFamily="34" charset="0"/>
            <a:cs typeface="Arial" panose="020B0604020202020204" pitchFamily="34" charset="0"/>
          </a:endParaRPr>
        </a:p>
      </dgm:t>
    </dgm:pt>
    <dgm:pt modelId="{1503B415-6045-47AB-AB1C-701454145B83}" type="parTrans" cxnId="{C2385AB8-1716-4ADF-9B1E-0C3D008F3F86}">
      <dgm:prSet/>
      <dgm:spPr/>
      <dgm:t>
        <a:bodyPr/>
        <a:lstStyle/>
        <a:p>
          <a:endParaRPr lang="en-US"/>
        </a:p>
      </dgm:t>
    </dgm:pt>
    <dgm:pt modelId="{6FA12ABE-2EFF-4373-9516-CB626D1E90E8}" type="sibTrans" cxnId="{C2385AB8-1716-4ADF-9B1E-0C3D008F3F86}">
      <dgm:prSet/>
      <dgm:spPr/>
      <dgm:t>
        <a:bodyPr/>
        <a:lstStyle/>
        <a:p>
          <a:endParaRPr lang="en-US"/>
        </a:p>
      </dgm:t>
    </dgm:pt>
    <dgm:pt modelId="{012C32FF-8F22-4299-A9BD-8DD049CBFC34}">
      <dgm:prSet/>
      <dgm:spPr/>
      <dgm:t>
        <a:bodyPr/>
        <a:lstStyle/>
        <a:p>
          <a:pPr algn="just"/>
          <a:r>
            <a:rPr lang="en-IN" dirty="0">
              <a:latin typeface="Arial" panose="020B0604020202020204" pitchFamily="34" charset="0"/>
              <a:cs typeface="Arial" panose="020B0604020202020204" pitchFamily="34" charset="0"/>
            </a:rPr>
            <a:t>Symptom perception, adherence, and health outcomes are worsened by anxiety and depression.</a:t>
          </a:r>
          <a:endParaRPr lang="en-US" dirty="0">
            <a:latin typeface="Arial" panose="020B0604020202020204" pitchFamily="34" charset="0"/>
            <a:cs typeface="Arial" panose="020B0604020202020204" pitchFamily="34" charset="0"/>
          </a:endParaRPr>
        </a:p>
      </dgm:t>
    </dgm:pt>
    <dgm:pt modelId="{BC263C17-0B1D-4E7E-A48C-D862141259A7}" type="parTrans" cxnId="{F5115858-67E8-45DF-9DF3-8D57E17C34A5}">
      <dgm:prSet/>
      <dgm:spPr/>
      <dgm:t>
        <a:bodyPr/>
        <a:lstStyle/>
        <a:p>
          <a:endParaRPr lang="en-US"/>
        </a:p>
      </dgm:t>
    </dgm:pt>
    <dgm:pt modelId="{80EA06A6-3CD9-4602-B79C-448D30D128E8}" type="sibTrans" cxnId="{F5115858-67E8-45DF-9DF3-8D57E17C34A5}">
      <dgm:prSet/>
      <dgm:spPr/>
      <dgm:t>
        <a:bodyPr/>
        <a:lstStyle/>
        <a:p>
          <a:endParaRPr lang="en-US"/>
        </a:p>
      </dgm:t>
    </dgm:pt>
    <dgm:pt modelId="{197A53BC-22DD-4DA9-8244-B68404F3DD63}">
      <dgm:prSet/>
      <dgm:spPr/>
      <dgm:t>
        <a:bodyPr/>
        <a:lstStyle/>
        <a:p>
          <a:pPr algn="just"/>
          <a:r>
            <a:rPr lang="en-IN" dirty="0">
              <a:latin typeface="Arial" panose="020B0604020202020204" pitchFamily="34" charset="0"/>
              <a:cs typeface="Arial" panose="020B0604020202020204" pitchFamily="34" charset="0"/>
            </a:rPr>
            <a:t>Polypharmacy and weakness are common complications of diabetes and osteoporosis.</a:t>
          </a:r>
          <a:endParaRPr lang="en-US" dirty="0">
            <a:latin typeface="Arial" panose="020B0604020202020204" pitchFamily="34" charset="0"/>
            <a:cs typeface="Arial" panose="020B0604020202020204" pitchFamily="34" charset="0"/>
          </a:endParaRPr>
        </a:p>
      </dgm:t>
    </dgm:pt>
    <dgm:pt modelId="{1384DDF8-27F8-4CB5-B925-81C8A978B058}" type="parTrans" cxnId="{A537043B-5B34-4798-A7F1-4C3A6ED00DAF}">
      <dgm:prSet/>
      <dgm:spPr/>
      <dgm:t>
        <a:bodyPr/>
        <a:lstStyle/>
        <a:p>
          <a:endParaRPr lang="en-US"/>
        </a:p>
      </dgm:t>
    </dgm:pt>
    <dgm:pt modelId="{1BD77B65-461F-4856-9D5A-AC880FD13514}" type="sibTrans" cxnId="{A537043B-5B34-4798-A7F1-4C3A6ED00DAF}">
      <dgm:prSet/>
      <dgm:spPr/>
      <dgm:t>
        <a:bodyPr/>
        <a:lstStyle/>
        <a:p>
          <a:endParaRPr lang="en-US"/>
        </a:p>
      </dgm:t>
    </dgm:pt>
    <dgm:pt modelId="{89AA7DB6-71E7-477B-8CEC-C78521CD9A14}">
      <dgm:prSet/>
      <dgm:spPr/>
      <dgm:t>
        <a:bodyPr/>
        <a:lstStyle/>
        <a:p>
          <a:pPr algn="just"/>
          <a:r>
            <a:rPr lang="en-IN" dirty="0">
              <a:latin typeface="Arial" panose="020B0604020202020204" pitchFamily="34" charset="0"/>
              <a:cs typeface="Arial" panose="020B0604020202020204" pitchFamily="34" charset="0"/>
            </a:rPr>
            <a:t>Multimorbidity needs to be assessed, personalised, and prioritise treatment.</a:t>
          </a:r>
          <a:endParaRPr lang="en-US" dirty="0">
            <a:latin typeface="Arial" panose="020B0604020202020204" pitchFamily="34" charset="0"/>
            <a:cs typeface="Arial" panose="020B0604020202020204" pitchFamily="34" charset="0"/>
          </a:endParaRPr>
        </a:p>
      </dgm:t>
    </dgm:pt>
    <dgm:pt modelId="{BA313575-ED6A-4D28-A4D6-95D020A0CEB4}" type="parTrans" cxnId="{C5A5DD0B-2AA9-4425-B729-25BBC5B08058}">
      <dgm:prSet/>
      <dgm:spPr/>
      <dgm:t>
        <a:bodyPr/>
        <a:lstStyle/>
        <a:p>
          <a:endParaRPr lang="en-US"/>
        </a:p>
      </dgm:t>
    </dgm:pt>
    <dgm:pt modelId="{5E2E81EF-3FE5-4E5B-BE82-0C1E117EA1DE}" type="sibTrans" cxnId="{C5A5DD0B-2AA9-4425-B729-25BBC5B08058}">
      <dgm:prSet/>
      <dgm:spPr/>
      <dgm:t>
        <a:bodyPr/>
        <a:lstStyle/>
        <a:p>
          <a:endParaRPr lang="en-US"/>
        </a:p>
      </dgm:t>
    </dgm:pt>
    <dgm:pt modelId="{9BE682DB-B688-45A2-9EE2-4636AA9A1012}" type="pres">
      <dgm:prSet presAssocID="{6FDF544F-01DA-4CF1-A99C-18A867EFFCB0}" presName="vert0" presStyleCnt="0">
        <dgm:presLayoutVars>
          <dgm:dir/>
          <dgm:animOne val="branch"/>
          <dgm:animLvl val="lvl"/>
        </dgm:presLayoutVars>
      </dgm:prSet>
      <dgm:spPr/>
    </dgm:pt>
    <dgm:pt modelId="{8D234ABC-C5D2-4B24-B99E-3A16C53B7623}" type="pres">
      <dgm:prSet presAssocID="{7B8F2290-0D49-454D-9BAC-18CE91A32E08}" presName="thickLine" presStyleLbl="alignNode1" presStyleIdx="0" presStyleCnt="4"/>
      <dgm:spPr/>
    </dgm:pt>
    <dgm:pt modelId="{6A579CA8-8D24-4128-9438-CF52B647BD61}" type="pres">
      <dgm:prSet presAssocID="{7B8F2290-0D49-454D-9BAC-18CE91A32E08}" presName="horz1" presStyleCnt="0"/>
      <dgm:spPr/>
    </dgm:pt>
    <dgm:pt modelId="{0BCEA3F3-24F2-46DE-A39F-27A71F6E6E28}" type="pres">
      <dgm:prSet presAssocID="{7B8F2290-0D49-454D-9BAC-18CE91A32E08}" presName="tx1" presStyleLbl="revTx" presStyleIdx="0" presStyleCnt="4"/>
      <dgm:spPr/>
    </dgm:pt>
    <dgm:pt modelId="{37892D3E-9234-48AF-9D2D-4427A4674C90}" type="pres">
      <dgm:prSet presAssocID="{7B8F2290-0D49-454D-9BAC-18CE91A32E08}" presName="vert1" presStyleCnt="0"/>
      <dgm:spPr/>
    </dgm:pt>
    <dgm:pt modelId="{59EC3EAA-69C6-4820-A3B3-57DE83DA06DC}" type="pres">
      <dgm:prSet presAssocID="{012C32FF-8F22-4299-A9BD-8DD049CBFC34}" presName="thickLine" presStyleLbl="alignNode1" presStyleIdx="1" presStyleCnt="4"/>
      <dgm:spPr/>
    </dgm:pt>
    <dgm:pt modelId="{CFB7B3A6-2DC7-4EDA-812B-0F4181E4748A}" type="pres">
      <dgm:prSet presAssocID="{012C32FF-8F22-4299-A9BD-8DD049CBFC34}" presName="horz1" presStyleCnt="0"/>
      <dgm:spPr/>
    </dgm:pt>
    <dgm:pt modelId="{406A27A9-785F-4C05-8F77-7A62B43A464F}" type="pres">
      <dgm:prSet presAssocID="{012C32FF-8F22-4299-A9BD-8DD049CBFC34}" presName="tx1" presStyleLbl="revTx" presStyleIdx="1" presStyleCnt="4"/>
      <dgm:spPr/>
    </dgm:pt>
    <dgm:pt modelId="{3F24F6A5-115F-4B81-AA70-A37DD3FC0552}" type="pres">
      <dgm:prSet presAssocID="{012C32FF-8F22-4299-A9BD-8DD049CBFC34}" presName="vert1" presStyleCnt="0"/>
      <dgm:spPr/>
    </dgm:pt>
    <dgm:pt modelId="{3B1EA24F-DB26-4FE3-977C-F4B40F4C31E7}" type="pres">
      <dgm:prSet presAssocID="{197A53BC-22DD-4DA9-8244-B68404F3DD63}" presName="thickLine" presStyleLbl="alignNode1" presStyleIdx="2" presStyleCnt="4"/>
      <dgm:spPr/>
    </dgm:pt>
    <dgm:pt modelId="{821C6C63-00EA-45CE-AFF3-93F27E82439C}" type="pres">
      <dgm:prSet presAssocID="{197A53BC-22DD-4DA9-8244-B68404F3DD63}" presName="horz1" presStyleCnt="0"/>
      <dgm:spPr/>
    </dgm:pt>
    <dgm:pt modelId="{C58C2272-A173-457F-9221-7B1B2BC66765}" type="pres">
      <dgm:prSet presAssocID="{197A53BC-22DD-4DA9-8244-B68404F3DD63}" presName="tx1" presStyleLbl="revTx" presStyleIdx="2" presStyleCnt="4"/>
      <dgm:spPr/>
    </dgm:pt>
    <dgm:pt modelId="{04EBA578-5EC3-4501-A08A-2DAED95DDB36}" type="pres">
      <dgm:prSet presAssocID="{197A53BC-22DD-4DA9-8244-B68404F3DD63}" presName="vert1" presStyleCnt="0"/>
      <dgm:spPr/>
    </dgm:pt>
    <dgm:pt modelId="{2588406C-3D1B-43FA-B5B8-399A4F0981F4}" type="pres">
      <dgm:prSet presAssocID="{89AA7DB6-71E7-477B-8CEC-C78521CD9A14}" presName="thickLine" presStyleLbl="alignNode1" presStyleIdx="3" presStyleCnt="4"/>
      <dgm:spPr/>
    </dgm:pt>
    <dgm:pt modelId="{DB624E87-030E-4BB5-B380-F897DF0F8B37}" type="pres">
      <dgm:prSet presAssocID="{89AA7DB6-71E7-477B-8CEC-C78521CD9A14}" presName="horz1" presStyleCnt="0"/>
      <dgm:spPr/>
    </dgm:pt>
    <dgm:pt modelId="{ED58996F-FB1D-4C30-A133-0701C3760C2E}" type="pres">
      <dgm:prSet presAssocID="{89AA7DB6-71E7-477B-8CEC-C78521CD9A14}" presName="tx1" presStyleLbl="revTx" presStyleIdx="3" presStyleCnt="4"/>
      <dgm:spPr/>
    </dgm:pt>
    <dgm:pt modelId="{06BA62F1-1268-4505-805B-5DB539374DE6}" type="pres">
      <dgm:prSet presAssocID="{89AA7DB6-71E7-477B-8CEC-C78521CD9A14}" presName="vert1" presStyleCnt="0"/>
      <dgm:spPr/>
    </dgm:pt>
  </dgm:ptLst>
  <dgm:cxnLst>
    <dgm:cxn modelId="{C5A5DD0B-2AA9-4425-B729-25BBC5B08058}" srcId="{6FDF544F-01DA-4CF1-A99C-18A867EFFCB0}" destId="{89AA7DB6-71E7-477B-8CEC-C78521CD9A14}" srcOrd="3" destOrd="0" parTransId="{BA313575-ED6A-4D28-A4D6-95D020A0CEB4}" sibTransId="{5E2E81EF-3FE5-4E5B-BE82-0C1E117EA1DE}"/>
    <dgm:cxn modelId="{A537043B-5B34-4798-A7F1-4C3A6ED00DAF}" srcId="{6FDF544F-01DA-4CF1-A99C-18A867EFFCB0}" destId="{197A53BC-22DD-4DA9-8244-B68404F3DD63}" srcOrd="2" destOrd="0" parTransId="{1384DDF8-27F8-4CB5-B925-81C8A978B058}" sibTransId="{1BD77B65-461F-4856-9D5A-AC880FD13514}"/>
    <dgm:cxn modelId="{B5D96D60-740D-42DD-B1AF-78D57234F90A}" type="presOf" srcId="{197A53BC-22DD-4DA9-8244-B68404F3DD63}" destId="{C58C2272-A173-457F-9221-7B1B2BC66765}" srcOrd="0" destOrd="0" presId="urn:microsoft.com/office/officeart/2008/layout/LinedList"/>
    <dgm:cxn modelId="{F5115858-67E8-45DF-9DF3-8D57E17C34A5}" srcId="{6FDF544F-01DA-4CF1-A99C-18A867EFFCB0}" destId="{012C32FF-8F22-4299-A9BD-8DD049CBFC34}" srcOrd="1" destOrd="0" parTransId="{BC263C17-0B1D-4E7E-A48C-D862141259A7}" sibTransId="{80EA06A6-3CD9-4602-B79C-448D30D128E8}"/>
    <dgm:cxn modelId="{C8381B5A-885E-4542-B381-42C590981CBD}" type="presOf" srcId="{6FDF544F-01DA-4CF1-A99C-18A867EFFCB0}" destId="{9BE682DB-B688-45A2-9EE2-4636AA9A1012}" srcOrd="0" destOrd="0" presId="urn:microsoft.com/office/officeart/2008/layout/LinedList"/>
    <dgm:cxn modelId="{55B618A9-AA62-473B-8827-387F9A2C00BF}" type="presOf" srcId="{89AA7DB6-71E7-477B-8CEC-C78521CD9A14}" destId="{ED58996F-FB1D-4C30-A133-0701C3760C2E}" srcOrd="0" destOrd="0" presId="urn:microsoft.com/office/officeart/2008/layout/LinedList"/>
    <dgm:cxn modelId="{C2385AB8-1716-4ADF-9B1E-0C3D008F3F86}" srcId="{6FDF544F-01DA-4CF1-A99C-18A867EFFCB0}" destId="{7B8F2290-0D49-454D-9BAC-18CE91A32E08}" srcOrd="0" destOrd="0" parTransId="{1503B415-6045-47AB-AB1C-701454145B83}" sibTransId="{6FA12ABE-2EFF-4373-9516-CB626D1E90E8}"/>
    <dgm:cxn modelId="{DEFF04E0-0907-438F-B8BA-3E358FF95C2B}" type="presOf" srcId="{7B8F2290-0D49-454D-9BAC-18CE91A32E08}" destId="{0BCEA3F3-24F2-46DE-A39F-27A71F6E6E28}" srcOrd="0" destOrd="0" presId="urn:microsoft.com/office/officeart/2008/layout/LinedList"/>
    <dgm:cxn modelId="{23F2E5E4-1BDD-43D2-90E1-2B0117B85755}" type="presOf" srcId="{012C32FF-8F22-4299-A9BD-8DD049CBFC34}" destId="{406A27A9-785F-4C05-8F77-7A62B43A464F}" srcOrd="0" destOrd="0" presId="urn:microsoft.com/office/officeart/2008/layout/LinedList"/>
    <dgm:cxn modelId="{AA063642-58D9-4DD4-B982-069AD24AE401}" type="presParOf" srcId="{9BE682DB-B688-45A2-9EE2-4636AA9A1012}" destId="{8D234ABC-C5D2-4B24-B99E-3A16C53B7623}" srcOrd="0" destOrd="0" presId="urn:microsoft.com/office/officeart/2008/layout/LinedList"/>
    <dgm:cxn modelId="{7112171C-2FE7-4AB6-8A49-47BF9289F760}" type="presParOf" srcId="{9BE682DB-B688-45A2-9EE2-4636AA9A1012}" destId="{6A579CA8-8D24-4128-9438-CF52B647BD61}" srcOrd="1" destOrd="0" presId="urn:microsoft.com/office/officeart/2008/layout/LinedList"/>
    <dgm:cxn modelId="{8E05B544-BFC0-457A-8CD6-D3F5B1FBAF32}" type="presParOf" srcId="{6A579CA8-8D24-4128-9438-CF52B647BD61}" destId="{0BCEA3F3-24F2-46DE-A39F-27A71F6E6E28}" srcOrd="0" destOrd="0" presId="urn:microsoft.com/office/officeart/2008/layout/LinedList"/>
    <dgm:cxn modelId="{E861A409-A9FE-494A-B0A4-2BAA1496DC1C}" type="presParOf" srcId="{6A579CA8-8D24-4128-9438-CF52B647BD61}" destId="{37892D3E-9234-48AF-9D2D-4427A4674C90}" srcOrd="1" destOrd="0" presId="urn:microsoft.com/office/officeart/2008/layout/LinedList"/>
    <dgm:cxn modelId="{818C3888-B7E5-4237-A61D-B997A98EB669}" type="presParOf" srcId="{9BE682DB-B688-45A2-9EE2-4636AA9A1012}" destId="{59EC3EAA-69C6-4820-A3B3-57DE83DA06DC}" srcOrd="2" destOrd="0" presId="urn:microsoft.com/office/officeart/2008/layout/LinedList"/>
    <dgm:cxn modelId="{A13483DC-7F8A-4922-98D7-577BBBF75289}" type="presParOf" srcId="{9BE682DB-B688-45A2-9EE2-4636AA9A1012}" destId="{CFB7B3A6-2DC7-4EDA-812B-0F4181E4748A}" srcOrd="3" destOrd="0" presId="urn:microsoft.com/office/officeart/2008/layout/LinedList"/>
    <dgm:cxn modelId="{301DBD01-8683-44A6-94E1-C33F722F29C6}" type="presParOf" srcId="{CFB7B3A6-2DC7-4EDA-812B-0F4181E4748A}" destId="{406A27A9-785F-4C05-8F77-7A62B43A464F}" srcOrd="0" destOrd="0" presId="urn:microsoft.com/office/officeart/2008/layout/LinedList"/>
    <dgm:cxn modelId="{98AF350A-502C-48B6-BD3B-83325BB07940}" type="presParOf" srcId="{CFB7B3A6-2DC7-4EDA-812B-0F4181E4748A}" destId="{3F24F6A5-115F-4B81-AA70-A37DD3FC0552}" srcOrd="1" destOrd="0" presId="urn:microsoft.com/office/officeart/2008/layout/LinedList"/>
    <dgm:cxn modelId="{454BBFB8-5606-49ED-8321-2FA6E0BC790A}" type="presParOf" srcId="{9BE682DB-B688-45A2-9EE2-4636AA9A1012}" destId="{3B1EA24F-DB26-4FE3-977C-F4B40F4C31E7}" srcOrd="4" destOrd="0" presId="urn:microsoft.com/office/officeart/2008/layout/LinedList"/>
    <dgm:cxn modelId="{FF54E298-17B9-41FF-95C2-022FFE532D22}" type="presParOf" srcId="{9BE682DB-B688-45A2-9EE2-4636AA9A1012}" destId="{821C6C63-00EA-45CE-AFF3-93F27E82439C}" srcOrd="5" destOrd="0" presId="urn:microsoft.com/office/officeart/2008/layout/LinedList"/>
    <dgm:cxn modelId="{6F18A0EA-0F5A-469A-A759-54CAFF5FD114}" type="presParOf" srcId="{821C6C63-00EA-45CE-AFF3-93F27E82439C}" destId="{C58C2272-A173-457F-9221-7B1B2BC66765}" srcOrd="0" destOrd="0" presId="urn:microsoft.com/office/officeart/2008/layout/LinedList"/>
    <dgm:cxn modelId="{A685F864-CED0-4DFB-9DDB-45A550C68B27}" type="presParOf" srcId="{821C6C63-00EA-45CE-AFF3-93F27E82439C}" destId="{04EBA578-5EC3-4501-A08A-2DAED95DDB36}" srcOrd="1" destOrd="0" presId="urn:microsoft.com/office/officeart/2008/layout/LinedList"/>
    <dgm:cxn modelId="{0291B0D8-262A-4B82-A7A5-32A4E8D17DF4}" type="presParOf" srcId="{9BE682DB-B688-45A2-9EE2-4636AA9A1012}" destId="{2588406C-3D1B-43FA-B5B8-399A4F0981F4}" srcOrd="6" destOrd="0" presId="urn:microsoft.com/office/officeart/2008/layout/LinedList"/>
    <dgm:cxn modelId="{4186C838-2DE9-4D2D-A1AC-7DD65EAA4263}" type="presParOf" srcId="{9BE682DB-B688-45A2-9EE2-4636AA9A1012}" destId="{DB624E87-030E-4BB5-B380-F897DF0F8B37}" srcOrd="7" destOrd="0" presId="urn:microsoft.com/office/officeart/2008/layout/LinedList"/>
    <dgm:cxn modelId="{9C0549B0-53FE-4139-AE2D-767DEF834CF4}" type="presParOf" srcId="{DB624E87-030E-4BB5-B380-F897DF0F8B37}" destId="{ED58996F-FB1D-4C30-A133-0701C3760C2E}" srcOrd="0" destOrd="0" presId="urn:microsoft.com/office/officeart/2008/layout/LinedList"/>
    <dgm:cxn modelId="{CA2B8915-3CEC-4AF4-BC01-78E5B182B61A}" type="presParOf" srcId="{DB624E87-030E-4BB5-B380-F897DF0F8B37}" destId="{06BA62F1-1268-4505-805B-5DB539374D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F14AE3-86EA-4127-902B-DA0A08C5926D}"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D38701A-1C6E-4B12-85B5-079A6BE2A62A}">
      <dgm:prSet/>
      <dgm:spPr/>
      <dgm:t>
        <a:bodyPr/>
        <a:lstStyle/>
        <a:p>
          <a:r>
            <a:rPr lang="en-IN" dirty="0">
              <a:latin typeface="Arial" panose="020B0604020202020204" pitchFamily="34" charset="0"/>
              <a:cs typeface="Arial" panose="020B0604020202020204" pitchFamily="34" charset="0"/>
            </a:rPr>
            <a:t>Communication facilitates mutual understanding, adherence to inhalers and decision-making in a timely manner.</a:t>
          </a:r>
          <a:endParaRPr lang="en-US" dirty="0">
            <a:latin typeface="Arial" panose="020B0604020202020204" pitchFamily="34" charset="0"/>
            <a:cs typeface="Arial" panose="020B0604020202020204" pitchFamily="34" charset="0"/>
          </a:endParaRPr>
        </a:p>
      </dgm:t>
    </dgm:pt>
    <dgm:pt modelId="{82E119CF-1D72-4C24-B3A4-2F4638AADB37}" type="parTrans" cxnId="{84868C95-44B9-4D20-89A3-AE772D791C2D}">
      <dgm:prSet/>
      <dgm:spPr/>
      <dgm:t>
        <a:bodyPr/>
        <a:lstStyle/>
        <a:p>
          <a:endParaRPr lang="en-US"/>
        </a:p>
      </dgm:t>
    </dgm:pt>
    <dgm:pt modelId="{25D4D7EE-D8D4-4557-A93F-7D82B145B8BA}" type="sibTrans" cxnId="{84868C95-44B9-4D20-89A3-AE772D791C2D}">
      <dgm:prSet/>
      <dgm:spPr/>
      <dgm:t>
        <a:bodyPr/>
        <a:lstStyle/>
        <a:p>
          <a:endParaRPr lang="en-US"/>
        </a:p>
      </dgm:t>
    </dgm:pt>
    <dgm:pt modelId="{F9A844FB-8BED-4FDA-81E0-4313DEA43A23}">
      <dgm:prSet/>
      <dgm:spPr/>
      <dgm:t>
        <a:bodyPr/>
        <a:lstStyle/>
        <a:p>
          <a:r>
            <a:rPr lang="en-IN" dirty="0">
              <a:latin typeface="Arial" panose="020B0604020202020204" pitchFamily="34" charset="0"/>
              <a:cs typeface="Arial" panose="020B0604020202020204" pitchFamily="34" charset="0"/>
            </a:rPr>
            <a:t>Therapeutic relationships and trust are enhanced by compassion, respect and person-centred values (Crits-Christoph, et al., 2019).</a:t>
          </a:r>
          <a:endParaRPr lang="en-US" dirty="0">
            <a:latin typeface="Arial" panose="020B0604020202020204" pitchFamily="34" charset="0"/>
            <a:cs typeface="Arial" panose="020B0604020202020204" pitchFamily="34" charset="0"/>
          </a:endParaRPr>
        </a:p>
      </dgm:t>
    </dgm:pt>
    <dgm:pt modelId="{185AA4BB-0809-47D6-B0AA-D3F876F84369}" type="parTrans" cxnId="{FA61A3DF-F1B1-4434-B6B3-B7BAE22DA74F}">
      <dgm:prSet/>
      <dgm:spPr/>
      <dgm:t>
        <a:bodyPr/>
        <a:lstStyle/>
        <a:p>
          <a:endParaRPr lang="en-US"/>
        </a:p>
      </dgm:t>
    </dgm:pt>
    <dgm:pt modelId="{10BF3573-8563-41E5-A039-DDED9F2EF6F5}" type="sibTrans" cxnId="{FA61A3DF-F1B1-4434-B6B3-B7BAE22DA74F}">
      <dgm:prSet/>
      <dgm:spPr/>
      <dgm:t>
        <a:bodyPr/>
        <a:lstStyle/>
        <a:p>
          <a:endParaRPr lang="en-US"/>
        </a:p>
      </dgm:t>
    </dgm:pt>
    <dgm:pt modelId="{B2695F29-A81F-4DA1-9D13-233D69C91C22}">
      <dgm:prSet/>
      <dgm:spPr/>
      <dgm:t>
        <a:bodyPr/>
        <a:lstStyle/>
        <a:p>
          <a:r>
            <a:rPr lang="en-IN" dirty="0">
              <a:latin typeface="Arial" panose="020B0604020202020204" pitchFamily="34" charset="0"/>
              <a:cs typeface="Arial" panose="020B0604020202020204" pitchFamily="34" charset="0"/>
            </a:rPr>
            <a:t>Inter and intra-primary, secondary and community care teamworking can enhance continuity and safety (</a:t>
          </a:r>
          <a:r>
            <a:rPr lang="en-IN" dirty="0" err="1">
              <a:latin typeface="Arial" panose="020B0604020202020204" pitchFamily="34" charset="0"/>
              <a:cs typeface="Arial" panose="020B0604020202020204" pitchFamily="34" charset="0"/>
            </a:rPr>
            <a:t>Dinius</a:t>
          </a:r>
          <a:r>
            <a:rPr lang="en-IN" dirty="0">
              <a:latin typeface="Arial" panose="020B0604020202020204" pitchFamily="34" charset="0"/>
              <a:cs typeface="Arial" panose="020B0604020202020204" pitchFamily="34" charset="0"/>
            </a:rPr>
            <a:t>, et al., 2020).</a:t>
          </a:r>
          <a:endParaRPr lang="en-US" dirty="0">
            <a:latin typeface="Arial" panose="020B0604020202020204" pitchFamily="34" charset="0"/>
            <a:cs typeface="Arial" panose="020B0604020202020204" pitchFamily="34" charset="0"/>
          </a:endParaRPr>
        </a:p>
      </dgm:t>
    </dgm:pt>
    <dgm:pt modelId="{DA735A79-AF25-436E-9C18-49C331F46E9C}" type="parTrans" cxnId="{6F47AB2F-C46E-4734-8DB4-36D7C6C81F78}">
      <dgm:prSet/>
      <dgm:spPr/>
      <dgm:t>
        <a:bodyPr/>
        <a:lstStyle/>
        <a:p>
          <a:endParaRPr lang="en-US"/>
        </a:p>
      </dgm:t>
    </dgm:pt>
    <dgm:pt modelId="{9EF4E63F-E67C-4449-85D5-932A4C8BFEEA}" type="sibTrans" cxnId="{6F47AB2F-C46E-4734-8DB4-36D7C6C81F78}">
      <dgm:prSet/>
      <dgm:spPr/>
      <dgm:t>
        <a:bodyPr/>
        <a:lstStyle/>
        <a:p>
          <a:endParaRPr lang="en-US"/>
        </a:p>
      </dgm:t>
    </dgm:pt>
    <dgm:pt modelId="{D58134D8-4938-4663-9CDD-8457FA227609}">
      <dgm:prSet/>
      <dgm:spPr/>
      <dgm:t>
        <a:bodyPr/>
        <a:lstStyle/>
        <a:p>
          <a:r>
            <a:rPr lang="en-IN" dirty="0">
              <a:latin typeface="Arial" panose="020B0604020202020204" pitchFamily="34" charset="0"/>
              <a:cs typeface="Arial" panose="020B0604020202020204" pitchFamily="34" charset="0"/>
            </a:rPr>
            <a:t>The self-management is promoted by professionals with safety, dignity and culturally responsive treatment.</a:t>
          </a:r>
          <a:endParaRPr lang="en-US" dirty="0">
            <a:latin typeface="Arial" panose="020B0604020202020204" pitchFamily="34" charset="0"/>
            <a:cs typeface="Arial" panose="020B0604020202020204" pitchFamily="34" charset="0"/>
          </a:endParaRPr>
        </a:p>
      </dgm:t>
    </dgm:pt>
    <dgm:pt modelId="{83CB5155-CE99-46A4-8A97-9684868C19BC}" type="parTrans" cxnId="{E814F4B4-56F5-4771-AFF9-9A45DF5AC62A}">
      <dgm:prSet/>
      <dgm:spPr/>
      <dgm:t>
        <a:bodyPr/>
        <a:lstStyle/>
        <a:p>
          <a:endParaRPr lang="en-US"/>
        </a:p>
      </dgm:t>
    </dgm:pt>
    <dgm:pt modelId="{0E3AC5C4-907F-4FAA-8F8D-E7ECF030CF42}" type="sibTrans" cxnId="{E814F4B4-56F5-4771-AFF9-9A45DF5AC62A}">
      <dgm:prSet/>
      <dgm:spPr/>
      <dgm:t>
        <a:bodyPr/>
        <a:lstStyle/>
        <a:p>
          <a:endParaRPr lang="en-US"/>
        </a:p>
      </dgm:t>
    </dgm:pt>
    <dgm:pt modelId="{036AE6D6-4006-41E1-A64E-671EA14A9223}" type="pres">
      <dgm:prSet presAssocID="{EDF14AE3-86EA-4127-902B-DA0A08C5926D}" presName="root" presStyleCnt="0">
        <dgm:presLayoutVars>
          <dgm:dir/>
          <dgm:resizeHandles val="exact"/>
        </dgm:presLayoutVars>
      </dgm:prSet>
      <dgm:spPr/>
    </dgm:pt>
    <dgm:pt modelId="{86E2F409-4691-4576-BDD3-C0A7D5234348}" type="pres">
      <dgm:prSet presAssocID="{6D38701A-1C6E-4B12-85B5-079A6BE2A62A}" presName="compNode" presStyleCnt="0"/>
      <dgm:spPr/>
    </dgm:pt>
    <dgm:pt modelId="{2178A311-8B3C-4A2D-88FF-0E2AABB483DA}" type="pres">
      <dgm:prSet presAssocID="{6D38701A-1C6E-4B12-85B5-079A6BE2A62A}" presName="bgRect" presStyleLbl="bgShp" presStyleIdx="0" presStyleCnt="4"/>
      <dgm:spPr/>
    </dgm:pt>
    <dgm:pt modelId="{D5DFF916-6BE1-4AAC-A9A7-B4B1A72DA1BF}" type="pres">
      <dgm:prSet presAssocID="{6D38701A-1C6E-4B12-85B5-079A6BE2A62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D86236FE-8E18-491C-B8ED-8C6187DD12AD}" type="pres">
      <dgm:prSet presAssocID="{6D38701A-1C6E-4B12-85B5-079A6BE2A62A}" presName="spaceRect" presStyleCnt="0"/>
      <dgm:spPr/>
    </dgm:pt>
    <dgm:pt modelId="{9BD5B459-36A5-4D15-B5FA-34CBD19BA122}" type="pres">
      <dgm:prSet presAssocID="{6D38701A-1C6E-4B12-85B5-079A6BE2A62A}" presName="parTx" presStyleLbl="revTx" presStyleIdx="0" presStyleCnt="4">
        <dgm:presLayoutVars>
          <dgm:chMax val="0"/>
          <dgm:chPref val="0"/>
        </dgm:presLayoutVars>
      </dgm:prSet>
      <dgm:spPr/>
    </dgm:pt>
    <dgm:pt modelId="{FCDB50DA-AAD7-4F94-B3E8-71ABC3D1B9C0}" type="pres">
      <dgm:prSet presAssocID="{25D4D7EE-D8D4-4557-A93F-7D82B145B8BA}" presName="sibTrans" presStyleCnt="0"/>
      <dgm:spPr/>
    </dgm:pt>
    <dgm:pt modelId="{D0505269-C96E-4BF1-9A49-7E746465DCFE}" type="pres">
      <dgm:prSet presAssocID="{F9A844FB-8BED-4FDA-81E0-4313DEA43A23}" presName="compNode" presStyleCnt="0"/>
      <dgm:spPr/>
    </dgm:pt>
    <dgm:pt modelId="{DB635CDE-1033-430A-A7F7-8EE77765C129}" type="pres">
      <dgm:prSet presAssocID="{F9A844FB-8BED-4FDA-81E0-4313DEA43A23}" presName="bgRect" presStyleLbl="bgShp" presStyleIdx="1" presStyleCnt="4"/>
      <dgm:spPr/>
    </dgm:pt>
    <dgm:pt modelId="{5B64D62E-A7FC-4320-9D78-DDE55988AA23}" type="pres">
      <dgm:prSet presAssocID="{F9A844FB-8BED-4FDA-81E0-4313DEA43A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ve Letter"/>
        </a:ext>
      </dgm:extLst>
    </dgm:pt>
    <dgm:pt modelId="{5D33170D-A1EB-4D99-B138-2034C9653209}" type="pres">
      <dgm:prSet presAssocID="{F9A844FB-8BED-4FDA-81E0-4313DEA43A23}" presName="spaceRect" presStyleCnt="0"/>
      <dgm:spPr/>
    </dgm:pt>
    <dgm:pt modelId="{41E8A8AF-1C68-493C-8AA2-4B1D22123674}" type="pres">
      <dgm:prSet presAssocID="{F9A844FB-8BED-4FDA-81E0-4313DEA43A23}" presName="parTx" presStyleLbl="revTx" presStyleIdx="1" presStyleCnt="4">
        <dgm:presLayoutVars>
          <dgm:chMax val="0"/>
          <dgm:chPref val="0"/>
        </dgm:presLayoutVars>
      </dgm:prSet>
      <dgm:spPr/>
    </dgm:pt>
    <dgm:pt modelId="{22D14212-2364-41F6-8C0F-591335BEED68}" type="pres">
      <dgm:prSet presAssocID="{10BF3573-8563-41E5-A039-DDED9F2EF6F5}" presName="sibTrans" presStyleCnt="0"/>
      <dgm:spPr/>
    </dgm:pt>
    <dgm:pt modelId="{4496C976-B543-4C6C-A5D6-901600E5E910}" type="pres">
      <dgm:prSet presAssocID="{B2695F29-A81F-4DA1-9D13-233D69C91C22}" presName="compNode" presStyleCnt="0"/>
      <dgm:spPr/>
    </dgm:pt>
    <dgm:pt modelId="{3A31546F-9BC4-487B-AC47-56C917D3BD02}" type="pres">
      <dgm:prSet presAssocID="{B2695F29-A81F-4DA1-9D13-233D69C91C22}" presName="bgRect" presStyleLbl="bgShp" presStyleIdx="2" presStyleCnt="4"/>
      <dgm:spPr/>
    </dgm:pt>
    <dgm:pt modelId="{CE3CDF79-1219-4416-8A5E-FC60AB976597}" type="pres">
      <dgm:prSet presAssocID="{B2695F29-A81F-4DA1-9D13-233D69C91C2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w blade"/>
        </a:ext>
      </dgm:extLst>
    </dgm:pt>
    <dgm:pt modelId="{D69D7880-ADB0-42E7-99BA-BCA094105F83}" type="pres">
      <dgm:prSet presAssocID="{B2695F29-A81F-4DA1-9D13-233D69C91C22}" presName="spaceRect" presStyleCnt="0"/>
      <dgm:spPr/>
    </dgm:pt>
    <dgm:pt modelId="{4CC7E96D-5826-4BE6-9516-5F90EE648C8D}" type="pres">
      <dgm:prSet presAssocID="{B2695F29-A81F-4DA1-9D13-233D69C91C22}" presName="parTx" presStyleLbl="revTx" presStyleIdx="2" presStyleCnt="4">
        <dgm:presLayoutVars>
          <dgm:chMax val="0"/>
          <dgm:chPref val="0"/>
        </dgm:presLayoutVars>
      </dgm:prSet>
      <dgm:spPr/>
    </dgm:pt>
    <dgm:pt modelId="{63B7855D-BC96-464E-8010-53B17BCD7401}" type="pres">
      <dgm:prSet presAssocID="{9EF4E63F-E67C-4449-85D5-932A4C8BFEEA}" presName="sibTrans" presStyleCnt="0"/>
      <dgm:spPr/>
    </dgm:pt>
    <dgm:pt modelId="{29A91F89-A144-4150-BD04-CBD4590125D8}" type="pres">
      <dgm:prSet presAssocID="{D58134D8-4938-4663-9CDD-8457FA227609}" presName="compNode" presStyleCnt="0"/>
      <dgm:spPr/>
    </dgm:pt>
    <dgm:pt modelId="{C46C585B-12E8-4442-809F-0645B56773CB}" type="pres">
      <dgm:prSet presAssocID="{D58134D8-4938-4663-9CDD-8457FA227609}" presName="bgRect" presStyleLbl="bgShp" presStyleIdx="3" presStyleCnt="4"/>
      <dgm:spPr/>
    </dgm:pt>
    <dgm:pt modelId="{818E3A14-E552-4178-840D-3992CC046FDC}" type="pres">
      <dgm:prSet presAssocID="{D58134D8-4938-4663-9CDD-8457FA22760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CE90C33D-5A95-4ABE-9311-989975BF1DD4}" type="pres">
      <dgm:prSet presAssocID="{D58134D8-4938-4663-9CDD-8457FA227609}" presName="spaceRect" presStyleCnt="0"/>
      <dgm:spPr/>
    </dgm:pt>
    <dgm:pt modelId="{11E7E559-9C3C-4853-8909-7CE72AE7A833}" type="pres">
      <dgm:prSet presAssocID="{D58134D8-4938-4663-9CDD-8457FA227609}" presName="parTx" presStyleLbl="revTx" presStyleIdx="3" presStyleCnt="4">
        <dgm:presLayoutVars>
          <dgm:chMax val="0"/>
          <dgm:chPref val="0"/>
        </dgm:presLayoutVars>
      </dgm:prSet>
      <dgm:spPr/>
    </dgm:pt>
  </dgm:ptLst>
  <dgm:cxnLst>
    <dgm:cxn modelId="{6F47AB2F-C46E-4734-8DB4-36D7C6C81F78}" srcId="{EDF14AE3-86EA-4127-902B-DA0A08C5926D}" destId="{B2695F29-A81F-4DA1-9D13-233D69C91C22}" srcOrd="2" destOrd="0" parTransId="{DA735A79-AF25-436E-9C18-49C331F46E9C}" sibTransId="{9EF4E63F-E67C-4449-85D5-932A4C8BFEEA}"/>
    <dgm:cxn modelId="{043ED05C-DDD2-4B80-B7EB-561F3B6574F4}" type="presOf" srcId="{EDF14AE3-86EA-4127-902B-DA0A08C5926D}" destId="{036AE6D6-4006-41E1-A64E-671EA14A9223}" srcOrd="0" destOrd="0" presId="urn:microsoft.com/office/officeart/2018/2/layout/IconVerticalSolidList"/>
    <dgm:cxn modelId="{8CE1E34C-1092-490C-9C93-25F901F96BFB}" type="presOf" srcId="{D58134D8-4938-4663-9CDD-8457FA227609}" destId="{11E7E559-9C3C-4853-8909-7CE72AE7A833}" srcOrd="0" destOrd="0" presId="urn:microsoft.com/office/officeart/2018/2/layout/IconVerticalSolidList"/>
    <dgm:cxn modelId="{63657784-58C9-4955-8CD3-F312084B88EB}" type="presOf" srcId="{B2695F29-A81F-4DA1-9D13-233D69C91C22}" destId="{4CC7E96D-5826-4BE6-9516-5F90EE648C8D}" srcOrd="0" destOrd="0" presId="urn:microsoft.com/office/officeart/2018/2/layout/IconVerticalSolidList"/>
    <dgm:cxn modelId="{7BA5928E-FCA6-436E-B510-A911951CA73E}" type="presOf" srcId="{F9A844FB-8BED-4FDA-81E0-4313DEA43A23}" destId="{41E8A8AF-1C68-493C-8AA2-4B1D22123674}" srcOrd="0" destOrd="0" presId="urn:microsoft.com/office/officeart/2018/2/layout/IconVerticalSolidList"/>
    <dgm:cxn modelId="{84868C95-44B9-4D20-89A3-AE772D791C2D}" srcId="{EDF14AE3-86EA-4127-902B-DA0A08C5926D}" destId="{6D38701A-1C6E-4B12-85B5-079A6BE2A62A}" srcOrd="0" destOrd="0" parTransId="{82E119CF-1D72-4C24-B3A4-2F4638AADB37}" sibTransId="{25D4D7EE-D8D4-4557-A93F-7D82B145B8BA}"/>
    <dgm:cxn modelId="{739D53AC-61B0-42E8-BAA0-06B669242ED1}" type="presOf" srcId="{6D38701A-1C6E-4B12-85B5-079A6BE2A62A}" destId="{9BD5B459-36A5-4D15-B5FA-34CBD19BA122}" srcOrd="0" destOrd="0" presId="urn:microsoft.com/office/officeart/2018/2/layout/IconVerticalSolidList"/>
    <dgm:cxn modelId="{E814F4B4-56F5-4771-AFF9-9A45DF5AC62A}" srcId="{EDF14AE3-86EA-4127-902B-DA0A08C5926D}" destId="{D58134D8-4938-4663-9CDD-8457FA227609}" srcOrd="3" destOrd="0" parTransId="{83CB5155-CE99-46A4-8A97-9684868C19BC}" sibTransId="{0E3AC5C4-907F-4FAA-8F8D-E7ECF030CF42}"/>
    <dgm:cxn modelId="{FA61A3DF-F1B1-4434-B6B3-B7BAE22DA74F}" srcId="{EDF14AE3-86EA-4127-902B-DA0A08C5926D}" destId="{F9A844FB-8BED-4FDA-81E0-4313DEA43A23}" srcOrd="1" destOrd="0" parTransId="{185AA4BB-0809-47D6-B0AA-D3F876F84369}" sibTransId="{10BF3573-8563-41E5-A039-DDED9F2EF6F5}"/>
    <dgm:cxn modelId="{6FCA56D3-D2F6-4F11-9559-88F7E22CA85E}" type="presParOf" srcId="{036AE6D6-4006-41E1-A64E-671EA14A9223}" destId="{86E2F409-4691-4576-BDD3-C0A7D5234348}" srcOrd="0" destOrd="0" presId="urn:microsoft.com/office/officeart/2018/2/layout/IconVerticalSolidList"/>
    <dgm:cxn modelId="{E4624CA0-F1BE-4463-B5A5-AC050DA0C5B0}" type="presParOf" srcId="{86E2F409-4691-4576-BDD3-C0A7D5234348}" destId="{2178A311-8B3C-4A2D-88FF-0E2AABB483DA}" srcOrd="0" destOrd="0" presId="urn:microsoft.com/office/officeart/2018/2/layout/IconVerticalSolidList"/>
    <dgm:cxn modelId="{DD0F36B5-778F-44E5-A1A3-02E5BE55CB6E}" type="presParOf" srcId="{86E2F409-4691-4576-BDD3-C0A7D5234348}" destId="{D5DFF916-6BE1-4AAC-A9A7-B4B1A72DA1BF}" srcOrd="1" destOrd="0" presId="urn:microsoft.com/office/officeart/2018/2/layout/IconVerticalSolidList"/>
    <dgm:cxn modelId="{81679028-21F5-4D3D-B95A-EF2013AC4E87}" type="presParOf" srcId="{86E2F409-4691-4576-BDD3-C0A7D5234348}" destId="{D86236FE-8E18-491C-B8ED-8C6187DD12AD}" srcOrd="2" destOrd="0" presId="urn:microsoft.com/office/officeart/2018/2/layout/IconVerticalSolidList"/>
    <dgm:cxn modelId="{D4CF7F91-53D9-4E3B-9C3C-8148C1CAAC3C}" type="presParOf" srcId="{86E2F409-4691-4576-BDD3-C0A7D5234348}" destId="{9BD5B459-36A5-4D15-B5FA-34CBD19BA122}" srcOrd="3" destOrd="0" presId="urn:microsoft.com/office/officeart/2018/2/layout/IconVerticalSolidList"/>
    <dgm:cxn modelId="{68CF0D71-C4DD-45AB-B49B-EAAC86BCFA3B}" type="presParOf" srcId="{036AE6D6-4006-41E1-A64E-671EA14A9223}" destId="{FCDB50DA-AAD7-4F94-B3E8-71ABC3D1B9C0}" srcOrd="1" destOrd="0" presId="urn:microsoft.com/office/officeart/2018/2/layout/IconVerticalSolidList"/>
    <dgm:cxn modelId="{01885396-0E3C-4182-9681-F12A4387DE9A}" type="presParOf" srcId="{036AE6D6-4006-41E1-A64E-671EA14A9223}" destId="{D0505269-C96E-4BF1-9A49-7E746465DCFE}" srcOrd="2" destOrd="0" presId="urn:microsoft.com/office/officeart/2018/2/layout/IconVerticalSolidList"/>
    <dgm:cxn modelId="{D5080466-8359-4787-804C-276015C0731B}" type="presParOf" srcId="{D0505269-C96E-4BF1-9A49-7E746465DCFE}" destId="{DB635CDE-1033-430A-A7F7-8EE77765C129}" srcOrd="0" destOrd="0" presId="urn:microsoft.com/office/officeart/2018/2/layout/IconVerticalSolidList"/>
    <dgm:cxn modelId="{7F75336B-5F66-4D8A-8D43-EA41C6BF9F89}" type="presParOf" srcId="{D0505269-C96E-4BF1-9A49-7E746465DCFE}" destId="{5B64D62E-A7FC-4320-9D78-DDE55988AA23}" srcOrd="1" destOrd="0" presId="urn:microsoft.com/office/officeart/2018/2/layout/IconVerticalSolidList"/>
    <dgm:cxn modelId="{35CD9B31-D503-410E-A912-A0F095DC0635}" type="presParOf" srcId="{D0505269-C96E-4BF1-9A49-7E746465DCFE}" destId="{5D33170D-A1EB-4D99-B138-2034C9653209}" srcOrd="2" destOrd="0" presId="urn:microsoft.com/office/officeart/2018/2/layout/IconVerticalSolidList"/>
    <dgm:cxn modelId="{A85D014E-BA68-4901-939F-FE7C0AAA91E4}" type="presParOf" srcId="{D0505269-C96E-4BF1-9A49-7E746465DCFE}" destId="{41E8A8AF-1C68-493C-8AA2-4B1D22123674}" srcOrd="3" destOrd="0" presId="urn:microsoft.com/office/officeart/2018/2/layout/IconVerticalSolidList"/>
    <dgm:cxn modelId="{1098C347-B525-4E6E-9B85-D5262265CFFC}" type="presParOf" srcId="{036AE6D6-4006-41E1-A64E-671EA14A9223}" destId="{22D14212-2364-41F6-8C0F-591335BEED68}" srcOrd="3" destOrd="0" presId="urn:microsoft.com/office/officeart/2018/2/layout/IconVerticalSolidList"/>
    <dgm:cxn modelId="{BF72C868-F775-4444-A3BE-239CB3A1F240}" type="presParOf" srcId="{036AE6D6-4006-41E1-A64E-671EA14A9223}" destId="{4496C976-B543-4C6C-A5D6-901600E5E910}" srcOrd="4" destOrd="0" presId="urn:microsoft.com/office/officeart/2018/2/layout/IconVerticalSolidList"/>
    <dgm:cxn modelId="{0E0E82CC-51CB-4E2C-ADDB-A8D389204216}" type="presParOf" srcId="{4496C976-B543-4C6C-A5D6-901600E5E910}" destId="{3A31546F-9BC4-487B-AC47-56C917D3BD02}" srcOrd="0" destOrd="0" presId="urn:microsoft.com/office/officeart/2018/2/layout/IconVerticalSolidList"/>
    <dgm:cxn modelId="{A899EAFB-0A4B-4176-B6F2-DBF2726B41DD}" type="presParOf" srcId="{4496C976-B543-4C6C-A5D6-901600E5E910}" destId="{CE3CDF79-1219-4416-8A5E-FC60AB976597}" srcOrd="1" destOrd="0" presId="urn:microsoft.com/office/officeart/2018/2/layout/IconVerticalSolidList"/>
    <dgm:cxn modelId="{78662470-98E4-4AAC-9105-EA1E9318EE9C}" type="presParOf" srcId="{4496C976-B543-4C6C-A5D6-901600E5E910}" destId="{D69D7880-ADB0-42E7-99BA-BCA094105F83}" srcOrd="2" destOrd="0" presId="urn:microsoft.com/office/officeart/2018/2/layout/IconVerticalSolidList"/>
    <dgm:cxn modelId="{B6DC7EE8-4332-475B-AAD9-FF7D5E02E7F4}" type="presParOf" srcId="{4496C976-B543-4C6C-A5D6-901600E5E910}" destId="{4CC7E96D-5826-4BE6-9516-5F90EE648C8D}" srcOrd="3" destOrd="0" presId="urn:microsoft.com/office/officeart/2018/2/layout/IconVerticalSolidList"/>
    <dgm:cxn modelId="{168E4E3A-660E-4144-B7ED-49888D681E2B}" type="presParOf" srcId="{036AE6D6-4006-41E1-A64E-671EA14A9223}" destId="{63B7855D-BC96-464E-8010-53B17BCD7401}" srcOrd="5" destOrd="0" presId="urn:microsoft.com/office/officeart/2018/2/layout/IconVerticalSolidList"/>
    <dgm:cxn modelId="{94341A9E-0FAA-4CE3-983A-2AE93F303876}" type="presParOf" srcId="{036AE6D6-4006-41E1-A64E-671EA14A9223}" destId="{29A91F89-A144-4150-BD04-CBD4590125D8}" srcOrd="6" destOrd="0" presId="urn:microsoft.com/office/officeart/2018/2/layout/IconVerticalSolidList"/>
    <dgm:cxn modelId="{EE93DC99-1D3D-4EE8-9A1E-53B797E26E8C}" type="presParOf" srcId="{29A91F89-A144-4150-BD04-CBD4590125D8}" destId="{C46C585B-12E8-4442-809F-0645B56773CB}" srcOrd="0" destOrd="0" presId="urn:microsoft.com/office/officeart/2018/2/layout/IconVerticalSolidList"/>
    <dgm:cxn modelId="{4722B327-6DDB-4C1C-AC4B-E77796E468BC}" type="presParOf" srcId="{29A91F89-A144-4150-BD04-CBD4590125D8}" destId="{818E3A14-E552-4178-840D-3992CC046FDC}" srcOrd="1" destOrd="0" presId="urn:microsoft.com/office/officeart/2018/2/layout/IconVerticalSolidList"/>
    <dgm:cxn modelId="{1C7C6908-B220-433F-A56B-7AA500A4D766}" type="presParOf" srcId="{29A91F89-A144-4150-BD04-CBD4590125D8}" destId="{CE90C33D-5A95-4ABE-9311-989975BF1DD4}" srcOrd="2" destOrd="0" presId="urn:microsoft.com/office/officeart/2018/2/layout/IconVerticalSolidList"/>
    <dgm:cxn modelId="{138B3724-0EF5-44F5-804D-1F1EBAB79154}" type="presParOf" srcId="{29A91F89-A144-4150-BD04-CBD4590125D8}" destId="{11E7E559-9C3C-4853-8909-7CE72AE7A83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1A22BE5-A633-44A2-AF0B-5180C283409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04CAA8E7-1246-4983-90EB-08E6B4FB4FD3}">
      <dgm:prSet/>
      <dgm:spPr/>
      <dgm:t>
        <a:bodyPr/>
        <a:lstStyle/>
        <a:p>
          <a:r>
            <a:rPr lang="en-US" dirty="0">
              <a:latin typeface="Arial" panose="020B0604020202020204" pitchFamily="34" charset="0"/>
              <a:cs typeface="Arial" panose="020B0604020202020204" pitchFamily="34" charset="0"/>
            </a:rPr>
            <a:t>Shared decision making aligns the treatment with patient values and preferences (Hoque, 2024)</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Individualized care planning deals with the physical, psychological and social needs.</a:t>
          </a:r>
        </a:p>
      </dgm:t>
    </dgm:pt>
    <dgm:pt modelId="{2782EA29-938C-44FC-8DA1-6A0381BB9766}" type="parTrans" cxnId="{4FC1A821-7FE7-4E96-971A-F49EB1E134DC}">
      <dgm:prSet/>
      <dgm:spPr/>
      <dgm:t>
        <a:bodyPr/>
        <a:lstStyle/>
        <a:p>
          <a:endParaRPr lang="en-US"/>
        </a:p>
      </dgm:t>
    </dgm:pt>
    <dgm:pt modelId="{2FA7B19F-B197-4768-A9B6-8B87637EC81E}" type="sibTrans" cxnId="{4FC1A821-7FE7-4E96-971A-F49EB1E134DC}">
      <dgm:prSet/>
      <dgm:spPr/>
      <dgm:t>
        <a:bodyPr/>
        <a:lstStyle/>
        <a:p>
          <a:endParaRPr lang="en-US"/>
        </a:p>
      </dgm:t>
    </dgm:pt>
    <dgm:pt modelId="{D6514A59-D2B2-424A-90BD-AA6EB96B9C78}">
      <dgm:prSet/>
      <dgm:spPr/>
      <dgm:t>
        <a:bodyPr/>
        <a:lstStyle/>
        <a:p>
          <a:r>
            <a:rPr lang="en-US" dirty="0">
              <a:latin typeface="Arial" panose="020B0604020202020204" pitchFamily="34" charset="0"/>
              <a:cs typeface="Arial" panose="020B0604020202020204" pitchFamily="34" charset="0"/>
            </a:rPr>
            <a:t>Supported self-management enhances adherence to confidence and the long-term outcomes.</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Social prescribing links patients to community resources that decrease isolation.</a:t>
          </a:r>
        </a:p>
      </dgm:t>
    </dgm:pt>
    <dgm:pt modelId="{E9F353A5-7077-48FD-BD31-8F7E6082FB39}" type="parTrans" cxnId="{F5053D98-4AF3-452B-8AF5-D5355A438F96}">
      <dgm:prSet/>
      <dgm:spPr/>
      <dgm:t>
        <a:bodyPr/>
        <a:lstStyle/>
        <a:p>
          <a:endParaRPr lang="en-US"/>
        </a:p>
      </dgm:t>
    </dgm:pt>
    <dgm:pt modelId="{7642A69E-ABE2-45D0-AB5D-69462D3CEA78}" type="sibTrans" cxnId="{F5053D98-4AF3-452B-8AF5-D5355A438F96}">
      <dgm:prSet/>
      <dgm:spPr/>
      <dgm:t>
        <a:bodyPr/>
        <a:lstStyle/>
        <a:p>
          <a:endParaRPr lang="en-US"/>
        </a:p>
      </dgm:t>
    </dgm:pt>
    <dgm:pt modelId="{C60A4E86-A247-4ED2-B008-9C29B4C688DA}">
      <dgm:prSet/>
      <dgm:spPr/>
      <dgm:t>
        <a:bodyPr/>
        <a:lstStyle/>
        <a:p>
          <a:r>
            <a:rPr lang="en-US" dirty="0">
              <a:latin typeface="Arial" panose="020B0604020202020204" pitchFamily="34" charset="0"/>
              <a:cs typeface="Arial" panose="020B0604020202020204" pitchFamily="34" charset="0"/>
            </a:rPr>
            <a:t>Personal health budgets allow the flexible patient centered utilisation of funds.</a:t>
          </a:r>
          <a:endParaRPr lang="en-IN"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Multidisciplinary communication enhances continuity effectiveness and safety of patient care.</a:t>
          </a:r>
        </a:p>
      </dgm:t>
    </dgm:pt>
    <dgm:pt modelId="{8E81DB03-0018-44E1-B47D-5678A56A0797}" type="parTrans" cxnId="{02B13217-9BEE-480E-B506-5A7D37D0C67E}">
      <dgm:prSet/>
      <dgm:spPr/>
      <dgm:t>
        <a:bodyPr/>
        <a:lstStyle/>
        <a:p>
          <a:endParaRPr lang="en-US"/>
        </a:p>
      </dgm:t>
    </dgm:pt>
    <dgm:pt modelId="{CF9B2819-2855-4FBF-A4BE-B8531CD87BB2}" type="sibTrans" cxnId="{02B13217-9BEE-480E-B506-5A7D37D0C67E}">
      <dgm:prSet/>
      <dgm:spPr/>
      <dgm:t>
        <a:bodyPr/>
        <a:lstStyle/>
        <a:p>
          <a:endParaRPr lang="en-US"/>
        </a:p>
      </dgm:t>
    </dgm:pt>
    <dgm:pt modelId="{0746B01C-F88E-46A5-AE21-1998991E9F4A}">
      <dgm:prSet/>
      <dgm:spPr/>
      <dgm:t>
        <a:bodyPr/>
        <a:lstStyle/>
        <a:p>
          <a:endParaRPr lang="en-US" dirty="0">
            <a:latin typeface="Arial" panose="020B0604020202020204" pitchFamily="34" charset="0"/>
            <a:cs typeface="Arial" panose="020B0604020202020204" pitchFamily="34" charset="0"/>
          </a:endParaRPr>
        </a:p>
      </dgm:t>
    </dgm:pt>
    <dgm:pt modelId="{3FAB03CD-901E-4637-B248-E6E03EBE56CB}" type="parTrans" cxnId="{BAFBE165-91E7-46A2-A871-0B48DDD2A056}">
      <dgm:prSet/>
      <dgm:spPr/>
      <dgm:t>
        <a:bodyPr/>
        <a:lstStyle/>
        <a:p>
          <a:endParaRPr lang="en-US"/>
        </a:p>
      </dgm:t>
    </dgm:pt>
    <dgm:pt modelId="{712B9688-6FCF-4C8F-BE9E-8B0B367519AF}" type="sibTrans" cxnId="{BAFBE165-91E7-46A2-A871-0B48DDD2A056}">
      <dgm:prSet/>
      <dgm:spPr/>
      <dgm:t>
        <a:bodyPr/>
        <a:lstStyle/>
        <a:p>
          <a:endParaRPr lang="en-US"/>
        </a:p>
      </dgm:t>
    </dgm:pt>
    <dgm:pt modelId="{3CAAC9E8-F5D6-4785-AE75-97A76E13BBB8}" type="pres">
      <dgm:prSet presAssocID="{A1A22BE5-A633-44A2-AF0B-5180C2834099}" presName="vert0" presStyleCnt="0">
        <dgm:presLayoutVars>
          <dgm:dir/>
          <dgm:animOne val="branch"/>
          <dgm:animLvl val="lvl"/>
        </dgm:presLayoutVars>
      </dgm:prSet>
      <dgm:spPr/>
    </dgm:pt>
    <dgm:pt modelId="{6485216F-608C-4D76-9D95-CFCF5CF3FF44}" type="pres">
      <dgm:prSet presAssocID="{04CAA8E7-1246-4983-90EB-08E6B4FB4FD3}" presName="thickLine" presStyleLbl="alignNode1" presStyleIdx="0" presStyleCnt="4" custLinFactNeighborX="589" custLinFactNeighborY="66096"/>
      <dgm:spPr/>
    </dgm:pt>
    <dgm:pt modelId="{A6B71F1C-7770-4DDA-B6A9-33EBD420213A}" type="pres">
      <dgm:prSet presAssocID="{04CAA8E7-1246-4983-90EB-08E6B4FB4FD3}" presName="horz1" presStyleCnt="0"/>
      <dgm:spPr/>
    </dgm:pt>
    <dgm:pt modelId="{8F9A3D71-73A5-4803-8FAB-5AE409C70FE6}" type="pres">
      <dgm:prSet presAssocID="{04CAA8E7-1246-4983-90EB-08E6B4FB4FD3}" presName="tx1" presStyleLbl="revTx" presStyleIdx="0" presStyleCnt="4" custLinFactNeighborX="589" custLinFactNeighborY="66096"/>
      <dgm:spPr/>
    </dgm:pt>
    <dgm:pt modelId="{7DF0CE4A-A36A-4044-AAD8-507426FDD3E7}" type="pres">
      <dgm:prSet presAssocID="{04CAA8E7-1246-4983-90EB-08E6B4FB4FD3}" presName="vert1" presStyleCnt="0"/>
      <dgm:spPr/>
    </dgm:pt>
    <dgm:pt modelId="{4E300952-11F1-4ADA-9196-7BE9F6CEA2A1}" type="pres">
      <dgm:prSet presAssocID="{D6514A59-D2B2-424A-90BD-AA6EB96B9C78}" presName="thickLine" presStyleLbl="alignNode1" presStyleIdx="1" presStyleCnt="4" custLinFactNeighborX="589" custLinFactNeighborY="66096"/>
      <dgm:spPr/>
    </dgm:pt>
    <dgm:pt modelId="{956AF9F0-789B-4EFE-909F-85E480D67271}" type="pres">
      <dgm:prSet presAssocID="{D6514A59-D2B2-424A-90BD-AA6EB96B9C78}" presName="horz1" presStyleCnt="0"/>
      <dgm:spPr/>
    </dgm:pt>
    <dgm:pt modelId="{16D01259-D088-424F-83B7-884B5E865A02}" type="pres">
      <dgm:prSet presAssocID="{D6514A59-D2B2-424A-90BD-AA6EB96B9C78}" presName="tx1" presStyleLbl="revTx" presStyleIdx="1" presStyleCnt="4" custLinFactNeighborX="589" custLinFactNeighborY="66096"/>
      <dgm:spPr/>
    </dgm:pt>
    <dgm:pt modelId="{0D54B830-FF4A-4810-9677-E4AEB6C7094D}" type="pres">
      <dgm:prSet presAssocID="{D6514A59-D2B2-424A-90BD-AA6EB96B9C78}" presName="vert1" presStyleCnt="0"/>
      <dgm:spPr/>
    </dgm:pt>
    <dgm:pt modelId="{28190F28-B281-45CE-8C74-8C886457F4DC}" type="pres">
      <dgm:prSet presAssocID="{C60A4E86-A247-4ED2-B008-9C29B4C688DA}" presName="thickLine" presStyleLbl="alignNode1" presStyleIdx="2" presStyleCnt="4" custLinFactNeighborX="589" custLinFactNeighborY="66096"/>
      <dgm:spPr/>
    </dgm:pt>
    <dgm:pt modelId="{DB2400D8-1AFC-467A-8DFB-80E8B318A0C2}" type="pres">
      <dgm:prSet presAssocID="{C60A4E86-A247-4ED2-B008-9C29B4C688DA}" presName="horz1" presStyleCnt="0"/>
      <dgm:spPr/>
    </dgm:pt>
    <dgm:pt modelId="{FDECC44A-4428-4877-8269-C9E75DB46751}" type="pres">
      <dgm:prSet presAssocID="{C60A4E86-A247-4ED2-B008-9C29B4C688DA}" presName="tx1" presStyleLbl="revTx" presStyleIdx="2" presStyleCnt="4" custLinFactNeighborX="589" custLinFactNeighborY="66096"/>
      <dgm:spPr/>
    </dgm:pt>
    <dgm:pt modelId="{554E643B-D41A-4404-82F2-FBB3C921BC85}" type="pres">
      <dgm:prSet presAssocID="{C60A4E86-A247-4ED2-B008-9C29B4C688DA}" presName="vert1" presStyleCnt="0"/>
      <dgm:spPr/>
    </dgm:pt>
    <dgm:pt modelId="{058F5DA7-8A31-43A3-B1B3-A0DD6DC22215}" type="pres">
      <dgm:prSet presAssocID="{0746B01C-F88E-46A5-AE21-1998991E9F4A}" presName="thickLine" presStyleLbl="alignNode1" presStyleIdx="3" presStyleCnt="4" custLinFactNeighborX="589" custLinFactNeighborY="69196"/>
      <dgm:spPr/>
    </dgm:pt>
    <dgm:pt modelId="{4E8AE005-DC24-45F3-90E6-8AA384C2A46F}" type="pres">
      <dgm:prSet presAssocID="{0746B01C-F88E-46A5-AE21-1998991E9F4A}" presName="horz1" presStyleCnt="0"/>
      <dgm:spPr/>
    </dgm:pt>
    <dgm:pt modelId="{00D681D9-8CF9-4E21-B1A5-559C89C3B9C9}" type="pres">
      <dgm:prSet presAssocID="{0746B01C-F88E-46A5-AE21-1998991E9F4A}" presName="tx1" presStyleLbl="revTx" presStyleIdx="3" presStyleCnt="4" custFlipVert="1" custScaleY="95520" custLinFactNeighborX="589" custLinFactNeighborY="66402"/>
      <dgm:spPr/>
    </dgm:pt>
    <dgm:pt modelId="{4617AB62-9DBA-4259-A2FB-976D8D354008}" type="pres">
      <dgm:prSet presAssocID="{0746B01C-F88E-46A5-AE21-1998991E9F4A}" presName="vert1" presStyleCnt="0"/>
      <dgm:spPr/>
    </dgm:pt>
  </dgm:ptLst>
  <dgm:cxnLst>
    <dgm:cxn modelId="{B17B7708-091B-4178-9CA2-7E6004210EA7}" type="presOf" srcId="{0746B01C-F88E-46A5-AE21-1998991E9F4A}" destId="{00D681D9-8CF9-4E21-B1A5-559C89C3B9C9}" srcOrd="0" destOrd="0" presId="urn:microsoft.com/office/officeart/2008/layout/LinedList"/>
    <dgm:cxn modelId="{02B13217-9BEE-480E-B506-5A7D37D0C67E}" srcId="{A1A22BE5-A633-44A2-AF0B-5180C2834099}" destId="{C60A4E86-A247-4ED2-B008-9C29B4C688DA}" srcOrd="2" destOrd="0" parTransId="{8E81DB03-0018-44E1-B47D-5678A56A0797}" sibTransId="{CF9B2819-2855-4FBF-A4BE-B8531CD87BB2}"/>
    <dgm:cxn modelId="{4FC1A821-7FE7-4E96-971A-F49EB1E134DC}" srcId="{A1A22BE5-A633-44A2-AF0B-5180C2834099}" destId="{04CAA8E7-1246-4983-90EB-08E6B4FB4FD3}" srcOrd="0" destOrd="0" parTransId="{2782EA29-938C-44FC-8DA1-6A0381BB9766}" sibTransId="{2FA7B19F-B197-4768-A9B6-8B87637EC81E}"/>
    <dgm:cxn modelId="{8A5AB062-A6BC-498C-95F9-8CA453A0013D}" type="presOf" srcId="{D6514A59-D2B2-424A-90BD-AA6EB96B9C78}" destId="{16D01259-D088-424F-83B7-884B5E865A02}" srcOrd="0" destOrd="0" presId="urn:microsoft.com/office/officeart/2008/layout/LinedList"/>
    <dgm:cxn modelId="{BAFBE165-91E7-46A2-A871-0B48DDD2A056}" srcId="{A1A22BE5-A633-44A2-AF0B-5180C2834099}" destId="{0746B01C-F88E-46A5-AE21-1998991E9F4A}" srcOrd="3" destOrd="0" parTransId="{3FAB03CD-901E-4637-B248-E6E03EBE56CB}" sibTransId="{712B9688-6FCF-4C8F-BE9E-8B0B367519AF}"/>
    <dgm:cxn modelId="{A10E3A7B-C4A7-409A-AC68-CA0C609035D0}" type="presOf" srcId="{A1A22BE5-A633-44A2-AF0B-5180C2834099}" destId="{3CAAC9E8-F5D6-4785-AE75-97A76E13BBB8}" srcOrd="0" destOrd="0" presId="urn:microsoft.com/office/officeart/2008/layout/LinedList"/>
    <dgm:cxn modelId="{F5053D98-4AF3-452B-8AF5-D5355A438F96}" srcId="{A1A22BE5-A633-44A2-AF0B-5180C2834099}" destId="{D6514A59-D2B2-424A-90BD-AA6EB96B9C78}" srcOrd="1" destOrd="0" parTransId="{E9F353A5-7077-48FD-BD31-8F7E6082FB39}" sibTransId="{7642A69E-ABE2-45D0-AB5D-69462D3CEA78}"/>
    <dgm:cxn modelId="{4AA690DB-2180-44F6-9470-7C0B2DCDD429}" type="presOf" srcId="{C60A4E86-A247-4ED2-B008-9C29B4C688DA}" destId="{FDECC44A-4428-4877-8269-C9E75DB46751}" srcOrd="0" destOrd="0" presId="urn:microsoft.com/office/officeart/2008/layout/LinedList"/>
    <dgm:cxn modelId="{EB427DF4-F9AB-433E-9F4C-9B9139DB220B}" type="presOf" srcId="{04CAA8E7-1246-4983-90EB-08E6B4FB4FD3}" destId="{8F9A3D71-73A5-4803-8FAB-5AE409C70FE6}" srcOrd="0" destOrd="0" presId="urn:microsoft.com/office/officeart/2008/layout/LinedList"/>
    <dgm:cxn modelId="{A4BD4081-75C6-4E63-84BA-3096176F3DB2}" type="presParOf" srcId="{3CAAC9E8-F5D6-4785-AE75-97A76E13BBB8}" destId="{6485216F-608C-4D76-9D95-CFCF5CF3FF44}" srcOrd="0" destOrd="0" presId="urn:microsoft.com/office/officeart/2008/layout/LinedList"/>
    <dgm:cxn modelId="{73C0DF7D-A969-4F94-846D-9C734251718B}" type="presParOf" srcId="{3CAAC9E8-F5D6-4785-AE75-97A76E13BBB8}" destId="{A6B71F1C-7770-4DDA-B6A9-33EBD420213A}" srcOrd="1" destOrd="0" presId="urn:microsoft.com/office/officeart/2008/layout/LinedList"/>
    <dgm:cxn modelId="{7C4DC51D-B93E-440D-A5C8-9B44CBD46965}" type="presParOf" srcId="{A6B71F1C-7770-4DDA-B6A9-33EBD420213A}" destId="{8F9A3D71-73A5-4803-8FAB-5AE409C70FE6}" srcOrd="0" destOrd="0" presId="urn:microsoft.com/office/officeart/2008/layout/LinedList"/>
    <dgm:cxn modelId="{7F231DF3-37C7-4639-9362-62F0E111498D}" type="presParOf" srcId="{A6B71F1C-7770-4DDA-B6A9-33EBD420213A}" destId="{7DF0CE4A-A36A-4044-AAD8-507426FDD3E7}" srcOrd="1" destOrd="0" presId="urn:microsoft.com/office/officeart/2008/layout/LinedList"/>
    <dgm:cxn modelId="{83031902-4F10-4B29-A7AB-2DA901EB6E28}" type="presParOf" srcId="{3CAAC9E8-F5D6-4785-AE75-97A76E13BBB8}" destId="{4E300952-11F1-4ADA-9196-7BE9F6CEA2A1}" srcOrd="2" destOrd="0" presId="urn:microsoft.com/office/officeart/2008/layout/LinedList"/>
    <dgm:cxn modelId="{84714DB6-69F5-4B72-BD0B-155D86DC29CD}" type="presParOf" srcId="{3CAAC9E8-F5D6-4785-AE75-97A76E13BBB8}" destId="{956AF9F0-789B-4EFE-909F-85E480D67271}" srcOrd="3" destOrd="0" presId="urn:microsoft.com/office/officeart/2008/layout/LinedList"/>
    <dgm:cxn modelId="{72C19021-9E94-4158-BA72-DA529CA397FD}" type="presParOf" srcId="{956AF9F0-789B-4EFE-909F-85E480D67271}" destId="{16D01259-D088-424F-83B7-884B5E865A02}" srcOrd="0" destOrd="0" presId="urn:microsoft.com/office/officeart/2008/layout/LinedList"/>
    <dgm:cxn modelId="{03BE5E64-A552-4812-B22E-92DEC7A802B8}" type="presParOf" srcId="{956AF9F0-789B-4EFE-909F-85E480D67271}" destId="{0D54B830-FF4A-4810-9677-E4AEB6C7094D}" srcOrd="1" destOrd="0" presId="urn:microsoft.com/office/officeart/2008/layout/LinedList"/>
    <dgm:cxn modelId="{C470A405-0C64-45DB-86C5-D4A06FE1B5E9}" type="presParOf" srcId="{3CAAC9E8-F5D6-4785-AE75-97A76E13BBB8}" destId="{28190F28-B281-45CE-8C74-8C886457F4DC}" srcOrd="4" destOrd="0" presId="urn:microsoft.com/office/officeart/2008/layout/LinedList"/>
    <dgm:cxn modelId="{CDDE05E0-E010-459A-8A1F-F238F0C074EF}" type="presParOf" srcId="{3CAAC9E8-F5D6-4785-AE75-97A76E13BBB8}" destId="{DB2400D8-1AFC-467A-8DFB-80E8B318A0C2}" srcOrd="5" destOrd="0" presId="urn:microsoft.com/office/officeart/2008/layout/LinedList"/>
    <dgm:cxn modelId="{5A272580-801A-4262-875D-88C34F7CCB7A}" type="presParOf" srcId="{DB2400D8-1AFC-467A-8DFB-80E8B318A0C2}" destId="{FDECC44A-4428-4877-8269-C9E75DB46751}" srcOrd="0" destOrd="0" presId="urn:microsoft.com/office/officeart/2008/layout/LinedList"/>
    <dgm:cxn modelId="{94205320-24A5-467A-A66B-920076B6437B}" type="presParOf" srcId="{DB2400D8-1AFC-467A-8DFB-80E8B318A0C2}" destId="{554E643B-D41A-4404-82F2-FBB3C921BC85}" srcOrd="1" destOrd="0" presId="urn:microsoft.com/office/officeart/2008/layout/LinedList"/>
    <dgm:cxn modelId="{C007C6CA-5EBA-4704-A564-D27DD8D5995E}" type="presParOf" srcId="{3CAAC9E8-F5D6-4785-AE75-97A76E13BBB8}" destId="{058F5DA7-8A31-43A3-B1B3-A0DD6DC22215}" srcOrd="6" destOrd="0" presId="urn:microsoft.com/office/officeart/2008/layout/LinedList"/>
    <dgm:cxn modelId="{48C7DE17-0965-49DE-8CA4-2C164E2056FB}" type="presParOf" srcId="{3CAAC9E8-F5D6-4785-AE75-97A76E13BBB8}" destId="{4E8AE005-DC24-45F3-90E6-8AA384C2A46F}" srcOrd="7" destOrd="0" presId="urn:microsoft.com/office/officeart/2008/layout/LinedList"/>
    <dgm:cxn modelId="{1B3160ED-EC04-4E52-8FC0-439AB86DB9AD}" type="presParOf" srcId="{4E8AE005-DC24-45F3-90E6-8AA384C2A46F}" destId="{00D681D9-8CF9-4E21-B1A5-559C89C3B9C9}" srcOrd="0" destOrd="0" presId="urn:microsoft.com/office/officeart/2008/layout/LinedList"/>
    <dgm:cxn modelId="{A8F51156-FBE6-48D5-95CB-5195338C7BA4}" type="presParOf" srcId="{4E8AE005-DC24-45F3-90E6-8AA384C2A46F}" destId="{4617AB62-9DBA-4259-A2FB-976D8D35400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CAC9F-93B7-447D-90AD-8F682E5C6407}">
      <dsp:nvSpPr>
        <dsp:cNvPr id="0" name=""/>
        <dsp:cNvSpPr/>
      </dsp:nvSpPr>
      <dsp:spPr>
        <a:xfrm>
          <a:off x="709" y="1040866"/>
          <a:ext cx="2766528" cy="165991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t>The majority of chronic bronchitis cases are caused by smoking.</a:t>
          </a:r>
          <a:endParaRPr lang="en-US" sz="2000" kern="1200" dirty="0"/>
        </a:p>
      </dsp:txBody>
      <dsp:txXfrm>
        <a:off x="709" y="1040866"/>
        <a:ext cx="2766528" cy="1659916"/>
      </dsp:txXfrm>
    </dsp:sp>
    <dsp:sp modelId="{D0C968DC-1A8D-4A2E-B8DD-2A6CBFE38A3A}">
      <dsp:nvSpPr>
        <dsp:cNvPr id="0" name=""/>
        <dsp:cNvSpPr/>
      </dsp:nvSpPr>
      <dsp:spPr>
        <a:xfrm>
          <a:off x="3043890" y="1040866"/>
          <a:ext cx="2766528" cy="1659916"/>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Tissues of the respiratory tract are damaged by long-term exposure to air pollution (Ralalage and Hurst, 2023).</a:t>
          </a:r>
          <a:endParaRPr lang="en-US" sz="2000" kern="1200"/>
        </a:p>
      </dsp:txBody>
      <dsp:txXfrm>
        <a:off x="3043890" y="1040866"/>
        <a:ext cx="2766528" cy="1659916"/>
      </dsp:txXfrm>
    </dsp:sp>
    <dsp:sp modelId="{6800AFA2-3FDE-4350-81F9-E3E5C106E7A0}">
      <dsp:nvSpPr>
        <dsp:cNvPr id="0" name=""/>
        <dsp:cNvSpPr/>
      </dsp:nvSpPr>
      <dsp:spPr>
        <a:xfrm>
          <a:off x="709" y="2977435"/>
          <a:ext cx="2766528" cy="165991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Industrial workers are at risk due to exposure to dust and chemicals at work.</a:t>
          </a:r>
          <a:endParaRPr lang="en-US" sz="2000" kern="1200" dirty="0">
            <a:latin typeface="Arial" panose="020B0604020202020204" pitchFamily="34" charset="0"/>
            <a:cs typeface="Arial" panose="020B0604020202020204" pitchFamily="34" charset="0"/>
          </a:endParaRPr>
        </a:p>
      </dsp:txBody>
      <dsp:txXfrm>
        <a:off x="709" y="2977435"/>
        <a:ext cx="2766528" cy="1659916"/>
      </dsp:txXfrm>
    </dsp:sp>
    <dsp:sp modelId="{126A0E43-5431-4C25-9F81-7808C3E3475B}">
      <dsp:nvSpPr>
        <dsp:cNvPr id="0" name=""/>
        <dsp:cNvSpPr/>
      </dsp:nvSpPr>
      <dsp:spPr>
        <a:xfrm>
          <a:off x="3043890" y="2977435"/>
          <a:ext cx="2766528" cy="1659916"/>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IN" sz="2000" kern="1200"/>
            <a:t>Regular respiratory infections also play a role in permanent inflammation and destruction of airways.</a:t>
          </a:r>
          <a:endParaRPr lang="en-US" sz="2000" kern="1200"/>
        </a:p>
      </dsp:txBody>
      <dsp:txXfrm>
        <a:off x="3043890" y="2977435"/>
        <a:ext cx="2766528" cy="16599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887A0F-B77F-4735-B867-16AED457820F}">
      <dsp:nvSpPr>
        <dsp:cNvPr id="0" name=""/>
        <dsp:cNvSpPr/>
      </dsp:nvSpPr>
      <dsp:spPr>
        <a:xfrm>
          <a:off x="0" y="0"/>
          <a:ext cx="5811128"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05C0B-B11E-4F7F-A977-69F9C215EBC9}">
      <dsp:nvSpPr>
        <dsp:cNvPr id="0" name=""/>
        <dsp:cNvSpPr/>
      </dsp:nvSpPr>
      <dsp:spPr>
        <a:xfrm>
          <a:off x="0" y="0"/>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Advancing age is a big contributor to the likelihood of the development of COPD (Zhu, et al., 2018).</a:t>
          </a:r>
          <a:endParaRPr lang="en-US" sz="2300" kern="1200" dirty="0">
            <a:latin typeface="Arial" panose="020B0604020202020204" pitchFamily="34" charset="0"/>
            <a:cs typeface="Arial" panose="020B0604020202020204" pitchFamily="34" charset="0"/>
          </a:endParaRPr>
        </a:p>
      </dsp:txBody>
      <dsp:txXfrm>
        <a:off x="0" y="0"/>
        <a:ext cx="5811128" cy="1419554"/>
      </dsp:txXfrm>
    </dsp:sp>
    <dsp:sp modelId="{7D122687-F7EB-4243-A46F-78ABF6A4B483}">
      <dsp:nvSpPr>
        <dsp:cNvPr id="0" name=""/>
        <dsp:cNvSpPr/>
      </dsp:nvSpPr>
      <dsp:spPr>
        <a:xfrm>
          <a:off x="0" y="1419554"/>
          <a:ext cx="5811128"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93E1CE-D1F1-4584-A7FA-4213594076E5}">
      <dsp:nvSpPr>
        <dsp:cNvPr id="0" name=""/>
        <dsp:cNvSpPr/>
      </dsp:nvSpPr>
      <dsp:spPr>
        <a:xfrm>
          <a:off x="0" y="141955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Poor socioeconomic status was associated with increased environmental pollution.</a:t>
          </a:r>
          <a:endParaRPr lang="en-US" sz="2300" kern="1200" dirty="0">
            <a:latin typeface="Arial" panose="020B0604020202020204" pitchFamily="34" charset="0"/>
            <a:cs typeface="Arial" panose="020B0604020202020204" pitchFamily="34" charset="0"/>
          </a:endParaRPr>
        </a:p>
      </dsp:txBody>
      <dsp:txXfrm>
        <a:off x="0" y="1419554"/>
        <a:ext cx="5811128" cy="1419554"/>
      </dsp:txXfrm>
    </dsp:sp>
    <dsp:sp modelId="{3C425B9B-44F6-4B11-859F-FDE4EC63007C}">
      <dsp:nvSpPr>
        <dsp:cNvPr id="0" name=""/>
        <dsp:cNvSpPr/>
      </dsp:nvSpPr>
      <dsp:spPr>
        <a:xfrm>
          <a:off x="0" y="2839109"/>
          <a:ext cx="5811128"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0D4C85-630E-44D6-A55A-80240839DCB9}">
      <dsp:nvSpPr>
        <dsp:cNvPr id="0" name=""/>
        <dsp:cNvSpPr/>
      </dsp:nvSpPr>
      <dsp:spPr>
        <a:xfrm>
          <a:off x="0" y="2839109"/>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Cities expose people to traffic pollution and breathing irritants.</a:t>
          </a:r>
          <a:endParaRPr lang="en-US" sz="2300" kern="1200" dirty="0">
            <a:latin typeface="Arial" panose="020B0604020202020204" pitchFamily="34" charset="0"/>
            <a:cs typeface="Arial" panose="020B0604020202020204" pitchFamily="34" charset="0"/>
          </a:endParaRPr>
        </a:p>
      </dsp:txBody>
      <dsp:txXfrm>
        <a:off x="0" y="2839109"/>
        <a:ext cx="5811128" cy="1419554"/>
      </dsp:txXfrm>
    </dsp:sp>
    <dsp:sp modelId="{9A656574-1B52-4A06-B3BA-A630AC0F1CCD}">
      <dsp:nvSpPr>
        <dsp:cNvPr id="0" name=""/>
        <dsp:cNvSpPr/>
      </dsp:nvSpPr>
      <dsp:spPr>
        <a:xfrm>
          <a:off x="0" y="4258664"/>
          <a:ext cx="5811128"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71D771-2CD8-47E5-B2C5-32C371855FCC}">
      <dsp:nvSpPr>
        <dsp:cNvPr id="0" name=""/>
        <dsp:cNvSpPr/>
      </dsp:nvSpPr>
      <dsp:spPr>
        <a:xfrm>
          <a:off x="0" y="425866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Weakness in the development of chronic respiratory diseases may be affected by genetic predisposition (Widdicombe, 2020).</a:t>
          </a:r>
          <a:endParaRPr lang="en-US" sz="2300" kern="1200" dirty="0">
            <a:latin typeface="Arial" panose="020B0604020202020204" pitchFamily="34" charset="0"/>
            <a:cs typeface="Arial" panose="020B0604020202020204" pitchFamily="34" charset="0"/>
          </a:endParaRPr>
        </a:p>
      </dsp:txBody>
      <dsp:txXfrm>
        <a:off x="0" y="4258664"/>
        <a:ext cx="5811128" cy="14195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3FBF98-DBF4-44A6-B507-B9F7E1128734}">
      <dsp:nvSpPr>
        <dsp:cNvPr id="0" name=""/>
        <dsp:cNvSpPr/>
      </dsp:nvSpPr>
      <dsp:spPr>
        <a:xfrm>
          <a:off x="0" y="445574"/>
          <a:ext cx="5811128" cy="155152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COPD is found in about 1.7 million diagnosed individuals in the United Kingdom (</a:t>
          </a:r>
          <a:r>
            <a:rPr lang="en-IN" sz="2300" kern="1200" dirty="0" err="1">
              <a:latin typeface="Arial" panose="020B0604020202020204" pitchFamily="34" charset="0"/>
              <a:cs typeface="Arial" panose="020B0604020202020204" pitchFamily="34" charset="0"/>
            </a:rPr>
            <a:t>Duddy</a:t>
          </a:r>
          <a:r>
            <a:rPr lang="en-IN" sz="2300" kern="1200" dirty="0">
              <a:latin typeface="Arial" panose="020B0604020202020204" pitchFamily="34" charset="0"/>
              <a:cs typeface="Arial" panose="020B0604020202020204" pitchFamily="34" charset="0"/>
            </a:rPr>
            <a:t>, 2025).</a:t>
          </a:r>
          <a:endParaRPr lang="en-US" sz="2300" kern="1200" dirty="0">
            <a:latin typeface="Arial" panose="020B0604020202020204" pitchFamily="34" charset="0"/>
            <a:cs typeface="Arial" panose="020B0604020202020204" pitchFamily="34" charset="0"/>
          </a:endParaRPr>
        </a:p>
      </dsp:txBody>
      <dsp:txXfrm>
        <a:off x="75739" y="521313"/>
        <a:ext cx="5659650" cy="1400051"/>
      </dsp:txXfrm>
    </dsp:sp>
    <dsp:sp modelId="{E201742F-EE78-41CF-BCD7-DFA31FDC988B}">
      <dsp:nvSpPr>
        <dsp:cNvPr id="0" name=""/>
        <dsp:cNvSpPr/>
      </dsp:nvSpPr>
      <dsp:spPr>
        <a:xfrm>
          <a:off x="0" y="2063344"/>
          <a:ext cx="5811128" cy="155152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Currently, according to the report by the UK parliament, approximately 1.9 percent of adults in England are living with COPD conditions (</a:t>
          </a:r>
          <a:r>
            <a:rPr lang="en-IN" sz="2300" kern="1200" dirty="0" err="1">
              <a:latin typeface="Arial" panose="020B0604020202020204" pitchFamily="34" charset="0"/>
              <a:cs typeface="Arial" panose="020B0604020202020204" pitchFamily="34" charset="0"/>
            </a:rPr>
            <a:t>Kulakiewicz</a:t>
          </a:r>
          <a:r>
            <a:rPr lang="en-IN" sz="2300" kern="1200" dirty="0">
              <a:latin typeface="Arial" panose="020B0604020202020204" pitchFamily="34" charset="0"/>
              <a:cs typeface="Arial" panose="020B0604020202020204" pitchFamily="34" charset="0"/>
            </a:rPr>
            <a:t>, et al., 2021).</a:t>
          </a:r>
          <a:endParaRPr lang="en-US" sz="2300" kern="1200" dirty="0">
            <a:latin typeface="Arial" panose="020B0604020202020204" pitchFamily="34" charset="0"/>
            <a:cs typeface="Arial" panose="020B0604020202020204" pitchFamily="34" charset="0"/>
          </a:endParaRPr>
        </a:p>
      </dsp:txBody>
      <dsp:txXfrm>
        <a:off x="75739" y="2139083"/>
        <a:ext cx="5659650" cy="1400051"/>
      </dsp:txXfrm>
    </dsp:sp>
    <dsp:sp modelId="{00D4E654-73E9-4D0B-B324-16C63B865C65}">
      <dsp:nvSpPr>
        <dsp:cNvPr id="0" name=""/>
        <dsp:cNvSpPr/>
      </dsp:nvSpPr>
      <dsp:spPr>
        <a:xfrm>
          <a:off x="0" y="3681114"/>
          <a:ext cx="5811128" cy="155152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just" defTabSz="1022350">
            <a:lnSpc>
              <a:spcPct val="90000"/>
            </a:lnSpc>
            <a:spcBef>
              <a:spcPct val="0"/>
            </a:spcBef>
            <a:spcAft>
              <a:spcPct val="35000"/>
            </a:spcAft>
            <a:buNone/>
          </a:pPr>
          <a:r>
            <a:rPr lang="en-IN" sz="2300" kern="1200" dirty="0">
              <a:latin typeface="Arial" panose="020B0604020202020204" pitchFamily="34" charset="0"/>
              <a:cs typeface="Arial" panose="020B0604020202020204" pitchFamily="34" charset="0"/>
            </a:rPr>
            <a:t>According to World Health Organization (2024) in the world COPD has more than 3 million individuals that cause the death.</a:t>
          </a:r>
          <a:endParaRPr lang="en-US" sz="2300" kern="1200" dirty="0">
            <a:latin typeface="Arial" panose="020B0604020202020204" pitchFamily="34" charset="0"/>
            <a:cs typeface="Arial" panose="020B0604020202020204" pitchFamily="34" charset="0"/>
          </a:endParaRPr>
        </a:p>
      </dsp:txBody>
      <dsp:txXfrm>
        <a:off x="75739" y="3756853"/>
        <a:ext cx="5659650" cy="14000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37CFB-8F4A-4579-8D5A-2391F1BB507D}">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743E56-CDE4-4E2C-B02B-A48E498565D1}">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C322A9-8FC4-4968-B4BA-F19B78F2F0B1}">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33450">
            <a:lnSpc>
              <a:spcPct val="90000"/>
            </a:lnSpc>
            <a:spcBef>
              <a:spcPct val="0"/>
            </a:spcBef>
            <a:spcAft>
              <a:spcPct val="35000"/>
            </a:spcAft>
            <a:buNone/>
          </a:pPr>
          <a:r>
            <a:rPr lang="en-IN" sz="2100" kern="1200" dirty="0">
              <a:latin typeface="Arial" panose="020B0604020202020204" pitchFamily="34" charset="0"/>
              <a:cs typeface="Arial" panose="020B0604020202020204" pitchFamily="34" charset="0"/>
            </a:rPr>
            <a:t>According to NHS England (2024), COPD is an expensive condition that costs the NHS around 1.9 billion pounds of healthcare expenditure in a year.</a:t>
          </a:r>
          <a:endParaRPr lang="en-US" sz="2100" kern="1200" dirty="0">
            <a:latin typeface="Arial" panose="020B0604020202020204" pitchFamily="34" charset="0"/>
            <a:cs typeface="Arial" panose="020B0604020202020204" pitchFamily="34" charset="0"/>
          </a:endParaRPr>
        </a:p>
      </dsp:txBody>
      <dsp:txXfrm>
        <a:off x="1058686" y="1808"/>
        <a:ext cx="9456913" cy="916611"/>
      </dsp:txXfrm>
    </dsp:sp>
    <dsp:sp modelId="{A23F996F-4CF4-44EA-93B7-9FC65B40D664}">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BA069C-D302-4F16-869A-3F80DE7270E6}">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64A8B5-31DE-4AE5-A732-328CE4C8920B}">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33450">
            <a:lnSpc>
              <a:spcPct val="90000"/>
            </a:lnSpc>
            <a:spcBef>
              <a:spcPct val="0"/>
            </a:spcBef>
            <a:spcAft>
              <a:spcPct val="35000"/>
            </a:spcAft>
            <a:buNone/>
          </a:pPr>
          <a:r>
            <a:rPr lang="en-IN" sz="2100" kern="1200" dirty="0">
              <a:latin typeface="Arial" panose="020B0604020202020204" pitchFamily="34" charset="0"/>
              <a:cs typeface="Arial" panose="020B0604020202020204" pitchFamily="34" charset="0"/>
            </a:rPr>
            <a:t>Hospitalisation, drugs, and nursing care are very expensive.</a:t>
          </a:r>
          <a:endParaRPr lang="en-US" sz="2100" kern="1200" dirty="0">
            <a:latin typeface="Arial" panose="020B0604020202020204" pitchFamily="34" charset="0"/>
            <a:cs typeface="Arial" panose="020B0604020202020204" pitchFamily="34" charset="0"/>
          </a:endParaRPr>
        </a:p>
      </dsp:txBody>
      <dsp:txXfrm>
        <a:off x="1058686" y="1147573"/>
        <a:ext cx="9456913" cy="916611"/>
      </dsp:txXfrm>
    </dsp:sp>
    <dsp:sp modelId="{72B5C17B-FE5B-472D-A477-228EF3005286}">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6E7584-0B63-4A4D-A839-21988028AE13}">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46319F-B800-41F3-872F-8E404DBDA252}">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33450">
            <a:lnSpc>
              <a:spcPct val="90000"/>
            </a:lnSpc>
            <a:spcBef>
              <a:spcPct val="0"/>
            </a:spcBef>
            <a:spcAft>
              <a:spcPct val="35000"/>
            </a:spcAft>
            <a:buNone/>
          </a:pPr>
          <a:r>
            <a:rPr lang="en-IN" sz="2100" kern="1200" dirty="0">
              <a:latin typeface="Arial" panose="020B0604020202020204" pitchFamily="34" charset="0"/>
              <a:cs typeface="Arial" panose="020B0604020202020204" pitchFamily="34" charset="0"/>
            </a:rPr>
            <a:t>According to the GOV.UK (2025) reports that the COPD emergency admissions rose by 9 percent in 2024 for respiratory diseases. </a:t>
          </a:r>
          <a:endParaRPr lang="en-US" sz="2100" kern="1200" dirty="0">
            <a:latin typeface="Arial" panose="020B0604020202020204" pitchFamily="34" charset="0"/>
            <a:cs typeface="Arial" panose="020B0604020202020204" pitchFamily="34" charset="0"/>
          </a:endParaRPr>
        </a:p>
      </dsp:txBody>
      <dsp:txXfrm>
        <a:off x="1058686" y="2293338"/>
        <a:ext cx="9456913" cy="916611"/>
      </dsp:txXfrm>
    </dsp:sp>
    <dsp:sp modelId="{9786032F-45B7-477A-A402-FDB360AB0927}">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897603-B259-4E39-AE09-616DC0EC2B1D}">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DBC201-BD7D-43C9-8865-DA3088FEFA2C}">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just" defTabSz="933450">
            <a:lnSpc>
              <a:spcPct val="90000"/>
            </a:lnSpc>
            <a:spcBef>
              <a:spcPct val="0"/>
            </a:spcBef>
            <a:spcAft>
              <a:spcPct val="35000"/>
            </a:spcAft>
            <a:buNone/>
          </a:pPr>
          <a:r>
            <a:rPr lang="en-IN" sz="2100" kern="1200" dirty="0">
              <a:latin typeface="Arial" panose="020B0604020202020204" pitchFamily="34" charset="0"/>
              <a:cs typeface="Arial" panose="020B0604020202020204" pitchFamily="34" charset="0"/>
            </a:rPr>
            <a:t>The productivity loss due to absence and early retirement is an indirect cost in the world.</a:t>
          </a:r>
          <a:endParaRPr lang="en-US" sz="2100" kern="1200" dirty="0">
            <a:latin typeface="Arial" panose="020B0604020202020204" pitchFamily="34" charset="0"/>
            <a:cs typeface="Arial" panose="020B0604020202020204" pitchFamily="34" charset="0"/>
          </a:endParaRPr>
        </a:p>
      </dsp:txBody>
      <dsp:txXfrm>
        <a:off x="1058686" y="3439103"/>
        <a:ext cx="9456913" cy="916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C9BF2A-955B-468D-B06A-B08EB7AC7A58}">
      <dsp:nvSpPr>
        <dsp:cNvPr id="0" name=""/>
        <dsp:cNvSpPr/>
      </dsp:nvSpPr>
      <dsp:spPr>
        <a:xfrm>
          <a:off x="0" y="0"/>
          <a:ext cx="5811128"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83F2D59-7F1F-47A5-B293-6F40BABB9773}">
      <dsp:nvSpPr>
        <dsp:cNvPr id="0" name=""/>
        <dsp:cNvSpPr/>
      </dsp:nvSpPr>
      <dsp:spPr>
        <a:xfrm>
          <a:off x="0" y="0"/>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t>Diagnosis is based on clinical history such as exposure to smoking and symptom evaluation.</a:t>
          </a:r>
          <a:endParaRPr lang="en-US" sz="2300" kern="1200" dirty="0"/>
        </a:p>
      </dsp:txBody>
      <dsp:txXfrm>
        <a:off x="0" y="0"/>
        <a:ext cx="5811128" cy="1419554"/>
      </dsp:txXfrm>
    </dsp:sp>
    <dsp:sp modelId="{B1E0A706-31C5-437D-B807-A0792C5E531F}">
      <dsp:nvSpPr>
        <dsp:cNvPr id="0" name=""/>
        <dsp:cNvSpPr/>
      </dsp:nvSpPr>
      <dsp:spPr>
        <a:xfrm>
          <a:off x="0" y="1419554"/>
          <a:ext cx="5811128" cy="0"/>
        </a:xfrm>
        <a:prstGeom prst="line">
          <a:avLst/>
        </a:prstGeom>
        <a:solidFill>
          <a:schemeClr val="accent5">
            <a:hueOff val="-2252848"/>
            <a:satOff val="-5806"/>
            <a:lumOff val="-3922"/>
            <a:alphaOff val="0"/>
          </a:schemeClr>
        </a:solidFill>
        <a:ln w="12700" cap="flat" cmpd="sng" algn="ctr">
          <a:solidFill>
            <a:schemeClr val="accent5">
              <a:hueOff val="-2252848"/>
              <a:satOff val="-5806"/>
              <a:lumOff val="-392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A9688-89B6-4E4E-BDAD-C9F818E56570}">
      <dsp:nvSpPr>
        <dsp:cNvPr id="0" name=""/>
        <dsp:cNvSpPr/>
      </dsp:nvSpPr>
      <dsp:spPr>
        <a:xfrm>
          <a:off x="0" y="141955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t>Spirometry confirms airflow limitation and is the gold standard diagnostic tool which makes the testing accessible (Lamb, et al., 2023). </a:t>
          </a:r>
          <a:endParaRPr lang="en-US" sz="2300" kern="1200" dirty="0"/>
        </a:p>
      </dsp:txBody>
      <dsp:txXfrm>
        <a:off x="0" y="1419554"/>
        <a:ext cx="5811128" cy="1419554"/>
      </dsp:txXfrm>
    </dsp:sp>
    <dsp:sp modelId="{9D3C4641-5BE1-4B22-BF4A-44A4F789220E}">
      <dsp:nvSpPr>
        <dsp:cNvPr id="0" name=""/>
        <dsp:cNvSpPr/>
      </dsp:nvSpPr>
      <dsp:spPr>
        <a:xfrm>
          <a:off x="0" y="2839109"/>
          <a:ext cx="5811128" cy="0"/>
        </a:xfrm>
        <a:prstGeom prst="line">
          <a:avLst/>
        </a:prstGeom>
        <a:solidFill>
          <a:schemeClr val="accent5">
            <a:hueOff val="-4505695"/>
            <a:satOff val="-11613"/>
            <a:lumOff val="-7843"/>
            <a:alphaOff val="0"/>
          </a:schemeClr>
        </a:solidFill>
        <a:ln w="12700" cap="flat" cmpd="sng" algn="ctr">
          <a:solidFill>
            <a:schemeClr val="accent5">
              <a:hueOff val="-4505695"/>
              <a:satOff val="-11613"/>
              <a:lumOff val="-784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620194-D85C-4E89-AC1C-855495909CF9}">
      <dsp:nvSpPr>
        <dsp:cNvPr id="0" name=""/>
        <dsp:cNvSpPr/>
      </dsp:nvSpPr>
      <dsp:spPr>
        <a:xfrm>
          <a:off x="0" y="2839109"/>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t>Chest X-ray rules out other possible diseases such as lung cancer or infections (</a:t>
          </a:r>
          <a:r>
            <a:rPr lang="en-IN" sz="2300" kern="1200" dirty="0" err="1"/>
            <a:t>Alshmrani</a:t>
          </a:r>
          <a:r>
            <a:rPr lang="en-IN" sz="2300" kern="1200" dirty="0"/>
            <a:t>, et al., 2023).</a:t>
          </a:r>
          <a:endParaRPr lang="en-US" sz="2300" kern="1200" dirty="0"/>
        </a:p>
      </dsp:txBody>
      <dsp:txXfrm>
        <a:off x="0" y="2839109"/>
        <a:ext cx="5811128" cy="1419554"/>
      </dsp:txXfrm>
    </dsp:sp>
    <dsp:sp modelId="{86ADB13F-A151-4898-934B-DEC9CE841F8C}">
      <dsp:nvSpPr>
        <dsp:cNvPr id="0" name=""/>
        <dsp:cNvSpPr/>
      </dsp:nvSpPr>
      <dsp:spPr>
        <a:xfrm>
          <a:off x="0" y="4258664"/>
          <a:ext cx="5811128"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371FB1-4C8B-4B40-8995-2F1EB4AE0538}">
      <dsp:nvSpPr>
        <dsp:cNvPr id="0" name=""/>
        <dsp:cNvSpPr/>
      </dsp:nvSpPr>
      <dsp:spPr>
        <a:xfrm>
          <a:off x="0" y="425866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just" defTabSz="1022350">
            <a:lnSpc>
              <a:spcPct val="90000"/>
            </a:lnSpc>
            <a:spcBef>
              <a:spcPct val="0"/>
            </a:spcBef>
            <a:spcAft>
              <a:spcPct val="35000"/>
            </a:spcAft>
            <a:buNone/>
          </a:pPr>
          <a:r>
            <a:rPr lang="en-IN" sz="2300" kern="1200" dirty="0"/>
            <a:t>Oxygen saturation measure evaluates the level of respiratory impairment in the process of assessment.</a:t>
          </a:r>
          <a:endParaRPr lang="en-US" sz="2300" kern="1200" dirty="0"/>
        </a:p>
      </dsp:txBody>
      <dsp:txXfrm>
        <a:off x="0" y="4258664"/>
        <a:ext cx="5811128" cy="14195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B194FB-2FD3-48DE-98B8-470A4FCB7E29}">
      <dsp:nvSpPr>
        <dsp:cNvPr id="0" name=""/>
        <dsp:cNvSpPr/>
      </dsp:nvSpPr>
      <dsp:spPr>
        <a:xfrm>
          <a:off x="0" y="96080"/>
          <a:ext cx="6666833" cy="126359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According to NICE (2021), guidelines recommend smoking stop as the most effective intervention strategy.</a:t>
          </a:r>
          <a:endParaRPr lang="en-US" sz="2400" kern="1200" dirty="0">
            <a:latin typeface="Arial" panose="020B0604020202020204" pitchFamily="34" charset="0"/>
            <a:cs typeface="Arial" panose="020B0604020202020204" pitchFamily="34" charset="0"/>
          </a:endParaRPr>
        </a:p>
      </dsp:txBody>
      <dsp:txXfrm>
        <a:off x="61684" y="157764"/>
        <a:ext cx="6543465" cy="1140231"/>
      </dsp:txXfrm>
    </dsp:sp>
    <dsp:sp modelId="{C452290F-1772-45BD-88C8-51B49B8CBE25}">
      <dsp:nvSpPr>
        <dsp:cNvPr id="0" name=""/>
        <dsp:cNvSpPr/>
      </dsp:nvSpPr>
      <dsp:spPr>
        <a:xfrm>
          <a:off x="0" y="1428800"/>
          <a:ext cx="6666833" cy="1263599"/>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Pharmacological treatment contains bronchodilators and inhaled corticosteroids to control the symptoms (Liang and Chao, 2023).</a:t>
          </a:r>
          <a:endParaRPr lang="en-US" sz="2400" kern="1200" dirty="0">
            <a:latin typeface="Arial" panose="020B0604020202020204" pitchFamily="34" charset="0"/>
            <a:cs typeface="Arial" panose="020B0604020202020204" pitchFamily="34" charset="0"/>
          </a:endParaRPr>
        </a:p>
      </dsp:txBody>
      <dsp:txXfrm>
        <a:off x="61684" y="1490484"/>
        <a:ext cx="6543465" cy="1140231"/>
      </dsp:txXfrm>
    </dsp:sp>
    <dsp:sp modelId="{0C118250-8F08-46C9-8493-BB20CAA90464}">
      <dsp:nvSpPr>
        <dsp:cNvPr id="0" name=""/>
        <dsp:cNvSpPr/>
      </dsp:nvSpPr>
      <dsp:spPr>
        <a:xfrm>
          <a:off x="0" y="2761520"/>
          <a:ext cx="6666833" cy="1263599"/>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The risk of complications is diminished with the help of vaccination against influenza and pneumococcal infections.</a:t>
          </a:r>
          <a:endParaRPr lang="en-US" sz="2400" kern="1200" dirty="0">
            <a:latin typeface="Arial" panose="020B0604020202020204" pitchFamily="34" charset="0"/>
            <a:cs typeface="Arial" panose="020B0604020202020204" pitchFamily="34" charset="0"/>
          </a:endParaRPr>
        </a:p>
      </dsp:txBody>
      <dsp:txXfrm>
        <a:off x="61684" y="2823204"/>
        <a:ext cx="6543465" cy="1140231"/>
      </dsp:txXfrm>
    </dsp:sp>
    <dsp:sp modelId="{39373CE1-3411-4735-9812-2238BF9A201D}">
      <dsp:nvSpPr>
        <dsp:cNvPr id="0" name=""/>
        <dsp:cNvSpPr/>
      </dsp:nvSpPr>
      <dsp:spPr>
        <a:xfrm>
          <a:off x="0" y="4094240"/>
          <a:ext cx="6666833" cy="1263599"/>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just" defTabSz="1066800">
            <a:lnSpc>
              <a:spcPct val="90000"/>
            </a:lnSpc>
            <a:spcBef>
              <a:spcPct val="0"/>
            </a:spcBef>
            <a:spcAft>
              <a:spcPct val="35000"/>
            </a:spcAft>
            <a:buNone/>
          </a:pPr>
          <a:r>
            <a:rPr lang="en-IN" sz="2400" kern="1200" dirty="0">
              <a:latin typeface="Arial" panose="020B0604020202020204" pitchFamily="34" charset="0"/>
              <a:cs typeface="Arial" panose="020B0604020202020204" pitchFamily="34" charset="0"/>
            </a:rPr>
            <a:t>Long-term disease management can be effectively done by constant monitoring and follow-up.</a:t>
          </a:r>
          <a:endParaRPr lang="en-US" sz="2400" kern="1200" dirty="0">
            <a:latin typeface="Arial" panose="020B0604020202020204" pitchFamily="34" charset="0"/>
            <a:cs typeface="Arial" panose="020B0604020202020204" pitchFamily="34" charset="0"/>
          </a:endParaRPr>
        </a:p>
      </dsp:txBody>
      <dsp:txXfrm>
        <a:off x="61684" y="4155924"/>
        <a:ext cx="6543465" cy="114023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47E8F1-C646-4B14-AC52-505BBC61A14F}">
      <dsp:nvSpPr>
        <dsp:cNvPr id="0" name=""/>
        <dsp:cNvSpPr/>
      </dsp:nvSpPr>
      <dsp:spPr>
        <a:xfrm>
          <a:off x="0" y="786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t>The biopsychosocial model deals with the physical, psychological, and social factors of chronic disease (Bolton, 2023).</a:t>
          </a:r>
          <a:endParaRPr lang="en-US" sz="2500" kern="1200" dirty="0"/>
        </a:p>
      </dsp:txBody>
      <dsp:txXfrm>
        <a:off x="48547" y="127216"/>
        <a:ext cx="10418506" cy="897406"/>
      </dsp:txXfrm>
    </dsp:sp>
    <dsp:sp modelId="{6F70F373-7BEF-405E-A69C-9CBA967854AE}">
      <dsp:nvSpPr>
        <dsp:cNvPr id="0" name=""/>
        <dsp:cNvSpPr/>
      </dsp:nvSpPr>
      <dsp:spPr>
        <a:xfrm>
          <a:off x="0" y="11451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t>The chronic care model is involved in long-term management using a well-coordinated healthcare delivery (</a:t>
          </a:r>
          <a:r>
            <a:rPr lang="en-IN" sz="2500" kern="1200" dirty="0" err="1"/>
            <a:t>Grudniewicz</a:t>
          </a:r>
          <a:r>
            <a:rPr lang="en-IN" sz="2500" kern="1200" dirty="0"/>
            <a:t>, et al., 2023).</a:t>
          </a:r>
          <a:endParaRPr lang="en-US" sz="2500" kern="1200" dirty="0"/>
        </a:p>
      </dsp:txBody>
      <dsp:txXfrm>
        <a:off x="48547" y="1193716"/>
        <a:ext cx="10418506" cy="897406"/>
      </dsp:txXfrm>
    </dsp:sp>
    <dsp:sp modelId="{7C81E73C-FF7F-429D-9F18-5E0CCA9DE064}">
      <dsp:nvSpPr>
        <dsp:cNvPr id="0" name=""/>
        <dsp:cNvSpPr/>
      </dsp:nvSpPr>
      <dsp:spPr>
        <a:xfrm>
          <a:off x="0" y="22116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t>Self-management model empowers patients to actively manage their health condition (</a:t>
          </a:r>
          <a:r>
            <a:rPr lang="en-IN" sz="2500" kern="1200" dirty="0" err="1"/>
            <a:t>Petersson</a:t>
          </a:r>
          <a:r>
            <a:rPr lang="en-IN" sz="2500" kern="1200" dirty="0"/>
            <a:t>, et al., 2022)</a:t>
          </a:r>
          <a:endParaRPr lang="en-US" sz="2500" kern="1200" dirty="0"/>
        </a:p>
      </dsp:txBody>
      <dsp:txXfrm>
        <a:off x="48547" y="2260216"/>
        <a:ext cx="10418506" cy="897406"/>
      </dsp:txXfrm>
    </dsp:sp>
    <dsp:sp modelId="{44F8F066-5A1C-4792-A3E8-53858DEBA996}">
      <dsp:nvSpPr>
        <dsp:cNvPr id="0" name=""/>
        <dsp:cNvSpPr/>
      </dsp:nvSpPr>
      <dsp:spPr>
        <a:xfrm>
          <a:off x="0" y="32781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just" defTabSz="1111250">
            <a:lnSpc>
              <a:spcPct val="90000"/>
            </a:lnSpc>
            <a:spcBef>
              <a:spcPct val="0"/>
            </a:spcBef>
            <a:spcAft>
              <a:spcPct val="35000"/>
            </a:spcAft>
            <a:buNone/>
          </a:pPr>
          <a:r>
            <a:rPr lang="en-IN" sz="2500" kern="1200" dirty="0"/>
            <a:t>Evidence-based frameworks enhance outcomes and make a big reduction in hospital admissions.</a:t>
          </a:r>
          <a:endParaRPr lang="en-US" sz="2500" kern="1200" dirty="0"/>
        </a:p>
      </dsp:txBody>
      <dsp:txXfrm>
        <a:off x="48547" y="3326716"/>
        <a:ext cx="10418506" cy="89740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59459B-57C7-4DEF-A484-E107902C9811}">
      <dsp:nvSpPr>
        <dsp:cNvPr id="0" name=""/>
        <dsp:cNvSpPr/>
      </dsp:nvSpPr>
      <dsp:spPr>
        <a:xfrm>
          <a:off x="0" y="50009"/>
          <a:ext cx="5811128" cy="13513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Breathlessness symptoms are immediately relieved by short-acting bronchodilators.</a:t>
          </a:r>
          <a:endParaRPr lang="en-US" sz="2000" kern="1200" dirty="0">
            <a:latin typeface="Arial" panose="020B0604020202020204" pitchFamily="34" charset="0"/>
            <a:cs typeface="Arial" panose="020B0604020202020204" pitchFamily="34" charset="0"/>
          </a:endParaRPr>
        </a:p>
      </dsp:txBody>
      <dsp:txXfrm>
        <a:off x="65967" y="115976"/>
        <a:ext cx="5679194" cy="1219416"/>
      </dsp:txXfrm>
    </dsp:sp>
    <dsp:sp modelId="{0E16D770-F2EA-4323-AE4F-F3703B69FA48}">
      <dsp:nvSpPr>
        <dsp:cNvPr id="0" name=""/>
        <dsp:cNvSpPr/>
      </dsp:nvSpPr>
      <dsp:spPr>
        <a:xfrm>
          <a:off x="0" y="1458959"/>
          <a:ext cx="5811128" cy="1351350"/>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Long-acting bronchodilators are useful to improve lung function and decrease the frequency of exacerbations (</a:t>
          </a:r>
          <a:r>
            <a:rPr lang="en-IN" sz="2000" kern="1200" dirty="0" err="1">
              <a:latin typeface="Arial" panose="020B0604020202020204" pitchFamily="34" charset="0"/>
              <a:cs typeface="Arial" panose="020B0604020202020204" pitchFamily="34" charset="0"/>
            </a:rPr>
            <a:t>Mathioudakis</a:t>
          </a:r>
          <a:r>
            <a:rPr lang="en-IN" sz="2000" kern="1200" dirty="0">
              <a:latin typeface="Arial" panose="020B0604020202020204" pitchFamily="34" charset="0"/>
              <a:cs typeface="Arial" panose="020B0604020202020204" pitchFamily="34" charset="0"/>
            </a:rPr>
            <a:t>, et al., 2020).</a:t>
          </a:r>
          <a:endParaRPr lang="en-US" sz="2000" kern="1200" dirty="0">
            <a:latin typeface="Arial" panose="020B0604020202020204" pitchFamily="34" charset="0"/>
            <a:cs typeface="Arial" panose="020B0604020202020204" pitchFamily="34" charset="0"/>
          </a:endParaRPr>
        </a:p>
      </dsp:txBody>
      <dsp:txXfrm>
        <a:off x="65967" y="1524926"/>
        <a:ext cx="5679194" cy="1219416"/>
      </dsp:txXfrm>
    </dsp:sp>
    <dsp:sp modelId="{E75B7ADA-A25D-4760-AC1B-B76A23AD6887}">
      <dsp:nvSpPr>
        <dsp:cNvPr id="0" name=""/>
        <dsp:cNvSpPr/>
      </dsp:nvSpPr>
      <dsp:spPr>
        <a:xfrm>
          <a:off x="0" y="2867909"/>
          <a:ext cx="5811128" cy="1351350"/>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ICSs decrease airway inflammation in patients with a high frequency of exacerbation.</a:t>
          </a:r>
          <a:endParaRPr lang="en-US" sz="2000" kern="1200" dirty="0">
            <a:latin typeface="Arial" panose="020B0604020202020204" pitchFamily="34" charset="0"/>
            <a:cs typeface="Arial" panose="020B0604020202020204" pitchFamily="34" charset="0"/>
          </a:endParaRPr>
        </a:p>
      </dsp:txBody>
      <dsp:txXfrm>
        <a:off x="65967" y="2933876"/>
        <a:ext cx="5679194" cy="1219416"/>
      </dsp:txXfrm>
    </dsp:sp>
    <dsp:sp modelId="{2651CC76-BC87-41EE-A8C2-5610CBA007C7}">
      <dsp:nvSpPr>
        <dsp:cNvPr id="0" name=""/>
        <dsp:cNvSpPr/>
      </dsp:nvSpPr>
      <dsp:spPr>
        <a:xfrm>
          <a:off x="0" y="4276859"/>
          <a:ext cx="5811128" cy="13513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Combination inhalers are suggested to control moderate to severe COPD symptoms (</a:t>
          </a:r>
          <a:r>
            <a:rPr lang="en-IN" sz="2000" kern="1200" dirty="0" err="1">
              <a:latin typeface="Arial" panose="020B0604020202020204" pitchFamily="34" charset="0"/>
              <a:cs typeface="Arial" panose="020B0604020202020204" pitchFamily="34" charset="0"/>
            </a:rPr>
            <a:t>Tervonen</a:t>
          </a:r>
          <a:r>
            <a:rPr lang="en-IN" sz="2000" kern="1200" dirty="0">
              <a:latin typeface="Arial" panose="020B0604020202020204" pitchFamily="34" charset="0"/>
              <a:cs typeface="Arial" panose="020B0604020202020204" pitchFamily="34" charset="0"/>
            </a:rPr>
            <a:t>, et al., 2021).</a:t>
          </a:r>
          <a:endParaRPr lang="en-US" sz="2000" kern="1200" dirty="0">
            <a:latin typeface="Arial" panose="020B0604020202020204" pitchFamily="34" charset="0"/>
            <a:cs typeface="Arial" panose="020B0604020202020204" pitchFamily="34" charset="0"/>
          </a:endParaRPr>
        </a:p>
      </dsp:txBody>
      <dsp:txXfrm>
        <a:off x="65967" y="4342826"/>
        <a:ext cx="5679194" cy="12194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A26AA-6B74-4173-8546-131883BB2E4E}">
      <dsp:nvSpPr>
        <dsp:cNvPr id="0" name=""/>
        <dsp:cNvSpPr/>
      </dsp:nvSpPr>
      <dsp:spPr>
        <a:xfrm>
          <a:off x="0" y="786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Pulmonary rehabilitation enhances exercise tolerance and the general quality of life (Yu, et al., 2019).</a:t>
          </a:r>
          <a:endParaRPr lang="en-US" sz="2500" kern="1200"/>
        </a:p>
      </dsp:txBody>
      <dsp:txXfrm>
        <a:off x="48547" y="127216"/>
        <a:ext cx="10418506" cy="897406"/>
      </dsp:txXfrm>
    </dsp:sp>
    <dsp:sp modelId="{C3C44194-7B31-40BE-8083-503D40E27CB2}">
      <dsp:nvSpPr>
        <dsp:cNvPr id="0" name=""/>
        <dsp:cNvSpPr/>
      </dsp:nvSpPr>
      <dsp:spPr>
        <a:xfrm>
          <a:off x="0" y="11451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The best intervention to reduce the disease progression is a ban on smoking.</a:t>
          </a:r>
          <a:endParaRPr lang="en-US" sz="2500" kern="1200"/>
        </a:p>
      </dsp:txBody>
      <dsp:txXfrm>
        <a:off x="48547" y="1193716"/>
        <a:ext cx="10418506" cy="897406"/>
      </dsp:txXfrm>
    </dsp:sp>
    <dsp:sp modelId="{377DD486-EEE6-4FD4-8A38-023DAB2FE181}">
      <dsp:nvSpPr>
        <dsp:cNvPr id="0" name=""/>
        <dsp:cNvSpPr/>
      </dsp:nvSpPr>
      <dsp:spPr>
        <a:xfrm>
          <a:off x="0" y="22116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Long-term oxygen treatment of patients with chronic conditions of hypoxemia.</a:t>
          </a:r>
          <a:endParaRPr lang="en-US" sz="2500" kern="1200"/>
        </a:p>
      </dsp:txBody>
      <dsp:txXfrm>
        <a:off x="48547" y="2260216"/>
        <a:ext cx="10418506" cy="897406"/>
      </dsp:txXfrm>
    </dsp:sp>
    <dsp:sp modelId="{58DF60BD-28AC-4F87-AB88-11BC392EF31B}">
      <dsp:nvSpPr>
        <dsp:cNvPr id="0" name=""/>
        <dsp:cNvSpPr/>
      </dsp:nvSpPr>
      <dsp:spPr>
        <a:xfrm>
          <a:off x="0" y="3278169"/>
          <a:ext cx="10515600" cy="9945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Vaccination decreases the risk of respiratory infections and acute exacerbation events.</a:t>
          </a:r>
          <a:endParaRPr lang="en-US" sz="2500" kern="1200"/>
        </a:p>
      </dsp:txBody>
      <dsp:txXfrm>
        <a:off x="48547" y="3326716"/>
        <a:ext cx="10418506" cy="897406"/>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234ABC-C5D2-4B24-B99E-3A16C53B7623}">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CEA3F3-24F2-46DE-A39F-27A71F6E6E28}">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COPD is often associated with cardiovascular disease which is a risk factor in mortality and hospitalisation (Cobb, et al., 2024).</a:t>
          </a:r>
          <a:endParaRPr lang="en-US" sz="2600" kern="1200" dirty="0">
            <a:latin typeface="Arial" panose="020B0604020202020204" pitchFamily="34" charset="0"/>
            <a:cs typeface="Arial" panose="020B0604020202020204" pitchFamily="34" charset="0"/>
          </a:endParaRPr>
        </a:p>
      </dsp:txBody>
      <dsp:txXfrm>
        <a:off x="0" y="0"/>
        <a:ext cx="6900512" cy="1384035"/>
      </dsp:txXfrm>
    </dsp:sp>
    <dsp:sp modelId="{59EC3EAA-69C6-4820-A3B3-57DE83DA06DC}">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6A27A9-785F-4C05-8F77-7A62B43A464F}">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Symptom perception, adherence, and health outcomes are worsened by anxiety and depression.</a:t>
          </a:r>
          <a:endParaRPr lang="en-US" sz="2600" kern="1200" dirty="0">
            <a:latin typeface="Arial" panose="020B0604020202020204" pitchFamily="34" charset="0"/>
            <a:cs typeface="Arial" panose="020B0604020202020204" pitchFamily="34" charset="0"/>
          </a:endParaRPr>
        </a:p>
      </dsp:txBody>
      <dsp:txXfrm>
        <a:off x="0" y="1384035"/>
        <a:ext cx="6900512" cy="1384035"/>
      </dsp:txXfrm>
    </dsp:sp>
    <dsp:sp modelId="{3B1EA24F-DB26-4FE3-977C-F4B40F4C31E7}">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8C2272-A173-457F-9221-7B1B2BC66765}">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Polypharmacy and weakness are common complications of diabetes and osteoporosis.</a:t>
          </a:r>
          <a:endParaRPr lang="en-US" sz="2600" kern="1200" dirty="0">
            <a:latin typeface="Arial" panose="020B0604020202020204" pitchFamily="34" charset="0"/>
            <a:cs typeface="Arial" panose="020B0604020202020204" pitchFamily="34" charset="0"/>
          </a:endParaRPr>
        </a:p>
      </dsp:txBody>
      <dsp:txXfrm>
        <a:off x="0" y="2768070"/>
        <a:ext cx="6900512" cy="1384035"/>
      </dsp:txXfrm>
    </dsp:sp>
    <dsp:sp modelId="{2588406C-3D1B-43FA-B5B8-399A4F0981F4}">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58996F-FB1D-4C30-A133-0701C3760C2E}">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just" defTabSz="1155700">
            <a:lnSpc>
              <a:spcPct val="90000"/>
            </a:lnSpc>
            <a:spcBef>
              <a:spcPct val="0"/>
            </a:spcBef>
            <a:spcAft>
              <a:spcPct val="35000"/>
            </a:spcAft>
            <a:buNone/>
          </a:pPr>
          <a:r>
            <a:rPr lang="en-IN" sz="2600" kern="1200" dirty="0">
              <a:latin typeface="Arial" panose="020B0604020202020204" pitchFamily="34" charset="0"/>
              <a:cs typeface="Arial" panose="020B0604020202020204" pitchFamily="34" charset="0"/>
            </a:rPr>
            <a:t>Multimorbidity needs to be assessed, personalised, and prioritise treatment.</a:t>
          </a:r>
          <a:endParaRPr lang="en-US" sz="2600" kern="1200" dirty="0">
            <a:latin typeface="Arial" panose="020B0604020202020204" pitchFamily="34" charset="0"/>
            <a:cs typeface="Arial" panose="020B0604020202020204" pitchFamily="34" charset="0"/>
          </a:endParaRPr>
        </a:p>
      </dsp:txBody>
      <dsp:txXfrm>
        <a:off x="0" y="4152105"/>
        <a:ext cx="6900512" cy="1384035"/>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78A311-8B3C-4A2D-88FF-0E2AABB483DA}">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DFF916-6BE1-4AAC-A9A7-B4B1A72DA1BF}">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BD5B459-36A5-4D15-B5FA-34CBD19BA122}">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IN" sz="2200" kern="1200" dirty="0">
              <a:latin typeface="Arial" panose="020B0604020202020204" pitchFamily="34" charset="0"/>
              <a:cs typeface="Arial" panose="020B0604020202020204" pitchFamily="34" charset="0"/>
            </a:rPr>
            <a:t>Communication facilitates mutual understanding, adherence to inhalers and decision-making in a timely manner.</a:t>
          </a:r>
          <a:endParaRPr lang="en-US" sz="2200" kern="1200" dirty="0">
            <a:latin typeface="Arial" panose="020B0604020202020204" pitchFamily="34" charset="0"/>
            <a:cs typeface="Arial" panose="020B0604020202020204" pitchFamily="34" charset="0"/>
          </a:endParaRPr>
        </a:p>
      </dsp:txBody>
      <dsp:txXfrm>
        <a:off x="1058686" y="1808"/>
        <a:ext cx="9456913" cy="916611"/>
      </dsp:txXfrm>
    </dsp:sp>
    <dsp:sp modelId="{DB635CDE-1033-430A-A7F7-8EE77765C129}">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64D62E-A7FC-4320-9D78-DDE55988AA23}">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E8A8AF-1C68-493C-8AA2-4B1D22123674}">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IN" sz="2200" kern="1200" dirty="0">
              <a:latin typeface="Arial" panose="020B0604020202020204" pitchFamily="34" charset="0"/>
              <a:cs typeface="Arial" panose="020B0604020202020204" pitchFamily="34" charset="0"/>
            </a:rPr>
            <a:t>Therapeutic relationships and trust are enhanced by compassion, respect and person-centred values (Crits-Christoph, et al., 2019).</a:t>
          </a:r>
          <a:endParaRPr lang="en-US" sz="2200" kern="1200" dirty="0">
            <a:latin typeface="Arial" panose="020B0604020202020204" pitchFamily="34" charset="0"/>
            <a:cs typeface="Arial" panose="020B0604020202020204" pitchFamily="34" charset="0"/>
          </a:endParaRPr>
        </a:p>
      </dsp:txBody>
      <dsp:txXfrm>
        <a:off x="1058686" y="1147573"/>
        <a:ext cx="9456913" cy="916611"/>
      </dsp:txXfrm>
    </dsp:sp>
    <dsp:sp modelId="{3A31546F-9BC4-487B-AC47-56C917D3BD02}">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3CDF79-1219-4416-8A5E-FC60AB976597}">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C7E96D-5826-4BE6-9516-5F90EE648C8D}">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IN" sz="2200" kern="1200" dirty="0">
              <a:latin typeface="Arial" panose="020B0604020202020204" pitchFamily="34" charset="0"/>
              <a:cs typeface="Arial" panose="020B0604020202020204" pitchFamily="34" charset="0"/>
            </a:rPr>
            <a:t>Inter and intra-primary, secondary and community care teamworking can enhance continuity and safety (</a:t>
          </a:r>
          <a:r>
            <a:rPr lang="en-IN" sz="2200" kern="1200" dirty="0" err="1">
              <a:latin typeface="Arial" panose="020B0604020202020204" pitchFamily="34" charset="0"/>
              <a:cs typeface="Arial" panose="020B0604020202020204" pitchFamily="34" charset="0"/>
            </a:rPr>
            <a:t>Dinius</a:t>
          </a:r>
          <a:r>
            <a:rPr lang="en-IN" sz="2200" kern="1200" dirty="0">
              <a:latin typeface="Arial" panose="020B0604020202020204" pitchFamily="34" charset="0"/>
              <a:cs typeface="Arial" panose="020B0604020202020204" pitchFamily="34" charset="0"/>
            </a:rPr>
            <a:t>, et al., 2020).</a:t>
          </a:r>
          <a:endParaRPr lang="en-US" sz="2200" kern="1200" dirty="0">
            <a:latin typeface="Arial" panose="020B0604020202020204" pitchFamily="34" charset="0"/>
            <a:cs typeface="Arial" panose="020B0604020202020204" pitchFamily="34" charset="0"/>
          </a:endParaRPr>
        </a:p>
      </dsp:txBody>
      <dsp:txXfrm>
        <a:off x="1058686" y="2293338"/>
        <a:ext cx="9456913" cy="916611"/>
      </dsp:txXfrm>
    </dsp:sp>
    <dsp:sp modelId="{C46C585B-12E8-4442-809F-0645B56773CB}">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E3A14-E552-4178-840D-3992CC046FDC}">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E7E559-9C3C-4853-8909-7CE72AE7A833}">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IN" sz="2200" kern="1200" dirty="0">
              <a:latin typeface="Arial" panose="020B0604020202020204" pitchFamily="34" charset="0"/>
              <a:cs typeface="Arial" panose="020B0604020202020204" pitchFamily="34" charset="0"/>
            </a:rPr>
            <a:t>The self-management is promoted by professionals with safety, dignity and culturally responsive treatment.</a:t>
          </a:r>
          <a:endParaRPr lang="en-US" sz="2200" kern="1200" dirty="0">
            <a:latin typeface="Arial" panose="020B0604020202020204" pitchFamily="34" charset="0"/>
            <a:cs typeface="Arial" panose="020B0604020202020204" pitchFamily="34" charset="0"/>
          </a:endParaRPr>
        </a:p>
      </dsp:txBody>
      <dsp:txXfrm>
        <a:off x="1058686" y="3439103"/>
        <a:ext cx="9456913" cy="91661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5216F-608C-4D76-9D95-CFCF5CF3FF44}">
      <dsp:nvSpPr>
        <dsp:cNvPr id="0" name=""/>
        <dsp:cNvSpPr/>
      </dsp:nvSpPr>
      <dsp:spPr>
        <a:xfrm>
          <a:off x="0" y="92799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9A3D71-73A5-4803-8FAB-5AE409C70FE6}">
      <dsp:nvSpPr>
        <dsp:cNvPr id="0" name=""/>
        <dsp:cNvSpPr/>
      </dsp:nvSpPr>
      <dsp:spPr>
        <a:xfrm>
          <a:off x="0" y="927998"/>
          <a:ext cx="6900512" cy="1397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Shared decision making aligns the treatment with patient values and preferences (Hoque, 2024)</a:t>
          </a:r>
          <a:endParaRPr lang="en-IN" sz="2100" kern="1200" dirty="0">
            <a:latin typeface="Arial" panose="020B0604020202020204" pitchFamily="34" charset="0"/>
            <a:cs typeface="Arial" panose="020B0604020202020204" pitchFamily="34" charset="0"/>
          </a:endParaRPr>
        </a:p>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Individualized care planning deals with the physical, psychological and social needs.</a:t>
          </a:r>
        </a:p>
      </dsp:txBody>
      <dsp:txXfrm>
        <a:off x="0" y="927998"/>
        <a:ext cx="6900512" cy="1397551"/>
      </dsp:txXfrm>
    </dsp:sp>
    <dsp:sp modelId="{4E300952-11F1-4ADA-9196-7BE9F6CEA2A1}">
      <dsp:nvSpPr>
        <dsp:cNvPr id="0" name=""/>
        <dsp:cNvSpPr/>
      </dsp:nvSpPr>
      <dsp:spPr>
        <a:xfrm>
          <a:off x="0" y="232554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D01259-D088-424F-83B7-884B5E865A02}">
      <dsp:nvSpPr>
        <dsp:cNvPr id="0" name=""/>
        <dsp:cNvSpPr/>
      </dsp:nvSpPr>
      <dsp:spPr>
        <a:xfrm>
          <a:off x="0" y="2325549"/>
          <a:ext cx="6900512" cy="1397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Supported self-management enhances adherence to confidence and the long-term outcomes.</a:t>
          </a:r>
          <a:endParaRPr lang="en-IN" sz="2100" kern="1200" dirty="0">
            <a:latin typeface="Arial" panose="020B0604020202020204" pitchFamily="34" charset="0"/>
            <a:cs typeface="Arial" panose="020B0604020202020204" pitchFamily="34" charset="0"/>
          </a:endParaRPr>
        </a:p>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Social prescribing links patients to community resources that decrease isolation.</a:t>
          </a:r>
        </a:p>
      </dsp:txBody>
      <dsp:txXfrm>
        <a:off x="0" y="2325549"/>
        <a:ext cx="6900512" cy="1397551"/>
      </dsp:txXfrm>
    </dsp:sp>
    <dsp:sp modelId="{28190F28-B281-45CE-8C74-8C886457F4DC}">
      <dsp:nvSpPr>
        <dsp:cNvPr id="0" name=""/>
        <dsp:cNvSpPr/>
      </dsp:nvSpPr>
      <dsp:spPr>
        <a:xfrm>
          <a:off x="0" y="372310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ECC44A-4428-4877-8269-C9E75DB46751}">
      <dsp:nvSpPr>
        <dsp:cNvPr id="0" name=""/>
        <dsp:cNvSpPr/>
      </dsp:nvSpPr>
      <dsp:spPr>
        <a:xfrm>
          <a:off x="0" y="3723101"/>
          <a:ext cx="6900512" cy="13975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Personal health budgets allow the flexible patient centered utilisation of funds.</a:t>
          </a:r>
          <a:endParaRPr lang="en-IN" sz="2100" kern="1200" dirty="0">
            <a:latin typeface="Arial" panose="020B0604020202020204" pitchFamily="34" charset="0"/>
            <a:cs typeface="Arial" panose="020B0604020202020204" pitchFamily="34" charset="0"/>
          </a:endParaRPr>
        </a:p>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Multidisciplinary communication enhances continuity effectiveness and safety of patient care.</a:t>
          </a:r>
        </a:p>
      </dsp:txBody>
      <dsp:txXfrm>
        <a:off x="0" y="3723101"/>
        <a:ext cx="6900512" cy="1397551"/>
      </dsp:txXfrm>
    </dsp:sp>
    <dsp:sp modelId="{058F5DA7-8A31-43A3-B1B3-A0DD6DC22215}">
      <dsp:nvSpPr>
        <dsp:cNvPr id="0" name=""/>
        <dsp:cNvSpPr/>
      </dsp:nvSpPr>
      <dsp:spPr>
        <a:xfrm>
          <a:off x="0" y="512065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D681D9-8CF9-4E21-B1A5-559C89C3B9C9}">
      <dsp:nvSpPr>
        <dsp:cNvPr id="0" name=""/>
        <dsp:cNvSpPr/>
      </dsp:nvSpPr>
      <dsp:spPr>
        <a:xfrm flipV="1">
          <a:off x="0" y="4201200"/>
          <a:ext cx="6900512" cy="13349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endParaRPr lang="en-US" sz="2100" kern="1200" dirty="0">
            <a:latin typeface="Arial" panose="020B0604020202020204" pitchFamily="34" charset="0"/>
            <a:cs typeface="Arial" panose="020B0604020202020204" pitchFamily="34" charset="0"/>
          </a:endParaRPr>
        </a:p>
      </dsp:txBody>
      <dsp:txXfrm rot="10800000">
        <a:off x="0" y="4201200"/>
        <a:ext cx="6900512" cy="133494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F7B873-CFD7-48DC-ADAF-6072AAD7DC29}"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ED9BD3-E95A-4F2A-896C-6D4BEF1A6AAE}" type="slidenum">
              <a:rPr lang="en-IN" smtClean="0"/>
              <a:t>‹#›</a:t>
            </a:fld>
            <a:endParaRPr lang="en-IN"/>
          </a:p>
        </p:txBody>
      </p:sp>
    </p:spTree>
    <p:extLst>
      <p:ext uri="{BB962C8B-B14F-4D97-AF65-F5344CB8AC3E}">
        <p14:creationId xmlns:p14="http://schemas.microsoft.com/office/powerpoint/2010/main" val="19718370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Arial" panose="020B0604020202020204" pitchFamily="34" charset="0"/>
                <a:ea typeface="Calibri" panose="020F0502020204030204" pitchFamily="34" charset="0"/>
                <a:cs typeface="Times New Roman" panose="02020603050405020304" pitchFamily="18" charset="0"/>
              </a:rPr>
              <a:t>Speaker Note: </a:t>
            </a:r>
            <a:r>
              <a:rPr lang="en-IN" sz="1800" kern="100" dirty="0">
                <a:effectLst/>
                <a:latin typeface="Arial" panose="020B0604020202020204" pitchFamily="34" charset="0"/>
                <a:ea typeface="Calibri" panose="020F0502020204030204" pitchFamily="34" charset="0"/>
                <a:cs typeface="Times New Roman" panose="02020603050405020304" pitchFamily="18" charset="0"/>
              </a:rPr>
              <a:t>One of the biggest causes of COPD is chronic bronchitis which worries more than one million individuals in the UK. Recent data shows that around 2% of adults are diagnosed with COPD. Respiratory illnesses affect one out of five individuals in England and this is one of the top causes of death in the world. </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2</a:t>
            </a:fld>
            <a:endParaRPr lang="en-IN"/>
          </a:p>
        </p:txBody>
      </p:sp>
    </p:spTree>
    <p:extLst>
      <p:ext uri="{BB962C8B-B14F-4D97-AF65-F5344CB8AC3E}">
        <p14:creationId xmlns:p14="http://schemas.microsoft.com/office/powerpoint/2010/main" val="39398448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Chronic inflammation causes a change in the structure of the airways. Hypersecretion of mucus obstructs airflow, whereas the defective cilia activity decreases the removal of irritants. This leads to decreased oxygen uptake and more effort in breathing. </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3</a:t>
            </a:fld>
            <a:endParaRPr lang="en-IN"/>
          </a:p>
        </p:txBody>
      </p:sp>
    </p:spTree>
    <p:extLst>
      <p:ext uri="{BB962C8B-B14F-4D97-AF65-F5344CB8AC3E}">
        <p14:creationId xmlns:p14="http://schemas.microsoft.com/office/powerpoint/2010/main" val="4443031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Symptoms such as persistent cough with sputum, shortness of breath, and breathlessness are common. These symptoms deteriorate with time and have an impact on the day-to-day functioning. WHO emphasises fatigue and decreased exercise tolerance as the main characteristics because of the inability to be oxygenated.</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4</a:t>
            </a:fld>
            <a:endParaRPr lang="en-IN"/>
          </a:p>
        </p:txBody>
      </p:sp>
    </p:spTree>
    <p:extLst>
      <p:ext uri="{BB962C8B-B14F-4D97-AF65-F5344CB8AC3E}">
        <p14:creationId xmlns:p14="http://schemas.microsoft.com/office/powerpoint/2010/main" val="673858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Environmental and occupational exposures rank second and third after smoking as the cause of chronic bronchitis. WHO singles out air pollution and exposure to biomass fuel as some of the key contributors on an international scale. Constant infections also damage airways, which makes the disease worse.</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5</a:t>
            </a:fld>
            <a:endParaRPr lang="en-IN"/>
          </a:p>
        </p:txBody>
      </p:sp>
    </p:spTree>
    <p:extLst>
      <p:ext uri="{BB962C8B-B14F-4D97-AF65-F5344CB8AC3E}">
        <p14:creationId xmlns:p14="http://schemas.microsoft.com/office/powerpoint/2010/main" val="24763231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The risk factors are age, socioeconomic status and exposure to the environment. Research demonstrates a greater prevalence in older adults and people who are exposed to pollution. The strongest predictor is smoking history, as people have long smoking histories which is a huge cause of disease. </a:t>
            </a:r>
          </a:p>
          <a:p>
            <a:r>
              <a:rPr lang="en-IN"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6</a:t>
            </a:fld>
            <a:endParaRPr lang="en-IN"/>
          </a:p>
        </p:txBody>
      </p:sp>
    </p:spTree>
    <p:extLst>
      <p:ext uri="{BB962C8B-B14F-4D97-AF65-F5344CB8AC3E}">
        <p14:creationId xmlns:p14="http://schemas.microsoft.com/office/powerpoint/2010/main" val="1294354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Chronic bronchitis is a form of COPD and is differentiated from acute bronchitis based on the period of symptoms. The GOLD classification system is commonly applied to determine the level of severity on the basis of airflow limitation in the lungs. </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7</a:t>
            </a:fld>
            <a:endParaRPr lang="en-IN"/>
          </a:p>
        </p:txBody>
      </p:sp>
    </p:spTree>
    <p:extLst>
      <p:ext uri="{BB962C8B-B14F-4D97-AF65-F5344CB8AC3E}">
        <p14:creationId xmlns:p14="http://schemas.microsoft.com/office/powerpoint/2010/main" val="42407126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According to the reports, 1.7 million (approximately) individuals are diagnosed with COPD in the UK, and the prevalence is approximately 2 percent among adults. Worldwide, there are more than 390 million victims. The increase in prevalence is steep with age, particularly past 65 years. These statistics show the huge and increasing challenge of chronic respiratory illnesses across the globe.</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8</a:t>
            </a:fld>
            <a:endParaRPr lang="en-IN"/>
          </a:p>
        </p:txBody>
      </p:sp>
    </p:spTree>
    <p:extLst>
      <p:ext uri="{BB962C8B-B14F-4D97-AF65-F5344CB8AC3E}">
        <p14:creationId xmlns:p14="http://schemas.microsoft.com/office/powerpoint/2010/main" val="1135877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COPD poses a significant economic impact, with the NHS spending about 1.9 billion a year. Expenses involve hospitalisations, drugs, and long-term care. In 2024, the emergency admissions grew by 9%. The economic impact is further amplified by other indirect costs like lost productivity and early retirement, which affect the world.</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9</a:t>
            </a:fld>
            <a:endParaRPr lang="en-IN"/>
          </a:p>
        </p:txBody>
      </p:sp>
    </p:spTree>
    <p:extLst>
      <p:ext uri="{BB962C8B-B14F-4D97-AF65-F5344CB8AC3E}">
        <p14:creationId xmlns:p14="http://schemas.microsoft.com/office/powerpoint/2010/main" val="1283108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Respiratory illnesses are common in England which means one in every five individuals is affected and this has tremendous effects on life quality. COPD causes social isolation and reliance on carers. Unpaid care is a common issue provided by families, which adds emotional strain. Major health inequalities and social determinants of health are emphasised as the disease is mostly found in deprived populations.</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10</a:t>
            </a:fld>
            <a:endParaRPr lang="en-IN"/>
          </a:p>
        </p:txBody>
      </p:sp>
    </p:spTree>
    <p:extLst>
      <p:ext uri="{BB962C8B-B14F-4D97-AF65-F5344CB8AC3E}">
        <p14:creationId xmlns:p14="http://schemas.microsoft.com/office/powerpoint/2010/main" val="24962630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Chronic bronchitis is diagnosed based on clinical examination and spirometry. Spirometry is the gold standard for confirming the airflow limitation. Oxygen saturation indicates the severity, and X-rays of the chest rule out other conditions. The detection of diseases at an early stage enhances the treatment outcomes and minimises the progression of the disease in the UK healthcare setting.</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11</a:t>
            </a:fld>
            <a:endParaRPr lang="en-IN"/>
          </a:p>
        </p:txBody>
      </p:sp>
    </p:spTree>
    <p:extLst>
      <p:ext uri="{BB962C8B-B14F-4D97-AF65-F5344CB8AC3E}">
        <p14:creationId xmlns:p14="http://schemas.microsoft.com/office/powerpoint/2010/main" val="611717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Management is guided by NICE in terms of smoking cessation, pharmacological therapy and rehabilitation. The symptoms are positively affected by bronchodilators and corticosteroids, whereas the quality of life is increased through pulmonary rehabilitation. The long-term management is effective through constant monitoring. </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12</a:t>
            </a:fld>
            <a:endParaRPr lang="en-IN"/>
          </a:p>
        </p:txBody>
      </p:sp>
    </p:spTree>
    <p:extLst>
      <p:ext uri="{BB962C8B-B14F-4D97-AF65-F5344CB8AC3E}">
        <p14:creationId xmlns:p14="http://schemas.microsoft.com/office/powerpoint/2010/main" val="4297290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Some of the models like the biopsychosocial model and the chronic care model are vital in the management of chronic bronchitis. An integrated care approach enhances coordination of services and self-management empowers patients. The frameworks have been proven to lower hospital admissions and enhance outcomes. The use of such models is in line with the UK healthcare priorities on holistic and patient-centred care provision.</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13</a:t>
            </a:fld>
            <a:endParaRPr lang="en-IN"/>
          </a:p>
        </p:txBody>
      </p:sp>
    </p:spTree>
    <p:extLst>
      <p:ext uri="{BB962C8B-B14F-4D97-AF65-F5344CB8AC3E}">
        <p14:creationId xmlns:p14="http://schemas.microsoft.com/office/powerpoint/2010/main" val="41044916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Pharmacological therapy aims at frustrating symptoms and preventing attacks. NICE suggests that bronchodilators should be used short-acting to relieve and long-acting to maintain. ICDs are applied to patients with frequent attacks. Combination inhalers are effective in mild to severe COPD, improving lung performance and decreasing hospitalisation.</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14</a:t>
            </a:fld>
            <a:endParaRPr lang="en-IN"/>
          </a:p>
        </p:txBody>
      </p:sp>
    </p:spTree>
    <p:extLst>
      <p:ext uri="{BB962C8B-B14F-4D97-AF65-F5344CB8AC3E}">
        <p14:creationId xmlns:p14="http://schemas.microsoft.com/office/powerpoint/2010/main" val="11123617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Pulmonary rehabilitation enhances physical capacity and quality of life. Cessation of smoking is the best intervention that can be used to delay the disease progression. The use of oxygen therapy is in severe hypoxemia. Influenza and pneumococcal vaccinations can minimise exacerbations and hospitalisation.</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15</a:t>
            </a:fld>
            <a:endParaRPr lang="en-IN"/>
          </a:p>
        </p:txBody>
      </p:sp>
    </p:spTree>
    <p:extLst>
      <p:ext uri="{BB962C8B-B14F-4D97-AF65-F5344CB8AC3E}">
        <p14:creationId xmlns:p14="http://schemas.microsoft.com/office/powerpoint/2010/main" val="15469944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Chronic bronchitis is usually associated with cardiovascular disease, anxiety, depression, diabetes, and osteoporosis. These health issues complicate treatment and deteriorate the prognosis. The existing body of evidence indicates that COPD is a multimorbid condition that needs to be treated as a respiratory disease. </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16</a:t>
            </a:fld>
            <a:endParaRPr lang="en-IN"/>
          </a:p>
        </p:txBody>
      </p:sp>
    </p:spTree>
    <p:extLst>
      <p:ext uri="{BB962C8B-B14F-4D97-AF65-F5344CB8AC3E}">
        <p14:creationId xmlns:p14="http://schemas.microsoft.com/office/powerpoint/2010/main" val="5296775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Chronic bronchitis has a great impact on psychological health. Research indicates 40 percent of COPD patients have anxiety or depression. These circumstances exacerbate breathing difficulties, decrease compliance, and enhance hospitalisations. Mental health is needed to enhance outcomes and quality of life.</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17</a:t>
            </a:fld>
            <a:endParaRPr lang="en-IN"/>
          </a:p>
        </p:txBody>
      </p:sp>
    </p:spTree>
    <p:extLst>
      <p:ext uri="{BB962C8B-B14F-4D97-AF65-F5344CB8AC3E}">
        <p14:creationId xmlns:p14="http://schemas.microsoft.com/office/powerpoint/2010/main" val="39761376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To a great extent, chronic bronchitis is preventable. The NHS and WHO guidelines focus on quitting smoking, vaccination, and minimising environmental exposure. Other preventive interventions are early detection, inhaler education, and access to rehabilitation. Prevention-oriented approach helps to decrease exacerbations and lung damage and reduce long-term healthcare demand in both the community and primary care.</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18</a:t>
            </a:fld>
            <a:endParaRPr lang="en-IN"/>
          </a:p>
        </p:txBody>
      </p:sp>
    </p:spTree>
    <p:extLst>
      <p:ext uri="{BB962C8B-B14F-4D97-AF65-F5344CB8AC3E}">
        <p14:creationId xmlns:p14="http://schemas.microsoft.com/office/powerpoint/2010/main" val="7079688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Having effective communication, compassion, teamwork, and person-centred practice are essential skills that healthcare professionals should have when managing chronic bronchitis. These behaviours promote shared decision-making and safe care. The NMC emphasises the focus on people, effective practice, safety maintenance and trust promotion which are similar to co-productive long-term condition management of respiratory care.</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19</a:t>
            </a:fld>
            <a:endParaRPr lang="en-IN"/>
          </a:p>
        </p:txBody>
      </p:sp>
    </p:spTree>
    <p:extLst>
      <p:ext uri="{BB962C8B-B14F-4D97-AF65-F5344CB8AC3E}">
        <p14:creationId xmlns:p14="http://schemas.microsoft.com/office/powerpoint/2010/main" val="140084797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Speaker Note:  Outcomes and experiences can be enhanced with the help of shared decision-making, personalised care planning, supported self-management, and social prescribing. The existing evidence in the UK and internationally advocates early diagnosis, rehabilitation, smoking cessation, and whole-person approaches to enhance outcomes and mitigate the unnecessary inequalities.</a:t>
            </a:r>
          </a:p>
          <a:p>
            <a:endParaRPr lang="en-IN" dirty="0"/>
          </a:p>
        </p:txBody>
      </p:sp>
      <p:sp>
        <p:nvSpPr>
          <p:cNvPr id="4" name="Slide Number Placeholder 3"/>
          <p:cNvSpPr>
            <a:spLocks noGrp="1"/>
          </p:cNvSpPr>
          <p:nvPr>
            <p:ph type="sldNum" sz="quarter" idx="5"/>
          </p:nvPr>
        </p:nvSpPr>
        <p:spPr/>
        <p:txBody>
          <a:bodyPr/>
          <a:lstStyle/>
          <a:p>
            <a:fld id="{AEED9BD3-E95A-4F2A-896C-6D4BEF1A6AAE}" type="slidenum">
              <a:rPr lang="en-IN" smtClean="0"/>
              <a:t>20</a:t>
            </a:fld>
            <a:endParaRPr lang="en-IN"/>
          </a:p>
        </p:txBody>
      </p:sp>
    </p:spTree>
    <p:extLst>
      <p:ext uri="{BB962C8B-B14F-4D97-AF65-F5344CB8AC3E}">
        <p14:creationId xmlns:p14="http://schemas.microsoft.com/office/powerpoint/2010/main" val="35393401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5E481-90D3-4543-B0C5-DCCE7AFE7C1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A6A70993-3A5B-48BA-840B-A4716F0284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6BE9990-2754-4099-B18A-2FB2F52DD553}"/>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5" name="Footer Placeholder 4">
            <a:extLst>
              <a:ext uri="{FF2B5EF4-FFF2-40B4-BE49-F238E27FC236}">
                <a16:creationId xmlns:a16="http://schemas.microsoft.com/office/drawing/2014/main" id="{FF9895C6-D0A8-47F1-ADB7-7039E3CE56F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568D0CA-8455-426F-9EB4-E1C5DBD4F248}"/>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350850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0FBEE-DB9B-45FA-9A7F-052695A1B4C3}"/>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0D1A56A-0ECD-4351-AF2F-E76D9183B4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9ACAB7F-1DF1-4A4F-B24D-A50B95319C34}"/>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5" name="Footer Placeholder 4">
            <a:extLst>
              <a:ext uri="{FF2B5EF4-FFF2-40B4-BE49-F238E27FC236}">
                <a16:creationId xmlns:a16="http://schemas.microsoft.com/office/drawing/2014/main" id="{C106324C-5155-4B4E-84C9-94451D27952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9F01515-95E4-479D-B932-7EC8DDADF59A}"/>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1212002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CBEAD-FAA3-420D-AADA-1AD89D327C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B05D5C0C-9427-4249-A90C-7432A7E97A5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49BF84-29F2-49D6-8337-3C9854776C93}"/>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5" name="Footer Placeholder 4">
            <a:extLst>
              <a:ext uri="{FF2B5EF4-FFF2-40B4-BE49-F238E27FC236}">
                <a16:creationId xmlns:a16="http://schemas.microsoft.com/office/drawing/2014/main" id="{28388DCF-9A0F-4988-9959-046EC6B38E4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04ED9E5-FD5E-4854-B6FA-766681A15F53}"/>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3974015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1ABEA-0B82-411E-BC02-EFC8E4AF2A2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041E9B8F-F815-4D02-A568-190AC29056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112EBD09-CB4B-41A6-AACC-1E7ECD7880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33905A47-3322-4579-B5E3-A98A0CBFFD46}"/>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6" name="Footer Placeholder 5">
            <a:extLst>
              <a:ext uri="{FF2B5EF4-FFF2-40B4-BE49-F238E27FC236}">
                <a16:creationId xmlns:a16="http://schemas.microsoft.com/office/drawing/2014/main" id="{152FC6D3-EB21-46A1-B58C-558B1D1C3C3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5657D1F-908E-4F4B-B08D-16B055D1839A}"/>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33293584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9CE42-AAB9-47E3-AB62-D4BF4802C4D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DCE747E-3AED-4D9C-8F18-89FBC1A2A79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285C3B9-9EA6-4186-980C-DF5866C3CF4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D02D75D1-3936-4B93-86D4-BA1528E8BF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DDB4BBB-983D-44B6-ABB2-E8B5D6C84E3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A78B388-BEEA-4160-84B1-1DD98F354053}"/>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8" name="Footer Placeholder 7">
            <a:extLst>
              <a:ext uri="{FF2B5EF4-FFF2-40B4-BE49-F238E27FC236}">
                <a16:creationId xmlns:a16="http://schemas.microsoft.com/office/drawing/2014/main" id="{1CEA75F7-5FE0-41DB-901E-9CF481FF568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8917F4C-BA96-440F-9DC4-8328C195DA55}"/>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2380948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2A8FF-AFC1-4EAA-AA40-BF00E06FB22B}"/>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243915CD-8E3D-472E-85F2-9C9928E14C2F}"/>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4" name="Footer Placeholder 3">
            <a:extLst>
              <a:ext uri="{FF2B5EF4-FFF2-40B4-BE49-F238E27FC236}">
                <a16:creationId xmlns:a16="http://schemas.microsoft.com/office/drawing/2014/main" id="{68C17ACC-39D5-4032-B7DD-512E61F36DAB}"/>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6F6C75A9-5693-4995-9ECD-834752E42E08}"/>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1499362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CE7B28C-2D78-41A2-93DC-527BE6AB3DB1}"/>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3" name="Footer Placeholder 2">
            <a:extLst>
              <a:ext uri="{FF2B5EF4-FFF2-40B4-BE49-F238E27FC236}">
                <a16:creationId xmlns:a16="http://schemas.microsoft.com/office/drawing/2014/main" id="{B3D87E11-95D0-4353-AC8B-709E3B07F50A}"/>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80BF21A0-78B7-4951-8575-49F3E5474A15}"/>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3040167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8E9A3-9698-4810-8AB1-621DFFDBBD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67F2BF6E-BBDA-4B6C-A590-FF8DFE6255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F81B1B5-6C0A-4BDA-AEB9-6717F1BBF2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2A41CD-1DB0-470F-86CB-D2E076019CCF}"/>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6" name="Footer Placeholder 5">
            <a:extLst>
              <a:ext uri="{FF2B5EF4-FFF2-40B4-BE49-F238E27FC236}">
                <a16:creationId xmlns:a16="http://schemas.microsoft.com/office/drawing/2014/main" id="{AF2AC95D-8E9A-499F-821E-026C32E47CF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854A73F-ADFE-4EFF-A3B6-B5C33FDC83D0}"/>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1174480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FCD3E-4A86-4723-AB4A-6B377933B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2B42FA64-A242-40D7-8FDC-8DB8D37D4E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EE0B7F5-B47D-438C-8949-63E352CAA1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4876CE-9D9F-4CB6-A9C5-DD2DC9CB974C}"/>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6" name="Footer Placeholder 5">
            <a:extLst>
              <a:ext uri="{FF2B5EF4-FFF2-40B4-BE49-F238E27FC236}">
                <a16:creationId xmlns:a16="http://schemas.microsoft.com/office/drawing/2014/main" id="{466794FF-B504-4746-B49D-78165AB1306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77EB7B8-95AC-48F1-B2CA-A221E511CB15}"/>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5373598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AE57-5FEB-4216-93BC-CB26EBAE18F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32989BA-C6EC-4B08-B9B8-CE91BA586F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807044E-01F4-4A18-87F2-BC4D35A571D0}"/>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5" name="Footer Placeholder 4">
            <a:extLst>
              <a:ext uri="{FF2B5EF4-FFF2-40B4-BE49-F238E27FC236}">
                <a16:creationId xmlns:a16="http://schemas.microsoft.com/office/drawing/2014/main" id="{1C483B4C-B493-450F-A79C-F1DA8027347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95C43C0-3DCA-467C-8A1F-E3682029A9F6}"/>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2052906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80D2E31-8579-4DEF-9011-4EDCBDD90A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3EE8DAD-0576-4FEA-86DE-B903C1F39FF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FE7969C-6B7E-4317-BCCA-C17C1EAE82BA}"/>
              </a:ext>
            </a:extLst>
          </p:cNvPr>
          <p:cNvSpPr>
            <a:spLocks noGrp="1"/>
          </p:cNvSpPr>
          <p:nvPr>
            <p:ph type="dt" sz="half" idx="10"/>
          </p:nvPr>
        </p:nvSpPr>
        <p:spPr/>
        <p:txBody>
          <a:bodyPr/>
          <a:lstStyle/>
          <a:p>
            <a:fld id="{106F9F6C-6810-40BF-995D-54EFC88202EF}" type="datetimeFigureOut">
              <a:rPr lang="en-IN" smtClean="0"/>
              <a:t>16-04-2026</a:t>
            </a:fld>
            <a:endParaRPr lang="en-IN"/>
          </a:p>
        </p:txBody>
      </p:sp>
      <p:sp>
        <p:nvSpPr>
          <p:cNvPr id="5" name="Footer Placeholder 4">
            <a:extLst>
              <a:ext uri="{FF2B5EF4-FFF2-40B4-BE49-F238E27FC236}">
                <a16:creationId xmlns:a16="http://schemas.microsoft.com/office/drawing/2014/main" id="{83D3B119-D284-4734-A5F4-FADD0E28110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EF3AC31-FA11-4B60-88EA-10BA4FCE3C91}"/>
              </a:ext>
            </a:extLst>
          </p:cNvPr>
          <p:cNvSpPr>
            <a:spLocks noGrp="1"/>
          </p:cNvSpPr>
          <p:nvPr>
            <p:ph type="sldNum" sz="quarter" idx="12"/>
          </p:nvPr>
        </p:nvSpPr>
        <p:spPr/>
        <p:txBody>
          <a:bodyPr/>
          <a:lstStyle/>
          <a:p>
            <a:fld id="{5EA60127-725D-44A0-A876-6034520575A6}" type="slidenum">
              <a:rPr lang="en-IN" smtClean="0"/>
              <a:t>‹#›</a:t>
            </a:fld>
            <a:endParaRPr lang="en-IN"/>
          </a:p>
        </p:txBody>
      </p:sp>
    </p:spTree>
    <p:extLst>
      <p:ext uri="{BB962C8B-B14F-4D97-AF65-F5344CB8AC3E}">
        <p14:creationId xmlns:p14="http://schemas.microsoft.com/office/powerpoint/2010/main" val="2809723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40A362-81F2-4854-AD60-3C0E2A8BD3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9EA0B6C-F1C2-443B-829F-D600B6BBBC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220F3C7-85DD-4AFE-9F80-5A8E589F59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6F9F6C-6810-40BF-995D-54EFC88202EF}" type="datetimeFigureOut">
              <a:rPr lang="en-IN" smtClean="0"/>
              <a:t>16-04-2026</a:t>
            </a:fld>
            <a:endParaRPr lang="en-IN"/>
          </a:p>
        </p:txBody>
      </p:sp>
      <p:sp>
        <p:nvSpPr>
          <p:cNvPr id="5" name="Footer Placeholder 4">
            <a:extLst>
              <a:ext uri="{FF2B5EF4-FFF2-40B4-BE49-F238E27FC236}">
                <a16:creationId xmlns:a16="http://schemas.microsoft.com/office/drawing/2014/main" id="{E37E7247-AF5F-4C26-9180-FB3BD18780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9775285-8FB8-4126-8C38-56A826182CC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A60127-725D-44A0-A876-6034520575A6}" type="slidenum">
              <a:rPr lang="en-IN" smtClean="0"/>
              <a:t>‹#›</a:t>
            </a:fld>
            <a:endParaRPr lang="en-IN"/>
          </a:p>
        </p:txBody>
      </p:sp>
    </p:spTree>
    <p:extLst>
      <p:ext uri="{BB962C8B-B14F-4D97-AF65-F5344CB8AC3E}">
        <p14:creationId xmlns:p14="http://schemas.microsoft.com/office/powerpoint/2010/main" val="37291810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sv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1.xml.rels><?xml version="1.0" encoding="UTF-8" standalone="yes"?>
<Relationships xmlns="http://schemas.openxmlformats.org/package/2006/relationships"><Relationship Id="rId3" Type="http://schemas.openxmlformats.org/officeDocument/2006/relationships/hyperlink" Target="https://www.asthmaandlung.org.uk/sites/default/files/2023-03/delayed-diagnosis-unequal-care-executive-summary.pdf" TargetMode="External"/><Relationship Id="rId2" Type="http://schemas.openxmlformats.org/officeDocument/2006/relationships/hyperlink" Target="https://www.lung.org/lung-health-diseases/lung-disease-lookup/chronic-bronchitis" TargetMode="External"/><Relationship Id="rId1" Type="http://schemas.openxmlformats.org/officeDocument/2006/relationships/slideLayout" Target="../slideLayouts/slideLayout2.xml"/><Relationship Id="rId5" Type="http://schemas.openxmlformats.org/officeDocument/2006/relationships/hyperlink" Target="https://commonslibrary.parliament.uk/research-briefings/cdp-2025-0218/" TargetMode="External"/><Relationship Id="rId4" Type="http://schemas.openxmlformats.org/officeDocument/2006/relationships/hyperlink" Target="https://my.clevelandclinic.org/health/diseases/24645-chronic-bronchitis" TargetMode="External"/></Relationships>
</file>

<file path=ppt/slides/_rels/slide22.xml.rels><?xml version="1.0" encoding="UTF-8" standalone="yes"?>
<Relationships xmlns="http://schemas.openxmlformats.org/package/2006/relationships"><Relationship Id="rId8" Type="http://schemas.openxmlformats.org/officeDocument/2006/relationships/hyperlink" Target="https://www.hee.nhs.uk/our-work/population-health/respiratory-disease" TargetMode="External"/><Relationship Id="rId3" Type="http://schemas.openxmlformats.org/officeDocument/2006/relationships/hyperlink" Target="https://journal.copdfoundation.org/jcopdf/id/1137/gold-stage-and-treatment-in-copd-a-500-patient-point-prevalence-study" TargetMode="External"/><Relationship Id="rId7" Type="http://schemas.openxmlformats.org/officeDocument/2006/relationships/hyperlink" Target="https://www.mayoclinic.org/diseases-conditions/bronchitis/symptoms-causes/syc-20355566" TargetMode="External"/><Relationship Id="rId2" Type="http://schemas.openxmlformats.org/officeDocument/2006/relationships/hyperlink" Target="https://www.gov.uk/government/statistics/update-of-indicators-in-the-respiratory-disease-profile-june-2025/respiratory-disease-profile-statistical-commentary-june-2025" TargetMode="External"/><Relationship Id="rId1" Type="http://schemas.openxmlformats.org/officeDocument/2006/relationships/slideLayout" Target="../slideLayouts/slideLayout2.xml"/><Relationship Id="rId6" Type="http://schemas.openxmlformats.org/officeDocument/2006/relationships/hyperlink" Target="https://www.ncbi.nlm.nih.gov/books/NBK470556/" TargetMode="External"/><Relationship Id="rId5" Type="http://schemas.openxmlformats.org/officeDocument/2006/relationships/hyperlink" Target="https://www.ncbi.nlm.nih.gov/books/NBK560526/" TargetMode="External"/><Relationship Id="rId4" Type="http://schemas.openxmlformats.org/officeDocument/2006/relationships/hyperlink" Target="https://commonslibrary.parliament.uk/research-briefings/cdp-2021-0188/"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england.nhs.uk/ourwork/clinical-policy/respiratory-disease/" TargetMode="External"/><Relationship Id="rId2" Type="http://schemas.openxmlformats.org/officeDocument/2006/relationships/hyperlink" Target="https://www.hee.nhs.uk/our-work/population-health/respiratory-disease" TargetMode="External"/><Relationship Id="rId1" Type="http://schemas.openxmlformats.org/officeDocument/2006/relationships/slideLayout" Target="../slideLayouts/slideLayout2.xml"/><Relationship Id="rId5" Type="http://schemas.openxmlformats.org/officeDocument/2006/relationships/hyperlink" Target="https://www.nice.org.uk/guidance/ng209" TargetMode="External"/><Relationship Id="rId4" Type="http://schemas.openxmlformats.org/officeDocument/2006/relationships/hyperlink" Target="https://www.england.nhs.uk/ourwork/prevention/secondary-prevention/respiratory-high-impact-interventions/"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who.int/news-room/fact-sheets/detail/chronic-obstructive-pulmonary-disease-(copd)" TargetMode="External"/><Relationship Id="rId2" Type="http://schemas.openxmlformats.org/officeDocument/2006/relationships/hyperlink" Target="https://www.ncbi.nlm.nih.gov/books/NBK482437/" TargetMode="External"/><Relationship Id="rId1" Type="http://schemas.openxmlformats.org/officeDocument/2006/relationships/slideLayout" Target="../slideLayouts/slideLayout2.xml"/><Relationship Id="rId4" Type="http://schemas.openxmlformats.org/officeDocument/2006/relationships/hyperlink" Target="https://www.who.int/news-room/commentaries/detail/the-silent-killer--why-chronic-respiratory-disease-deserves-global-att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76370B-98E0-4630-A704-8C19E606E890}"/>
              </a:ext>
            </a:extLst>
          </p:cNvPr>
          <p:cNvSpPr>
            <a:spLocks noGrp="1"/>
          </p:cNvSpPr>
          <p:nvPr>
            <p:ph type="ctrTitle"/>
          </p:nvPr>
        </p:nvSpPr>
        <p:spPr>
          <a:xfrm>
            <a:off x="1524000" y="1293338"/>
            <a:ext cx="9144000" cy="3274592"/>
          </a:xfrm>
        </p:spPr>
        <p:txBody>
          <a:bodyPr anchor="ctr">
            <a:normAutofit/>
          </a:bodyPr>
          <a:lstStyle/>
          <a:p>
            <a:pPr marL="0" marR="0" algn="l">
              <a:spcBef>
                <a:spcPts val="0"/>
              </a:spcBef>
              <a:spcAft>
                <a:spcPts val="800"/>
              </a:spcAft>
            </a:pPr>
            <a:r>
              <a:rPr lang="en-US" sz="2000" b="1" kern="100" dirty="0">
                <a:effectLst/>
                <a:latin typeface="Arial" panose="020B0604020202020204" pitchFamily="34" charset="0"/>
                <a:ea typeface="Calibri" panose="020F0502020204030204" pitchFamily="34" charset="0"/>
                <a:cs typeface="Times New Roman" panose="02020603050405020304" pitchFamily="18" charset="0"/>
              </a:rPr>
              <a:t>Student name : Solanki </a:t>
            </a:r>
            <a:r>
              <a:rPr lang="en-US" sz="2000" b="1" kern="100" dirty="0" err="1">
                <a:effectLst/>
                <a:latin typeface="Arial" panose="020B0604020202020204" pitchFamily="34" charset="0"/>
                <a:ea typeface="Calibri" panose="020F0502020204030204" pitchFamily="34" charset="0"/>
                <a:cs typeface="Times New Roman" panose="02020603050405020304" pitchFamily="18" charset="0"/>
              </a:rPr>
              <a:t>Yashkumar</a:t>
            </a:r>
            <a:br>
              <a:rPr lang="en-US" sz="20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000" b="1" kern="100" dirty="0">
                <a:latin typeface="Arial" panose="020B0604020202020204" pitchFamily="34" charset="0"/>
                <a:ea typeface="Calibri" panose="020F0502020204030204" pitchFamily="34" charset="0"/>
                <a:cs typeface="Times New Roman" panose="02020603050405020304" pitchFamily="18" charset="0"/>
              </a:rPr>
              <a:t>S</a:t>
            </a:r>
            <a:r>
              <a:rPr lang="en-US" sz="2000" b="1" kern="100" dirty="0">
                <a:effectLst/>
                <a:latin typeface="Arial" panose="020B0604020202020204" pitchFamily="34" charset="0"/>
                <a:ea typeface="Calibri" panose="020F0502020204030204" pitchFamily="34" charset="0"/>
                <a:cs typeface="Times New Roman" panose="02020603050405020304" pitchFamily="18" charset="0"/>
              </a:rPr>
              <a:t>tudent ID : 2525952</a:t>
            </a:r>
            <a:br>
              <a:rPr lang="en-US" sz="20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000" b="1" kern="100" dirty="0">
                <a:effectLst/>
                <a:latin typeface="Arial" panose="020B0604020202020204" pitchFamily="34" charset="0"/>
                <a:ea typeface="Calibri" panose="020F0502020204030204" pitchFamily="34" charset="0"/>
                <a:cs typeface="Times New Roman" panose="02020603050405020304" pitchFamily="18" charset="0"/>
              </a:rPr>
              <a:t>Module Title: Community Care and Management of Longer-term Conditions</a:t>
            </a:r>
            <a:br>
              <a:rPr lang="en-IN" sz="20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000" b="1" kern="100" dirty="0">
                <a:effectLst/>
                <a:latin typeface="Arial" panose="020B0604020202020204" pitchFamily="34" charset="0"/>
                <a:ea typeface="Calibri" panose="020F0502020204030204" pitchFamily="34" charset="0"/>
                <a:cs typeface="Times New Roman" panose="02020603050405020304" pitchFamily="18" charset="0"/>
              </a:rPr>
              <a:t>Module Code: LCHS7003</a:t>
            </a:r>
            <a:br>
              <a:rPr lang="en-IN" sz="20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000" b="1" kern="100" dirty="0">
                <a:effectLst/>
                <a:latin typeface="Arial" panose="020B0604020202020204" pitchFamily="34" charset="0"/>
                <a:ea typeface="Calibri" panose="020F0502020204030204" pitchFamily="34" charset="0"/>
                <a:cs typeface="Times New Roman" panose="02020603050405020304" pitchFamily="18" charset="0"/>
              </a:rPr>
              <a:t>Lecturer Name: Muhammed Khan </a:t>
            </a:r>
            <a:br>
              <a:rPr lang="en-IN" sz="20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000" b="1" kern="100" dirty="0">
                <a:effectLst/>
                <a:latin typeface="Arial" panose="020B0604020202020204" pitchFamily="34" charset="0"/>
                <a:ea typeface="Calibri" panose="020F0502020204030204" pitchFamily="34" charset="0"/>
                <a:cs typeface="Times New Roman" panose="02020603050405020304" pitchFamily="18" charset="0"/>
              </a:rPr>
              <a:t>Assessment Title: Component 2 -Individual Presentation</a:t>
            </a:r>
            <a:br>
              <a:rPr lang="en-US" sz="2000" b="1" kern="100" dirty="0">
                <a:effectLst/>
                <a:latin typeface="Arial" panose="020B0604020202020204" pitchFamily="34" charset="0"/>
                <a:ea typeface="Calibri" panose="020F0502020204030204" pitchFamily="34" charset="0"/>
                <a:cs typeface="Times New Roman" panose="02020603050405020304" pitchFamily="18" charset="0"/>
              </a:rPr>
            </a:br>
            <a:r>
              <a:rPr lang="en-US" sz="2000" b="1" kern="100" dirty="0">
                <a:effectLst/>
                <a:latin typeface="Arial" panose="020B0604020202020204" pitchFamily="34" charset="0"/>
                <a:ea typeface="Calibri" panose="020F0502020204030204" pitchFamily="34" charset="0"/>
                <a:cs typeface="Times New Roman" panose="02020603050405020304" pitchFamily="18" charset="0"/>
              </a:rPr>
              <a:t>Target Audience: Practice nurses working in community health center</a:t>
            </a:r>
            <a:endParaRPr lang="en-IN" sz="2000" b="1" dirty="0"/>
          </a:p>
        </p:txBody>
      </p:sp>
      <p:sp>
        <p:nvSpPr>
          <p:cNvPr id="3" name="Subtitle 2">
            <a:extLst>
              <a:ext uri="{FF2B5EF4-FFF2-40B4-BE49-F238E27FC236}">
                <a16:creationId xmlns:a16="http://schemas.microsoft.com/office/drawing/2014/main" id="{78AF46F8-A454-4696-BD35-42526F149449}"/>
              </a:ext>
            </a:extLst>
          </p:cNvPr>
          <p:cNvSpPr>
            <a:spLocks noGrp="1"/>
          </p:cNvSpPr>
          <p:nvPr>
            <p:ph type="subTitle" idx="1"/>
          </p:nvPr>
        </p:nvSpPr>
        <p:spPr>
          <a:xfrm>
            <a:off x="1524000" y="5514052"/>
            <a:ext cx="9144000" cy="651910"/>
          </a:xfrm>
        </p:spPr>
        <p:txBody>
          <a:bodyPr anchor="ctr">
            <a:normAutofit/>
          </a:bodyPr>
          <a:lstStyle/>
          <a:p>
            <a:pPr marL="0" marR="0">
              <a:spcBef>
                <a:spcPts val="0"/>
              </a:spcBef>
              <a:spcAft>
                <a:spcPts val="800"/>
              </a:spcAft>
            </a:pPr>
            <a:endParaRPr lang="en-IN" sz="1500" kern="100" dirty="0">
              <a:effectLst/>
              <a:latin typeface="Arial" panose="020B0604020202020204" pitchFamily="34" charset="0"/>
              <a:ea typeface="Calibri" panose="020F0502020204030204" pitchFamily="34" charset="0"/>
              <a:cs typeface="Times New Roman" panose="02020603050405020304" pitchFamily="18" charset="0"/>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864739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3496E-2660-4241-9700-99B9953FA2C0}"/>
              </a:ext>
            </a:extLst>
          </p:cNvPr>
          <p:cNvSpPr>
            <a:spLocks noGrp="1"/>
          </p:cNvSpPr>
          <p:nvPr>
            <p:ph type="title"/>
          </p:nvPr>
        </p:nvSpPr>
        <p:spPr>
          <a:xfrm>
            <a:off x="804672" y="802955"/>
            <a:ext cx="4977976" cy="1454051"/>
          </a:xfrm>
        </p:spPr>
        <p:txBody>
          <a:bodyPr>
            <a:normAutofit/>
          </a:bodyPr>
          <a:lstStyle/>
          <a:p>
            <a:r>
              <a:rPr lang="en-US" sz="3200" b="1" kern="100" dirty="0">
                <a:solidFill>
                  <a:schemeClr val="tx2"/>
                </a:solidFill>
                <a:effectLst/>
                <a:latin typeface="Arial" panose="020B0604020202020204" pitchFamily="34" charset="0"/>
                <a:ea typeface="Times New Roman" panose="02020603050405020304" pitchFamily="18" charset="0"/>
                <a:cs typeface="Times New Roman" panose="02020603050405020304" pitchFamily="18" charset="0"/>
              </a:rPr>
              <a:t>Overview of Chronic Obstructive Pulmonary Disease</a:t>
            </a:r>
            <a:endParaRPr lang="en-IN" sz="3200" dirty="0">
              <a:solidFill>
                <a:schemeClr val="tx2"/>
              </a:solidFill>
            </a:endParaRPr>
          </a:p>
        </p:txBody>
      </p:sp>
      <p:sp>
        <p:nvSpPr>
          <p:cNvPr id="3" name="Content Placeholder 2">
            <a:extLst>
              <a:ext uri="{FF2B5EF4-FFF2-40B4-BE49-F238E27FC236}">
                <a16:creationId xmlns:a16="http://schemas.microsoft.com/office/drawing/2014/main" id="{C64794AA-120B-4400-BB31-9F05656866B2}"/>
              </a:ext>
            </a:extLst>
          </p:cNvPr>
          <p:cNvSpPr>
            <a:spLocks noGrp="1"/>
          </p:cNvSpPr>
          <p:nvPr>
            <p:ph idx="1"/>
          </p:nvPr>
        </p:nvSpPr>
        <p:spPr>
          <a:xfrm>
            <a:off x="804672" y="2421682"/>
            <a:ext cx="4977578" cy="3639289"/>
          </a:xfrm>
        </p:spPr>
        <p:txBody>
          <a:bodyPr anchor="ctr">
            <a:normAutofit fontScale="92500" lnSpcReduction="10000"/>
          </a:bodyPr>
          <a:lstStyle/>
          <a:p>
            <a:pPr marL="342900" marR="0" lvl="0" indent="-342900" algn="just">
              <a:lnSpc>
                <a:spcPct val="100000"/>
              </a:lnSpc>
              <a:spcBef>
                <a:spcPts val="0"/>
              </a:spcBef>
              <a:spcAft>
                <a:spcPts val="0"/>
              </a:spcAft>
              <a:buFont typeface="Symbol" panose="05050102010706020507" pitchFamily="18" charset="2"/>
              <a:buChar char=""/>
            </a:pP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COPD is a </a:t>
            </a:r>
            <a:r>
              <a:rPr lang="en-US" sz="2000" kern="100" dirty="0">
                <a:solidFill>
                  <a:schemeClr val="tx2"/>
                </a:solidFill>
                <a:latin typeface="Arial" panose="020B0604020202020204" pitchFamily="34" charset="0"/>
                <a:ea typeface="Calibri" panose="020F0502020204030204" pitchFamily="34" charset="0"/>
                <a:cs typeface="Times New Roman" panose="02020603050405020304" pitchFamily="18" charset="0"/>
              </a:rPr>
              <a:t>health issue</a:t>
            </a: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 of over a million people in the UK with the contribution of chronic bronchitis (American Lung Association</a:t>
            </a:r>
            <a:r>
              <a:rPr lang="en-US" sz="2000" kern="100" dirty="0">
                <a:solidFill>
                  <a:schemeClr val="tx2"/>
                </a:solidFill>
                <a:latin typeface="Arial" panose="020B0604020202020204" pitchFamily="34" charset="0"/>
                <a:ea typeface="Calibri" panose="020F0502020204030204" pitchFamily="34" charset="0"/>
                <a:cs typeface="Times New Roman" panose="02020603050405020304" pitchFamily="18" charset="0"/>
              </a:rPr>
              <a:t>, 2026</a:t>
            </a: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a:t>
            </a:r>
            <a:endParaRPr lang="en-IN"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0"/>
              </a:spcAft>
              <a:buFont typeface="Symbol" panose="05050102010706020507" pitchFamily="18" charset="2"/>
              <a:buChar char=""/>
            </a:pP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The survey of COPD in the adult population in England is about 2 percent (</a:t>
            </a:r>
            <a:r>
              <a:rPr lang="en-IN"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Asthma and Lung UK, 2022</a:t>
            </a: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a:t>
            </a:r>
            <a:endParaRPr lang="en-IN"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0"/>
              </a:spcAft>
              <a:buFont typeface="Symbol" panose="05050102010706020507" pitchFamily="18" charset="2"/>
              <a:buChar char=""/>
            </a:pP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According to the report by </a:t>
            </a:r>
            <a:r>
              <a:rPr lang="en-IN" sz="2000" kern="100" dirty="0">
                <a:solidFill>
                  <a:schemeClr val="tx2"/>
                </a:solidFill>
                <a:effectLst/>
                <a:latin typeface="Arial" panose="020B0604020202020204" pitchFamily="34" charset="0"/>
                <a:ea typeface="Calibri" panose="020F0502020204030204" pitchFamily="34" charset="0"/>
                <a:cs typeface="Arial" panose="020B0604020202020204" pitchFamily="34" charset="0"/>
              </a:rPr>
              <a:t>NHS England (2019), </a:t>
            </a: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one out of five individuals in the England population is administered with respiratory diseases.</a:t>
            </a:r>
            <a:endParaRPr lang="en-IN"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lnSpc>
                <a:spcPct val="100000"/>
              </a:lnSpc>
              <a:spcBef>
                <a:spcPts val="0"/>
              </a:spcBef>
              <a:spcAft>
                <a:spcPts val="800"/>
              </a:spcAft>
              <a:buFont typeface="Symbol" panose="05050102010706020507" pitchFamily="18" charset="2"/>
              <a:buChar char=""/>
            </a:pPr>
            <a:r>
              <a:rPr lang="en-US"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rPr>
              <a:t>COPD is a leading cause of death and healthcare burden all over the world.</a:t>
            </a:r>
            <a:endParaRPr lang="en-IN" sz="2000" kern="100" dirty="0">
              <a:solidFill>
                <a:schemeClr val="tx2"/>
              </a:solidFill>
              <a:effectLst/>
              <a:latin typeface="Arial" panose="020B0604020202020204" pitchFamily="34" charset="0"/>
              <a:ea typeface="Calibri" panose="020F0502020204030204" pitchFamily="34" charset="0"/>
              <a:cs typeface="Times New Roman" panose="02020603050405020304" pitchFamily="18" charset="0"/>
            </a:endParaRPr>
          </a:p>
        </p:txBody>
      </p:sp>
      <p:grpSp>
        <p:nvGrpSpPr>
          <p:cNvPr id="28" name="Group 27">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9" name="Freeform: Shape 28">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1" name="Graphic 20" descr="Lungs">
            <a:extLst>
              <a:ext uri="{FF2B5EF4-FFF2-40B4-BE49-F238E27FC236}">
                <a16:creationId xmlns:a16="http://schemas.microsoft.com/office/drawing/2014/main" id="{E40DD51E-7D98-B4EA-B11F-CDFAC6F89B6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690534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363EA-0510-4B92-B914-950574C47F43}"/>
              </a:ext>
            </a:extLst>
          </p:cNvPr>
          <p:cNvSpPr>
            <a:spLocks noGrp="1"/>
          </p:cNvSpPr>
          <p:nvPr>
            <p:ph type="title"/>
          </p:nvPr>
        </p:nvSpPr>
        <p:spPr>
          <a:xfrm>
            <a:off x="1153618" y="1239927"/>
            <a:ext cx="4008586" cy="4680583"/>
          </a:xfrm>
        </p:spPr>
        <p:txBody>
          <a:bodyPr anchor="ctr">
            <a:normAutofit/>
          </a:bodyPr>
          <a:lstStyle/>
          <a:p>
            <a:r>
              <a:rPr lang="en-IN" sz="3600" b="1" kern="100" dirty="0">
                <a:effectLst/>
                <a:latin typeface="Arial" panose="020B0604020202020204" pitchFamily="34" charset="0"/>
                <a:ea typeface="Times New Roman" panose="02020603050405020304" pitchFamily="18" charset="0"/>
                <a:cs typeface="Times New Roman" panose="02020603050405020304" pitchFamily="18" charset="0"/>
              </a:rPr>
              <a:t>Pathophysiology of COPD</a:t>
            </a:r>
            <a:endParaRPr lang="en-IN" sz="3600" dirty="0"/>
          </a:p>
        </p:txBody>
      </p:sp>
      <p:sp>
        <p:nvSpPr>
          <p:cNvPr id="3" name="Content Placeholder 2">
            <a:extLst>
              <a:ext uri="{FF2B5EF4-FFF2-40B4-BE49-F238E27FC236}">
                <a16:creationId xmlns:a16="http://schemas.microsoft.com/office/drawing/2014/main" id="{56FD0C41-5555-4E30-A63B-2AC0942CECDD}"/>
              </a:ext>
            </a:extLst>
          </p:cNvPr>
          <p:cNvSpPr>
            <a:spLocks noGrp="1"/>
          </p:cNvSpPr>
          <p:nvPr>
            <p:ph idx="1"/>
          </p:nvPr>
        </p:nvSpPr>
        <p:spPr>
          <a:xfrm>
            <a:off x="6291923" y="1239927"/>
            <a:ext cx="4971824" cy="4680583"/>
          </a:xfrm>
        </p:spPr>
        <p:txBody>
          <a:bodyPr anchor="ct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IN" sz="1800" kern="100" dirty="0">
                <a:latin typeface="Arial" panose="020B0604020202020204" pitchFamily="34" charset="0"/>
                <a:ea typeface="Calibri" panose="020F0502020204030204" pitchFamily="34" charset="0"/>
                <a:cs typeface="Times New Roman" panose="02020603050405020304" pitchFamily="18" charset="0"/>
              </a:rPr>
              <a:t>COPD is the</a:t>
            </a:r>
            <a:r>
              <a:rPr lang="en-IN" sz="1800" kern="100" dirty="0">
                <a:effectLst/>
                <a:latin typeface="Arial" panose="020B0604020202020204" pitchFamily="34" charset="0"/>
                <a:ea typeface="Calibri" panose="020F0502020204030204" pitchFamily="34" charset="0"/>
                <a:cs typeface="Times New Roman" panose="02020603050405020304" pitchFamily="18" charset="0"/>
              </a:rPr>
              <a:t> chronic inflammation that results in thickening of the airway walls which limits the efficiency of the airflow (</a:t>
            </a:r>
            <a:r>
              <a:rPr lang="en-IN" sz="1800" kern="100" dirty="0">
                <a:effectLst/>
                <a:latin typeface="Arial" panose="020B0604020202020204" pitchFamily="34" charset="0"/>
                <a:ea typeface="Calibri" panose="020F0502020204030204" pitchFamily="34" charset="0"/>
                <a:cs typeface="Arial" panose="020B0604020202020204" pitchFamily="34" charset="0"/>
              </a:rPr>
              <a:t>Widysanto and Mathew, 2025</a:t>
            </a:r>
            <a:r>
              <a:rPr lang="en-IN" sz="1800" kern="100" dirty="0">
                <a:effectLst/>
                <a:latin typeface="Arial" panose="020B0604020202020204" pitchFamily="34" charset="0"/>
                <a:ea typeface="Calibri" panose="020F0502020204030204" pitchFamily="34" charset="0"/>
                <a:cs typeface="Times New Roman" panose="02020603050405020304" pitchFamily="18" charset="0"/>
              </a:rPr>
              <a:t>).</a:t>
            </a:r>
          </a:p>
          <a:p>
            <a:pPr marL="342900" marR="0" lvl="0" indent="-342900" algn="just">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Overproduction of mucus obstructs the airways interfering with the exchange of oxygen in the lungs.</a:t>
            </a:r>
          </a:p>
          <a:p>
            <a:pPr marL="342900" marR="0" lvl="0" indent="-342900" algn="just">
              <a:lnSpc>
                <a:spcPct val="150000"/>
              </a:lnSpc>
              <a:spcBef>
                <a:spcPts val="0"/>
              </a:spcBef>
              <a:spcAft>
                <a:spcPts val="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Cilia impairment reduces the effectiveness of the clearance of pathogens and irritants.</a:t>
            </a:r>
          </a:p>
          <a:p>
            <a:pPr marL="342900" marR="0" lvl="0" indent="-342900" algn="just">
              <a:lnSpc>
                <a:spcPct val="150000"/>
              </a:lnSpc>
              <a:spcBef>
                <a:spcPts val="0"/>
              </a:spcBef>
              <a:spcAft>
                <a:spcPts val="800"/>
              </a:spcAft>
              <a:buFont typeface="Symbol" panose="05050102010706020507" pitchFamily="18" charset="2"/>
              <a:buChar char=""/>
            </a:pPr>
            <a:r>
              <a:rPr lang="en-IN" sz="1800" kern="100" dirty="0">
                <a:effectLst/>
                <a:latin typeface="Arial" panose="020B0604020202020204" pitchFamily="34" charset="0"/>
                <a:ea typeface="Calibri" panose="020F0502020204030204" pitchFamily="34" charset="0"/>
                <a:cs typeface="Times New Roman" panose="02020603050405020304" pitchFamily="18" charset="0"/>
              </a:rPr>
              <a:t>Gradual airway constriction causes hypoxia and an augmented respiratory load.</a:t>
            </a:r>
          </a:p>
        </p:txBody>
      </p:sp>
    </p:spTree>
    <p:extLst>
      <p:ext uri="{BB962C8B-B14F-4D97-AF65-F5344CB8AC3E}">
        <p14:creationId xmlns:p14="http://schemas.microsoft.com/office/powerpoint/2010/main" val="1680444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B4386-50A3-42EB-AA63-966870005B84}"/>
              </a:ext>
            </a:extLst>
          </p:cNvPr>
          <p:cNvSpPr>
            <a:spLocks noGrp="1"/>
          </p:cNvSpPr>
          <p:nvPr>
            <p:ph type="title"/>
          </p:nvPr>
        </p:nvSpPr>
        <p:spPr>
          <a:xfrm>
            <a:off x="6803409" y="762001"/>
            <a:ext cx="4156512" cy="1708244"/>
          </a:xfrm>
        </p:spPr>
        <p:txBody>
          <a:bodyPr anchor="ctr">
            <a:normAutofit/>
          </a:bodyPr>
          <a:lstStyle/>
          <a:p>
            <a:r>
              <a:rPr lang="en-IN" sz="3700" b="1" dirty="0">
                <a:effectLst/>
                <a:latin typeface="Arial" panose="020B0604020202020204" pitchFamily="34" charset="0"/>
                <a:ea typeface="Calibri" panose="020F0502020204030204" pitchFamily="34" charset="0"/>
                <a:cs typeface="Times New Roman" panose="02020603050405020304" pitchFamily="18" charset="0"/>
              </a:rPr>
              <a:t>Symptoms of COPD </a:t>
            </a:r>
            <a:endParaRPr lang="en-IN" sz="3700" b="1" dirty="0"/>
          </a:p>
        </p:txBody>
      </p:sp>
      <p:pic>
        <p:nvPicPr>
          <p:cNvPr id="5" name="Picture 4" descr="The radiologic figure of a skeleton">
            <a:extLst>
              <a:ext uri="{FF2B5EF4-FFF2-40B4-BE49-F238E27FC236}">
                <a16:creationId xmlns:a16="http://schemas.microsoft.com/office/drawing/2014/main" id="{4EE325BC-3BEE-E6F6-4659-20F52D699632}"/>
              </a:ext>
            </a:extLst>
          </p:cNvPr>
          <p:cNvPicPr>
            <a:picLocks noChangeAspect="1"/>
          </p:cNvPicPr>
          <p:nvPr/>
        </p:nvPicPr>
        <p:blipFill>
          <a:blip r:embed="rId3"/>
          <a:srcRect l="41112" r="-1" b="-1"/>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AB3ABCF6-BA52-432E-A0DC-11BB6E2F1F5E}"/>
              </a:ext>
            </a:extLst>
          </p:cNvPr>
          <p:cNvSpPr>
            <a:spLocks noGrp="1"/>
          </p:cNvSpPr>
          <p:nvPr>
            <p:ph idx="1"/>
          </p:nvPr>
        </p:nvSpPr>
        <p:spPr>
          <a:xfrm>
            <a:off x="6803409" y="2470245"/>
            <a:ext cx="4156512" cy="3769835"/>
          </a:xfrm>
        </p:spPr>
        <p:txBody>
          <a:bodyPr anchor="ctr">
            <a:normAutofit/>
          </a:bodyPr>
          <a:lstStyle/>
          <a:p>
            <a:pPr marL="342900" marR="0" lvl="0" indent="-342900" algn="just">
              <a:spcBef>
                <a:spcPts val="0"/>
              </a:spcBef>
              <a:spcAft>
                <a:spcPts val="0"/>
              </a:spcAft>
              <a:buFont typeface="Symbol" panose="05050102010706020507" pitchFamily="18" charset="2"/>
              <a:buChar char=""/>
            </a:pPr>
            <a:r>
              <a:rPr lang="en-IN" sz="1900" kern="100" dirty="0">
                <a:effectLst/>
                <a:latin typeface="Arial" panose="020B0604020202020204" pitchFamily="34" charset="0"/>
                <a:ea typeface="Calibri" panose="020F0502020204030204" pitchFamily="34" charset="0"/>
                <a:cs typeface="Times New Roman" panose="02020603050405020304" pitchFamily="18" charset="0"/>
              </a:rPr>
              <a:t>Prolonged, productive cough over months of consecutive years, clinical.</a:t>
            </a:r>
          </a:p>
          <a:p>
            <a:pPr marL="342900" marR="0" lvl="0" indent="-342900" algn="just">
              <a:spcBef>
                <a:spcPts val="0"/>
              </a:spcBef>
              <a:spcAft>
                <a:spcPts val="0"/>
              </a:spcAft>
              <a:buFont typeface="Symbol" panose="05050102010706020507" pitchFamily="18" charset="2"/>
              <a:buChar char=""/>
            </a:pPr>
            <a:r>
              <a:rPr lang="en-IN" sz="1900" kern="100" dirty="0">
                <a:effectLst/>
                <a:latin typeface="Arial" panose="020B0604020202020204" pitchFamily="34" charset="0"/>
                <a:ea typeface="Calibri" panose="020F0502020204030204" pitchFamily="34" charset="0"/>
                <a:cs typeface="Times New Roman" panose="02020603050405020304" pitchFamily="18" charset="0"/>
              </a:rPr>
              <a:t>Pain in the lungs and difficulty breathing particularly with exertion or episodes of physical activity (</a:t>
            </a:r>
            <a:r>
              <a:rPr lang="en-IN" sz="1900" kern="0" dirty="0">
                <a:effectLst/>
                <a:latin typeface="Arial" panose="020B0604020202020204" pitchFamily="34" charset="0"/>
                <a:ea typeface="Times New Roman" panose="02020603050405020304" pitchFamily="18" charset="0"/>
                <a:cs typeface="Arial" panose="020B0604020202020204" pitchFamily="34" charset="0"/>
              </a:rPr>
              <a:t>Cleveland Clinic, 2023</a:t>
            </a:r>
            <a:r>
              <a:rPr lang="en-IN" sz="1900" kern="100" dirty="0">
                <a:effectLst/>
                <a:latin typeface="Arial" panose="020B0604020202020204" pitchFamily="34" charset="0"/>
                <a:ea typeface="Calibri" panose="020F0502020204030204" pitchFamily="34" charset="0"/>
                <a:cs typeface="Times New Roman" panose="02020603050405020304" pitchFamily="18" charset="0"/>
              </a:rPr>
              <a:t>).</a:t>
            </a:r>
          </a:p>
          <a:p>
            <a:pPr marL="342900" marR="0" lvl="0" indent="-342900" algn="just">
              <a:spcBef>
                <a:spcPts val="0"/>
              </a:spcBef>
              <a:spcAft>
                <a:spcPts val="0"/>
              </a:spcAft>
              <a:buFont typeface="Symbol" panose="05050102010706020507" pitchFamily="18" charset="2"/>
              <a:buChar char=""/>
            </a:pPr>
            <a:r>
              <a:rPr lang="en-IN" sz="1900" kern="100" dirty="0">
                <a:effectLst/>
                <a:latin typeface="Arial" panose="020B0604020202020204" pitchFamily="34" charset="0"/>
                <a:ea typeface="Calibri" panose="020F0502020204030204" pitchFamily="34" charset="0"/>
                <a:cs typeface="Times New Roman" panose="02020603050405020304" pitchFamily="18" charset="0"/>
              </a:rPr>
              <a:t>Airflow obstruction and inflammation that causes wheezing and chest tightness.</a:t>
            </a:r>
          </a:p>
          <a:p>
            <a:pPr marL="342900" marR="0" lvl="0" indent="-342900" algn="just">
              <a:spcBef>
                <a:spcPts val="0"/>
              </a:spcBef>
              <a:spcAft>
                <a:spcPts val="800"/>
              </a:spcAft>
              <a:buFont typeface="Symbol" panose="05050102010706020507" pitchFamily="18" charset="2"/>
              <a:buChar char=""/>
            </a:pPr>
            <a:r>
              <a:rPr lang="en-IN" sz="1900" kern="100" dirty="0">
                <a:effectLst/>
                <a:latin typeface="Arial" panose="020B0604020202020204" pitchFamily="34" charset="0"/>
                <a:ea typeface="Calibri" panose="020F0502020204030204" pitchFamily="34" charset="0"/>
                <a:cs typeface="Times New Roman" panose="02020603050405020304" pitchFamily="18" charset="0"/>
              </a:rPr>
              <a:t>Tiredness due to a decrease in oxygen concentration and a rise in the work of breathing (</a:t>
            </a:r>
            <a:r>
              <a:rPr lang="en-IN" sz="1900" kern="0" dirty="0">
                <a:effectLst/>
                <a:latin typeface="Arial" panose="020B0604020202020204" pitchFamily="34" charset="0"/>
                <a:ea typeface="Times New Roman" panose="02020603050405020304" pitchFamily="18" charset="0"/>
                <a:cs typeface="Arial" panose="020B0604020202020204" pitchFamily="34" charset="0"/>
              </a:rPr>
              <a:t>Mayo Clinic, 2024</a:t>
            </a:r>
            <a:r>
              <a:rPr lang="en-IN" sz="1900" kern="100" dirty="0">
                <a:effectLst/>
                <a:latin typeface="Arial" panose="020B0604020202020204" pitchFamily="34" charset="0"/>
                <a:ea typeface="Calibri" panose="020F0502020204030204" pitchFamily="34" charset="0"/>
                <a:cs typeface="Times New Roman" panose="02020603050405020304" pitchFamily="18" charset="0"/>
              </a:rPr>
              <a:t>).</a:t>
            </a:r>
          </a:p>
        </p:txBody>
      </p:sp>
    </p:spTree>
    <p:extLst>
      <p:ext uri="{BB962C8B-B14F-4D97-AF65-F5344CB8AC3E}">
        <p14:creationId xmlns:p14="http://schemas.microsoft.com/office/powerpoint/2010/main" val="8315438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C79DDB4-23A3-4B39-9282-F94780C481E5}"/>
              </a:ext>
            </a:extLst>
          </p:cNvPr>
          <p:cNvSpPr>
            <a:spLocks noGrp="1"/>
          </p:cNvSpPr>
          <p:nvPr>
            <p:ph type="title"/>
          </p:nvPr>
        </p:nvSpPr>
        <p:spPr>
          <a:xfrm>
            <a:off x="838200" y="673770"/>
            <a:ext cx="3220329" cy="2027227"/>
          </a:xfrm>
        </p:spPr>
        <p:txBody>
          <a:bodyPr anchor="t">
            <a:normAutofit/>
          </a:bodyPr>
          <a:lstStyle/>
          <a:p>
            <a:r>
              <a:rPr lang="en-IN" sz="4600"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Causes and Aetiology</a:t>
            </a:r>
            <a:endParaRPr lang="en-IN" sz="4600">
              <a:solidFill>
                <a:srgbClr val="FFFFFF"/>
              </a:solidFill>
            </a:endParaRPr>
          </a:p>
        </p:txBody>
      </p:sp>
      <p:graphicFrame>
        <p:nvGraphicFramePr>
          <p:cNvPr id="5" name="Content Placeholder 2">
            <a:extLst>
              <a:ext uri="{FF2B5EF4-FFF2-40B4-BE49-F238E27FC236}">
                <a16:creationId xmlns:a16="http://schemas.microsoft.com/office/drawing/2014/main" id="{43D940F5-FF19-3100-EB8E-063286F2D102}"/>
              </a:ext>
            </a:extLst>
          </p:cNvPr>
          <p:cNvGraphicFramePr>
            <a:graphicFrameLocks noGrp="1"/>
          </p:cNvGraphicFramePr>
          <p:nvPr>
            <p:ph idx="1"/>
            <p:extLst>
              <p:ext uri="{D42A27DB-BD31-4B8C-83A1-F6EECF244321}">
                <p14:modId xmlns:p14="http://schemas.microsoft.com/office/powerpoint/2010/main" val="227389305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575821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E43E569-3A44-4FFC-80CB-14AFD15E92BC}"/>
              </a:ext>
            </a:extLst>
          </p:cNvPr>
          <p:cNvSpPr>
            <a:spLocks noGrp="1"/>
          </p:cNvSpPr>
          <p:nvPr>
            <p:ph type="title"/>
          </p:nvPr>
        </p:nvSpPr>
        <p:spPr>
          <a:xfrm>
            <a:off x="838200" y="673770"/>
            <a:ext cx="3220329" cy="2027227"/>
          </a:xfrm>
        </p:spPr>
        <p:txBody>
          <a:bodyPr anchor="t">
            <a:normAutofit/>
          </a:bodyPr>
          <a:lstStyle/>
          <a:p>
            <a:r>
              <a:rPr lang="en-IN" sz="54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Risk Factors </a:t>
            </a:r>
            <a:endParaRPr lang="en-IN" sz="5400" b="1">
              <a:solidFill>
                <a:srgbClr val="FFFFFF"/>
              </a:solidFill>
            </a:endParaRPr>
          </a:p>
        </p:txBody>
      </p:sp>
      <p:graphicFrame>
        <p:nvGraphicFramePr>
          <p:cNvPr id="5" name="Content Placeholder 2">
            <a:extLst>
              <a:ext uri="{FF2B5EF4-FFF2-40B4-BE49-F238E27FC236}">
                <a16:creationId xmlns:a16="http://schemas.microsoft.com/office/drawing/2014/main" id="{7CAF4AD3-0F62-751E-D274-87DCAA58A23A}"/>
              </a:ext>
            </a:extLst>
          </p:cNvPr>
          <p:cNvGraphicFramePr>
            <a:graphicFrameLocks noGrp="1"/>
          </p:cNvGraphicFramePr>
          <p:nvPr>
            <p:ph idx="1"/>
            <p:extLst>
              <p:ext uri="{D42A27DB-BD31-4B8C-83A1-F6EECF244321}">
                <p14:modId xmlns:p14="http://schemas.microsoft.com/office/powerpoint/2010/main" val="3920410474"/>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2966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2EB80-380B-45B2-BC3A-B203A025D7FA}"/>
              </a:ext>
            </a:extLst>
          </p:cNvPr>
          <p:cNvSpPr>
            <a:spLocks noGrp="1"/>
          </p:cNvSpPr>
          <p:nvPr>
            <p:ph type="title"/>
          </p:nvPr>
        </p:nvSpPr>
        <p:spPr>
          <a:xfrm>
            <a:off x="5297762" y="329184"/>
            <a:ext cx="6251110" cy="1783080"/>
          </a:xfrm>
        </p:spPr>
        <p:txBody>
          <a:bodyPr anchor="b">
            <a:normAutofit/>
          </a:bodyPr>
          <a:lstStyle/>
          <a:p>
            <a:r>
              <a:rPr lang="en-IN" sz="5400" b="1">
                <a:effectLst/>
                <a:latin typeface="Arial" panose="020B0604020202020204" pitchFamily="34" charset="0"/>
                <a:ea typeface="Calibri" panose="020F0502020204030204" pitchFamily="34" charset="0"/>
                <a:cs typeface="Times New Roman" panose="02020603050405020304" pitchFamily="18" charset="0"/>
              </a:rPr>
              <a:t>Types/ Classification</a:t>
            </a:r>
            <a:endParaRPr lang="en-IN" sz="5400" b="1"/>
          </a:p>
        </p:txBody>
      </p:sp>
      <p:pic>
        <p:nvPicPr>
          <p:cNvPr id="12" name="Picture 11" descr="Colorful pills stacked to make a bar graph">
            <a:extLst>
              <a:ext uri="{FF2B5EF4-FFF2-40B4-BE49-F238E27FC236}">
                <a16:creationId xmlns:a16="http://schemas.microsoft.com/office/drawing/2014/main" id="{5D14B26D-48AB-3F17-0350-FB2D7A67CCBE}"/>
              </a:ext>
            </a:extLst>
          </p:cNvPr>
          <p:cNvPicPr>
            <a:picLocks noChangeAspect="1"/>
          </p:cNvPicPr>
          <p:nvPr/>
        </p:nvPicPr>
        <p:blipFill>
          <a:blip r:embed="rId3"/>
          <a:srcRect l="36194" r="17117" b="-1"/>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A7F2A4-98A2-4B0A-9B49-1A4DBFF3F2F0}"/>
              </a:ext>
            </a:extLst>
          </p:cNvPr>
          <p:cNvSpPr>
            <a:spLocks noGrp="1"/>
          </p:cNvSpPr>
          <p:nvPr>
            <p:ph idx="1"/>
          </p:nvPr>
        </p:nvSpPr>
        <p:spPr>
          <a:xfrm>
            <a:off x="5297762" y="2706624"/>
            <a:ext cx="6251110" cy="3483864"/>
          </a:xfrm>
        </p:spPr>
        <p:txBody>
          <a:bodyPr>
            <a:normAutofit/>
          </a:bodyPr>
          <a:lstStyle/>
          <a:p>
            <a:pPr marL="342900" marR="0" lvl="0" indent="-342900" algn="just">
              <a:spcBef>
                <a:spcPts val="0"/>
              </a:spcBef>
              <a:spcAft>
                <a:spcPts val="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According to the </a:t>
            </a:r>
            <a:r>
              <a:rPr lang="en-IN" sz="2200" kern="0" dirty="0">
                <a:effectLst/>
                <a:latin typeface="Arial" panose="020B0604020202020204" pitchFamily="34" charset="0"/>
                <a:ea typeface="Times New Roman" panose="02020603050405020304" pitchFamily="18" charset="0"/>
                <a:cs typeface="Arial" panose="020B0604020202020204" pitchFamily="34" charset="0"/>
              </a:rPr>
              <a:t>World Health Organisation (2024)</a:t>
            </a:r>
            <a:r>
              <a:rPr lang="en-IN" sz="2200" kern="100" dirty="0">
                <a:effectLst/>
                <a:latin typeface="Arial" panose="020B0604020202020204" pitchFamily="34" charset="0"/>
                <a:ea typeface="Calibri" panose="020F0502020204030204" pitchFamily="34" charset="0"/>
                <a:cs typeface="Times New Roman" panose="02020603050405020304" pitchFamily="18" charset="0"/>
              </a:rPr>
              <a:t>, chronic bronchitis is a type of chronic obstructive pulmonary disease COPD.</a:t>
            </a:r>
          </a:p>
          <a:p>
            <a:pPr marL="342900" marR="0" lvl="0" indent="-342900" algn="just">
              <a:spcBef>
                <a:spcPts val="0"/>
              </a:spcBef>
              <a:spcAft>
                <a:spcPts val="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Distinguished based on acute bronchitis by the duration of the long-term symptoms.</a:t>
            </a:r>
          </a:p>
          <a:p>
            <a:pPr marL="342900" marR="0" lvl="0" indent="-342900" algn="just">
              <a:spcBef>
                <a:spcPts val="0"/>
              </a:spcBef>
              <a:spcAft>
                <a:spcPts val="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GOLD classification is a classification of COPD by the level of airflow limitation (</a:t>
            </a:r>
            <a:r>
              <a:rPr lang="en-IN" sz="2200" kern="0" dirty="0">
                <a:effectLst/>
                <a:latin typeface="Arial" panose="020B0604020202020204" pitchFamily="34" charset="0"/>
                <a:ea typeface="Times New Roman" panose="02020603050405020304" pitchFamily="18" charset="0"/>
                <a:cs typeface="Arial" panose="020B0604020202020204" pitchFamily="34" charset="0"/>
              </a:rPr>
              <a:t>Katherine, et al., 2016</a:t>
            </a:r>
            <a:r>
              <a:rPr lang="en-IN" sz="2200" kern="100" dirty="0">
                <a:effectLst/>
                <a:latin typeface="Arial" panose="020B0604020202020204" pitchFamily="34" charset="0"/>
                <a:ea typeface="Calibri" panose="020F0502020204030204" pitchFamily="34" charset="0"/>
                <a:cs typeface="Times New Roman" panose="02020603050405020304" pitchFamily="18" charset="0"/>
              </a:rPr>
              <a:t>).</a:t>
            </a:r>
          </a:p>
          <a:p>
            <a:pPr marL="342900" marR="0" lvl="0" indent="-342900" algn="just">
              <a:spcBef>
                <a:spcPts val="0"/>
              </a:spcBef>
              <a:spcAft>
                <a:spcPts val="80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Disease stages vary between mild, moderate, severe to very severe.</a:t>
            </a:r>
          </a:p>
        </p:txBody>
      </p:sp>
    </p:spTree>
    <p:extLst>
      <p:ext uri="{BB962C8B-B14F-4D97-AF65-F5344CB8AC3E}">
        <p14:creationId xmlns:p14="http://schemas.microsoft.com/office/powerpoint/2010/main" val="1021305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799E1A-54CA-4105-B2FE-E5E127650F3A}"/>
              </a:ext>
            </a:extLst>
          </p:cNvPr>
          <p:cNvSpPr>
            <a:spLocks noGrp="1"/>
          </p:cNvSpPr>
          <p:nvPr>
            <p:ph type="title"/>
          </p:nvPr>
        </p:nvSpPr>
        <p:spPr>
          <a:xfrm>
            <a:off x="838200" y="673770"/>
            <a:ext cx="3220329" cy="2027227"/>
          </a:xfrm>
        </p:spPr>
        <p:txBody>
          <a:bodyPr anchor="t">
            <a:normAutofit/>
          </a:bodyPr>
          <a:lstStyle/>
          <a:p>
            <a:r>
              <a:rPr lang="en-IN" sz="42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Prevalence in the UK and Global</a:t>
            </a:r>
            <a:endParaRPr lang="en-IN" sz="4200" b="1">
              <a:solidFill>
                <a:srgbClr val="FFFFFF"/>
              </a:solidFill>
            </a:endParaRPr>
          </a:p>
        </p:txBody>
      </p:sp>
      <p:graphicFrame>
        <p:nvGraphicFramePr>
          <p:cNvPr id="5" name="Content Placeholder 2">
            <a:extLst>
              <a:ext uri="{FF2B5EF4-FFF2-40B4-BE49-F238E27FC236}">
                <a16:creationId xmlns:a16="http://schemas.microsoft.com/office/drawing/2014/main" id="{CF125C48-B9DF-C207-2E08-8796D5190932}"/>
              </a:ext>
            </a:extLst>
          </p:cNvPr>
          <p:cNvGraphicFramePr>
            <a:graphicFrameLocks noGrp="1"/>
          </p:cNvGraphicFramePr>
          <p:nvPr>
            <p:ph idx="1"/>
            <p:extLst>
              <p:ext uri="{D42A27DB-BD31-4B8C-83A1-F6EECF244321}">
                <p14:modId xmlns:p14="http://schemas.microsoft.com/office/powerpoint/2010/main" val="1364127490"/>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309561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FC8C9-EC60-4B05-87B7-FAA449A0AB22}"/>
              </a:ext>
            </a:extLst>
          </p:cNvPr>
          <p:cNvSpPr>
            <a:spLocks noGrp="1"/>
          </p:cNvSpPr>
          <p:nvPr>
            <p:ph type="title"/>
          </p:nvPr>
        </p:nvSpPr>
        <p:spPr>
          <a:xfrm>
            <a:off x="841248" y="256032"/>
            <a:ext cx="10506456" cy="1014984"/>
          </a:xfrm>
        </p:spPr>
        <p:txBody>
          <a:bodyPr anchor="b">
            <a:normAutofit/>
          </a:bodyPr>
          <a:lstStyle/>
          <a:p>
            <a:r>
              <a:rPr lang="en-IN" b="1">
                <a:effectLst/>
                <a:latin typeface="Arial" panose="020B0604020202020204" pitchFamily="34" charset="0"/>
                <a:ea typeface="Calibri" panose="020F0502020204030204" pitchFamily="34" charset="0"/>
                <a:cs typeface="Times New Roman" panose="02020603050405020304" pitchFamily="18" charset="0"/>
              </a:rPr>
              <a:t>Economic Burden</a:t>
            </a:r>
            <a:endParaRPr lang="en-IN" b="1"/>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54C4C75-09A4-6F90-4F50-32B9C6D89060}"/>
              </a:ext>
            </a:extLst>
          </p:cNvPr>
          <p:cNvGraphicFramePr>
            <a:graphicFrameLocks noGrp="1"/>
          </p:cNvGraphicFramePr>
          <p:nvPr>
            <p:ph idx="1"/>
            <p:extLst>
              <p:ext uri="{D42A27DB-BD31-4B8C-83A1-F6EECF244321}">
                <p14:modId xmlns:p14="http://schemas.microsoft.com/office/powerpoint/2010/main" val="195843618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98659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67BDA-E585-4790-BECA-5EAEF1752C52}"/>
              </a:ext>
            </a:extLst>
          </p:cNvPr>
          <p:cNvSpPr>
            <a:spLocks noGrp="1"/>
          </p:cNvSpPr>
          <p:nvPr>
            <p:ph type="title"/>
          </p:nvPr>
        </p:nvSpPr>
        <p:spPr>
          <a:xfrm>
            <a:off x="5297762" y="329184"/>
            <a:ext cx="6251110" cy="1783080"/>
          </a:xfrm>
        </p:spPr>
        <p:txBody>
          <a:bodyPr anchor="b">
            <a:normAutofit/>
          </a:bodyPr>
          <a:lstStyle/>
          <a:p>
            <a:pPr algn="ctr"/>
            <a:r>
              <a:rPr lang="en-IN" b="1" dirty="0">
                <a:effectLst/>
                <a:latin typeface="Arial" panose="020B0604020202020204" pitchFamily="34" charset="0"/>
                <a:ea typeface="Calibri" panose="020F0502020204030204" pitchFamily="34" charset="0"/>
                <a:cs typeface="Times New Roman" panose="02020603050405020304" pitchFamily="18" charset="0"/>
              </a:rPr>
              <a:t>Social Burden</a:t>
            </a:r>
            <a:endParaRPr lang="en-IN" b="1" dirty="0"/>
          </a:p>
        </p:txBody>
      </p:sp>
      <p:pic>
        <p:nvPicPr>
          <p:cNvPr id="5" name="Picture 4" descr="Colorful carved figures of humans">
            <a:extLst>
              <a:ext uri="{FF2B5EF4-FFF2-40B4-BE49-F238E27FC236}">
                <a16:creationId xmlns:a16="http://schemas.microsoft.com/office/drawing/2014/main" id="{5DFC5BF3-8950-687C-8A8B-4C47D1DD330D}"/>
              </a:ext>
            </a:extLst>
          </p:cNvPr>
          <p:cNvPicPr>
            <a:picLocks noChangeAspect="1"/>
          </p:cNvPicPr>
          <p:nvPr/>
        </p:nvPicPr>
        <p:blipFill>
          <a:blip r:embed="rId3"/>
          <a:srcRect l="25923" r="25690" b="-1"/>
          <a:stretch>
            <a:fillRect/>
          </a:stretch>
        </p:blipFill>
        <p:spPr>
          <a:xfrm>
            <a:off x="1" y="55996"/>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AF62CE-D8FD-452C-A3BA-5885D3F0C058}"/>
              </a:ext>
            </a:extLst>
          </p:cNvPr>
          <p:cNvSpPr>
            <a:spLocks noGrp="1"/>
          </p:cNvSpPr>
          <p:nvPr>
            <p:ph idx="1"/>
          </p:nvPr>
        </p:nvSpPr>
        <p:spPr>
          <a:xfrm>
            <a:off x="5297762" y="2706624"/>
            <a:ext cx="6251110" cy="3483864"/>
          </a:xfrm>
        </p:spPr>
        <p:txBody>
          <a:bodyPr>
            <a:normAutofit/>
          </a:bodyPr>
          <a:lstStyle/>
          <a:p>
            <a:pPr marL="342900" marR="0" lvl="0" indent="-342900" algn="just">
              <a:spcBef>
                <a:spcPts val="0"/>
              </a:spcBef>
              <a:spcAft>
                <a:spcPts val="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The </a:t>
            </a:r>
            <a:r>
              <a:rPr lang="en-IN" sz="2200" kern="0" dirty="0">
                <a:effectLst/>
                <a:latin typeface="Arial" panose="020B0604020202020204" pitchFamily="34" charset="0"/>
                <a:ea typeface="Times New Roman" panose="02020603050405020304" pitchFamily="18" charset="0"/>
                <a:cs typeface="Arial" panose="020B0604020202020204" pitchFamily="34" charset="0"/>
              </a:rPr>
              <a:t>report by the NHS (2020) states that </a:t>
            </a:r>
            <a:r>
              <a:rPr lang="en-IN" sz="2200" kern="100" dirty="0">
                <a:effectLst/>
                <a:latin typeface="Arial" panose="020B0604020202020204" pitchFamily="34" charset="0"/>
                <a:ea typeface="Calibri" panose="020F0502020204030204" pitchFamily="34" charset="0"/>
                <a:cs typeface="Times New Roman" panose="02020603050405020304" pitchFamily="18" charset="0"/>
              </a:rPr>
              <a:t>the percentage of all people in the population of England who have respiratory diseases is one in five.</a:t>
            </a:r>
          </a:p>
          <a:p>
            <a:pPr marL="342900" marR="0" lvl="0" indent="-342900" algn="just">
              <a:spcBef>
                <a:spcPts val="0"/>
              </a:spcBef>
              <a:spcAft>
                <a:spcPts val="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COPD diminishes the quality of life leading to isolation and dependence.</a:t>
            </a:r>
          </a:p>
          <a:p>
            <a:pPr marL="342900" marR="0" lvl="0" indent="-342900" algn="just">
              <a:spcBef>
                <a:spcPts val="0"/>
              </a:spcBef>
              <a:spcAft>
                <a:spcPts val="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Unpaid care is offered by family members adding emotional and physical stress (</a:t>
            </a:r>
            <a:r>
              <a:rPr lang="en-IN" sz="2200" kern="0" dirty="0" err="1">
                <a:effectLst/>
                <a:latin typeface="Arial" panose="020B0604020202020204" pitchFamily="34" charset="0"/>
                <a:ea typeface="Times New Roman" panose="02020603050405020304" pitchFamily="18" charset="0"/>
                <a:cs typeface="Arial" panose="020B0604020202020204" pitchFamily="34" charset="0"/>
              </a:rPr>
              <a:t>Gholami</a:t>
            </a:r>
            <a:r>
              <a:rPr lang="en-IN" sz="2200" kern="0" dirty="0">
                <a:effectLst/>
                <a:latin typeface="Arial" panose="020B0604020202020204" pitchFamily="34" charset="0"/>
                <a:ea typeface="Times New Roman" panose="02020603050405020304" pitchFamily="18" charset="0"/>
                <a:cs typeface="Arial" panose="020B0604020202020204" pitchFamily="34" charset="0"/>
              </a:rPr>
              <a:t>, et al., 2025</a:t>
            </a:r>
            <a:r>
              <a:rPr lang="en-IN" sz="2200" kern="100" dirty="0">
                <a:effectLst/>
                <a:latin typeface="Arial" panose="020B0604020202020204" pitchFamily="34" charset="0"/>
                <a:ea typeface="Calibri" panose="020F0502020204030204" pitchFamily="34" charset="0"/>
                <a:cs typeface="Times New Roman" panose="02020603050405020304" pitchFamily="18" charset="0"/>
              </a:rPr>
              <a:t>).</a:t>
            </a:r>
          </a:p>
          <a:p>
            <a:pPr marL="342900" marR="0" lvl="0" indent="-342900" algn="just">
              <a:spcBef>
                <a:spcPts val="0"/>
              </a:spcBef>
              <a:spcAft>
                <a:spcPts val="800"/>
              </a:spcAft>
              <a:buFont typeface="Symbol" panose="05050102010706020507" pitchFamily="18" charset="2"/>
              <a:buChar char=""/>
            </a:pPr>
            <a:r>
              <a:rPr lang="en-IN" sz="2200" kern="100" dirty="0">
                <a:effectLst/>
                <a:latin typeface="Arial" panose="020B0604020202020204" pitchFamily="34" charset="0"/>
                <a:ea typeface="Calibri" panose="020F0502020204030204" pitchFamily="34" charset="0"/>
                <a:cs typeface="Times New Roman" panose="02020603050405020304" pitchFamily="18" charset="0"/>
              </a:rPr>
              <a:t>Increased prevalence in the deprived populations with health inequalities.</a:t>
            </a:r>
          </a:p>
        </p:txBody>
      </p:sp>
    </p:spTree>
    <p:extLst>
      <p:ext uri="{BB962C8B-B14F-4D97-AF65-F5344CB8AC3E}">
        <p14:creationId xmlns:p14="http://schemas.microsoft.com/office/powerpoint/2010/main" val="12717770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2AEA86A-C941-42F3-83FA-3F08E7F31E1B}"/>
              </a:ext>
            </a:extLst>
          </p:cNvPr>
          <p:cNvSpPr>
            <a:spLocks noGrp="1"/>
          </p:cNvSpPr>
          <p:nvPr>
            <p:ph type="title"/>
          </p:nvPr>
        </p:nvSpPr>
        <p:spPr>
          <a:xfrm>
            <a:off x="838200" y="673770"/>
            <a:ext cx="3220329" cy="2027227"/>
          </a:xfrm>
        </p:spPr>
        <p:txBody>
          <a:bodyPr anchor="t">
            <a:normAutofit/>
          </a:bodyPr>
          <a:lstStyle/>
          <a:p>
            <a:pPr algn="ctr"/>
            <a:r>
              <a:rPr lang="en-IN" sz="32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Diagnosis and Initial Assessment </a:t>
            </a:r>
            <a:endParaRPr lang="en-IN" sz="3200" dirty="0">
              <a:solidFill>
                <a:srgbClr val="FFFFFF"/>
              </a:solidFill>
            </a:endParaRPr>
          </a:p>
        </p:txBody>
      </p:sp>
      <p:graphicFrame>
        <p:nvGraphicFramePr>
          <p:cNvPr id="5" name="Content Placeholder 2">
            <a:extLst>
              <a:ext uri="{FF2B5EF4-FFF2-40B4-BE49-F238E27FC236}">
                <a16:creationId xmlns:a16="http://schemas.microsoft.com/office/drawing/2014/main" id="{50E81444-F16D-A3B0-476B-A8053D85461A}"/>
              </a:ext>
            </a:extLst>
          </p:cNvPr>
          <p:cNvGraphicFramePr>
            <a:graphicFrameLocks noGrp="1"/>
          </p:cNvGraphicFramePr>
          <p:nvPr>
            <p:ph idx="1"/>
            <p:extLst>
              <p:ext uri="{D42A27DB-BD31-4B8C-83A1-F6EECF244321}">
                <p14:modId xmlns:p14="http://schemas.microsoft.com/office/powerpoint/2010/main" val="270234914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3021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EC9059-1112-4912-91E4-4EFCA9E63F98}"/>
              </a:ext>
            </a:extLst>
          </p:cNvPr>
          <p:cNvSpPr>
            <a:spLocks noGrp="1"/>
          </p:cNvSpPr>
          <p:nvPr>
            <p:ph type="title"/>
          </p:nvPr>
        </p:nvSpPr>
        <p:spPr>
          <a:xfrm>
            <a:off x="586478" y="1683756"/>
            <a:ext cx="3115265" cy="2396359"/>
          </a:xfrm>
        </p:spPr>
        <p:txBody>
          <a:bodyPr anchor="b">
            <a:normAutofit/>
          </a:bodyPr>
          <a:lstStyle/>
          <a:p>
            <a:pPr algn="r"/>
            <a:r>
              <a:rPr lang="en-IN" sz="37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Management using UK Guidelines – NICE</a:t>
            </a:r>
            <a:endParaRPr lang="en-IN" sz="3700" dirty="0">
              <a:solidFill>
                <a:srgbClr val="FFFFFF"/>
              </a:solidFill>
            </a:endParaRPr>
          </a:p>
        </p:txBody>
      </p:sp>
      <p:graphicFrame>
        <p:nvGraphicFramePr>
          <p:cNvPr id="5" name="Content Placeholder 2">
            <a:extLst>
              <a:ext uri="{FF2B5EF4-FFF2-40B4-BE49-F238E27FC236}">
                <a16:creationId xmlns:a16="http://schemas.microsoft.com/office/drawing/2014/main" id="{334C918D-1B28-A93B-2B4F-C112F8F61669}"/>
              </a:ext>
            </a:extLst>
          </p:cNvPr>
          <p:cNvGraphicFramePr>
            <a:graphicFrameLocks noGrp="1"/>
          </p:cNvGraphicFramePr>
          <p:nvPr>
            <p:ph idx="1"/>
            <p:extLst>
              <p:ext uri="{D42A27DB-BD31-4B8C-83A1-F6EECF244321}">
                <p14:modId xmlns:p14="http://schemas.microsoft.com/office/powerpoint/2010/main" val="9700871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3759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9C77B-7930-461D-8C9A-84E415920959}"/>
              </a:ext>
            </a:extLst>
          </p:cNvPr>
          <p:cNvSpPr>
            <a:spLocks noGrp="1"/>
          </p:cNvSpPr>
          <p:nvPr>
            <p:ph type="title"/>
          </p:nvPr>
        </p:nvSpPr>
        <p:spPr/>
        <p:txBody>
          <a:bodyPr>
            <a:normAutofit/>
          </a:bodyPr>
          <a:lstStyle/>
          <a:p>
            <a:pPr algn="ctr"/>
            <a:r>
              <a:rPr lang="en-IN" sz="40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Models and Frameworks in Care</a:t>
            </a:r>
            <a:endParaRPr lang="en-IN" sz="8000" dirty="0"/>
          </a:p>
        </p:txBody>
      </p:sp>
      <p:graphicFrame>
        <p:nvGraphicFramePr>
          <p:cNvPr id="5" name="Content Placeholder 2">
            <a:extLst>
              <a:ext uri="{FF2B5EF4-FFF2-40B4-BE49-F238E27FC236}">
                <a16:creationId xmlns:a16="http://schemas.microsoft.com/office/drawing/2014/main" id="{033E7B74-6042-BE59-5589-8FEF70EF2B41}"/>
              </a:ext>
            </a:extLst>
          </p:cNvPr>
          <p:cNvGraphicFramePr>
            <a:graphicFrameLocks noGrp="1"/>
          </p:cNvGraphicFramePr>
          <p:nvPr>
            <p:ph idx="1"/>
            <p:extLst>
              <p:ext uri="{D42A27DB-BD31-4B8C-83A1-F6EECF244321}">
                <p14:modId xmlns:p14="http://schemas.microsoft.com/office/powerpoint/2010/main" val="19827786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52479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ECE4234-A820-4F26-A3D2-8579AF130BFF}"/>
              </a:ext>
            </a:extLst>
          </p:cNvPr>
          <p:cNvSpPr>
            <a:spLocks noGrp="1"/>
          </p:cNvSpPr>
          <p:nvPr>
            <p:ph type="title"/>
          </p:nvPr>
        </p:nvSpPr>
        <p:spPr>
          <a:xfrm>
            <a:off x="838200" y="673770"/>
            <a:ext cx="3220329" cy="2027227"/>
          </a:xfrm>
        </p:spPr>
        <p:txBody>
          <a:bodyPr anchor="t">
            <a:normAutofit/>
          </a:bodyPr>
          <a:lstStyle/>
          <a:p>
            <a:r>
              <a:rPr lang="en-IN" sz="2600" b="1" kern="100" dirty="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Treatment options- Pharmacological Management</a:t>
            </a:r>
            <a:endParaRPr lang="en-IN" sz="2600" dirty="0">
              <a:solidFill>
                <a:srgbClr val="FFFFFF"/>
              </a:solidFill>
            </a:endParaRPr>
          </a:p>
        </p:txBody>
      </p:sp>
      <p:graphicFrame>
        <p:nvGraphicFramePr>
          <p:cNvPr id="7" name="Content Placeholder 2">
            <a:extLst>
              <a:ext uri="{FF2B5EF4-FFF2-40B4-BE49-F238E27FC236}">
                <a16:creationId xmlns:a16="http://schemas.microsoft.com/office/drawing/2014/main" id="{3BE409A3-43BA-FC6F-EB38-AFA0628667FA}"/>
              </a:ext>
            </a:extLst>
          </p:cNvPr>
          <p:cNvGraphicFramePr>
            <a:graphicFrameLocks noGrp="1"/>
          </p:cNvGraphicFramePr>
          <p:nvPr>
            <p:ph idx="1"/>
            <p:extLst>
              <p:ext uri="{D42A27DB-BD31-4B8C-83A1-F6EECF244321}">
                <p14:modId xmlns:p14="http://schemas.microsoft.com/office/powerpoint/2010/main" val="1133614188"/>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3825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98CF6-A706-4189-B7E7-132A0AF07CF2}"/>
              </a:ext>
            </a:extLst>
          </p:cNvPr>
          <p:cNvSpPr>
            <a:spLocks noGrp="1"/>
          </p:cNvSpPr>
          <p:nvPr>
            <p:ph type="title"/>
          </p:nvPr>
        </p:nvSpPr>
        <p:spPr/>
        <p:txBody>
          <a:bodyPr>
            <a:normAutofit/>
          </a:bodyPr>
          <a:lstStyle/>
          <a:p>
            <a:pPr algn="ctr"/>
            <a:r>
              <a:rPr lang="en-IN" sz="3600" b="1" kern="1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Non- Pharmacological and Advanced Management </a:t>
            </a:r>
            <a:endParaRPr lang="en-IN" sz="7200" dirty="0"/>
          </a:p>
        </p:txBody>
      </p:sp>
      <p:graphicFrame>
        <p:nvGraphicFramePr>
          <p:cNvPr id="5" name="Content Placeholder 2">
            <a:extLst>
              <a:ext uri="{FF2B5EF4-FFF2-40B4-BE49-F238E27FC236}">
                <a16:creationId xmlns:a16="http://schemas.microsoft.com/office/drawing/2014/main" id="{68EBF2F7-B4D8-9F09-99D1-014FD150D80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2109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00D5E3-5F1B-464E-84FD-B7B3A41E08A7}"/>
              </a:ext>
            </a:extLst>
          </p:cNvPr>
          <p:cNvSpPr>
            <a:spLocks noGrp="1"/>
          </p:cNvSpPr>
          <p:nvPr>
            <p:ph type="title"/>
          </p:nvPr>
        </p:nvSpPr>
        <p:spPr>
          <a:xfrm>
            <a:off x="635000" y="640823"/>
            <a:ext cx="3418659" cy="5583148"/>
          </a:xfrm>
        </p:spPr>
        <p:txBody>
          <a:bodyPr anchor="ctr">
            <a:normAutofit/>
          </a:bodyPr>
          <a:lstStyle/>
          <a:p>
            <a:r>
              <a:rPr lang="en-IN" sz="3400" b="1" dirty="0">
                <a:effectLst/>
                <a:latin typeface="Arial" panose="020B0604020202020204" pitchFamily="34" charset="0"/>
                <a:ea typeface="Calibri" panose="020F0502020204030204" pitchFamily="34" charset="0"/>
                <a:cs typeface="Times New Roman" panose="02020603050405020304" pitchFamily="18" charset="0"/>
              </a:rPr>
              <a:t>Comorbidities Associated with COPD</a:t>
            </a:r>
            <a:endParaRPr lang="en-IN" sz="3400" b="1"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5C9EEF0-13C4-75D9-17CC-067BF5B3F28E}"/>
              </a:ext>
            </a:extLst>
          </p:cNvPr>
          <p:cNvGraphicFramePr>
            <a:graphicFrameLocks noGrp="1"/>
          </p:cNvGraphicFramePr>
          <p:nvPr>
            <p:ph idx="1"/>
            <p:extLst>
              <p:ext uri="{D42A27DB-BD31-4B8C-83A1-F6EECF244321}">
                <p14:modId xmlns:p14="http://schemas.microsoft.com/office/powerpoint/2010/main" val="157874673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57546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3404AF-0705-497D-84FE-77AA875301ED}"/>
              </a:ext>
            </a:extLst>
          </p:cNvPr>
          <p:cNvSpPr>
            <a:spLocks noGrp="1"/>
          </p:cNvSpPr>
          <p:nvPr>
            <p:ph type="title"/>
          </p:nvPr>
        </p:nvSpPr>
        <p:spPr>
          <a:xfrm>
            <a:off x="1043631" y="809898"/>
            <a:ext cx="9942716" cy="1554480"/>
          </a:xfrm>
        </p:spPr>
        <p:txBody>
          <a:bodyPr anchor="ctr">
            <a:normAutofit/>
          </a:bodyPr>
          <a:lstStyle/>
          <a:p>
            <a:pPr algn="ctr"/>
            <a:r>
              <a:rPr lang="en-IN" sz="3600" b="1" dirty="0">
                <a:latin typeface="Arial" panose="020B0604020202020204" pitchFamily="34" charset="0"/>
                <a:ea typeface="Calibri" panose="020F0502020204030204" pitchFamily="34" charset="0"/>
                <a:cs typeface="Times New Roman" panose="02020603050405020304" pitchFamily="18" charset="0"/>
              </a:rPr>
              <a:t>Comorbidities Associated with COPD</a:t>
            </a:r>
            <a:endParaRPr lang="en-IN" sz="3600" dirty="0"/>
          </a:p>
        </p:txBody>
      </p:sp>
      <p:sp>
        <p:nvSpPr>
          <p:cNvPr id="3" name="Content Placeholder 2">
            <a:extLst>
              <a:ext uri="{FF2B5EF4-FFF2-40B4-BE49-F238E27FC236}">
                <a16:creationId xmlns:a16="http://schemas.microsoft.com/office/drawing/2014/main" id="{C9346B29-0A44-4C91-8C5D-EC4A8911BE7F}"/>
              </a:ext>
            </a:extLst>
          </p:cNvPr>
          <p:cNvSpPr>
            <a:spLocks noGrp="1"/>
          </p:cNvSpPr>
          <p:nvPr>
            <p:ph idx="1"/>
          </p:nvPr>
        </p:nvSpPr>
        <p:spPr>
          <a:xfrm>
            <a:off x="1045028" y="3017522"/>
            <a:ext cx="9941319" cy="3124658"/>
          </a:xfrm>
        </p:spPr>
        <p:txBody>
          <a:bodyPr anchor="ctr">
            <a:normAutofit/>
          </a:bodyPr>
          <a:lstStyle/>
          <a:p>
            <a:pPr marL="342900" marR="0" lvl="0" indent="-342900" algn="just">
              <a:spcBef>
                <a:spcPts val="0"/>
              </a:spcBef>
              <a:spcAft>
                <a:spcPts val="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The prevalence of depression and anxiety is up to 40 percent among COPD patients all over the world (</a:t>
            </a:r>
            <a:r>
              <a:rPr lang="en-IN" sz="2400" kern="100" dirty="0" err="1">
                <a:effectLst/>
                <a:latin typeface="Arial" panose="020B0604020202020204" pitchFamily="34" charset="0"/>
                <a:ea typeface="Calibri" panose="020F0502020204030204" pitchFamily="34" charset="0"/>
                <a:cs typeface="Arial" panose="020B0604020202020204" pitchFamily="34" charset="0"/>
              </a:rPr>
              <a:t>Rahi</a:t>
            </a:r>
            <a:r>
              <a:rPr lang="en-IN" sz="2400" kern="100" dirty="0">
                <a:effectLst/>
                <a:latin typeface="Arial" panose="020B0604020202020204" pitchFamily="34" charset="0"/>
                <a:ea typeface="Calibri" panose="020F0502020204030204" pitchFamily="34" charset="0"/>
                <a:cs typeface="Arial" panose="020B0604020202020204" pitchFamily="34" charset="0"/>
              </a:rPr>
              <a:t>, et al., 2023</a:t>
            </a:r>
            <a:r>
              <a:rPr lang="en-IN" sz="2400" kern="100" dirty="0">
                <a:effectLst/>
                <a:latin typeface="Arial" panose="020B0604020202020204" pitchFamily="34" charset="0"/>
                <a:ea typeface="Calibri" panose="020F0502020204030204" pitchFamily="34" charset="0"/>
                <a:cs typeface="Times New Roman" panose="02020603050405020304" pitchFamily="18" charset="0"/>
              </a:rPr>
              <a:t>).</a:t>
            </a:r>
          </a:p>
          <a:p>
            <a:pPr marL="342900" marR="0" lvl="0" indent="-342900" algn="just">
              <a:spcBef>
                <a:spcPts val="0"/>
              </a:spcBef>
              <a:spcAft>
                <a:spcPts val="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Breathlessness is aggravated by psychological distress which in turn diminishes treatment adherence considerably.</a:t>
            </a:r>
          </a:p>
          <a:p>
            <a:pPr marL="342900" marR="0" lvl="0" indent="-342900" algn="just">
              <a:spcBef>
                <a:spcPts val="0"/>
              </a:spcBef>
              <a:spcAft>
                <a:spcPts val="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Patients have a low quality of life and social isolation.</a:t>
            </a:r>
          </a:p>
          <a:p>
            <a:pPr marL="342900" marR="0" lvl="0" indent="-342900" algn="just">
              <a:spcBef>
                <a:spcPts val="0"/>
              </a:spcBef>
              <a:spcAft>
                <a:spcPts val="80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Mental health problems drive up hospital stays and aggravate disease conditions.</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42792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958079-2D04-487A-9FA8-888BEC200559}"/>
              </a:ext>
            </a:extLst>
          </p:cNvPr>
          <p:cNvSpPr>
            <a:spLocks noGrp="1"/>
          </p:cNvSpPr>
          <p:nvPr>
            <p:ph type="title"/>
          </p:nvPr>
        </p:nvSpPr>
        <p:spPr>
          <a:xfrm>
            <a:off x="1043631" y="809898"/>
            <a:ext cx="9942716" cy="1554480"/>
          </a:xfrm>
        </p:spPr>
        <p:txBody>
          <a:bodyPr anchor="ctr">
            <a:normAutofit/>
          </a:bodyPr>
          <a:lstStyle/>
          <a:p>
            <a:pPr algn="ctr"/>
            <a:r>
              <a:rPr lang="en-IN" b="1" kern="100" dirty="0">
                <a:effectLst/>
                <a:latin typeface="Arial" panose="020B0604020202020204" pitchFamily="34" charset="0"/>
                <a:ea typeface="Times New Roman" panose="02020603050405020304" pitchFamily="18" charset="0"/>
                <a:cs typeface="Times New Roman" panose="02020603050405020304" pitchFamily="18" charset="0"/>
              </a:rPr>
              <a:t>Prevention of COPD</a:t>
            </a:r>
            <a:endParaRPr lang="en-IN" dirty="0"/>
          </a:p>
        </p:txBody>
      </p:sp>
      <p:sp>
        <p:nvSpPr>
          <p:cNvPr id="3" name="Content Placeholder 2">
            <a:extLst>
              <a:ext uri="{FF2B5EF4-FFF2-40B4-BE49-F238E27FC236}">
                <a16:creationId xmlns:a16="http://schemas.microsoft.com/office/drawing/2014/main" id="{C0A842B8-FC51-4BFD-A635-A89E4B1F0DFB}"/>
              </a:ext>
            </a:extLst>
          </p:cNvPr>
          <p:cNvSpPr>
            <a:spLocks noGrp="1"/>
          </p:cNvSpPr>
          <p:nvPr>
            <p:ph idx="1"/>
          </p:nvPr>
        </p:nvSpPr>
        <p:spPr>
          <a:xfrm>
            <a:off x="1045028" y="3017522"/>
            <a:ext cx="9941319" cy="3124658"/>
          </a:xfrm>
        </p:spPr>
        <p:txBody>
          <a:bodyPr anchor="ctr">
            <a:normAutofit/>
          </a:bodyPr>
          <a:lstStyle/>
          <a:p>
            <a:pPr marL="342900" marR="0" lvl="0" indent="-342900">
              <a:spcBef>
                <a:spcPts val="0"/>
              </a:spcBef>
              <a:spcAft>
                <a:spcPts val="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Quitting smoking is the best mode of prevention and reduction of progression (</a:t>
            </a:r>
            <a:r>
              <a:rPr lang="en-IN" sz="2400" kern="100" dirty="0" err="1">
                <a:effectLst/>
                <a:latin typeface="Arial" panose="020B0604020202020204" pitchFamily="34" charset="0"/>
                <a:ea typeface="Calibri" panose="020F0502020204030204" pitchFamily="34" charset="0"/>
                <a:cs typeface="Arial" panose="020B0604020202020204" pitchFamily="34" charset="0"/>
              </a:rPr>
              <a:t>Widysanto</a:t>
            </a:r>
            <a:r>
              <a:rPr lang="en-IN" sz="2400" kern="100" dirty="0">
                <a:effectLst/>
                <a:latin typeface="Arial" panose="020B0604020202020204" pitchFamily="34" charset="0"/>
                <a:ea typeface="Calibri" panose="020F0502020204030204" pitchFamily="34" charset="0"/>
                <a:cs typeface="Arial" panose="020B0604020202020204" pitchFamily="34" charset="0"/>
              </a:rPr>
              <a:t> and Mathew, 2025</a:t>
            </a:r>
            <a:r>
              <a:rPr lang="en-IN" sz="2400" kern="100" dirty="0">
                <a:effectLst/>
                <a:latin typeface="Arial" panose="020B0604020202020204" pitchFamily="34" charset="0"/>
                <a:ea typeface="Calibri" panose="020F0502020204030204" pitchFamily="34" charset="0"/>
                <a:cs typeface="Times New Roman" panose="02020603050405020304" pitchFamily="18" charset="0"/>
              </a:rPr>
              <a:t>).</a:t>
            </a:r>
          </a:p>
          <a:p>
            <a:pPr marL="342900" marR="0" lvl="0" indent="-342900">
              <a:spcBef>
                <a:spcPts val="0"/>
              </a:spcBef>
              <a:spcAft>
                <a:spcPts val="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Pneumococcal disease vaccination reduces exacerbations and hospitalisations.</a:t>
            </a:r>
          </a:p>
          <a:p>
            <a:pPr marL="342900" marR="0" lvl="0" indent="-342900">
              <a:spcBef>
                <a:spcPts val="0"/>
              </a:spcBef>
              <a:spcAft>
                <a:spcPts val="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Decreasing the exposure to occupational dust, fumes, and pollution safeguards respiratory health in the long term.</a:t>
            </a:r>
          </a:p>
          <a:p>
            <a:pPr marL="342900" marR="0" lvl="0" indent="-342900">
              <a:spcBef>
                <a:spcPts val="0"/>
              </a:spcBef>
              <a:spcAft>
                <a:spcPts val="800"/>
              </a:spcAft>
              <a:buFont typeface="Symbol" panose="05050102010706020507" pitchFamily="18" charset="2"/>
              <a:buChar char=""/>
            </a:pPr>
            <a:r>
              <a:rPr lang="en-IN" sz="2400" kern="100" dirty="0">
                <a:effectLst/>
                <a:latin typeface="Arial" panose="020B0604020202020204" pitchFamily="34" charset="0"/>
                <a:ea typeface="Calibri" panose="020F0502020204030204" pitchFamily="34" charset="0"/>
                <a:cs typeface="Times New Roman" panose="02020603050405020304" pitchFamily="18" charset="0"/>
              </a:rPr>
              <a:t>Early identification and education facilitate prevention by intervening in behavioural changes in a timely.</a:t>
            </a: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0934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78F3EA-CFA2-4CA6-AAE7-2D4954F2F19B}"/>
              </a:ext>
            </a:extLst>
          </p:cNvPr>
          <p:cNvSpPr>
            <a:spLocks noGrp="1"/>
          </p:cNvSpPr>
          <p:nvPr>
            <p:ph type="title"/>
          </p:nvPr>
        </p:nvSpPr>
        <p:spPr>
          <a:xfrm>
            <a:off x="841248" y="256032"/>
            <a:ext cx="10506456" cy="1014984"/>
          </a:xfrm>
        </p:spPr>
        <p:txBody>
          <a:bodyPr anchor="b">
            <a:normAutofit/>
          </a:bodyPr>
          <a:lstStyle/>
          <a:p>
            <a:r>
              <a:rPr lang="en-IN" sz="3100" b="1">
                <a:effectLst/>
                <a:latin typeface="Arial" panose="020B0604020202020204" pitchFamily="34" charset="0"/>
                <a:ea typeface="Calibri" panose="020F0502020204030204" pitchFamily="34" charset="0"/>
                <a:cs typeface="Times New Roman" panose="02020603050405020304" pitchFamily="18" charset="0"/>
              </a:rPr>
              <a:t>Skills, Values and Behaviours of Healthcare Professionals</a:t>
            </a:r>
            <a:endParaRPr lang="en-IN" sz="3100" b="1"/>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6ADE000-4733-606D-A703-D2E70328F6CE}"/>
              </a:ext>
            </a:extLst>
          </p:cNvPr>
          <p:cNvGraphicFramePr>
            <a:graphicFrameLocks noGrp="1"/>
          </p:cNvGraphicFramePr>
          <p:nvPr>
            <p:ph idx="1"/>
            <p:extLst>
              <p:ext uri="{D42A27DB-BD31-4B8C-83A1-F6EECF244321}">
                <p14:modId xmlns:p14="http://schemas.microsoft.com/office/powerpoint/2010/main" val="2319480952"/>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9562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04CA71-660E-42E8-AD6B-265C20BE6C63}"/>
              </a:ext>
            </a:extLst>
          </p:cNvPr>
          <p:cNvSpPr>
            <a:spLocks noGrp="1"/>
          </p:cNvSpPr>
          <p:nvPr>
            <p:ph type="title"/>
          </p:nvPr>
        </p:nvSpPr>
        <p:spPr>
          <a:xfrm>
            <a:off x="635000" y="640823"/>
            <a:ext cx="3418659" cy="5583148"/>
          </a:xfrm>
        </p:spPr>
        <p:txBody>
          <a:bodyPr anchor="ctr">
            <a:normAutofit/>
          </a:bodyPr>
          <a:lstStyle/>
          <a:p>
            <a:pPr algn="ctr"/>
            <a:r>
              <a:rPr lang="en-IN" sz="2600" b="1" dirty="0">
                <a:effectLst/>
                <a:latin typeface="Arial" panose="020B0604020202020204" pitchFamily="34" charset="0"/>
                <a:ea typeface="Calibri" panose="020F0502020204030204" pitchFamily="34" charset="0"/>
                <a:cs typeface="Times New Roman" panose="02020603050405020304" pitchFamily="18" charset="0"/>
              </a:rPr>
              <a:t>Recommendation Using Personalised Care Model</a:t>
            </a:r>
            <a:endParaRPr lang="en-IN" sz="2600" b="1"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13BDE3-3444-C40E-6303-A767DC1020A8}"/>
              </a:ext>
            </a:extLst>
          </p:cNvPr>
          <p:cNvGraphicFramePr>
            <a:graphicFrameLocks noGrp="1"/>
          </p:cNvGraphicFramePr>
          <p:nvPr>
            <p:ph idx="1"/>
            <p:extLst>
              <p:ext uri="{D42A27DB-BD31-4B8C-83A1-F6EECF244321}">
                <p14:modId xmlns:p14="http://schemas.microsoft.com/office/powerpoint/2010/main" val="278288688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201559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102973-FD2C-429E-9A96-3D8728935D86}"/>
              </a:ext>
            </a:extLst>
          </p:cNvPr>
          <p:cNvSpPr>
            <a:spLocks noGrp="1"/>
          </p:cNvSpPr>
          <p:nvPr>
            <p:ph type="title"/>
          </p:nvPr>
        </p:nvSpPr>
        <p:spPr>
          <a:xfrm>
            <a:off x="686834" y="1153572"/>
            <a:ext cx="3200400" cy="4461163"/>
          </a:xfrm>
        </p:spPr>
        <p:txBody>
          <a:bodyPr>
            <a:normAutofit/>
          </a:bodyPr>
          <a:lstStyle/>
          <a:p>
            <a:r>
              <a:rPr lang="en-US" b="1" dirty="0">
                <a:solidFill>
                  <a:srgbClr val="FFFFFF"/>
                </a:solidFill>
                <a:effectLst/>
                <a:latin typeface="Arial" panose="020B0604020202020204" pitchFamily="34" charset="0"/>
                <a:ea typeface="Calibri" panose="020F0502020204030204" pitchFamily="34" charset="0"/>
                <a:cs typeface="Times New Roman" panose="02020603050405020304" pitchFamily="18" charset="0"/>
              </a:rPr>
              <a:t>References</a:t>
            </a:r>
            <a:endParaRPr lang="en-IN" b="1"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C9566D7-875B-4435-B341-4CCFEE765C69}"/>
              </a:ext>
            </a:extLst>
          </p:cNvPr>
          <p:cNvSpPr>
            <a:spLocks noGrp="1"/>
          </p:cNvSpPr>
          <p:nvPr>
            <p:ph idx="1"/>
          </p:nvPr>
        </p:nvSpPr>
        <p:spPr>
          <a:xfrm>
            <a:off x="4264090" y="569168"/>
            <a:ext cx="7089709" cy="5607796"/>
          </a:xfrm>
        </p:spPr>
        <p:txBody>
          <a:bodyPr anchor="ctr">
            <a:normAutofit fontScale="92500"/>
          </a:bodyPr>
          <a:lstStyle/>
          <a:p>
            <a:pPr marL="0" marR="0" indent="0" algn="just">
              <a:lnSpc>
                <a:spcPct val="150000"/>
              </a:lnSpc>
              <a:spcBef>
                <a:spcPts val="0"/>
              </a:spcBef>
              <a:buNone/>
            </a:pPr>
            <a:r>
              <a:rPr lang="en-US" sz="1100" dirty="0">
                <a:effectLst/>
                <a:latin typeface="Arial" panose="020B0604020202020204" pitchFamily="34" charset="0"/>
                <a:ea typeface="Times New Roman" panose="02020603050405020304" pitchFamily="18" charset="0"/>
              </a:rPr>
              <a:t>American Lung Association (2026) Chronic bronchitis | </a:t>
            </a:r>
            <a:r>
              <a:rPr lang="en-US" sz="1100" dirty="0" err="1">
                <a:effectLst/>
                <a:latin typeface="Arial" panose="020B0604020202020204" pitchFamily="34" charset="0"/>
                <a:ea typeface="Times New Roman" panose="02020603050405020304" pitchFamily="18" charset="0"/>
              </a:rPr>
              <a:t>american</a:t>
            </a:r>
            <a:r>
              <a:rPr lang="en-US" sz="1100" dirty="0">
                <a:effectLst/>
                <a:latin typeface="Arial" panose="020B0604020202020204" pitchFamily="34" charset="0"/>
                <a:ea typeface="Times New Roman" panose="02020603050405020304" pitchFamily="18" charset="0"/>
              </a:rPr>
              <a:t> lung association. [online] www.lung.org. Available at: </a:t>
            </a:r>
            <a:r>
              <a:rPr lang="en-US" sz="1100" dirty="0">
                <a:effectLst/>
                <a:latin typeface="Arial" panose="020B0604020202020204" pitchFamily="34" charset="0"/>
                <a:ea typeface="Times New Roman" panose="02020603050405020304" pitchFamily="18" charset="0"/>
                <a:hlinkClick r:id="rId2"/>
              </a:rPr>
              <a:t>https://www.lung.org/lung-health-diseases/lung-disease-lookup/chronic-bronchitis</a:t>
            </a:r>
            <a:r>
              <a:rPr lang="en-US" sz="1100" dirty="0">
                <a:effectLst/>
                <a:latin typeface="Arial" panose="020B0604020202020204" pitchFamily="34" charset="0"/>
                <a:ea typeface="Times New Roman" panose="02020603050405020304" pitchFamily="18" charset="0"/>
              </a:rPr>
              <a:t> [Accessed 15 Apr. 2026].</a:t>
            </a:r>
            <a:endParaRPr lang="en-IN" sz="1100" dirty="0">
              <a:effectLst/>
              <a:latin typeface="Arial" panose="020B0604020202020204" pitchFamily="34" charset="0"/>
              <a:ea typeface="Times New Roman" panose="02020603050405020304" pitchFamily="18" charset="0"/>
            </a:endParaRPr>
          </a:p>
          <a:p>
            <a:pPr marL="0" marR="0" indent="0" algn="just">
              <a:lnSpc>
                <a:spcPct val="150000"/>
              </a:lnSpc>
              <a:spcBef>
                <a:spcPts val="0"/>
              </a:spcBef>
              <a:buNone/>
            </a:pPr>
            <a:r>
              <a:rPr lang="en-IN" sz="1100" dirty="0" err="1">
                <a:effectLst/>
                <a:latin typeface="Arial" panose="020B0604020202020204" pitchFamily="34" charset="0"/>
                <a:ea typeface="Times New Roman" panose="02020603050405020304" pitchFamily="18" charset="0"/>
              </a:rPr>
              <a:t>Alshmrani</a:t>
            </a:r>
            <a:r>
              <a:rPr lang="en-IN" sz="1100" dirty="0">
                <a:effectLst/>
                <a:latin typeface="Arial" panose="020B0604020202020204" pitchFamily="34" charset="0"/>
                <a:ea typeface="Times New Roman" panose="02020603050405020304" pitchFamily="18" charset="0"/>
              </a:rPr>
              <a:t>, G.M.M., Ni, Q., Jiang, R., Pervaiz, H. and </a:t>
            </a:r>
            <a:r>
              <a:rPr lang="en-IN" sz="1100" dirty="0" err="1">
                <a:effectLst/>
                <a:latin typeface="Arial" panose="020B0604020202020204" pitchFamily="34" charset="0"/>
                <a:ea typeface="Times New Roman" panose="02020603050405020304" pitchFamily="18" charset="0"/>
              </a:rPr>
              <a:t>Elshennawy</a:t>
            </a:r>
            <a:r>
              <a:rPr lang="en-IN" sz="1100" dirty="0">
                <a:effectLst/>
                <a:latin typeface="Arial" panose="020B0604020202020204" pitchFamily="34" charset="0"/>
                <a:ea typeface="Times New Roman" panose="02020603050405020304" pitchFamily="18" charset="0"/>
              </a:rPr>
              <a:t>, N.M. (2023) A deep learning architecture for multi-class lung diseases classification using chest X-ray (CXR) images. </a:t>
            </a:r>
            <a:r>
              <a:rPr lang="en-IN" sz="1100" i="1" dirty="0">
                <a:effectLst/>
                <a:latin typeface="Arial" panose="020B0604020202020204" pitchFamily="34" charset="0"/>
                <a:ea typeface="Times New Roman" panose="02020603050405020304" pitchFamily="18" charset="0"/>
              </a:rPr>
              <a:t>Alexandria Engineering Journal</a:t>
            </a:r>
            <a:r>
              <a:rPr lang="en-IN" sz="1100" dirty="0">
                <a:effectLst/>
                <a:latin typeface="Arial" panose="020B0604020202020204" pitchFamily="34" charset="0"/>
                <a:ea typeface="Times New Roman" panose="02020603050405020304" pitchFamily="18" charset="0"/>
              </a:rPr>
              <a:t>, </a:t>
            </a:r>
            <a:r>
              <a:rPr lang="en-IN" sz="1100" i="1" dirty="0">
                <a:effectLst/>
                <a:latin typeface="Arial" panose="020B0604020202020204" pitchFamily="34" charset="0"/>
                <a:ea typeface="Times New Roman" panose="02020603050405020304" pitchFamily="18" charset="0"/>
              </a:rPr>
              <a:t>64</a:t>
            </a:r>
            <a:r>
              <a:rPr lang="en-IN" sz="1100" dirty="0">
                <a:effectLst/>
                <a:latin typeface="Arial" panose="020B0604020202020204" pitchFamily="34" charset="0"/>
                <a:ea typeface="Times New Roman" panose="02020603050405020304" pitchFamily="18" charset="0"/>
              </a:rPr>
              <a:t>, pp.923-935.</a:t>
            </a:r>
            <a:endParaRPr lang="en-IN" sz="11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100" dirty="0">
                <a:effectLst/>
                <a:latin typeface="Arial" panose="020B0604020202020204" pitchFamily="34" charset="0"/>
                <a:ea typeface="Times New Roman" panose="02020603050405020304" pitchFamily="18" charset="0"/>
              </a:rPr>
              <a:t>Asthma and Lung UK (2022) </a:t>
            </a:r>
            <a:r>
              <a:rPr lang="en-IN" sz="1100" i="1" dirty="0">
                <a:effectLst/>
                <a:latin typeface="Arial" panose="020B0604020202020204" pitchFamily="34" charset="0"/>
                <a:ea typeface="Times New Roman" panose="02020603050405020304" pitchFamily="18" charset="0"/>
              </a:rPr>
              <a:t>COPD in the UK: Delayed diagnosis and unequal care</a:t>
            </a:r>
            <a:r>
              <a:rPr lang="en-IN" sz="1100" dirty="0">
                <a:effectLst/>
                <a:latin typeface="Arial" panose="020B0604020202020204" pitchFamily="34" charset="0"/>
                <a:ea typeface="Times New Roman" panose="02020603050405020304" pitchFamily="18" charset="0"/>
              </a:rPr>
              <a:t>. [online] Asthmaandlung.org.uk. Available at: </a:t>
            </a:r>
            <a:r>
              <a:rPr lang="en-IN" sz="1100" u="sng" dirty="0">
                <a:effectLst/>
                <a:latin typeface="Arial" panose="020B0604020202020204" pitchFamily="34" charset="0"/>
                <a:ea typeface="Times New Roman" panose="02020603050405020304" pitchFamily="18" charset="0"/>
                <a:hlinkClick r:id="rId3"/>
              </a:rPr>
              <a:t>https://www.asthmaandlung.org.uk/sites/default/files/2023-03/delayed-diagnosis-unequal-care-executive-summary.pdf</a:t>
            </a:r>
            <a:r>
              <a:rPr lang="en-IN" sz="1100" dirty="0">
                <a:effectLst/>
                <a:latin typeface="Arial" panose="020B0604020202020204" pitchFamily="34" charset="0"/>
                <a:ea typeface="Times New Roman" panose="02020603050405020304" pitchFamily="18" charset="0"/>
              </a:rPr>
              <a:t> [Accessed 9 Apr. 2026].</a:t>
            </a:r>
            <a:endParaRPr lang="en-IN" sz="11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100" kern="0" dirty="0">
                <a:effectLst/>
                <a:latin typeface="Arial" panose="020B0604020202020204" pitchFamily="34" charset="0"/>
                <a:ea typeface="Times New Roman" panose="02020603050405020304" pitchFamily="18" charset="0"/>
                <a:cs typeface="Arial" panose="020B0604020202020204" pitchFamily="34" charset="0"/>
              </a:rPr>
              <a:t>Bolton, D. (2023) A Revitalized Biopsychosocial model: Core theory, Research paradigms, and Clinical Implications. </a:t>
            </a:r>
            <a:r>
              <a:rPr lang="en-IN" sz="1100" i="1" kern="0" dirty="0">
                <a:effectLst/>
                <a:latin typeface="Arial" panose="020B0604020202020204" pitchFamily="34" charset="0"/>
                <a:ea typeface="Times New Roman" panose="02020603050405020304" pitchFamily="18" charset="0"/>
                <a:cs typeface="Arial" panose="020B0604020202020204" pitchFamily="34" charset="0"/>
              </a:rPr>
              <a:t>Psychological Medicine</a:t>
            </a:r>
            <a:r>
              <a:rPr lang="en-IN" sz="1100" kern="0" dirty="0">
                <a:effectLst/>
                <a:latin typeface="Arial" panose="020B0604020202020204" pitchFamily="34" charset="0"/>
                <a:ea typeface="Times New Roman" panose="02020603050405020304" pitchFamily="18" charset="0"/>
                <a:cs typeface="Arial" panose="020B0604020202020204" pitchFamily="34" charset="0"/>
              </a:rPr>
              <a:t>, </a:t>
            </a:r>
            <a:r>
              <a:rPr lang="en-IN" sz="1100" i="1" kern="0" dirty="0">
                <a:effectLst/>
                <a:latin typeface="Arial" panose="020B0604020202020204" pitchFamily="34" charset="0"/>
                <a:ea typeface="Times New Roman" panose="02020603050405020304" pitchFamily="18" charset="0"/>
                <a:cs typeface="Arial" panose="020B0604020202020204" pitchFamily="34" charset="0"/>
              </a:rPr>
              <a:t>53 </a:t>
            </a:r>
            <a:r>
              <a:rPr lang="en-IN" sz="1100" kern="0" dirty="0">
                <a:effectLst/>
                <a:latin typeface="Arial" panose="020B0604020202020204" pitchFamily="34" charset="0"/>
                <a:ea typeface="Times New Roman" panose="02020603050405020304" pitchFamily="18" charset="0"/>
                <a:cs typeface="Arial" panose="020B0604020202020204" pitchFamily="34" charset="0"/>
              </a:rPr>
              <a:t>(16), pp.1–8.</a:t>
            </a:r>
            <a:endParaRPr lang="en-IN" sz="11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100" kern="0" dirty="0">
                <a:effectLst/>
                <a:latin typeface="Arial" panose="020B0604020202020204" pitchFamily="34" charset="0"/>
                <a:ea typeface="Times New Roman" panose="02020603050405020304" pitchFamily="18" charset="0"/>
                <a:cs typeface="Arial" panose="020B0604020202020204" pitchFamily="34" charset="0"/>
              </a:rPr>
              <a:t>Cleveland Clinic (2023) </a:t>
            </a:r>
            <a:r>
              <a:rPr lang="en-IN" sz="1100" i="1" kern="0" dirty="0">
                <a:effectLst/>
                <a:latin typeface="Arial" panose="020B0604020202020204" pitchFamily="34" charset="0"/>
                <a:ea typeface="Times New Roman" panose="02020603050405020304" pitchFamily="18" charset="0"/>
                <a:cs typeface="Arial" panose="020B0604020202020204" pitchFamily="34" charset="0"/>
              </a:rPr>
              <a:t>Chronic bronchitis</a:t>
            </a:r>
            <a:r>
              <a:rPr lang="en-IN" sz="1100" kern="0" dirty="0">
                <a:effectLst/>
                <a:latin typeface="Arial" panose="020B0604020202020204" pitchFamily="34" charset="0"/>
                <a:ea typeface="Times New Roman" panose="02020603050405020304" pitchFamily="18" charset="0"/>
                <a:cs typeface="Arial" panose="020B0604020202020204" pitchFamily="34" charset="0"/>
              </a:rPr>
              <a:t>. [online] Cleveland Clinic. Available at: </a:t>
            </a:r>
            <a:r>
              <a:rPr lang="en-IN" sz="1100" u="sng" kern="0" dirty="0">
                <a:effectLst/>
                <a:latin typeface="Arial" panose="020B0604020202020204" pitchFamily="34" charset="0"/>
                <a:ea typeface="Times New Roman" panose="02020603050405020304" pitchFamily="18" charset="0"/>
                <a:cs typeface="Arial" panose="020B0604020202020204" pitchFamily="34" charset="0"/>
                <a:hlinkClick r:id="rId4"/>
              </a:rPr>
              <a:t>https://my.clevelandclinic.org/health/diseases/24645-chronic-bronchitis</a:t>
            </a:r>
            <a:r>
              <a:rPr lang="en-IN" sz="11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11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100" dirty="0">
                <a:effectLst/>
                <a:latin typeface="Arial" panose="020B0604020202020204" pitchFamily="34" charset="0"/>
                <a:ea typeface="Times New Roman" panose="02020603050405020304" pitchFamily="18" charset="0"/>
              </a:rPr>
              <a:t>Cobb, K., Kenyon, J., Lu, J., Krieger, B., Apostolos </a:t>
            </a:r>
            <a:r>
              <a:rPr lang="en-IN" sz="1100" dirty="0" err="1">
                <a:effectLst/>
                <a:latin typeface="Arial" panose="020B0604020202020204" pitchFamily="34" charset="0"/>
                <a:ea typeface="Times New Roman" panose="02020603050405020304" pitchFamily="18" charset="0"/>
              </a:rPr>
              <a:t>Perelas</a:t>
            </a:r>
            <a:r>
              <a:rPr lang="en-IN" sz="1100" dirty="0">
                <a:effectLst/>
                <a:latin typeface="Arial" panose="020B0604020202020204" pitchFamily="34" charset="0"/>
                <a:ea typeface="Times New Roman" panose="02020603050405020304" pitchFamily="18" charset="0"/>
              </a:rPr>
              <a:t>, Nana</a:t>
            </a:r>
            <a:r>
              <a:rPr lang="en-IN" sz="1100" dirty="0">
                <a:effectLst/>
                <a:latin typeface="Cambria Math" panose="02040503050406030204" pitchFamily="18" charset="0"/>
                <a:ea typeface="Times New Roman" panose="02020603050405020304" pitchFamily="18" charset="0"/>
                <a:cs typeface="Cambria Math" panose="02040503050406030204" pitchFamily="18" charset="0"/>
              </a:rPr>
              <a:t>‐</a:t>
            </a:r>
            <a:r>
              <a:rPr lang="en-IN" sz="1100" dirty="0" err="1">
                <a:effectLst/>
                <a:latin typeface="Arial" panose="020B0604020202020204" pitchFamily="34" charset="0"/>
                <a:ea typeface="Times New Roman" panose="02020603050405020304" pitchFamily="18" charset="0"/>
              </a:rPr>
              <a:t>Sinkam</a:t>
            </a:r>
            <a:r>
              <a:rPr lang="en-IN" sz="1100" dirty="0">
                <a:effectLst/>
                <a:latin typeface="Arial" panose="020B0604020202020204" pitchFamily="34" charset="0"/>
                <a:ea typeface="Times New Roman" panose="02020603050405020304" pitchFamily="18" charset="0"/>
              </a:rPr>
              <a:t>, P., Kim, Y. and Rodriguez</a:t>
            </a:r>
            <a:r>
              <a:rPr lang="en-IN" sz="1100" dirty="0">
                <a:effectLst/>
                <a:latin typeface="Cambria Math" panose="02040503050406030204" pitchFamily="18" charset="0"/>
                <a:ea typeface="Times New Roman" panose="02020603050405020304" pitchFamily="18" charset="0"/>
                <a:cs typeface="Cambria Math" panose="02040503050406030204" pitchFamily="18" charset="0"/>
              </a:rPr>
              <a:t>‐</a:t>
            </a:r>
            <a:r>
              <a:rPr lang="en-IN" sz="1100" dirty="0" err="1">
                <a:effectLst/>
                <a:latin typeface="Arial" panose="020B0604020202020204" pitchFamily="34" charset="0"/>
                <a:ea typeface="Times New Roman" panose="02020603050405020304" pitchFamily="18" charset="0"/>
              </a:rPr>
              <a:t>Miguelez</a:t>
            </a:r>
            <a:r>
              <a:rPr lang="en-IN" sz="1100" dirty="0">
                <a:effectLst/>
                <a:latin typeface="Arial" panose="020B0604020202020204" pitchFamily="34" charset="0"/>
                <a:ea typeface="Times New Roman" panose="02020603050405020304" pitchFamily="18" charset="0"/>
              </a:rPr>
              <a:t>, P. (2024) COPD is associated with increased cardiovascular disease risk independent of phenotype. </a:t>
            </a:r>
            <a:r>
              <a:rPr lang="en-IN" sz="1100" i="1" dirty="0">
                <a:effectLst/>
                <a:latin typeface="Arial" panose="020B0604020202020204" pitchFamily="34" charset="0"/>
                <a:ea typeface="Times New Roman" panose="02020603050405020304" pitchFamily="18" charset="0"/>
              </a:rPr>
              <a:t>Respirology</a:t>
            </a:r>
            <a:r>
              <a:rPr lang="en-IN" sz="1100" dirty="0">
                <a:effectLst/>
                <a:latin typeface="Arial" panose="020B0604020202020204" pitchFamily="34" charset="0"/>
                <a:ea typeface="Times New Roman" panose="02020603050405020304" pitchFamily="18" charset="0"/>
              </a:rPr>
              <a:t>, </a:t>
            </a:r>
            <a:r>
              <a:rPr lang="en-IN" sz="1100" i="1" dirty="0">
                <a:effectLst/>
                <a:latin typeface="Arial" panose="020B0604020202020204" pitchFamily="34" charset="0"/>
                <a:ea typeface="Times New Roman" panose="02020603050405020304" pitchFamily="18" charset="0"/>
              </a:rPr>
              <a:t>29</a:t>
            </a:r>
            <a:r>
              <a:rPr lang="en-IN" sz="1100" dirty="0">
                <a:effectLst/>
                <a:latin typeface="Arial" panose="020B0604020202020204" pitchFamily="34" charset="0"/>
                <a:ea typeface="Times New Roman" panose="02020603050405020304" pitchFamily="18" charset="0"/>
              </a:rPr>
              <a:t>(12). </a:t>
            </a:r>
            <a:endParaRPr lang="en-IN" sz="11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100" dirty="0">
                <a:effectLst/>
                <a:latin typeface="Arial" panose="020B0604020202020204" pitchFamily="34" charset="0"/>
                <a:ea typeface="Times New Roman" panose="02020603050405020304" pitchFamily="18" charset="0"/>
              </a:rPr>
              <a:t>Crits-Christoph, P., Rieger, A., Gaines, A. and Gibbons, M.B.C. (2019) Trust and respect in the patient-clinician relationship: Preliminary development of a new scale. </a:t>
            </a:r>
            <a:r>
              <a:rPr lang="en-IN" sz="1100" i="1" dirty="0">
                <a:effectLst/>
                <a:latin typeface="Arial" panose="020B0604020202020204" pitchFamily="34" charset="0"/>
                <a:ea typeface="Times New Roman" panose="02020603050405020304" pitchFamily="18" charset="0"/>
              </a:rPr>
              <a:t>BMC Psychology</a:t>
            </a:r>
            <a:r>
              <a:rPr lang="en-IN" sz="1100" dirty="0">
                <a:effectLst/>
                <a:latin typeface="Arial" panose="020B0604020202020204" pitchFamily="34" charset="0"/>
                <a:ea typeface="Times New Roman" panose="02020603050405020304" pitchFamily="18" charset="0"/>
              </a:rPr>
              <a:t>, </a:t>
            </a:r>
            <a:r>
              <a:rPr lang="en-IN" sz="1100" i="1" dirty="0">
                <a:effectLst/>
                <a:latin typeface="Arial" panose="020B0604020202020204" pitchFamily="34" charset="0"/>
                <a:ea typeface="Times New Roman" panose="02020603050405020304" pitchFamily="18" charset="0"/>
              </a:rPr>
              <a:t>7</a:t>
            </a:r>
            <a:r>
              <a:rPr lang="en-IN" sz="1100" dirty="0">
                <a:effectLst/>
                <a:latin typeface="Arial" panose="020B0604020202020204" pitchFamily="34" charset="0"/>
                <a:ea typeface="Times New Roman" panose="02020603050405020304" pitchFamily="18" charset="0"/>
              </a:rPr>
              <a:t>(1), pp.1–8. </a:t>
            </a:r>
            <a:endParaRPr lang="en-IN" sz="11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100" dirty="0" err="1">
                <a:effectLst/>
                <a:latin typeface="Arial" panose="020B0604020202020204" pitchFamily="34" charset="0"/>
                <a:ea typeface="Times New Roman" panose="02020603050405020304" pitchFamily="18" charset="0"/>
              </a:rPr>
              <a:t>Dinius</a:t>
            </a:r>
            <a:r>
              <a:rPr lang="en-IN" sz="1100" dirty="0">
                <a:effectLst/>
                <a:latin typeface="Arial" panose="020B0604020202020204" pitchFamily="34" charset="0"/>
                <a:ea typeface="Times New Roman" panose="02020603050405020304" pitchFamily="18" charset="0"/>
              </a:rPr>
              <a:t>, J., Philipp, R., </a:t>
            </a:r>
            <a:r>
              <a:rPr lang="en-IN" sz="1100" dirty="0" err="1">
                <a:effectLst/>
                <a:latin typeface="Arial" panose="020B0604020202020204" pitchFamily="34" charset="0"/>
                <a:ea typeface="Times New Roman" panose="02020603050405020304" pitchFamily="18" charset="0"/>
              </a:rPr>
              <a:t>Ernstmann</a:t>
            </a:r>
            <a:r>
              <a:rPr lang="en-IN" sz="1100" dirty="0">
                <a:effectLst/>
                <a:latin typeface="Arial" panose="020B0604020202020204" pitchFamily="34" charset="0"/>
                <a:ea typeface="Times New Roman" panose="02020603050405020304" pitchFamily="18" charset="0"/>
              </a:rPr>
              <a:t>, N., </a:t>
            </a:r>
            <a:r>
              <a:rPr lang="en-IN" sz="1100" dirty="0" err="1">
                <a:effectLst/>
                <a:latin typeface="Arial" panose="020B0604020202020204" pitchFamily="34" charset="0"/>
                <a:ea typeface="Times New Roman" panose="02020603050405020304" pitchFamily="18" charset="0"/>
              </a:rPr>
              <a:t>Heier</a:t>
            </a:r>
            <a:r>
              <a:rPr lang="en-IN" sz="1100" dirty="0">
                <a:effectLst/>
                <a:latin typeface="Arial" panose="020B0604020202020204" pitchFamily="34" charset="0"/>
                <a:ea typeface="Times New Roman" panose="02020603050405020304" pitchFamily="18" charset="0"/>
              </a:rPr>
              <a:t>, L., </a:t>
            </a:r>
            <a:r>
              <a:rPr lang="en-IN" sz="1100" dirty="0" err="1">
                <a:effectLst/>
                <a:latin typeface="Arial" panose="020B0604020202020204" pitchFamily="34" charset="0"/>
                <a:ea typeface="Times New Roman" panose="02020603050405020304" pitchFamily="18" charset="0"/>
              </a:rPr>
              <a:t>Göritz</a:t>
            </a:r>
            <a:r>
              <a:rPr lang="en-IN" sz="1100" dirty="0">
                <a:effectLst/>
                <a:latin typeface="Arial" panose="020B0604020202020204" pitchFamily="34" charset="0"/>
                <a:ea typeface="Times New Roman" panose="02020603050405020304" pitchFamily="18" charset="0"/>
              </a:rPr>
              <a:t>, A.S., </a:t>
            </a:r>
            <a:r>
              <a:rPr lang="en-IN" sz="1100" dirty="0" err="1">
                <a:effectLst/>
                <a:latin typeface="Arial" panose="020B0604020202020204" pitchFamily="34" charset="0"/>
                <a:ea typeface="Times New Roman" panose="02020603050405020304" pitchFamily="18" charset="0"/>
              </a:rPr>
              <a:t>Pfisterer-Heise</a:t>
            </a:r>
            <a:r>
              <a:rPr lang="en-IN" sz="1100" dirty="0">
                <a:effectLst/>
                <a:latin typeface="Arial" panose="020B0604020202020204" pitchFamily="34" charset="0"/>
                <a:ea typeface="Times New Roman" panose="02020603050405020304" pitchFamily="18" charset="0"/>
              </a:rPr>
              <a:t>, S., </a:t>
            </a:r>
            <a:r>
              <a:rPr lang="en-IN" sz="1100" dirty="0" err="1">
                <a:effectLst/>
                <a:latin typeface="Arial" panose="020B0604020202020204" pitchFamily="34" charset="0"/>
                <a:ea typeface="Times New Roman" panose="02020603050405020304" pitchFamily="18" charset="0"/>
              </a:rPr>
              <a:t>Hammerschmidt</a:t>
            </a:r>
            <a:r>
              <a:rPr lang="en-IN" sz="1100" dirty="0">
                <a:effectLst/>
                <a:latin typeface="Arial" panose="020B0604020202020204" pitchFamily="34" charset="0"/>
                <a:ea typeface="Times New Roman" panose="02020603050405020304" pitchFamily="18" charset="0"/>
              </a:rPr>
              <a:t>, J., </a:t>
            </a:r>
            <a:r>
              <a:rPr lang="en-IN" sz="1100" dirty="0" err="1">
                <a:effectLst/>
                <a:latin typeface="Arial" panose="020B0604020202020204" pitchFamily="34" charset="0"/>
                <a:ea typeface="Times New Roman" panose="02020603050405020304" pitchFamily="18" charset="0"/>
              </a:rPr>
              <a:t>Bergelt</a:t>
            </a:r>
            <a:r>
              <a:rPr lang="en-IN" sz="1100" dirty="0">
                <a:effectLst/>
                <a:latin typeface="Arial" panose="020B0604020202020204" pitchFamily="34" charset="0"/>
                <a:ea typeface="Times New Roman" panose="02020603050405020304" pitchFamily="18" charset="0"/>
              </a:rPr>
              <a:t>, C., Hammer, A. and </a:t>
            </a:r>
            <a:r>
              <a:rPr lang="en-IN" sz="1100" dirty="0" err="1">
                <a:effectLst/>
                <a:latin typeface="Arial" panose="020B0604020202020204" pitchFamily="34" charset="0"/>
                <a:ea typeface="Times New Roman" panose="02020603050405020304" pitchFamily="18" charset="0"/>
              </a:rPr>
              <a:t>Körner</a:t>
            </a:r>
            <a:r>
              <a:rPr lang="en-IN" sz="1100" dirty="0">
                <a:effectLst/>
                <a:latin typeface="Arial" panose="020B0604020202020204" pitchFamily="34" charset="0"/>
                <a:ea typeface="Times New Roman" panose="02020603050405020304" pitchFamily="18" charset="0"/>
              </a:rPr>
              <a:t>, M. (2020). Inter-professional teamwork and its association with patient safety in German hospitals—A cross sectional study. </a:t>
            </a:r>
            <a:r>
              <a:rPr lang="en-IN" sz="1100" i="1" dirty="0">
                <a:effectLst/>
                <a:latin typeface="Arial" panose="020B0604020202020204" pitchFamily="34" charset="0"/>
                <a:ea typeface="Times New Roman" panose="02020603050405020304" pitchFamily="18" charset="0"/>
              </a:rPr>
              <a:t>PLOS ONE</a:t>
            </a:r>
            <a:r>
              <a:rPr lang="en-IN" sz="1100" dirty="0">
                <a:effectLst/>
                <a:latin typeface="Arial" panose="020B0604020202020204" pitchFamily="34" charset="0"/>
                <a:ea typeface="Times New Roman" panose="02020603050405020304" pitchFamily="18" charset="0"/>
              </a:rPr>
              <a:t>, </a:t>
            </a:r>
            <a:r>
              <a:rPr lang="en-IN" sz="1100" i="1" dirty="0">
                <a:effectLst/>
                <a:latin typeface="Arial" panose="020B0604020202020204" pitchFamily="34" charset="0"/>
                <a:ea typeface="Times New Roman" panose="02020603050405020304" pitchFamily="18" charset="0"/>
              </a:rPr>
              <a:t>15</a:t>
            </a:r>
            <a:r>
              <a:rPr lang="en-IN" sz="1100" dirty="0">
                <a:effectLst/>
                <a:latin typeface="Arial" panose="020B0604020202020204" pitchFamily="34" charset="0"/>
                <a:ea typeface="Times New Roman" panose="02020603050405020304" pitchFamily="18" charset="0"/>
              </a:rPr>
              <a:t>(5). </a:t>
            </a:r>
            <a:endParaRPr lang="en-IN" sz="11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100" kern="0" dirty="0" err="1">
                <a:effectLst/>
                <a:latin typeface="Arial" panose="020B0604020202020204" pitchFamily="34" charset="0"/>
                <a:ea typeface="Times New Roman" panose="02020603050405020304" pitchFamily="18" charset="0"/>
                <a:cs typeface="Arial" panose="020B0604020202020204" pitchFamily="34" charset="0"/>
              </a:rPr>
              <a:t>Duddy</a:t>
            </a:r>
            <a:r>
              <a:rPr lang="en-IN" sz="1100" kern="0" dirty="0">
                <a:effectLst/>
                <a:latin typeface="Arial" panose="020B0604020202020204" pitchFamily="34" charset="0"/>
                <a:ea typeface="Times New Roman" panose="02020603050405020304" pitchFamily="18" charset="0"/>
                <a:cs typeface="Arial" panose="020B0604020202020204" pitchFamily="34" charset="0"/>
              </a:rPr>
              <a:t>, C. (2025) </a:t>
            </a:r>
            <a:r>
              <a:rPr lang="en-IN" sz="1100" i="1" kern="0" dirty="0">
                <a:effectLst/>
                <a:latin typeface="Arial" panose="020B0604020202020204" pitchFamily="34" charset="0"/>
                <a:ea typeface="Times New Roman" panose="02020603050405020304" pitchFamily="18" charset="0"/>
                <a:cs typeface="Arial" panose="020B0604020202020204" pitchFamily="34" charset="0"/>
              </a:rPr>
              <a:t>Debate on World COPD day</a:t>
            </a:r>
            <a:r>
              <a:rPr lang="en-IN" sz="1100" kern="0" dirty="0">
                <a:effectLst/>
                <a:latin typeface="Arial" panose="020B0604020202020204" pitchFamily="34" charset="0"/>
                <a:ea typeface="Times New Roman" panose="02020603050405020304" pitchFamily="18" charset="0"/>
                <a:cs typeface="Arial" panose="020B0604020202020204" pitchFamily="34" charset="0"/>
              </a:rPr>
              <a:t>. [online] House of Commons Library. Available at: </a:t>
            </a:r>
            <a:r>
              <a:rPr lang="en-IN" sz="1100" u="sng" kern="0" dirty="0">
                <a:effectLst/>
                <a:latin typeface="Arial" panose="020B0604020202020204" pitchFamily="34" charset="0"/>
                <a:ea typeface="Times New Roman" panose="02020603050405020304" pitchFamily="18" charset="0"/>
                <a:cs typeface="Arial" panose="020B0604020202020204" pitchFamily="34" charset="0"/>
                <a:hlinkClick r:id="rId5"/>
              </a:rPr>
              <a:t>https://commonslibrary.parliament.uk/research-briefings/cdp-2025-0218/</a:t>
            </a:r>
            <a:r>
              <a:rPr lang="en-IN" sz="11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11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100" kern="0" dirty="0" err="1">
                <a:effectLst/>
                <a:latin typeface="Arial" panose="020B0604020202020204" pitchFamily="34" charset="0"/>
                <a:ea typeface="Times New Roman" panose="02020603050405020304" pitchFamily="18" charset="0"/>
                <a:cs typeface="Arial" panose="020B0604020202020204" pitchFamily="34" charset="0"/>
              </a:rPr>
              <a:t>Gholami</a:t>
            </a:r>
            <a:r>
              <a:rPr lang="en-IN" sz="1100" kern="0" dirty="0">
                <a:effectLst/>
                <a:latin typeface="Arial" panose="020B0604020202020204" pitchFamily="34" charset="0"/>
                <a:ea typeface="Times New Roman" panose="02020603050405020304" pitchFamily="18" charset="0"/>
                <a:cs typeface="Arial" panose="020B0604020202020204" pitchFamily="34" charset="0"/>
              </a:rPr>
              <a:t>, S., </a:t>
            </a:r>
            <a:r>
              <a:rPr lang="en-IN" sz="1100" kern="0" dirty="0" err="1">
                <a:effectLst/>
                <a:latin typeface="Arial" panose="020B0604020202020204" pitchFamily="34" charset="0"/>
                <a:ea typeface="Times New Roman" panose="02020603050405020304" pitchFamily="18" charset="0"/>
                <a:cs typeface="Arial" panose="020B0604020202020204" pitchFamily="34" charset="0"/>
              </a:rPr>
              <a:t>Chinonyerem</a:t>
            </a:r>
            <a:r>
              <a:rPr lang="en-IN" sz="1100" kern="0" dirty="0">
                <a:effectLst/>
                <a:latin typeface="Arial" panose="020B0604020202020204" pitchFamily="34" charset="0"/>
                <a:ea typeface="Times New Roman" panose="02020603050405020304" pitchFamily="18" charset="0"/>
                <a:cs typeface="Arial" panose="020B0604020202020204" pitchFamily="34" charset="0"/>
              </a:rPr>
              <a:t>, D., Cooper, E.J. and </a:t>
            </a:r>
            <a:r>
              <a:rPr lang="en-IN" sz="1100" kern="0" dirty="0" err="1">
                <a:effectLst/>
                <a:latin typeface="Arial" panose="020B0604020202020204" pitchFamily="34" charset="0"/>
                <a:ea typeface="Times New Roman" panose="02020603050405020304" pitchFamily="18" charset="0"/>
                <a:cs typeface="Arial" panose="020B0604020202020204" pitchFamily="34" charset="0"/>
              </a:rPr>
              <a:t>Kuwornu</a:t>
            </a:r>
            <a:r>
              <a:rPr lang="en-IN" sz="1100" kern="0" dirty="0">
                <a:effectLst/>
                <a:latin typeface="Arial" panose="020B0604020202020204" pitchFamily="34" charset="0"/>
                <a:ea typeface="Times New Roman" panose="02020603050405020304" pitchFamily="18" charset="0"/>
                <a:cs typeface="Arial" panose="020B0604020202020204" pitchFamily="34" charset="0"/>
              </a:rPr>
              <a:t>, J.P. (2025) Understanding the Unmet Needs, Experiences, and Perspectives of COPD Caregivers: A Scoping Review. </a:t>
            </a:r>
            <a:r>
              <a:rPr lang="en-IN" sz="1100" i="1" kern="0" dirty="0">
                <a:effectLst/>
                <a:latin typeface="Arial" panose="020B0604020202020204" pitchFamily="34" charset="0"/>
                <a:ea typeface="Times New Roman" panose="02020603050405020304" pitchFamily="18" charset="0"/>
                <a:cs typeface="Arial" panose="020B0604020202020204" pitchFamily="34" charset="0"/>
              </a:rPr>
              <a:t>COPD Journal of Chronic Obstructive Pulmonary Disease</a:t>
            </a:r>
            <a:r>
              <a:rPr lang="en-IN" sz="1100" kern="0" dirty="0">
                <a:effectLst/>
                <a:latin typeface="Arial" panose="020B0604020202020204" pitchFamily="34" charset="0"/>
                <a:ea typeface="Times New Roman" panose="02020603050405020304" pitchFamily="18" charset="0"/>
                <a:cs typeface="Arial" panose="020B0604020202020204" pitchFamily="34" charset="0"/>
              </a:rPr>
              <a:t>, </a:t>
            </a:r>
            <a:r>
              <a:rPr lang="en-IN" sz="1100" i="1" kern="0" dirty="0">
                <a:effectLst/>
                <a:latin typeface="Arial" panose="020B0604020202020204" pitchFamily="34" charset="0"/>
                <a:ea typeface="Times New Roman" panose="02020603050405020304" pitchFamily="18" charset="0"/>
                <a:cs typeface="Arial" panose="020B0604020202020204" pitchFamily="34" charset="0"/>
              </a:rPr>
              <a:t>22</a:t>
            </a:r>
            <a:r>
              <a:rPr lang="en-IN" sz="1100" kern="0" dirty="0">
                <a:effectLst/>
                <a:latin typeface="Arial" panose="020B0604020202020204" pitchFamily="34" charset="0"/>
                <a:ea typeface="Times New Roman" panose="02020603050405020304" pitchFamily="18" charset="0"/>
                <a:cs typeface="Arial" panose="020B0604020202020204" pitchFamily="34" charset="0"/>
              </a:rPr>
              <a:t>(1).</a:t>
            </a:r>
            <a:endParaRPr lang="en-IN" sz="11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795019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6DAA8-1AE7-467D-A9E3-D5E0CC267A5A}"/>
              </a:ext>
            </a:extLst>
          </p:cNvPr>
          <p:cNvSpPr>
            <a:spLocks noGrp="1"/>
          </p:cNvSpPr>
          <p:nvPr>
            <p:ph type="title"/>
          </p:nvPr>
        </p:nvSpPr>
        <p:spPr>
          <a:solidFill>
            <a:schemeClr val="accent2"/>
          </a:solidFill>
        </p:spPr>
        <p:txBody>
          <a:bodyPr/>
          <a:lstStyle/>
          <a:p>
            <a:pPr algn="ctr"/>
            <a:r>
              <a:rPr lang="en-US"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References</a:t>
            </a:r>
            <a:endParaRPr lang="en-IN" dirty="0"/>
          </a:p>
        </p:txBody>
      </p:sp>
      <p:sp>
        <p:nvSpPr>
          <p:cNvPr id="3" name="Content Placeholder 2">
            <a:extLst>
              <a:ext uri="{FF2B5EF4-FFF2-40B4-BE49-F238E27FC236}">
                <a16:creationId xmlns:a16="http://schemas.microsoft.com/office/drawing/2014/main" id="{8D1AAF00-2E47-4752-BF43-AE87F07D2C79}"/>
              </a:ext>
            </a:extLst>
          </p:cNvPr>
          <p:cNvSpPr>
            <a:spLocks noGrp="1"/>
          </p:cNvSpPr>
          <p:nvPr>
            <p:ph idx="1"/>
          </p:nvPr>
        </p:nvSpPr>
        <p:spPr/>
        <p:txBody>
          <a:bodyPr>
            <a:normAutofit fontScale="40000" lnSpcReduction="20000"/>
          </a:bodyPr>
          <a:lstStyle/>
          <a:p>
            <a:pPr marL="0" marR="0" indent="0" algn="just">
              <a:lnSpc>
                <a:spcPct val="150000"/>
              </a:lnSpc>
              <a:spcBef>
                <a:spcPts val="0"/>
              </a:spcBef>
              <a:buNone/>
            </a:pPr>
            <a:r>
              <a:rPr lang="en-IN" sz="2800" kern="0" dirty="0">
                <a:effectLst/>
                <a:latin typeface="Arial" panose="020B0604020202020204" pitchFamily="34" charset="0"/>
                <a:ea typeface="Times New Roman" panose="02020603050405020304" pitchFamily="18" charset="0"/>
                <a:cs typeface="Arial" panose="020B0604020202020204" pitchFamily="34" charset="0"/>
              </a:rPr>
              <a:t>GOV.UK (2025)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Respiratory disease profile: statistical commentary, June 2025</a:t>
            </a:r>
            <a:r>
              <a:rPr lang="en-IN" sz="2800" kern="0" dirty="0">
                <a:effectLst/>
                <a:latin typeface="Arial" panose="020B0604020202020204" pitchFamily="34" charset="0"/>
                <a:ea typeface="Times New Roman" panose="02020603050405020304" pitchFamily="18" charset="0"/>
                <a:cs typeface="Arial" panose="020B0604020202020204" pitchFamily="34" charset="0"/>
              </a:rPr>
              <a:t>. [online] GOV.UK. Available at: </a:t>
            </a:r>
            <a:r>
              <a:rPr lang="en-IN" sz="2800" u="sng" kern="0" dirty="0">
                <a:effectLst/>
                <a:latin typeface="Arial" panose="020B0604020202020204" pitchFamily="34" charset="0"/>
                <a:ea typeface="Times New Roman" panose="02020603050405020304" pitchFamily="18" charset="0"/>
                <a:cs typeface="Arial" panose="020B0604020202020204" pitchFamily="34" charset="0"/>
                <a:hlinkClick r:id="rId2"/>
              </a:rPr>
              <a:t>https://www.gov.uk/government/statistics/update-of-indicators-in-the-respiratory-disease-profile-june-2025/respiratory-disease-profile-statistical-commentary-june-2025</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2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2800" kern="0" dirty="0" err="1">
                <a:effectLst/>
                <a:latin typeface="Arial" panose="020B0604020202020204" pitchFamily="34" charset="0"/>
                <a:ea typeface="Times New Roman" panose="02020603050405020304" pitchFamily="18" charset="0"/>
                <a:cs typeface="Arial" panose="020B0604020202020204" pitchFamily="34" charset="0"/>
              </a:rPr>
              <a:t>Grudniewicz</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 Gray, C.S., </a:t>
            </a:r>
            <a:r>
              <a:rPr lang="en-IN" sz="2800" kern="0" dirty="0" err="1">
                <a:effectLst/>
                <a:latin typeface="Arial" panose="020B0604020202020204" pitchFamily="34" charset="0"/>
                <a:ea typeface="Times New Roman" panose="02020603050405020304" pitchFamily="18" charset="0"/>
                <a:cs typeface="Arial" panose="020B0604020202020204" pitchFamily="34" charset="0"/>
              </a:rPr>
              <a:t>Boeckxstaens</a:t>
            </a:r>
            <a:r>
              <a:rPr lang="en-IN" sz="2800" kern="0" dirty="0">
                <a:effectLst/>
                <a:latin typeface="Arial" panose="020B0604020202020204" pitchFamily="34" charset="0"/>
                <a:ea typeface="Times New Roman" panose="02020603050405020304" pitchFamily="18" charset="0"/>
                <a:cs typeface="Arial" panose="020B0604020202020204" pitchFamily="34" charset="0"/>
              </a:rPr>
              <a:t>, P., </a:t>
            </a:r>
            <a:r>
              <a:rPr lang="en-IN" sz="2800" kern="0" dirty="0" err="1">
                <a:effectLst/>
                <a:latin typeface="Arial" panose="020B0604020202020204" pitchFamily="34" charset="0"/>
                <a:ea typeface="Times New Roman" panose="02020603050405020304" pitchFamily="18" charset="0"/>
                <a:cs typeface="Arial" panose="020B0604020202020204" pitchFamily="34" charset="0"/>
              </a:rPr>
              <a:t>Maeseneer</a:t>
            </a:r>
            <a:r>
              <a:rPr lang="en-IN" sz="2800" kern="0" dirty="0">
                <a:effectLst/>
                <a:latin typeface="Arial" panose="020B0604020202020204" pitchFamily="34" charset="0"/>
                <a:ea typeface="Times New Roman" panose="02020603050405020304" pitchFamily="18" charset="0"/>
                <a:cs typeface="Arial" panose="020B0604020202020204" pitchFamily="34" charset="0"/>
              </a:rPr>
              <a:t>, J.D. and </a:t>
            </a:r>
            <a:r>
              <a:rPr lang="en-IN" sz="2800" kern="0" dirty="0" err="1">
                <a:effectLst/>
                <a:latin typeface="Arial" panose="020B0604020202020204" pitchFamily="34" charset="0"/>
                <a:ea typeface="Times New Roman" panose="02020603050405020304" pitchFamily="18" charset="0"/>
                <a:cs typeface="Arial" panose="020B0604020202020204" pitchFamily="34" charset="0"/>
              </a:rPr>
              <a:t>Mold</a:t>
            </a:r>
            <a:r>
              <a:rPr lang="en-IN" sz="2800" kern="0" dirty="0">
                <a:effectLst/>
                <a:latin typeface="Arial" panose="020B0604020202020204" pitchFamily="34" charset="0"/>
                <a:ea typeface="Times New Roman" panose="02020603050405020304" pitchFamily="18" charset="0"/>
                <a:cs typeface="Arial" panose="020B0604020202020204" pitchFamily="34" charset="0"/>
              </a:rPr>
              <a:t>, J.W. (2023) Operationalizing the Chronic Care Model with Goal-Oriented Care.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The Patient: Patient-</a:t>
            </a:r>
            <a:r>
              <a:rPr lang="en-IN" sz="2800" i="1" kern="0" dirty="0" err="1">
                <a:effectLst/>
                <a:latin typeface="Arial" panose="020B0604020202020204" pitchFamily="34" charset="0"/>
                <a:ea typeface="Times New Roman" panose="02020603050405020304" pitchFamily="18" charset="0"/>
                <a:cs typeface="Arial" panose="020B0604020202020204" pitchFamily="34" charset="0"/>
              </a:rPr>
              <a:t>Centered</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 Outcomes Research</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16</a:t>
            </a:r>
            <a:r>
              <a:rPr lang="en-IN" sz="2800" kern="0" dirty="0">
                <a:effectLst/>
                <a:latin typeface="Arial" panose="020B0604020202020204" pitchFamily="34" charset="0"/>
                <a:ea typeface="Times New Roman" panose="02020603050405020304" pitchFamily="18" charset="0"/>
                <a:cs typeface="Arial" panose="020B0604020202020204" pitchFamily="34" charset="0"/>
              </a:rPr>
              <a:t>(6), pp.569–578. </a:t>
            </a:r>
            <a:endParaRPr lang="en-IN" sz="2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2800" dirty="0">
                <a:effectLst/>
                <a:latin typeface="Arial" panose="020B0604020202020204" pitchFamily="34" charset="0"/>
                <a:ea typeface="Times New Roman" panose="02020603050405020304" pitchFamily="18" charset="0"/>
              </a:rPr>
              <a:t>Hoque, F. (2024) Shared Decision-Making in Patient Care: Advantages, Barriers and Potential Solutions. </a:t>
            </a:r>
            <a:r>
              <a:rPr lang="en-IN" sz="2800" i="1" dirty="0">
                <a:effectLst/>
                <a:latin typeface="Arial" panose="020B0604020202020204" pitchFamily="34" charset="0"/>
                <a:ea typeface="Times New Roman" panose="02020603050405020304" pitchFamily="18" charset="0"/>
              </a:rPr>
              <a:t>Journal of Brown Hospital Medicine</a:t>
            </a:r>
            <a:r>
              <a:rPr lang="en-IN" sz="2800" dirty="0">
                <a:effectLst/>
                <a:latin typeface="Arial" panose="020B0604020202020204" pitchFamily="34" charset="0"/>
                <a:ea typeface="Times New Roman" panose="02020603050405020304" pitchFamily="18" charset="0"/>
              </a:rPr>
              <a:t>, </a:t>
            </a:r>
            <a:r>
              <a:rPr lang="en-IN" sz="2800" i="1" dirty="0">
                <a:effectLst/>
                <a:latin typeface="Arial" panose="020B0604020202020204" pitchFamily="34" charset="0"/>
                <a:ea typeface="Times New Roman" panose="02020603050405020304" pitchFamily="18" charset="0"/>
              </a:rPr>
              <a:t>3</a:t>
            </a:r>
            <a:r>
              <a:rPr lang="en-IN" sz="2800" dirty="0">
                <a:effectLst/>
                <a:latin typeface="Arial" panose="020B0604020202020204" pitchFamily="34" charset="0"/>
                <a:ea typeface="Times New Roman" panose="02020603050405020304" pitchFamily="18" charset="0"/>
              </a:rPr>
              <a:t>(4). </a:t>
            </a:r>
            <a:endParaRPr lang="en-IN" sz="28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2800" kern="0" dirty="0">
                <a:effectLst/>
                <a:latin typeface="Arial" panose="020B0604020202020204" pitchFamily="34" charset="0"/>
                <a:ea typeface="Times New Roman" panose="02020603050405020304" pitchFamily="18" charset="0"/>
                <a:cs typeface="Arial" panose="020B0604020202020204" pitchFamily="34" charset="0"/>
              </a:rPr>
              <a:t>Katherine A. Safka, M.D., Joshua Wald, M.D., </a:t>
            </a:r>
            <a:r>
              <a:rPr lang="en-IN" sz="2800" kern="0" dirty="0" err="1">
                <a:effectLst/>
                <a:latin typeface="Arial" panose="020B0604020202020204" pitchFamily="34" charset="0"/>
                <a:ea typeface="Times New Roman" panose="02020603050405020304" pitchFamily="18" charset="0"/>
                <a:cs typeface="Arial" panose="020B0604020202020204" pitchFamily="34" charset="0"/>
              </a:rPr>
              <a:t>Hongyu</a:t>
            </a:r>
            <a:r>
              <a:rPr lang="en-IN" sz="2800" kern="0" dirty="0">
                <a:effectLst/>
                <a:latin typeface="Arial" panose="020B0604020202020204" pitchFamily="34" charset="0"/>
                <a:ea typeface="Times New Roman" panose="02020603050405020304" pitchFamily="18" charset="0"/>
                <a:cs typeface="Arial" panose="020B0604020202020204" pitchFamily="34" charset="0"/>
              </a:rPr>
              <a:t> Wang, M.D., Andrew McIvor, M.D. and McIvor, L. (2016) GOLD Stage and Treatment in COPD: A 500 Patient Point Prevalence Study.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Chronic Obstructive Pulmonary </a:t>
            </a:r>
            <a:r>
              <a:rPr lang="en-IN" sz="2800" i="1" kern="0" dirty="0" err="1">
                <a:effectLst/>
                <a:latin typeface="Arial" panose="020B0604020202020204" pitchFamily="34" charset="0"/>
                <a:ea typeface="Times New Roman" panose="02020603050405020304" pitchFamily="18" charset="0"/>
                <a:cs typeface="Arial" panose="020B0604020202020204" pitchFamily="34" charset="0"/>
              </a:rPr>
              <a:t>Diseases:Journal</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 of the COPD Foundation</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4</a:t>
            </a:r>
            <a:r>
              <a:rPr lang="en-IN" sz="2800" kern="0" dirty="0">
                <a:effectLst/>
                <a:latin typeface="Arial" panose="020B0604020202020204" pitchFamily="34" charset="0"/>
                <a:ea typeface="Times New Roman" panose="02020603050405020304" pitchFamily="18" charset="0"/>
                <a:cs typeface="Arial" panose="020B0604020202020204" pitchFamily="34" charset="0"/>
              </a:rPr>
              <a:t>(1), pp.45–55. Available at: </a:t>
            </a:r>
            <a:r>
              <a:rPr lang="en-IN" sz="2800" u="sng" kern="0" dirty="0">
                <a:effectLst/>
                <a:latin typeface="Arial" panose="020B0604020202020204" pitchFamily="34" charset="0"/>
                <a:ea typeface="Times New Roman" panose="02020603050405020304" pitchFamily="18" charset="0"/>
                <a:cs typeface="Arial" panose="020B0604020202020204" pitchFamily="34" charset="0"/>
                <a:hlinkClick r:id="rId3"/>
              </a:rPr>
              <a:t>https://journal.copdfoundation.org/jcopdf/id/1137/gold-stage-and-treatment-in-copd-a-500-patient-point-prevalence-study</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2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2800" kern="0" dirty="0" err="1">
                <a:effectLst/>
                <a:latin typeface="Arial" panose="020B0604020202020204" pitchFamily="34" charset="0"/>
                <a:ea typeface="Times New Roman" panose="02020603050405020304" pitchFamily="18" charset="0"/>
                <a:cs typeface="Arial" panose="020B0604020202020204" pitchFamily="34" charset="0"/>
              </a:rPr>
              <a:t>Kulakiewicz</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 Baker, C. and Macdonald, M. (2021) Support for people with chronic obstructive pulmonary disease.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commonslibrary.parliament.uk</a:t>
            </a:r>
            <a:r>
              <a:rPr lang="en-IN" sz="2800" kern="0" dirty="0">
                <a:effectLst/>
                <a:latin typeface="Arial" panose="020B0604020202020204" pitchFamily="34" charset="0"/>
                <a:ea typeface="Times New Roman" panose="02020603050405020304" pitchFamily="18" charset="0"/>
                <a:cs typeface="Arial" panose="020B0604020202020204" pitchFamily="34" charset="0"/>
              </a:rPr>
              <a:t>. [online] Available at: </a:t>
            </a:r>
            <a:r>
              <a:rPr lang="en-IN" sz="2800" u="sng" kern="0" dirty="0">
                <a:effectLst/>
                <a:latin typeface="Arial" panose="020B0604020202020204" pitchFamily="34" charset="0"/>
                <a:ea typeface="Times New Roman" panose="02020603050405020304" pitchFamily="18" charset="0"/>
                <a:cs typeface="Arial" panose="020B0604020202020204" pitchFamily="34" charset="0"/>
                <a:hlinkClick r:id="rId4"/>
              </a:rPr>
              <a:t>https://commonslibrary.parliament.uk/research-briefings/cdp-2021-0188/</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2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2800" dirty="0">
                <a:effectLst/>
                <a:latin typeface="Arial" panose="020B0604020202020204" pitchFamily="34" charset="0"/>
                <a:ea typeface="Times New Roman" panose="02020603050405020304" pitchFamily="18" charset="0"/>
              </a:rPr>
              <a:t>Lamb, K., Theodore, D. and </a:t>
            </a:r>
            <a:r>
              <a:rPr lang="en-IN" sz="2800" dirty="0" err="1">
                <a:effectLst/>
                <a:latin typeface="Arial" panose="020B0604020202020204" pitchFamily="34" charset="0"/>
                <a:ea typeface="Times New Roman" panose="02020603050405020304" pitchFamily="18" charset="0"/>
              </a:rPr>
              <a:t>Bhutta</a:t>
            </a:r>
            <a:r>
              <a:rPr lang="en-IN" sz="2800" dirty="0">
                <a:effectLst/>
                <a:latin typeface="Arial" panose="020B0604020202020204" pitchFamily="34" charset="0"/>
                <a:ea typeface="Times New Roman" panose="02020603050405020304" pitchFamily="18" charset="0"/>
              </a:rPr>
              <a:t>, B.S. (2023) </a:t>
            </a:r>
            <a:r>
              <a:rPr lang="en-IN" sz="2800" i="1" dirty="0">
                <a:effectLst/>
                <a:latin typeface="Arial" panose="020B0604020202020204" pitchFamily="34" charset="0"/>
                <a:ea typeface="Times New Roman" panose="02020603050405020304" pitchFamily="18" charset="0"/>
              </a:rPr>
              <a:t>Spirometry</a:t>
            </a:r>
            <a:r>
              <a:rPr lang="en-IN" sz="2800" dirty="0">
                <a:effectLst/>
                <a:latin typeface="Arial" panose="020B0604020202020204" pitchFamily="34" charset="0"/>
                <a:ea typeface="Times New Roman" panose="02020603050405020304" pitchFamily="18" charset="0"/>
              </a:rPr>
              <a:t>. [online] PubMed. Available at: </a:t>
            </a:r>
            <a:r>
              <a:rPr lang="en-IN" sz="2800" u="sng" dirty="0">
                <a:effectLst/>
                <a:latin typeface="Arial" panose="020B0604020202020204" pitchFamily="34" charset="0"/>
                <a:ea typeface="Times New Roman" panose="02020603050405020304" pitchFamily="18" charset="0"/>
                <a:hlinkClick r:id="rId5"/>
              </a:rPr>
              <a:t>https://www.ncbi.nlm.nih.gov/books/NBK560526/</a:t>
            </a:r>
            <a:r>
              <a:rPr lang="en-IN" sz="2800" dirty="0">
                <a:effectLst/>
                <a:latin typeface="Arial" panose="020B0604020202020204" pitchFamily="34" charset="0"/>
                <a:ea typeface="Times New Roman" panose="02020603050405020304" pitchFamily="18" charset="0"/>
              </a:rPr>
              <a:t> [Accessed 10 Apr. 2026].</a:t>
            </a:r>
            <a:endParaRPr lang="en-IN" sz="28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2800" dirty="0">
                <a:effectLst/>
                <a:latin typeface="Arial" panose="020B0604020202020204" pitchFamily="34" charset="0"/>
                <a:ea typeface="Times New Roman" panose="02020603050405020304" pitchFamily="18" charset="0"/>
              </a:rPr>
              <a:t>Liang, T.Z. and Chao, J.H. (2023) </a:t>
            </a:r>
            <a:r>
              <a:rPr lang="en-IN" sz="2800" i="1" dirty="0">
                <a:effectLst/>
                <a:latin typeface="Arial" panose="020B0604020202020204" pitchFamily="34" charset="0"/>
                <a:ea typeface="Times New Roman" panose="02020603050405020304" pitchFamily="18" charset="0"/>
              </a:rPr>
              <a:t>Inhaled corticosteroids</a:t>
            </a:r>
            <a:r>
              <a:rPr lang="en-IN" sz="2800" dirty="0">
                <a:effectLst/>
                <a:latin typeface="Arial" panose="020B0604020202020204" pitchFamily="34" charset="0"/>
                <a:ea typeface="Times New Roman" panose="02020603050405020304" pitchFamily="18" charset="0"/>
              </a:rPr>
              <a:t>. [online] National Library of Medicine. Available at: </a:t>
            </a:r>
            <a:r>
              <a:rPr lang="en-IN" sz="2800" u="sng" dirty="0">
                <a:effectLst/>
                <a:latin typeface="Arial" panose="020B0604020202020204" pitchFamily="34" charset="0"/>
                <a:ea typeface="Times New Roman" panose="02020603050405020304" pitchFamily="18" charset="0"/>
                <a:hlinkClick r:id="rId6"/>
              </a:rPr>
              <a:t>https://www.ncbi.nlm.nih.gov/books/NBK470556/</a:t>
            </a:r>
            <a:r>
              <a:rPr lang="en-IN" sz="2800" dirty="0">
                <a:effectLst/>
                <a:latin typeface="Arial" panose="020B0604020202020204" pitchFamily="34" charset="0"/>
                <a:ea typeface="Times New Roman" panose="02020603050405020304" pitchFamily="18" charset="0"/>
              </a:rPr>
              <a:t> [Accessed 10 Apr. 2026].</a:t>
            </a:r>
            <a:endParaRPr lang="en-IN" sz="28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2800" kern="0" dirty="0" err="1">
                <a:effectLst/>
                <a:latin typeface="Arial" panose="020B0604020202020204" pitchFamily="34" charset="0"/>
                <a:ea typeface="Times New Roman" panose="02020603050405020304" pitchFamily="18" charset="0"/>
                <a:cs typeface="Arial" panose="020B0604020202020204" pitchFamily="34" charset="0"/>
              </a:rPr>
              <a:t>Mathioudakis</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A.G., </a:t>
            </a:r>
            <a:r>
              <a:rPr lang="en-IN" sz="2800" kern="0" dirty="0" err="1">
                <a:effectLst/>
                <a:latin typeface="Arial" panose="020B0604020202020204" pitchFamily="34" charset="0"/>
                <a:ea typeface="Times New Roman" panose="02020603050405020304" pitchFamily="18" charset="0"/>
                <a:cs typeface="Arial" panose="020B0604020202020204" pitchFamily="34" charset="0"/>
              </a:rPr>
              <a:t>Vestbo</a:t>
            </a:r>
            <a:r>
              <a:rPr lang="en-IN" sz="2800" kern="0" dirty="0">
                <a:effectLst/>
                <a:latin typeface="Arial" panose="020B0604020202020204" pitchFamily="34" charset="0"/>
                <a:ea typeface="Times New Roman" panose="02020603050405020304" pitchFamily="18" charset="0"/>
                <a:cs typeface="Arial" panose="020B0604020202020204" pitchFamily="34" charset="0"/>
              </a:rPr>
              <a:t>, J. and Singh, D. (2020) Long-Acting Bronchodilators for Chronic Obstructive Pulmonary Disease.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Clinics in Chest Medicine</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41</a:t>
            </a:r>
            <a:r>
              <a:rPr lang="en-IN" sz="2800" kern="0" dirty="0">
                <a:effectLst/>
                <a:latin typeface="Arial" panose="020B0604020202020204" pitchFamily="34" charset="0"/>
                <a:ea typeface="Times New Roman" panose="02020603050405020304" pitchFamily="18" charset="0"/>
                <a:cs typeface="Arial" panose="020B0604020202020204" pitchFamily="34" charset="0"/>
              </a:rPr>
              <a:t>(3), pp.463–474.</a:t>
            </a:r>
            <a:endParaRPr lang="en-IN" sz="2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2800" kern="0" dirty="0">
                <a:effectLst/>
                <a:latin typeface="Arial" panose="020B0604020202020204" pitchFamily="34" charset="0"/>
                <a:ea typeface="Times New Roman" panose="02020603050405020304" pitchFamily="18" charset="0"/>
                <a:cs typeface="Arial" panose="020B0604020202020204" pitchFamily="34" charset="0"/>
              </a:rPr>
              <a:t>Mayo Clinic (2024)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Bronchitis - Symptoms and Causes</a:t>
            </a:r>
            <a:r>
              <a:rPr lang="en-IN" sz="2800" kern="0" dirty="0">
                <a:effectLst/>
                <a:latin typeface="Arial" panose="020B0604020202020204" pitchFamily="34" charset="0"/>
                <a:ea typeface="Times New Roman" panose="02020603050405020304" pitchFamily="18" charset="0"/>
                <a:cs typeface="Arial" panose="020B0604020202020204" pitchFamily="34" charset="0"/>
              </a:rPr>
              <a:t>. [online] Mayo Clinic. Available at: </a:t>
            </a:r>
            <a:r>
              <a:rPr lang="en-IN" sz="2800" u="sng" kern="0" dirty="0">
                <a:effectLst/>
                <a:latin typeface="Arial" panose="020B0604020202020204" pitchFamily="34" charset="0"/>
                <a:ea typeface="Times New Roman" panose="02020603050405020304" pitchFamily="18" charset="0"/>
                <a:cs typeface="Arial" panose="020B0604020202020204" pitchFamily="34" charset="0"/>
                <a:hlinkClick r:id="rId7"/>
              </a:rPr>
              <a:t>https://www.mayoclinic.org/diseases-conditions/bronchitis/symptoms-causes/syc-20355566</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28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2800" kern="0" dirty="0">
                <a:effectLst/>
                <a:latin typeface="Arial" panose="020B0604020202020204" pitchFamily="34" charset="0"/>
                <a:ea typeface="Times New Roman" panose="02020603050405020304" pitchFamily="18" charset="0"/>
                <a:cs typeface="Arial" panose="020B0604020202020204" pitchFamily="34" charset="0"/>
              </a:rPr>
              <a:t>NHS (2020) </a:t>
            </a:r>
            <a:r>
              <a:rPr lang="en-IN" sz="2800" i="1" kern="0" dirty="0">
                <a:effectLst/>
                <a:latin typeface="Arial" panose="020B0604020202020204" pitchFamily="34" charset="0"/>
                <a:ea typeface="Times New Roman" panose="02020603050405020304" pitchFamily="18" charset="0"/>
                <a:cs typeface="Arial" panose="020B0604020202020204" pitchFamily="34" charset="0"/>
              </a:rPr>
              <a:t>Respiratory disease</a:t>
            </a:r>
            <a:r>
              <a:rPr lang="en-IN" sz="2800" kern="0" dirty="0">
                <a:effectLst/>
                <a:latin typeface="Arial" panose="020B0604020202020204" pitchFamily="34" charset="0"/>
                <a:ea typeface="Times New Roman" panose="02020603050405020304" pitchFamily="18" charset="0"/>
                <a:cs typeface="Arial" panose="020B0604020202020204" pitchFamily="34" charset="0"/>
              </a:rPr>
              <a:t>. [online] Health Education England. Available at: </a:t>
            </a:r>
            <a:r>
              <a:rPr lang="en-IN" sz="2800" u="sng" kern="0" dirty="0">
                <a:effectLst/>
                <a:latin typeface="Arial" panose="020B0604020202020204" pitchFamily="34" charset="0"/>
                <a:ea typeface="Times New Roman" panose="02020603050405020304" pitchFamily="18" charset="0"/>
                <a:cs typeface="Arial" panose="020B0604020202020204" pitchFamily="34" charset="0"/>
                <a:hlinkClick r:id="rId8"/>
              </a:rPr>
              <a:t>https://www.hee.nhs.uk/our-work/population-health/respiratory-disease</a:t>
            </a:r>
            <a:r>
              <a:rPr lang="en-IN" sz="28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28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226727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94207-4D74-4363-8DEF-22BD312769D2}"/>
              </a:ext>
            </a:extLst>
          </p:cNvPr>
          <p:cNvSpPr>
            <a:spLocks noGrp="1"/>
          </p:cNvSpPr>
          <p:nvPr>
            <p:ph type="title"/>
          </p:nvPr>
        </p:nvSpPr>
        <p:spPr>
          <a:solidFill>
            <a:schemeClr val="accent2"/>
          </a:solidFill>
        </p:spPr>
        <p:txBody>
          <a:bodyPr/>
          <a:lstStyle/>
          <a:p>
            <a:pPr algn="ctr"/>
            <a:r>
              <a:rPr lang="en-US"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References</a:t>
            </a:r>
            <a:endParaRPr lang="en-IN" dirty="0">
              <a:solidFill>
                <a:schemeClr val="bg1"/>
              </a:solidFill>
            </a:endParaRPr>
          </a:p>
        </p:txBody>
      </p:sp>
      <p:sp>
        <p:nvSpPr>
          <p:cNvPr id="3" name="Content Placeholder 2">
            <a:extLst>
              <a:ext uri="{FF2B5EF4-FFF2-40B4-BE49-F238E27FC236}">
                <a16:creationId xmlns:a16="http://schemas.microsoft.com/office/drawing/2014/main" id="{93A73DD0-62A5-45F2-B6E4-4C3AF2B4C1A5}"/>
              </a:ext>
            </a:extLst>
          </p:cNvPr>
          <p:cNvSpPr>
            <a:spLocks noGrp="1"/>
          </p:cNvSpPr>
          <p:nvPr>
            <p:ph idx="1"/>
          </p:nvPr>
        </p:nvSpPr>
        <p:spPr>
          <a:xfrm>
            <a:off x="838200" y="1825625"/>
            <a:ext cx="10515600" cy="4528522"/>
          </a:xfrm>
        </p:spPr>
        <p:txBody>
          <a:bodyPr>
            <a:normAutofit lnSpcReduction="10000"/>
          </a:bodyPr>
          <a:lstStyle/>
          <a:p>
            <a:pPr marL="0" marR="0" indent="0" algn="just">
              <a:lnSpc>
                <a:spcPct val="150000"/>
              </a:lnSpc>
              <a:spcBef>
                <a:spcPts val="0"/>
              </a:spcBef>
              <a:buNone/>
            </a:pPr>
            <a:r>
              <a:rPr lang="en-IN" sz="1400" kern="0" dirty="0">
                <a:effectLst/>
                <a:latin typeface="Arial" panose="020B0604020202020204" pitchFamily="34" charset="0"/>
                <a:ea typeface="Times New Roman" panose="02020603050405020304" pitchFamily="18" charset="0"/>
                <a:cs typeface="Arial" panose="020B0604020202020204" pitchFamily="34" charset="0"/>
              </a:rPr>
              <a:t>NHS (2020) </a:t>
            </a:r>
            <a:r>
              <a:rPr lang="en-IN" sz="1400" i="1" kern="0" dirty="0">
                <a:effectLst/>
                <a:latin typeface="Arial" panose="020B0604020202020204" pitchFamily="34" charset="0"/>
                <a:ea typeface="Times New Roman" panose="02020603050405020304" pitchFamily="18" charset="0"/>
                <a:cs typeface="Arial" panose="020B0604020202020204" pitchFamily="34" charset="0"/>
              </a:rPr>
              <a:t>Respiratory disease</a:t>
            </a:r>
            <a:r>
              <a:rPr lang="en-IN" sz="1400" kern="0" dirty="0">
                <a:effectLst/>
                <a:latin typeface="Arial" panose="020B0604020202020204" pitchFamily="34" charset="0"/>
                <a:ea typeface="Times New Roman" panose="02020603050405020304" pitchFamily="18" charset="0"/>
                <a:cs typeface="Arial" panose="020B0604020202020204" pitchFamily="34" charset="0"/>
              </a:rPr>
              <a:t>. [online] Health Education England. Available at: </a:t>
            </a:r>
            <a:r>
              <a:rPr lang="en-IN" sz="1400" u="sng" kern="0" dirty="0">
                <a:effectLst/>
                <a:latin typeface="Arial" panose="020B0604020202020204" pitchFamily="34" charset="0"/>
                <a:ea typeface="Times New Roman" panose="02020603050405020304" pitchFamily="18" charset="0"/>
                <a:cs typeface="Arial" panose="020B0604020202020204" pitchFamily="34" charset="0"/>
                <a:hlinkClick r:id="rId2"/>
              </a:rPr>
              <a:t>https://www.hee.nhs.uk/our-work/population-health/respiratory-disease</a:t>
            </a:r>
            <a:r>
              <a:rPr lang="en-IN" sz="14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400" dirty="0">
                <a:effectLst/>
                <a:latin typeface="Arial" panose="020B0604020202020204" pitchFamily="34" charset="0"/>
                <a:ea typeface="Times New Roman" panose="02020603050405020304" pitchFamily="18" charset="0"/>
              </a:rPr>
              <a:t>NHS England (2019) </a:t>
            </a:r>
            <a:r>
              <a:rPr lang="en-IN" sz="1400" i="1" dirty="0">
                <a:effectLst/>
                <a:latin typeface="Arial" panose="020B0604020202020204" pitchFamily="34" charset="0"/>
                <a:ea typeface="Times New Roman" panose="02020603050405020304" pitchFamily="18" charset="0"/>
              </a:rPr>
              <a:t>NHS England Respiratory Disease</a:t>
            </a:r>
            <a:r>
              <a:rPr lang="en-IN" sz="1400" dirty="0">
                <a:effectLst/>
                <a:latin typeface="Arial" panose="020B0604020202020204" pitchFamily="34" charset="0"/>
                <a:ea typeface="Times New Roman" panose="02020603050405020304" pitchFamily="18" charset="0"/>
              </a:rPr>
              <a:t>. [online] NHS England. Available at: </a:t>
            </a:r>
            <a:r>
              <a:rPr lang="en-IN" sz="1400" u="sng" dirty="0">
                <a:effectLst/>
                <a:latin typeface="Arial" panose="020B0604020202020204" pitchFamily="34" charset="0"/>
                <a:ea typeface="Times New Roman" panose="02020603050405020304" pitchFamily="18" charset="0"/>
                <a:hlinkClick r:id="rId3"/>
              </a:rPr>
              <a:t>https://www.england.nhs.uk/ourwork/clinical-policy/respiratory-disease/</a:t>
            </a:r>
            <a:r>
              <a:rPr lang="en-IN" sz="1400" dirty="0">
                <a:effectLst/>
                <a:latin typeface="Arial" panose="020B0604020202020204" pitchFamily="34" charset="0"/>
                <a:ea typeface="Times New Roman" panose="02020603050405020304" pitchFamily="18" charset="0"/>
              </a:rPr>
              <a:t> [Accessed 9 Apr. 2026].</a:t>
            </a:r>
            <a:endParaRPr lang="en-IN" sz="14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400" kern="0" dirty="0">
                <a:effectLst/>
                <a:latin typeface="Arial" panose="020B0604020202020204" pitchFamily="34" charset="0"/>
                <a:ea typeface="Times New Roman" panose="02020603050405020304" pitchFamily="18" charset="0"/>
                <a:cs typeface="Arial" panose="020B0604020202020204" pitchFamily="34" charset="0"/>
              </a:rPr>
              <a:t>NHS England (2024) </a:t>
            </a:r>
            <a:r>
              <a:rPr lang="en-IN" sz="1400" i="1" kern="0" dirty="0">
                <a:effectLst/>
                <a:latin typeface="Arial" panose="020B0604020202020204" pitchFamily="34" charset="0"/>
                <a:ea typeface="Times New Roman" panose="02020603050405020304" pitchFamily="18" charset="0"/>
                <a:cs typeface="Arial" panose="020B0604020202020204" pitchFamily="34" charset="0"/>
              </a:rPr>
              <a:t>NHS England» Respiratory high impact interventions</a:t>
            </a:r>
            <a:r>
              <a:rPr lang="en-IN" sz="1400" kern="0" dirty="0">
                <a:effectLst/>
                <a:latin typeface="Arial" panose="020B0604020202020204" pitchFamily="34" charset="0"/>
                <a:ea typeface="Times New Roman" panose="02020603050405020304" pitchFamily="18" charset="0"/>
                <a:cs typeface="Arial" panose="020B0604020202020204" pitchFamily="34" charset="0"/>
              </a:rPr>
              <a:t>. [online] www.england.nhs.uk. Available at: </a:t>
            </a:r>
            <a:r>
              <a:rPr lang="en-IN" sz="1400" u="sng" kern="0" dirty="0">
                <a:effectLst/>
                <a:latin typeface="Arial" panose="020B0604020202020204" pitchFamily="34" charset="0"/>
                <a:ea typeface="Times New Roman" panose="02020603050405020304" pitchFamily="18" charset="0"/>
                <a:cs typeface="Arial" panose="020B0604020202020204" pitchFamily="34" charset="0"/>
                <a:hlinkClick r:id="rId4"/>
              </a:rPr>
              <a:t>https://www.england.nhs.uk/ourwork/prevention/secondary-prevention/respiratory-high-impact-interventions/</a:t>
            </a:r>
            <a:r>
              <a:rPr lang="en-IN" sz="14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400" dirty="0">
                <a:effectLst/>
                <a:latin typeface="Arial" panose="020B0604020202020204" pitchFamily="34" charset="0"/>
                <a:ea typeface="Times New Roman" panose="02020603050405020304" pitchFamily="18" charset="0"/>
              </a:rPr>
              <a:t>NICE (2021) </a:t>
            </a:r>
            <a:r>
              <a:rPr lang="en-IN" sz="1400" i="1" dirty="0">
                <a:effectLst/>
                <a:latin typeface="Arial" panose="020B0604020202020204" pitchFamily="34" charset="0"/>
                <a:ea typeface="Times New Roman" panose="02020603050405020304" pitchFamily="18" charset="0"/>
              </a:rPr>
              <a:t>Overview | Tobacco: Preventing Uptake, Promoting Quitting and Treating Dependence | Guidance | NICE</a:t>
            </a:r>
            <a:r>
              <a:rPr lang="en-IN" sz="1400" dirty="0">
                <a:effectLst/>
                <a:latin typeface="Arial" panose="020B0604020202020204" pitchFamily="34" charset="0"/>
                <a:ea typeface="Times New Roman" panose="02020603050405020304" pitchFamily="18" charset="0"/>
              </a:rPr>
              <a:t>. [online] www.nice.org.uk. Available at: </a:t>
            </a:r>
            <a:r>
              <a:rPr lang="en-IN" sz="1400" u="sng" dirty="0">
                <a:effectLst/>
                <a:latin typeface="Arial" panose="020B0604020202020204" pitchFamily="34" charset="0"/>
                <a:ea typeface="Times New Roman" panose="02020603050405020304" pitchFamily="18" charset="0"/>
                <a:hlinkClick r:id="rId5"/>
              </a:rPr>
              <a:t>https://www.nice.org.uk/guidance/ng209</a:t>
            </a:r>
            <a:r>
              <a:rPr lang="en-IN" sz="1400" dirty="0">
                <a:effectLst/>
                <a:latin typeface="Arial" panose="020B0604020202020204" pitchFamily="34" charset="0"/>
                <a:ea typeface="Times New Roman" panose="02020603050405020304" pitchFamily="18" charset="0"/>
              </a:rPr>
              <a:t> [Accessed 10 Apr. 2026].</a:t>
            </a:r>
            <a:endParaRPr lang="en-IN" sz="14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400" kern="0" dirty="0" err="1">
                <a:effectLst/>
                <a:latin typeface="Arial" panose="020B0604020202020204" pitchFamily="34" charset="0"/>
                <a:ea typeface="Times New Roman" panose="02020603050405020304" pitchFamily="18" charset="0"/>
                <a:cs typeface="Arial" panose="020B0604020202020204" pitchFamily="34" charset="0"/>
              </a:rPr>
              <a:t>Petersson</a:t>
            </a:r>
            <a:r>
              <a:rPr lang="en-IN" sz="1400" kern="0" dirty="0">
                <a:effectLst/>
                <a:latin typeface="Arial" panose="020B0604020202020204" pitchFamily="34" charset="0"/>
                <a:ea typeface="Times New Roman" panose="02020603050405020304" pitchFamily="18" charset="0"/>
                <a:cs typeface="Arial" panose="020B0604020202020204" pitchFamily="34" charset="0"/>
              </a:rPr>
              <a:t>, C., </a:t>
            </a:r>
            <a:r>
              <a:rPr lang="en-IN" sz="1400" kern="0" dirty="0" err="1">
                <a:effectLst/>
                <a:latin typeface="Arial" panose="020B0604020202020204" pitchFamily="34" charset="0"/>
                <a:ea typeface="Times New Roman" panose="02020603050405020304" pitchFamily="18" charset="0"/>
                <a:cs typeface="Arial" panose="020B0604020202020204" pitchFamily="34" charset="0"/>
              </a:rPr>
              <a:t>Nygårdh</a:t>
            </a:r>
            <a:r>
              <a:rPr lang="en-IN" sz="1400" kern="0" dirty="0">
                <a:effectLst/>
                <a:latin typeface="Arial" panose="020B0604020202020204" pitchFamily="34" charset="0"/>
                <a:ea typeface="Times New Roman" panose="02020603050405020304" pitchFamily="18" charset="0"/>
                <a:cs typeface="Arial" panose="020B0604020202020204" pitchFamily="34" charset="0"/>
              </a:rPr>
              <a:t>, A. and Hedberg, B. (2022) To support self</a:t>
            </a:r>
            <a:r>
              <a:rPr lang="en-IN" sz="1400" kern="0" dirty="0">
                <a:effectLst/>
                <a:latin typeface="Cambria Math" panose="02040503050406030204" pitchFamily="18" charset="0"/>
                <a:ea typeface="Times New Roman" panose="02020603050405020304" pitchFamily="18" charset="0"/>
                <a:cs typeface="Cambria Math" panose="02040503050406030204" pitchFamily="18" charset="0"/>
              </a:rPr>
              <a:t>‐</a:t>
            </a:r>
            <a:r>
              <a:rPr lang="en-IN" sz="1400" kern="0" dirty="0">
                <a:effectLst/>
                <a:latin typeface="Arial" panose="020B0604020202020204" pitchFamily="34" charset="0"/>
                <a:ea typeface="Times New Roman" panose="02020603050405020304" pitchFamily="18" charset="0"/>
                <a:cs typeface="Arial" panose="020B0604020202020204" pitchFamily="34" charset="0"/>
              </a:rPr>
              <a:t>management for people with long</a:t>
            </a:r>
            <a:r>
              <a:rPr lang="en-IN" sz="1400" kern="0" dirty="0">
                <a:effectLst/>
                <a:latin typeface="Cambria Math" panose="02040503050406030204" pitchFamily="18" charset="0"/>
                <a:ea typeface="Times New Roman" panose="02020603050405020304" pitchFamily="18" charset="0"/>
                <a:cs typeface="Cambria Math" panose="02040503050406030204" pitchFamily="18" charset="0"/>
              </a:rPr>
              <a:t>‐</a:t>
            </a:r>
            <a:r>
              <a:rPr lang="en-IN" sz="1400" kern="0" dirty="0">
                <a:effectLst/>
                <a:latin typeface="Arial" panose="020B0604020202020204" pitchFamily="34" charset="0"/>
                <a:ea typeface="Times New Roman" panose="02020603050405020304" pitchFamily="18" charset="0"/>
                <a:cs typeface="Arial" panose="020B0604020202020204" pitchFamily="34" charset="0"/>
              </a:rPr>
              <a:t>term conditions – The effect on shared decision</a:t>
            </a:r>
            <a:r>
              <a:rPr lang="en-IN" sz="1400" kern="0" dirty="0">
                <a:effectLst/>
                <a:latin typeface="Cambria Math" panose="02040503050406030204" pitchFamily="18" charset="0"/>
                <a:ea typeface="Times New Roman" panose="02020603050405020304" pitchFamily="18" charset="0"/>
                <a:cs typeface="Cambria Math" panose="02040503050406030204" pitchFamily="18" charset="0"/>
              </a:rPr>
              <a:t>‐</a:t>
            </a:r>
            <a:r>
              <a:rPr lang="en-IN" sz="1400" kern="0" dirty="0">
                <a:effectLst/>
                <a:latin typeface="Arial" panose="020B0604020202020204" pitchFamily="34" charset="0"/>
                <a:ea typeface="Times New Roman" panose="02020603050405020304" pitchFamily="18" charset="0"/>
                <a:cs typeface="Arial" panose="020B0604020202020204" pitchFamily="34" charset="0"/>
              </a:rPr>
              <a:t>making, empowerment and coping after participating in group</a:t>
            </a:r>
            <a:r>
              <a:rPr lang="en-IN" sz="1400" kern="0" dirty="0">
                <a:effectLst/>
                <a:latin typeface="Cambria Math" panose="02040503050406030204" pitchFamily="18" charset="0"/>
                <a:ea typeface="Times New Roman" panose="02020603050405020304" pitchFamily="18" charset="0"/>
                <a:cs typeface="Cambria Math" panose="02040503050406030204" pitchFamily="18" charset="0"/>
              </a:rPr>
              <a:t>‐</a:t>
            </a:r>
            <a:r>
              <a:rPr lang="en-IN" sz="1400" kern="0" dirty="0">
                <a:effectLst/>
                <a:latin typeface="Arial" panose="020B0604020202020204" pitchFamily="34" charset="0"/>
                <a:ea typeface="Times New Roman" panose="02020603050405020304" pitchFamily="18" charset="0"/>
                <a:cs typeface="Arial" panose="020B0604020202020204" pitchFamily="34" charset="0"/>
              </a:rPr>
              <a:t>learning sessions. </a:t>
            </a:r>
            <a:r>
              <a:rPr lang="en-IN" sz="1400" i="1" kern="0" dirty="0">
                <a:effectLst/>
                <a:latin typeface="Arial" panose="020B0604020202020204" pitchFamily="34" charset="0"/>
                <a:ea typeface="Times New Roman" panose="02020603050405020304" pitchFamily="18" charset="0"/>
                <a:cs typeface="Arial" panose="020B0604020202020204" pitchFamily="34" charset="0"/>
              </a:rPr>
              <a:t>Nursing Open</a:t>
            </a:r>
            <a:r>
              <a:rPr lang="en-IN" sz="1400" kern="0" dirty="0">
                <a:effectLst/>
                <a:latin typeface="Arial" panose="020B0604020202020204" pitchFamily="34" charset="0"/>
                <a:ea typeface="Times New Roman" panose="02020603050405020304" pitchFamily="18" charset="0"/>
                <a:cs typeface="Arial" panose="020B0604020202020204" pitchFamily="34" charset="0"/>
              </a:rPr>
              <a:t>, </a:t>
            </a:r>
            <a:r>
              <a:rPr lang="en-IN" sz="1400" i="1" kern="0" dirty="0">
                <a:effectLst/>
                <a:latin typeface="Arial" panose="020B0604020202020204" pitchFamily="34" charset="0"/>
                <a:ea typeface="Times New Roman" panose="02020603050405020304" pitchFamily="18" charset="0"/>
                <a:cs typeface="Arial" panose="020B0604020202020204" pitchFamily="34" charset="0"/>
              </a:rPr>
              <a:t>9</a:t>
            </a:r>
            <a:r>
              <a:rPr lang="en-IN" sz="1400" kern="0" dirty="0">
                <a:effectLst/>
                <a:latin typeface="Arial" panose="020B0604020202020204" pitchFamily="34" charset="0"/>
                <a:ea typeface="Times New Roman" panose="02020603050405020304" pitchFamily="18" charset="0"/>
                <a:cs typeface="Arial" panose="020B0604020202020204" pitchFamily="34" charset="0"/>
              </a:rPr>
              <a:t>(5).</a:t>
            </a:r>
            <a:endParaRPr lang="en-IN" sz="14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400" dirty="0" err="1">
                <a:effectLst/>
                <a:latin typeface="Arial" panose="020B0604020202020204" pitchFamily="34" charset="0"/>
                <a:ea typeface="Times New Roman" panose="02020603050405020304" pitchFamily="18" charset="0"/>
              </a:rPr>
              <a:t>Rahi</a:t>
            </a:r>
            <a:r>
              <a:rPr lang="en-IN" sz="1400" dirty="0">
                <a:effectLst/>
                <a:latin typeface="Arial" panose="020B0604020202020204" pitchFamily="34" charset="0"/>
                <a:ea typeface="Times New Roman" panose="02020603050405020304" pitchFamily="18" charset="0"/>
              </a:rPr>
              <a:t>, M.S., </a:t>
            </a:r>
            <a:r>
              <a:rPr lang="en-IN" sz="1400" dirty="0" err="1">
                <a:effectLst/>
                <a:latin typeface="Arial" panose="020B0604020202020204" pitchFamily="34" charset="0"/>
                <a:ea typeface="Times New Roman" panose="02020603050405020304" pitchFamily="18" charset="0"/>
              </a:rPr>
              <a:t>Thilagar</a:t>
            </a:r>
            <a:r>
              <a:rPr lang="en-IN" sz="1400" dirty="0">
                <a:effectLst/>
                <a:latin typeface="Arial" panose="020B0604020202020204" pitchFamily="34" charset="0"/>
                <a:ea typeface="Times New Roman" panose="02020603050405020304" pitchFamily="18" charset="0"/>
              </a:rPr>
              <a:t>, B., Balaji, S., Prabhakaran, S.Y., Mudgal, M., </a:t>
            </a:r>
            <a:r>
              <a:rPr lang="en-IN" sz="1400" dirty="0" err="1">
                <a:effectLst/>
                <a:latin typeface="Arial" panose="020B0604020202020204" pitchFamily="34" charset="0"/>
                <a:ea typeface="Times New Roman" panose="02020603050405020304" pitchFamily="18" charset="0"/>
              </a:rPr>
              <a:t>Rajoo</a:t>
            </a:r>
            <a:r>
              <a:rPr lang="en-IN" sz="1400" dirty="0">
                <a:effectLst/>
                <a:latin typeface="Arial" panose="020B0604020202020204" pitchFamily="34" charset="0"/>
                <a:ea typeface="Times New Roman" panose="02020603050405020304" pitchFamily="18" charset="0"/>
              </a:rPr>
              <a:t>, S., </a:t>
            </a:r>
            <a:r>
              <a:rPr lang="en-IN" sz="1400" dirty="0" err="1">
                <a:effectLst/>
                <a:latin typeface="Arial" panose="020B0604020202020204" pitchFamily="34" charset="0"/>
                <a:ea typeface="Times New Roman" panose="02020603050405020304" pitchFamily="18" charset="0"/>
              </a:rPr>
              <a:t>Yella</a:t>
            </a:r>
            <a:r>
              <a:rPr lang="en-IN" sz="1400" dirty="0">
                <a:effectLst/>
                <a:latin typeface="Arial" panose="020B0604020202020204" pitchFamily="34" charset="0"/>
                <a:ea typeface="Times New Roman" panose="02020603050405020304" pitchFamily="18" charset="0"/>
              </a:rPr>
              <a:t>, P.R., </a:t>
            </a:r>
            <a:r>
              <a:rPr lang="en-IN" sz="1400" dirty="0" err="1">
                <a:effectLst/>
                <a:latin typeface="Arial" panose="020B0604020202020204" pitchFamily="34" charset="0"/>
                <a:ea typeface="Times New Roman" panose="02020603050405020304" pitchFamily="18" charset="0"/>
              </a:rPr>
              <a:t>Satija</a:t>
            </a:r>
            <a:r>
              <a:rPr lang="en-IN" sz="1400" dirty="0">
                <a:effectLst/>
                <a:latin typeface="Arial" panose="020B0604020202020204" pitchFamily="34" charset="0"/>
                <a:ea typeface="Times New Roman" panose="02020603050405020304" pitchFamily="18" charset="0"/>
              </a:rPr>
              <a:t>, P., </a:t>
            </a:r>
            <a:r>
              <a:rPr lang="en-IN" sz="1400" dirty="0" err="1">
                <a:effectLst/>
                <a:latin typeface="Arial" panose="020B0604020202020204" pitchFamily="34" charset="0"/>
                <a:ea typeface="Times New Roman" panose="02020603050405020304" pitchFamily="18" charset="0"/>
              </a:rPr>
              <a:t>Zagorulko</a:t>
            </a:r>
            <a:r>
              <a:rPr lang="en-IN" sz="1400" dirty="0">
                <a:effectLst/>
                <a:latin typeface="Arial" panose="020B0604020202020204" pitchFamily="34" charset="0"/>
                <a:ea typeface="Times New Roman" panose="02020603050405020304" pitchFamily="18" charset="0"/>
              </a:rPr>
              <a:t>, A. and Gunasekaran, K. (2023) The Impact of Anxiety and Depression in Chronic Obstructive Pulmonary Disease. </a:t>
            </a:r>
            <a:r>
              <a:rPr lang="en-IN" sz="1400" i="1" dirty="0">
                <a:effectLst/>
                <a:latin typeface="Arial" panose="020B0604020202020204" pitchFamily="34" charset="0"/>
                <a:ea typeface="Times New Roman" panose="02020603050405020304" pitchFamily="18" charset="0"/>
              </a:rPr>
              <a:t>Advances in Respiratory Medicine</a:t>
            </a:r>
            <a:r>
              <a:rPr lang="en-IN" sz="1400" dirty="0">
                <a:effectLst/>
                <a:latin typeface="Arial" panose="020B0604020202020204" pitchFamily="34" charset="0"/>
                <a:ea typeface="Times New Roman" panose="02020603050405020304" pitchFamily="18" charset="0"/>
              </a:rPr>
              <a:t>, </a:t>
            </a:r>
            <a:r>
              <a:rPr lang="en-IN" sz="1400" i="1" dirty="0">
                <a:effectLst/>
                <a:latin typeface="Arial" panose="020B0604020202020204" pitchFamily="34" charset="0"/>
                <a:ea typeface="Times New Roman" panose="02020603050405020304" pitchFamily="18" charset="0"/>
              </a:rPr>
              <a:t>91</a:t>
            </a:r>
            <a:r>
              <a:rPr lang="en-IN" sz="1400" dirty="0">
                <a:effectLst/>
                <a:latin typeface="Arial" panose="020B0604020202020204" pitchFamily="34" charset="0"/>
                <a:ea typeface="Times New Roman" panose="02020603050405020304" pitchFamily="18" charset="0"/>
              </a:rPr>
              <a:t>(2), pp.123–134. </a:t>
            </a:r>
            <a:endParaRPr lang="en-IN" sz="1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9543779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43F70-29E1-4481-A5B0-1BBEC16A093C}"/>
              </a:ext>
            </a:extLst>
          </p:cNvPr>
          <p:cNvSpPr>
            <a:spLocks noGrp="1"/>
          </p:cNvSpPr>
          <p:nvPr>
            <p:ph type="title"/>
          </p:nvPr>
        </p:nvSpPr>
        <p:spPr>
          <a:solidFill>
            <a:schemeClr val="accent2"/>
          </a:solidFill>
        </p:spPr>
        <p:txBody>
          <a:bodyPr/>
          <a:lstStyle/>
          <a:p>
            <a:pPr algn="ctr"/>
            <a:r>
              <a:rPr lang="en-US"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References</a:t>
            </a:r>
            <a:endParaRPr lang="en-IN" dirty="0"/>
          </a:p>
        </p:txBody>
      </p:sp>
      <p:sp>
        <p:nvSpPr>
          <p:cNvPr id="3" name="Content Placeholder 2">
            <a:extLst>
              <a:ext uri="{FF2B5EF4-FFF2-40B4-BE49-F238E27FC236}">
                <a16:creationId xmlns:a16="http://schemas.microsoft.com/office/drawing/2014/main" id="{AC50EB82-D1D6-4321-8F38-816AF7D5F12E}"/>
              </a:ext>
            </a:extLst>
          </p:cNvPr>
          <p:cNvSpPr>
            <a:spLocks noGrp="1"/>
          </p:cNvSpPr>
          <p:nvPr>
            <p:ph idx="1"/>
          </p:nvPr>
        </p:nvSpPr>
        <p:spPr/>
        <p:txBody>
          <a:bodyPr>
            <a:normAutofit lnSpcReduction="10000"/>
          </a:bodyPr>
          <a:lstStyle/>
          <a:p>
            <a:pPr marL="0" marR="0" indent="0" algn="just">
              <a:lnSpc>
                <a:spcPct val="150000"/>
              </a:lnSpc>
              <a:spcBef>
                <a:spcPts val="0"/>
              </a:spcBef>
              <a:buNone/>
            </a:pPr>
            <a:r>
              <a:rPr lang="en-IN" sz="1200" kern="0" dirty="0" err="1">
                <a:effectLst/>
                <a:latin typeface="Arial" panose="020B0604020202020204" pitchFamily="34" charset="0"/>
                <a:ea typeface="Times New Roman" panose="02020603050405020304" pitchFamily="18" charset="0"/>
                <a:cs typeface="Arial" panose="020B0604020202020204" pitchFamily="34" charset="0"/>
              </a:rPr>
              <a:t>Ralalage</a:t>
            </a:r>
            <a:r>
              <a:rPr lang="en-IN" sz="1200" kern="0" dirty="0">
                <a:effectLst/>
                <a:latin typeface="Arial" panose="020B0604020202020204" pitchFamily="34" charset="0"/>
                <a:ea typeface="Times New Roman" panose="02020603050405020304" pitchFamily="18" charset="0"/>
                <a:cs typeface="Arial" panose="020B0604020202020204" pitchFamily="34" charset="0"/>
              </a:rPr>
              <a:t>, D.D. and Hurst, J.R. (2023) Chronic obstructive pulmonary disease: aetiology, pathology, physiology and outcome.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Medicine</a:t>
            </a:r>
            <a:r>
              <a:rPr lang="en-IN" sz="1200" kern="0" dirty="0">
                <a:effectLst/>
                <a:latin typeface="Arial" panose="020B0604020202020204" pitchFamily="34" charset="0"/>
                <a:ea typeface="Times New Roman" panose="02020603050405020304" pitchFamily="18" charset="0"/>
                <a:cs typeface="Arial" panose="020B0604020202020204" pitchFamily="34" charset="0"/>
              </a:rPr>
              <a:t>,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51</a:t>
            </a:r>
            <a:r>
              <a:rPr lang="en-IN" sz="1200" kern="0" dirty="0">
                <a:effectLst/>
                <a:latin typeface="Arial" panose="020B0604020202020204" pitchFamily="34" charset="0"/>
                <a:ea typeface="Times New Roman" panose="02020603050405020304" pitchFamily="18" charset="0"/>
                <a:cs typeface="Arial" panose="020B0604020202020204" pitchFamily="34" charset="0"/>
              </a:rPr>
              <a:t>(10), pp.737-741.</a:t>
            </a:r>
            <a:endParaRPr lang="en-IN"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200" kern="0" dirty="0" err="1">
                <a:effectLst/>
                <a:latin typeface="Arial" panose="020B0604020202020204" pitchFamily="34" charset="0"/>
                <a:ea typeface="Times New Roman" panose="02020603050405020304" pitchFamily="18" charset="0"/>
                <a:cs typeface="Arial" panose="020B0604020202020204" pitchFamily="34" charset="0"/>
              </a:rPr>
              <a:t>Tervonen</a:t>
            </a:r>
            <a:r>
              <a:rPr lang="en-IN" sz="1200" kern="0" dirty="0">
                <a:effectLst/>
                <a:latin typeface="Arial" panose="020B0604020202020204" pitchFamily="34" charset="0"/>
                <a:ea typeface="Times New Roman" panose="02020603050405020304" pitchFamily="18" charset="0"/>
                <a:cs typeface="Arial" panose="020B0604020202020204" pitchFamily="34" charset="0"/>
              </a:rPr>
              <a:t>, T., Martinez, F.J., </a:t>
            </a:r>
            <a:r>
              <a:rPr lang="en-IN" sz="1200" kern="0" dirty="0" err="1">
                <a:effectLst/>
                <a:latin typeface="Arial" panose="020B0604020202020204" pitchFamily="34" charset="0"/>
                <a:ea typeface="Times New Roman" panose="02020603050405020304" pitchFamily="18" charset="0"/>
                <a:cs typeface="Arial" panose="020B0604020202020204" pitchFamily="34" charset="0"/>
              </a:rPr>
              <a:t>Hanania</a:t>
            </a:r>
            <a:r>
              <a:rPr lang="en-IN" sz="1200" kern="0" dirty="0">
                <a:effectLst/>
                <a:latin typeface="Arial" panose="020B0604020202020204" pitchFamily="34" charset="0"/>
                <a:ea typeface="Times New Roman" panose="02020603050405020304" pitchFamily="18" charset="0"/>
                <a:cs typeface="Arial" panose="020B0604020202020204" pitchFamily="34" charset="0"/>
              </a:rPr>
              <a:t>, N.A., Heidenreich, S., </a:t>
            </a:r>
            <a:r>
              <a:rPr lang="en-IN" sz="1200" kern="0" dirty="0" err="1">
                <a:effectLst/>
                <a:latin typeface="Arial" panose="020B0604020202020204" pitchFamily="34" charset="0"/>
                <a:ea typeface="Times New Roman" panose="02020603050405020304" pitchFamily="18" charset="0"/>
                <a:cs typeface="Arial" panose="020B0604020202020204" pitchFamily="34" charset="0"/>
              </a:rPr>
              <a:t>Eudicone</a:t>
            </a:r>
            <a:r>
              <a:rPr lang="en-IN" sz="1200" kern="0" dirty="0">
                <a:effectLst/>
                <a:latin typeface="Arial" panose="020B0604020202020204" pitchFamily="34" charset="0"/>
                <a:ea typeface="Times New Roman" panose="02020603050405020304" pitchFamily="18" charset="0"/>
                <a:cs typeface="Arial" panose="020B0604020202020204" pitchFamily="34" charset="0"/>
              </a:rPr>
              <a:t>, J.M. and Gilbert, I. (2021) Dual-combination maintenance inhaler preferences in asthma and chronic obstructive pulmonary disease: A patient-</a:t>
            </a:r>
            <a:r>
              <a:rPr lang="en-IN" sz="1200" kern="0" dirty="0" err="1">
                <a:effectLst/>
                <a:latin typeface="Arial" panose="020B0604020202020204" pitchFamily="34" charset="0"/>
                <a:ea typeface="Times New Roman" panose="02020603050405020304" pitchFamily="18" charset="0"/>
                <a:cs typeface="Arial" panose="020B0604020202020204" pitchFamily="34" charset="0"/>
              </a:rPr>
              <a:t>centered</a:t>
            </a:r>
            <a:r>
              <a:rPr lang="en-IN" sz="1200" kern="0" dirty="0">
                <a:effectLst/>
                <a:latin typeface="Arial" panose="020B0604020202020204" pitchFamily="34" charset="0"/>
                <a:ea typeface="Times New Roman" panose="02020603050405020304" pitchFamily="18" charset="0"/>
                <a:cs typeface="Arial" panose="020B0604020202020204" pitchFamily="34" charset="0"/>
              </a:rPr>
              <a:t> benefit-risk assessment.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Respiratory Medicine</a:t>
            </a:r>
            <a:r>
              <a:rPr lang="en-IN" sz="1200" kern="0" dirty="0">
                <a:effectLst/>
                <a:latin typeface="Arial" panose="020B0604020202020204" pitchFamily="34" charset="0"/>
                <a:ea typeface="Times New Roman" panose="02020603050405020304" pitchFamily="18" charset="0"/>
                <a:cs typeface="Arial" panose="020B0604020202020204" pitchFamily="34" charset="0"/>
              </a:rPr>
              <a:t>,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176</a:t>
            </a:r>
            <a:r>
              <a:rPr lang="en-IN" sz="1200" kern="0" dirty="0">
                <a:effectLst/>
                <a:latin typeface="Arial" panose="020B0604020202020204" pitchFamily="34" charset="0"/>
                <a:ea typeface="Times New Roman" panose="02020603050405020304" pitchFamily="18" charset="0"/>
                <a:cs typeface="Arial" panose="020B0604020202020204" pitchFamily="34" charset="0"/>
              </a:rPr>
              <a:t>, p.106278. </a:t>
            </a:r>
            <a:endParaRPr lang="en-IN"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200" kern="0" dirty="0">
                <a:effectLst/>
                <a:latin typeface="Arial" panose="020B0604020202020204" pitchFamily="34" charset="0"/>
                <a:ea typeface="Times New Roman" panose="02020603050405020304" pitchFamily="18" charset="0"/>
                <a:cs typeface="Arial" panose="020B0604020202020204" pitchFamily="34" charset="0"/>
              </a:rPr>
              <a:t>Widdicombe, J.H. (2020) A Brief History of Bronchitis in England and Wales.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Chronic Obstructive Pulmonary Diseases: Journal of the COPD Foundation</a:t>
            </a:r>
            <a:r>
              <a:rPr lang="en-IN" sz="1200" kern="0" dirty="0">
                <a:effectLst/>
                <a:latin typeface="Arial" panose="020B0604020202020204" pitchFamily="34" charset="0"/>
                <a:ea typeface="Times New Roman" panose="02020603050405020304" pitchFamily="18" charset="0"/>
                <a:cs typeface="Arial" panose="020B0604020202020204" pitchFamily="34" charset="0"/>
              </a:rPr>
              <a:t>, 7(4), pp.303–314. </a:t>
            </a:r>
            <a:endParaRPr lang="en-IN"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200" dirty="0" err="1">
                <a:effectLst/>
                <a:latin typeface="Arial" panose="020B0604020202020204" pitchFamily="34" charset="0"/>
                <a:ea typeface="Times New Roman" panose="02020603050405020304" pitchFamily="18" charset="0"/>
              </a:rPr>
              <a:t>Widysanto</a:t>
            </a:r>
            <a:r>
              <a:rPr lang="en-IN" sz="1200" dirty="0">
                <a:effectLst/>
                <a:latin typeface="Arial" panose="020B0604020202020204" pitchFamily="34" charset="0"/>
                <a:ea typeface="Times New Roman" panose="02020603050405020304" pitchFamily="18" charset="0"/>
              </a:rPr>
              <a:t>, A. and Mathew, G. (2025) </a:t>
            </a:r>
            <a:r>
              <a:rPr lang="en-IN" sz="1200" i="1" dirty="0">
                <a:effectLst/>
                <a:latin typeface="Arial" panose="020B0604020202020204" pitchFamily="34" charset="0"/>
                <a:ea typeface="Times New Roman" panose="02020603050405020304" pitchFamily="18" charset="0"/>
              </a:rPr>
              <a:t>Chronic bronchitis</a:t>
            </a:r>
            <a:r>
              <a:rPr lang="en-IN" sz="1200" dirty="0">
                <a:effectLst/>
                <a:latin typeface="Arial" panose="020B0604020202020204" pitchFamily="34" charset="0"/>
                <a:ea typeface="Times New Roman" panose="02020603050405020304" pitchFamily="18" charset="0"/>
              </a:rPr>
              <a:t>. [online] National Library of Medicine. Available at: </a:t>
            </a:r>
            <a:r>
              <a:rPr lang="en-IN" sz="1200" u="sng" dirty="0">
                <a:effectLst/>
                <a:latin typeface="Arial" panose="020B0604020202020204" pitchFamily="34" charset="0"/>
                <a:ea typeface="Times New Roman" panose="02020603050405020304" pitchFamily="18" charset="0"/>
                <a:hlinkClick r:id="rId2"/>
              </a:rPr>
              <a:t>https://www.ncbi.nlm.nih.gov/books/NBK482437/</a:t>
            </a:r>
            <a:r>
              <a:rPr lang="en-IN" sz="1200" dirty="0">
                <a:effectLst/>
                <a:latin typeface="Arial" panose="020B0604020202020204" pitchFamily="34" charset="0"/>
                <a:ea typeface="Times New Roman" panose="02020603050405020304" pitchFamily="18" charset="0"/>
              </a:rPr>
              <a:t> [Accessed 9 Apr. 2026].</a:t>
            </a:r>
            <a:endParaRPr lang="en-IN" sz="1200" dirty="0">
              <a:effectLst/>
              <a:latin typeface="Times New Roman" panose="02020603050405020304" pitchFamily="18" charset="0"/>
              <a:ea typeface="Times New Roman" panose="02020603050405020304" pitchFamily="18" charset="0"/>
            </a:endParaRPr>
          </a:p>
          <a:p>
            <a:pPr marL="0" marR="0" indent="0" algn="just">
              <a:lnSpc>
                <a:spcPct val="150000"/>
              </a:lnSpc>
              <a:spcBef>
                <a:spcPts val="0"/>
              </a:spcBef>
              <a:buNone/>
            </a:pPr>
            <a:r>
              <a:rPr lang="en-IN" sz="1200" kern="0" dirty="0">
                <a:effectLst/>
                <a:latin typeface="Arial" panose="020B0604020202020204" pitchFamily="34" charset="0"/>
                <a:ea typeface="Times New Roman" panose="02020603050405020304" pitchFamily="18" charset="0"/>
                <a:cs typeface="Arial" panose="020B0604020202020204" pitchFamily="34" charset="0"/>
              </a:rPr>
              <a:t>World Health Organisation (2024)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Chronic obstructive pulmonary disease (COPD)</a:t>
            </a:r>
            <a:r>
              <a:rPr lang="en-IN" sz="1200" kern="0" dirty="0">
                <a:effectLst/>
                <a:latin typeface="Arial" panose="020B0604020202020204" pitchFamily="34" charset="0"/>
                <a:ea typeface="Times New Roman" panose="02020603050405020304" pitchFamily="18" charset="0"/>
                <a:cs typeface="Arial" panose="020B0604020202020204" pitchFamily="34" charset="0"/>
              </a:rPr>
              <a:t>. [online] World Health Organisation. Available at: </a:t>
            </a:r>
            <a:r>
              <a:rPr lang="en-IN" sz="1200" u="sng" kern="0" dirty="0">
                <a:effectLst/>
                <a:latin typeface="Arial" panose="020B0604020202020204" pitchFamily="34" charset="0"/>
                <a:ea typeface="Times New Roman" panose="02020603050405020304" pitchFamily="18" charset="0"/>
                <a:cs typeface="Arial" panose="020B0604020202020204" pitchFamily="34" charset="0"/>
                <a:hlinkClick r:id="rId3"/>
              </a:rPr>
              <a:t>https://www.who.int/news-room/fact-sheets/detail/chronic-obstructive-pulmonary-disease-(copd)</a:t>
            </a:r>
            <a:r>
              <a:rPr lang="en-IN" sz="12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200" kern="0" dirty="0">
                <a:effectLst/>
                <a:latin typeface="Arial" panose="020B0604020202020204" pitchFamily="34" charset="0"/>
                <a:ea typeface="Times New Roman" panose="02020603050405020304" pitchFamily="18" charset="0"/>
                <a:cs typeface="Arial" panose="020B0604020202020204" pitchFamily="34" charset="0"/>
              </a:rPr>
              <a:t>World Health Organization (2024)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The silent killer: why chronic respiratory disease deserves global attention</a:t>
            </a:r>
            <a:r>
              <a:rPr lang="en-IN" sz="1200" kern="0" dirty="0">
                <a:effectLst/>
                <a:latin typeface="Arial" panose="020B0604020202020204" pitchFamily="34" charset="0"/>
                <a:ea typeface="Times New Roman" panose="02020603050405020304" pitchFamily="18" charset="0"/>
                <a:cs typeface="Arial" panose="020B0604020202020204" pitchFamily="34" charset="0"/>
              </a:rPr>
              <a:t>. [online] Who.int. Available at: </a:t>
            </a:r>
            <a:r>
              <a:rPr lang="en-IN" sz="1200" u="sng" kern="0" dirty="0">
                <a:effectLst/>
                <a:latin typeface="Arial" panose="020B0604020202020204" pitchFamily="34" charset="0"/>
                <a:ea typeface="Times New Roman" panose="02020603050405020304" pitchFamily="18" charset="0"/>
                <a:cs typeface="Arial" panose="020B0604020202020204" pitchFamily="34" charset="0"/>
                <a:hlinkClick r:id="rId4"/>
              </a:rPr>
              <a:t>https://www.who.int/news-room/commentaries/detail/the-silent-killer--why-chronic-respiratory-disease-deserves-global-attention</a:t>
            </a:r>
            <a:r>
              <a:rPr lang="en-IN" sz="1200" kern="0" dirty="0">
                <a:effectLst/>
                <a:latin typeface="Arial" panose="020B0604020202020204" pitchFamily="34" charset="0"/>
                <a:ea typeface="Times New Roman" panose="02020603050405020304" pitchFamily="18" charset="0"/>
                <a:cs typeface="Arial" panose="020B0604020202020204" pitchFamily="34" charset="0"/>
              </a:rPr>
              <a:t> [Accessed 10 Apr. 2026].</a:t>
            </a:r>
            <a:endParaRPr lang="en-IN"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200" kern="0" dirty="0">
                <a:effectLst/>
                <a:latin typeface="Arial" panose="020B0604020202020204" pitchFamily="34" charset="0"/>
                <a:ea typeface="Times New Roman" panose="02020603050405020304" pitchFamily="18" charset="0"/>
                <a:cs typeface="Arial" panose="020B0604020202020204" pitchFamily="34" charset="0"/>
              </a:rPr>
              <a:t>Yu, X., Li, X., Wang, L., Liu, R., </a:t>
            </a:r>
            <a:r>
              <a:rPr lang="en-IN" sz="1200" kern="0" dirty="0" err="1">
                <a:effectLst/>
                <a:latin typeface="Arial" panose="020B0604020202020204" pitchFamily="34" charset="0"/>
                <a:ea typeface="Times New Roman" panose="02020603050405020304" pitchFamily="18" charset="0"/>
                <a:cs typeface="Arial" panose="020B0604020202020204" pitchFamily="34" charset="0"/>
              </a:rPr>
              <a:t>Xie</a:t>
            </a:r>
            <a:r>
              <a:rPr lang="en-IN" sz="1200" kern="0" dirty="0">
                <a:effectLst/>
                <a:latin typeface="Arial" panose="020B0604020202020204" pitchFamily="34" charset="0"/>
                <a:ea typeface="Times New Roman" panose="02020603050405020304" pitchFamily="18" charset="0"/>
                <a:cs typeface="Arial" panose="020B0604020202020204" pitchFamily="34" charset="0"/>
              </a:rPr>
              <a:t>, Y., Li, S. and Li, J. (2019) Pulmonary Rehabilitation for Exercise Tolerance and Quality of Life in IPF Patients: A Systematic Review and Meta-Analysis.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BioMed research international</a:t>
            </a:r>
            <a:r>
              <a:rPr lang="en-IN" sz="1200" kern="0" dirty="0">
                <a:effectLst/>
                <a:latin typeface="Arial" panose="020B0604020202020204" pitchFamily="34" charset="0"/>
                <a:ea typeface="Times New Roman" panose="02020603050405020304" pitchFamily="18" charset="0"/>
                <a:cs typeface="Arial" panose="020B0604020202020204" pitchFamily="34" charset="0"/>
              </a:rPr>
              <a:t>, 2019, p.8498603.</a:t>
            </a:r>
            <a:endParaRPr lang="en-IN"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buNone/>
            </a:pPr>
            <a:r>
              <a:rPr lang="en-IN" sz="1200" kern="0" dirty="0">
                <a:effectLst/>
                <a:latin typeface="Arial" panose="020B0604020202020204" pitchFamily="34" charset="0"/>
                <a:ea typeface="Times New Roman" panose="02020603050405020304" pitchFamily="18" charset="0"/>
                <a:cs typeface="Arial" panose="020B0604020202020204" pitchFamily="34" charset="0"/>
              </a:rPr>
              <a:t>Zhu, L., Ni, Z., Luo, X., Zhang, Z., Wang, S., Meng, Z., Gu, X. and Wang, X. (2018) The outcome and the influencing factors of the age of onset in post-mortem of chronic bronchitis patients: a retrospective study. </a:t>
            </a:r>
            <a:r>
              <a:rPr lang="en-IN" sz="1200" i="1" kern="0" dirty="0">
                <a:effectLst/>
                <a:latin typeface="Arial" panose="020B0604020202020204" pitchFamily="34" charset="0"/>
                <a:ea typeface="Times New Roman" panose="02020603050405020304" pitchFamily="18" charset="0"/>
                <a:cs typeface="Arial" panose="020B0604020202020204" pitchFamily="34" charset="0"/>
              </a:rPr>
              <a:t>International Journal of Chronic Obstructive Pulmonary Disease, 13</a:t>
            </a:r>
            <a:r>
              <a:rPr lang="en-IN" sz="1200" kern="0" dirty="0">
                <a:effectLst/>
                <a:latin typeface="Arial" panose="020B0604020202020204" pitchFamily="34" charset="0"/>
                <a:ea typeface="Times New Roman" panose="02020603050405020304" pitchFamily="18" charset="0"/>
                <a:cs typeface="Arial" panose="020B0604020202020204" pitchFamily="34" charset="0"/>
              </a:rPr>
              <a:t>, pp.645–652.</a:t>
            </a:r>
            <a:endParaRPr lang="en-IN" sz="1200" kern="100" dirty="0">
              <a:effectLst/>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6815555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TotalTime>
  <Words>4275</Words>
  <Application>Microsoft Office PowerPoint</Application>
  <PresentationFormat>Widescreen</PresentationFormat>
  <Paragraphs>174</Paragraphs>
  <Slides>24</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Arial</vt:lpstr>
      <vt:lpstr>Calibri</vt:lpstr>
      <vt:lpstr>Calibri Light</vt:lpstr>
      <vt:lpstr>Cambria Math</vt:lpstr>
      <vt:lpstr>Symbol</vt:lpstr>
      <vt:lpstr>Times New Roman</vt:lpstr>
      <vt:lpstr>Office Theme</vt:lpstr>
      <vt:lpstr>Student name : Solanki Yashkumar Student ID : 2525952 Module Title: Community Care and Management of Longer-term Conditions Module Code: LCHS7003 Lecturer Name: Muhammed Khan  Assessment Title: Component 2 -Individual Presentation Target Audience: Practice nurses working in community health center</vt:lpstr>
      <vt:lpstr>Overview of Chronic Obstructive Pulmonary Disease</vt:lpstr>
      <vt:lpstr>Pathophysiology of COPD</vt:lpstr>
      <vt:lpstr>Symptoms of COPD </vt:lpstr>
      <vt:lpstr>Causes and Aetiology</vt:lpstr>
      <vt:lpstr>Risk Factors </vt:lpstr>
      <vt:lpstr>Types/ Classification</vt:lpstr>
      <vt:lpstr>Prevalence in the UK and Global</vt:lpstr>
      <vt:lpstr>Economic Burden</vt:lpstr>
      <vt:lpstr>Social Burden</vt:lpstr>
      <vt:lpstr>Diagnosis and Initial Assessment </vt:lpstr>
      <vt:lpstr>Management using UK Guidelines – NICE</vt:lpstr>
      <vt:lpstr>Models and Frameworks in Care</vt:lpstr>
      <vt:lpstr>Treatment options- Pharmacological Management</vt:lpstr>
      <vt:lpstr>Non- Pharmacological and Advanced Management </vt:lpstr>
      <vt:lpstr>Comorbidities Associated with COPD</vt:lpstr>
      <vt:lpstr>Comorbidities Associated with COPD</vt:lpstr>
      <vt:lpstr>Prevention of COPD</vt:lpstr>
      <vt:lpstr>Skills, Values and Behaviours of Healthcare Professionals</vt:lpstr>
      <vt:lpstr>Recommendation Using Personalised Care Model</vt:lpstr>
      <vt:lpstr>References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Community Care and Management of Longer-term Conditions Module Code: LCHS7003 Lecturer Name: Muhammed Khan  Assessment Title: Component 2 -Individual Presentation</dc:title>
  <dc:creator>Yash</dc:creator>
  <cp:lastModifiedBy>Yash Solanki</cp:lastModifiedBy>
  <cp:revision>14</cp:revision>
  <dcterms:created xsi:type="dcterms:W3CDTF">2026-04-10T10:10:10Z</dcterms:created>
  <dcterms:modified xsi:type="dcterms:W3CDTF">2026-04-16T09:58:28Z</dcterms:modified>
</cp:coreProperties>
</file>