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7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9184CB-F446-406C-8999-36DE4D3DFA27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4F1F88D-A1E2-47AB-896B-2C46A4A2150A}">
      <dgm:prSet/>
      <dgm:spPr/>
      <dgm:t>
        <a:bodyPr/>
        <a:lstStyle/>
        <a:p>
          <a:r>
            <a:rPr lang="en-US"/>
            <a:t>Political Parties</a:t>
          </a:r>
        </a:p>
      </dgm:t>
    </dgm:pt>
    <dgm:pt modelId="{7626A9EF-2B82-4FE4-B604-26FAE8ED8FE3}" type="parTrans" cxnId="{C61154AD-0D7B-4156-8D6F-384A8C00284E}">
      <dgm:prSet/>
      <dgm:spPr/>
      <dgm:t>
        <a:bodyPr/>
        <a:lstStyle/>
        <a:p>
          <a:endParaRPr lang="en-US"/>
        </a:p>
      </dgm:t>
    </dgm:pt>
    <dgm:pt modelId="{453F0CDE-CB8A-417B-8538-6E7832B6424F}" type="sibTrans" cxnId="{C61154AD-0D7B-4156-8D6F-384A8C00284E}">
      <dgm:prSet/>
      <dgm:spPr/>
      <dgm:t>
        <a:bodyPr/>
        <a:lstStyle/>
        <a:p>
          <a:endParaRPr lang="en-US"/>
        </a:p>
      </dgm:t>
    </dgm:pt>
    <dgm:pt modelId="{1B16D850-31B7-41AA-B40C-01C2573BD253}">
      <dgm:prSet/>
      <dgm:spPr/>
      <dgm:t>
        <a:bodyPr/>
        <a:lstStyle/>
        <a:p>
          <a:r>
            <a:rPr lang="en-US"/>
            <a:t>Pressure Groups</a:t>
          </a:r>
        </a:p>
      </dgm:t>
    </dgm:pt>
    <dgm:pt modelId="{FDF562C9-1C96-41D4-AEF5-FD04DFD0E7FC}" type="parTrans" cxnId="{F3A4F48A-779E-4DEB-AC47-1BFF32A20403}">
      <dgm:prSet/>
      <dgm:spPr/>
      <dgm:t>
        <a:bodyPr/>
        <a:lstStyle/>
        <a:p>
          <a:endParaRPr lang="en-US"/>
        </a:p>
      </dgm:t>
    </dgm:pt>
    <dgm:pt modelId="{65992972-E5E1-44B3-B24F-41989438116D}" type="sibTrans" cxnId="{F3A4F48A-779E-4DEB-AC47-1BFF32A20403}">
      <dgm:prSet/>
      <dgm:spPr/>
      <dgm:t>
        <a:bodyPr/>
        <a:lstStyle/>
        <a:p>
          <a:endParaRPr lang="en-US"/>
        </a:p>
      </dgm:t>
    </dgm:pt>
    <dgm:pt modelId="{204EC7B2-7527-4B51-AA1F-C85F061CA5BA}">
      <dgm:prSet/>
      <dgm:spPr/>
      <dgm:t>
        <a:bodyPr/>
        <a:lstStyle/>
        <a:p>
          <a:r>
            <a:rPr lang="en-US"/>
            <a:t>Mass of Citizens</a:t>
          </a:r>
        </a:p>
      </dgm:t>
    </dgm:pt>
    <dgm:pt modelId="{A82CE96B-E439-4161-8C01-6E29A3BD9167}" type="parTrans" cxnId="{D8AD9799-1CB9-403C-BB95-238D1EC17B1F}">
      <dgm:prSet/>
      <dgm:spPr/>
      <dgm:t>
        <a:bodyPr/>
        <a:lstStyle/>
        <a:p>
          <a:endParaRPr lang="en-US"/>
        </a:p>
      </dgm:t>
    </dgm:pt>
    <dgm:pt modelId="{76C06994-C8DA-4FD4-AE7B-A434C3A5F900}" type="sibTrans" cxnId="{D8AD9799-1CB9-403C-BB95-238D1EC17B1F}">
      <dgm:prSet/>
      <dgm:spPr/>
      <dgm:t>
        <a:bodyPr/>
        <a:lstStyle/>
        <a:p>
          <a:endParaRPr lang="en-US"/>
        </a:p>
      </dgm:t>
    </dgm:pt>
    <dgm:pt modelId="{28D63F2A-0B85-43B4-A078-65606F65A629}" type="pres">
      <dgm:prSet presAssocID="{839184CB-F446-406C-8999-36DE4D3DFA27}" presName="linear" presStyleCnt="0">
        <dgm:presLayoutVars>
          <dgm:animLvl val="lvl"/>
          <dgm:resizeHandles val="exact"/>
        </dgm:presLayoutVars>
      </dgm:prSet>
      <dgm:spPr/>
    </dgm:pt>
    <dgm:pt modelId="{D98C3E70-B850-448D-A156-582A41A97037}" type="pres">
      <dgm:prSet presAssocID="{C4F1F88D-A1E2-47AB-896B-2C46A4A2150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4E7A7AF-D799-4FAC-B459-DF251818D0B0}" type="pres">
      <dgm:prSet presAssocID="{453F0CDE-CB8A-417B-8538-6E7832B6424F}" presName="spacer" presStyleCnt="0"/>
      <dgm:spPr/>
    </dgm:pt>
    <dgm:pt modelId="{223EC8E6-420F-485D-BA10-A3C36FC5407C}" type="pres">
      <dgm:prSet presAssocID="{1B16D850-31B7-41AA-B40C-01C2573BD25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AC89D90-AF51-4E61-9DE7-70BFAE50F893}" type="pres">
      <dgm:prSet presAssocID="{65992972-E5E1-44B3-B24F-41989438116D}" presName="spacer" presStyleCnt="0"/>
      <dgm:spPr/>
    </dgm:pt>
    <dgm:pt modelId="{FEF47039-A25D-4911-B3DC-419FCCAEF239}" type="pres">
      <dgm:prSet presAssocID="{204EC7B2-7527-4B51-AA1F-C85F061CA5B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72E4231-9C06-4F47-93E5-77A3DE5098EE}" type="presOf" srcId="{839184CB-F446-406C-8999-36DE4D3DFA27}" destId="{28D63F2A-0B85-43B4-A078-65606F65A629}" srcOrd="0" destOrd="0" presId="urn:microsoft.com/office/officeart/2005/8/layout/vList2"/>
    <dgm:cxn modelId="{27D44A55-5566-432E-AA71-4260FA03DD0F}" type="presOf" srcId="{1B16D850-31B7-41AA-B40C-01C2573BD253}" destId="{223EC8E6-420F-485D-BA10-A3C36FC5407C}" srcOrd="0" destOrd="0" presId="urn:microsoft.com/office/officeart/2005/8/layout/vList2"/>
    <dgm:cxn modelId="{F3A4F48A-779E-4DEB-AC47-1BFF32A20403}" srcId="{839184CB-F446-406C-8999-36DE4D3DFA27}" destId="{1B16D850-31B7-41AA-B40C-01C2573BD253}" srcOrd="1" destOrd="0" parTransId="{FDF562C9-1C96-41D4-AEF5-FD04DFD0E7FC}" sibTransId="{65992972-E5E1-44B3-B24F-41989438116D}"/>
    <dgm:cxn modelId="{D8AD9799-1CB9-403C-BB95-238D1EC17B1F}" srcId="{839184CB-F446-406C-8999-36DE4D3DFA27}" destId="{204EC7B2-7527-4B51-AA1F-C85F061CA5BA}" srcOrd="2" destOrd="0" parTransId="{A82CE96B-E439-4161-8C01-6E29A3BD9167}" sibTransId="{76C06994-C8DA-4FD4-AE7B-A434C3A5F900}"/>
    <dgm:cxn modelId="{C61154AD-0D7B-4156-8D6F-384A8C00284E}" srcId="{839184CB-F446-406C-8999-36DE4D3DFA27}" destId="{C4F1F88D-A1E2-47AB-896B-2C46A4A2150A}" srcOrd="0" destOrd="0" parTransId="{7626A9EF-2B82-4FE4-B604-26FAE8ED8FE3}" sibTransId="{453F0CDE-CB8A-417B-8538-6E7832B6424F}"/>
    <dgm:cxn modelId="{9D2FFAE4-2C72-4A68-8660-1E2920D289C1}" type="presOf" srcId="{204EC7B2-7527-4B51-AA1F-C85F061CA5BA}" destId="{FEF47039-A25D-4911-B3DC-419FCCAEF239}" srcOrd="0" destOrd="0" presId="urn:microsoft.com/office/officeart/2005/8/layout/vList2"/>
    <dgm:cxn modelId="{061FBCE7-2F95-4CCD-92D8-82F443865519}" type="presOf" srcId="{C4F1F88D-A1E2-47AB-896B-2C46A4A2150A}" destId="{D98C3E70-B850-448D-A156-582A41A97037}" srcOrd="0" destOrd="0" presId="urn:microsoft.com/office/officeart/2005/8/layout/vList2"/>
    <dgm:cxn modelId="{6D58DD77-792C-486E-A92E-D1AC2B07AF61}" type="presParOf" srcId="{28D63F2A-0B85-43B4-A078-65606F65A629}" destId="{D98C3E70-B850-448D-A156-582A41A97037}" srcOrd="0" destOrd="0" presId="urn:microsoft.com/office/officeart/2005/8/layout/vList2"/>
    <dgm:cxn modelId="{7EAC5050-F2DA-4654-9E7E-FAA99E6FDDE2}" type="presParOf" srcId="{28D63F2A-0B85-43B4-A078-65606F65A629}" destId="{E4E7A7AF-D799-4FAC-B459-DF251818D0B0}" srcOrd="1" destOrd="0" presId="urn:microsoft.com/office/officeart/2005/8/layout/vList2"/>
    <dgm:cxn modelId="{B5DBAFA4-4E6A-4738-B04A-8B07498436DC}" type="presParOf" srcId="{28D63F2A-0B85-43B4-A078-65606F65A629}" destId="{223EC8E6-420F-485D-BA10-A3C36FC5407C}" srcOrd="2" destOrd="0" presId="urn:microsoft.com/office/officeart/2005/8/layout/vList2"/>
    <dgm:cxn modelId="{CF8E0762-41AB-4767-8FFB-37CE9E78EB3B}" type="presParOf" srcId="{28D63F2A-0B85-43B4-A078-65606F65A629}" destId="{4AC89D90-AF51-4E61-9DE7-70BFAE50F893}" srcOrd="3" destOrd="0" presId="urn:microsoft.com/office/officeart/2005/8/layout/vList2"/>
    <dgm:cxn modelId="{4A5619ED-70B8-4FF0-9C2D-7D6BD7F01C6E}" type="presParOf" srcId="{28D63F2A-0B85-43B4-A078-65606F65A629}" destId="{FEF47039-A25D-4911-B3DC-419FCCAEF23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89FD25-A0C0-40B3-80D3-B3FDB6C1872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35BFC95-16B2-4D96-AAAF-4CC44B302876}">
      <dgm:prSet/>
      <dgm:spPr/>
      <dgm:t>
        <a:bodyPr/>
        <a:lstStyle/>
        <a:p>
          <a:r>
            <a:rPr lang="en-US" b="0" i="0"/>
            <a:t>Difficulty with the singular</a:t>
          </a:r>
          <a:endParaRPr lang="en-US"/>
        </a:p>
      </dgm:t>
    </dgm:pt>
    <dgm:pt modelId="{AE5EA3BC-F9C5-4F08-ABA2-020ADE83C06F}" type="parTrans" cxnId="{F1539698-0CC8-4CA2-8931-E41D2D5A623C}">
      <dgm:prSet/>
      <dgm:spPr/>
      <dgm:t>
        <a:bodyPr/>
        <a:lstStyle/>
        <a:p>
          <a:endParaRPr lang="en-US"/>
        </a:p>
      </dgm:t>
    </dgm:pt>
    <dgm:pt modelId="{D090CD0D-A793-4951-AAFB-261221242B8D}" type="sibTrans" cxnId="{F1539698-0CC8-4CA2-8931-E41D2D5A623C}">
      <dgm:prSet/>
      <dgm:spPr/>
      <dgm:t>
        <a:bodyPr/>
        <a:lstStyle/>
        <a:p>
          <a:endParaRPr lang="en-US"/>
        </a:p>
      </dgm:t>
    </dgm:pt>
    <dgm:pt modelId="{CB77C232-3749-4925-A842-F06CC70478DE}">
      <dgm:prSet/>
      <dgm:spPr/>
      <dgm:t>
        <a:bodyPr/>
        <a:lstStyle/>
        <a:p>
          <a:r>
            <a:rPr lang="en-US" b="0" i="0"/>
            <a:t>From Islamic Politics to Muslim Politics</a:t>
          </a:r>
          <a:endParaRPr lang="en-US"/>
        </a:p>
      </dgm:t>
    </dgm:pt>
    <dgm:pt modelId="{23BCD15F-4164-4D2C-8BA0-0523E5600C15}" type="parTrans" cxnId="{0A3D3A57-FE59-4086-A55B-96080C14622E}">
      <dgm:prSet/>
      <dgm:spPr/>
      <dgm:t>
        <a:bodyPr/>
        <a:lstStyle/>
        <a:p>
          <a:endParaRPr lang="en-US"/>
        </a:p>
      </dgm:t>
    </dgm:pt>
    <dgm:pt modelId="{86CF11A7-FDC2-4D79-B61E-D25E84B3D862}" type="sibTrans" cxnId="{0A3D3A57-FE59-4086-A55B-96080C14622E}">
      <dgm:prSet/>
      <dgm:spPr/>
      <dgm:t>
        <a:bodyPr/>
        <a:lstStyle/>
        <a:p>
          <a:endParaRPr lang="en-US"/>
        </a:p>
      </dgm:t>
    </dgm:pt>
    <dgm:pt modelId="{44615FED-2006-45E4-ABA4-615F51680D30}">
      <dgm:prSet/>
      <dgm:spPr/>
      <dgm:t>
        <a:bodyPr/>
        <a:lstStyle/>
        <a:p>
          <a:r>
            <a:rPr lang="en-US" b="0" i="0"/>
            <a:t>The ‘golden age’ of Islam (632-661)</a:t>
          </a:r>
          <a:endParaRPr lang="en-US"/>
        </a:p>
      </dgm:t>
    </dgm:pt>
    <dgm:pt modelId="{9D139644-1E1B-4BEA-B2C7-F05CA27F4EB7}" type="parTrans" cxnId="{1C3B9B23-8AB4-49BC-88C9-4D82E88E4190}">
      <dgm:prSet/>
      <dgm:spPr/>
      <dgm:t>
        <a:bodyPr/>
        <a:lstStyle/>
        <a:p>
          <a:endParaRPr lang="en-US"/>
        </a:p>
      </dgm:t>
    </dgm:pt>
    <dgm:pt modelId="{0359E813-5F8A-42EA-A011-AFC2BEB4F58A}" type="sibTrans" cxnId="{1C3B9B23-8AB4-49BC-88C9-4D82E88E4190}">
      <dgm:prSet/>
      <dgm:spPr/>
      <dgm:t>
        <a:bodyPr/>
        <a:lstStyle/>
        <a:p>
          <a:endParaRPr lang="en-US"/>
        </a:p>
      </dgm:t>
    </dgm:pt>
    <dgm:pt modelId="{310F6EE7-B361-40BC-A4AE-43FA0BC08089}">
      <dgm:prSet/>
      <dgm:spPr/>
      <dgm:t>
        <a:bodyPr/>
        <a:lstStyle/>
        <a:p>
          <a:r>
            <a:rPr lang="en-US" b="0" i="0"/>
            <a:t>Constantinian Christianity</a:t>
          </a:r>
          <a:endParaRPr lang="en-US"/>
        </a:p>
      </dgm:t>
    </dgm:pt>
    <dgm:pt modelId="{5B729CE2-10E3-4865-9718-5E9BB8C51EB1}" type="parTrans" cxnId="{5CEF7F4D-2229-4E07-BB8D-7DE3CC06E40C}">
      <dgm:prSet/>
      <dgm:spPr/>
      <dgm:t>
        <a:bodyPr/>
        <a:lstStyle/>
        <a:p>
          <a:endParaRPr lang="en-US"/>
        </a:p>
      </dgm:t>
    </dgm:pt>
    <dgm:pt modelId="{7D738949-ACB7-472E-B8F3-76BA38919A46}" type="sibTrans" cxnId="{5CEF7F4D-2229-4E07-BB8D-7DE3CC06E40C}">
      <dgm:prSet/>
      <dgm:spPr/>
      <dgm:t>
        <a:bodyPr/>
        <a:lstStyle/>
        <a:p>
          <a:endParaRPr lang="en-US"/>
        </a:p>
      </dgm:t>
    </dgm:pt>
    <dgm:pt modelId="{4D8043E8-6CEC-472B-AA16-73FBE43383D0}" type="pres">
      <dgm:prSet presAssocID="{CC89FD25-A0C0-40B3-80D3-B3FDB6C18720}" presName="linear" presStyleCnt="0">
        <dgm:presLayoutVars>
          <dgm:animLvl val="lvl"/>
          <dgm:resizeHandles val="exact"/>
        </dgm:presLayoutVars>
      </dgm:prSet>
      <dgm:spPr/>
    </dgm:pt>
    <dgm:pt modelId="{22D45F27-9BBC-4D26-8BEC-F323181996F1}" type="pres">
      <dgm:prSet presAssocID="{C35BFC95-16B2-4D96-AAAF-4CC44B30287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89332FC-1C54-4B4B-849E-B7AD515AFF66}" type="pres">
      <dgm:prSet presAssocID="{D090CD0D-A793-4951-AAFB-261221242B8D}" presName="spacer" presStyleCnt="0"/>
      <dgm:spPr/>
    </dgm:pt>
    <dgm:pt modelId="{D376170F-5522-4981-8BA2-A35475C58097}" type="pres">
      <dgm:prSet presAssocID="{CB77C232-3749-4925-A842-F06CC70478D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035FAA9-9AF7-4B07-848F-49C50E1C9033}" type="pres">
      <dgm:prSet presAssocID="{86CF11A7-FDC2-4D79-B61E-D25E84B3D862}" presName="spacer" presStyleCnt="0"/>
      <dgm:spPr/>
    </dgm:pt>
    <dgm:pt modelId="{2D934018-E7A3-432C-BD85-19CCCBED9E61}" type="pres">
      <dgm:prSet presAssocID="{44615FED-2006-45E4-ABA4-615F51680D3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34DF009-2BF0-4B2A-8946-8737D67E2BAF}" type="pres">
      <dgm:prSet presAssocID="{0359E813-5F8A-42EA-A011-AFC2BEB4F58A}" presName="spacer" presStyleCnt="0"/>
      <dgm:spPr/>
    </dgm:pt>
    <dgm:pt modelId="{6DCF224B-2E66-4673-B44A-B7588492C76F}" type="pres">
      <dgm:prSet presAssocID="{310F6EE7-B361-40BC-A4AE-43FA0BC0808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C3B9B23-8AB4-49BC-88C9-4D82E88E4190}" srcId="{CC89FD25-A0C0-40B3-80D3-B3FDB6C18720}" destId="{44615FED-2006-45E4-ABA4-615F51680D30}" srcOrd="2" destOrd="0" parTransId="{9D139644-1E1B-4BEA-B2C7-F05CA27F4EB7}" sibTransId="{0359E813-5F8A-42EA-A011-AFC2BEB4F58A}"/>
    <dgm:cxn modelId="{5CEF7F4D-2229-4E07-BB8D-7DE3CC06E40C}" srcId="{CC89FD25-A0C0-40B3-80D3-B3FDB6C18720}" destId="{310F6EE7-B361-40BC-A4AE-43FA0BC08089}" srcOrd="3" destOrd="0" parTransId="{5B729CE2-10E3-4865-9718-5E9BB8C51EB1}" sibTransId="{7D738949-ACB7-472E-B8F3-76BA38919A46}"/>
    <dgm:cxn modelId="{70BAD474-71ED-4EF9-993B-A967FBC377AE}" type="presOf" srcId="{44615FED-2006-45E4-ABA4-615F51680D30}" destId="{2D934018-E7A3-432C-BD85-19CCCBED9E61}" srcOrd="0" destOrd="0" presId="urn:microsoft.com/office/officeart/2005/8/layout/vList2"/>
    <dgm:cxn modelId="{0A3D3A57-FE59-4086-A55B-96080C14622E}" srcId="{CC89FD25-A0C0-40B3-80D3-B3FDB6C18720}" destId="{CB77C232-3749-4925-A842-F06CC70478DE}" srcOrd="1" destOrd="0" parTransId="{23BCD15F-4164-4D2C-8BA0-0523E5600C15}" sibTransId="{86CF11A7-FDC2-4D79-B61E-D25E84B3D862}"/>
    <dgm:cxn modelId="{F1539698-0CC8-4CA2-8931-E41D2D5A623C}" srcId="{CC89FD25-A0C0-40B3-80D3-B3FDB6C18720}" destId="{C35BFC95-16B2-4D96-AAAF-4CC44B302876}" srcOrd="0" destOrd="0" parTransId="{AE5EA3BC-F9C5-4F08-ABA2-020ADE83C06F}" sibTransId="{D090CD0D-A793-4951-AAFB-261221242B8D}"/>
    <dgm:cxn modelId="{86B1D7AD-DF5B-4A48-9116-1B5E60244037}" type="presOf" srcId="{C35BFC95-16B2-4D96-AAAF-4CC44B302876}" destId="{22D45F27-9BBC-4D26-8BEC-F323181996F1}" srcOrd="0" destOrd="0" presId="urn:microsoft.com/office/officeart/2005/8/layout/vList2"/>
    <dgm:cxn modelId="{1EB197B8-180E-4C5D-8A7E-D4C3D2067F0D}" type="presOf" srcId="{310F6EE7-B361-40BC-A4AE-43FA0BC08089}" destId="{6DCF224B-2E66-4673-B44A-B7588492C76F}" srcOrd="0" destOrd="0" presId="urn:microsoft.com/office/officeart/2005/8/layout/vList2"/>
    <dgm:cxn modelId="{B00C09CC-B9ED-4A69-86A3-F2C48644AECD}" type="presOf" srcId="{CC89FD25-A0C0-40B3-80D3-B3FDB6C18720}" destId="{4D8043E8-6CEC-472B-AA16-73FBE43383D0}" srcOrd="0" destOrd="0" presId="urn:microsoft.com/office/officeart/2005/8/layout/vList2"/>
    <dgm:cxn modelId="{63EC7BD4-2F6B-48C5-8782-77B6DAA3C5DD}" type="presOf" srcId="{CB77C232-3749-4925-A842-F06CC70478DE}" destId="{D376170F-5522-4981-8BA2-A35475C58097}" srcOrd="0" destOrd="0" presId="urn:microsoft.com/office/officeart/2005/8/layout/vList2"/>
    <dgm:cxn modelId="{29AD75EE-C7DB-4990-B7E9-2588E8BA2C43}" type="presParOf" srcId="{4D8043E8-6CEC-472B-AA16-73FBE43383D0}" destId="{22D45F27-9BBC-4D26-8BEC-F323181996F1}" srcOrd="0" destOrd="0" presId="urn:microsoft.com/office/officeart/2005/8/layout/vList2"/>
    <dgm:cxn modelId="{D94D8821-F65C-48E3-8B12-BC34B78FBB4D}" type="presParOf" srcId="{4D8043E8-6CEC-472B-AA16-73FBE43383D0}" destId="{289332FC-1C54-4B4B-849E-B7AD515AFF66}" srcOrd="1" destOrd="0" presId="urn:microsoft.com/office/officeart/2005/8/layout/vList2"/>
    <dgm:cxn modelId="{7D8D4414-EB9C-4D4A-BCD0-F10CAA52D7BB}" type="presParOf" srcId="{4D8043E8-6CEC-472B-AA16-73FBE43383D0}" destId="{D376170F-5522-4981-8BA2-A35475C58097}" srcOrd="2" destOrd="0" presId="urn:microsoft.com/office/officeart/2005/8/layout/vList2"/>
    <dgm:cxn modelId="{5C15DD8C-D098-4EE1-B0A8-63AE251E96DF}" type="presParOf" srcId="{4D8043E8-6CEC-472B-AA16-73FBE43383D0}" destId="{B035FAA9-9AF7-4B07-848F-49C50E1C9033}" srcOrd="3" destOrd="0" presId="urn:microsoft.com/office/officeart/2005/8/layout/vList2"/>
    <dgm:cxn modelId="{A2AE708D-C177-411C-832C-CE2F714216D1}" type="presParOf" srcId="{4D8043E8-6CEC-472B-AA16-73FBE43383D0}" destId="{2D934018-E7A3-432C-BD85-19CCCBED9E61}" srcOrd="4" destOrd="0" presId="urn:microsoft.com/office/officeart/2005/8/layout/vList2"/>
    <dgm:cxn modelId="{1CE363DB-DDFB-4851-A63E-8E8CEF05777A}" type="presParOf" srcId="{4D8043E8-6CEC-472B-AA16-73FBE43383D0}" destId="{B34DF009-2BF0-4B2A-8946-8737D67E2BAF}" srcOrd="5" destOrd="0" presId="urn:microsoft.com/office/officeart/2005/8/layout/vList2"/>
    <dgm:cxn modelId="{EEF54252-3D72-42B8-B52B-9A7A6F7340B0}" type="presParOf" srcId="{4D8043E8-6CEC-472B-AA16-73FBE43383D0}" destId="{6DCF224B-2E66-4673-B44A-B7588492C76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8C3E70-B850-448D-A156-582A41A97037}">
      <dsp:nvSpPr>
        <dsp:cNvPr id="0" name=""/>
        <dsp:cNvSpPr/>
      </dsp:nvSpPr>
      <dsp:spPr>
        <a:xfrm>
          <a:off x="0" y="32264"/>
          <a:ext cx="6496050" cy="13911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Political Parties</a:t>
          </a:r>
        </a:p>
      </dsp:txBody>
      <dsp:txXfrm>
        <a:off x="67909" y="100173"/>
        <a:ext cx="6360232" cy="1255312"/>
      </dsp:txXfrm>
    </dsp:sp>
    <dsp:sp modelId="{223EC8E6-420F-485D-BA10-A3C36FC5407C}">
      <dsp:nvSpPr>
        <dsp:cNvPr id="0" name=""/>
        <dsp:cNvSpPr/>
      </dsp:nvSpPr>
      <dsp:spPr>
        <a:xfrm>
          <a:off x="0" y="1590435"/>
          <a:ext cx="6496050" cy="1391130"/>
        </a:xfrm>
        <a:prstGeom prst="roundRect">
          <a:avLst/>
        </a:prstGeom>
        <a:gradFill rotWithShape="0">
          <a:gsLst>
            <a:gs pos="0">
              <a:schemeClr val="accent2">
                <a:hueOff val="677407"/>
                <a:satOff val="-3316"/>
                <a:lumOff val="1862"/>
                <a:alphaOff val="0"/>
                <a:tint val="98000"/>
                <a:lumMod val="114000"/>
              </a:schemeClr>
            </a:gs>
            <a:gs pos="100000">
              <a:schemeClr val="accent2">
                <a:hueOff val="677407"/>
                <a:satOff val="-3316"/>
                <a:lumOff val="1862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Pressure Groups</a:t>
          </a:r>
        </a:p>
      </dsp:txBody>
      <dsp:txXfrm>
        <a:off x="67909" y="1658344"/>
        <a:ext cx="6360232" cy="1255312"/>
      </dsp:txXfrm>
    </dsp:sp>
    <dsp:sp modelId="{FEF47039-A25D-4911-B3DC-419FCCAEF239}">
      <dsp:nvSpPr>
        <dsp:cNvPr id="0" name=""/>
        <dsp:cNvSpPr/>
      </dsp:nvSpPr>
      <dsp:spPr>
        <a:xfrm>
          <a:off x="0" y="3148605"/>
          <a:ext cx="6496050" cy="1391130"/>
        </a:xfrm>
        <a:prstGeom prst="roundRect">
          <a:avLst/>
        </a:prstGeom>
        <a:gradFill rotWithShape="0">
          <a:gsLst>
            <a:gs pos="0">
              <a:schemeClr val="accent2">
                <a:hueOff val="1354814"/>
                <a:satOff val="-6632"/>
                <a:lumOff val="3725"/>
                <a:alphaOff val="0"/>
                <a:tint val="98000"/>
                <a:lumMod val="114000"/>
              </a:schemeClr>
            </a:gs>
            <a:gs pos="100000">
              <a:schemeClr val="accent2">
                <a:hueOff val="1354814"/>
                <a:satOff val="-6632"/>
                <a:lumOff val="372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/>
            <a:t>Mass of Citizens</a:t>
          </a:r>
        </a:p>
      </dsp:txBody>
      <dsp:txXfrm>
        <a:off x="67909" y="3216514"/>
        <a:ext cx="6360232" cy="12553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D45F27-9BBC-4D26-8BEC-F323181996F1}">
      <dsp:nvSpPr>
        <dsp:cNvPr id="0" name=""/>
        <dsp:cNvSpPr/>
      </dsp:nvSpPr>
      <dsp:spPr>
        <a:xfrm>
          <a:off x="0" y="41237"/>
          <a:ext cx="5614987" cy="111230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i="0" kern="1200"/>
            <a:t>Difficulty with the singular</a:t>
          </a:r>
          <a:endParaRPr lang="en-US" sz="2800" kern="1200"/>
        </a:p>
      </dsp:txBody>
      <dsp:txXfrm>
        <a:off x="54298" y="95535"/>
        <a:ext cx="5506391" cy="1003708"/>
      </dsp:txXfrm>
    </dsp:sp>
    <dsp:sp modelId="{D376170F-5522-4981-8BA2-A35475C58097}">
      <dsp:nvSpPr>
        <dsp:cNvPr id="0" name=""/>
        <dsp:cNvSpPr/>
      </dsp:nvSpPr>
      <dsp:spPr>
        <a:xfrm>
          <a:off x="0" y="1234182"/>
          <a:ext cx="5614987" cy="1112304"/>
        </a:xfrm>
        <a:prstGeom prst="roundRect">
          <a:avLst/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i="0" kern="1200"/>
            <a:t>From Islamic Politics to Muslim Politics</a:t>
          </a:r>
          <a:endParaRPr lang="en-US" sz="2800" kern="1200"/>
        </a:p>
      </dsp:txBody>
      <dsp:txXfrm>
        <a:off x="54298" y="1288480"/>
        <a:ext cx="5506391" cy="1003708"/>
      </dsp:txXfrm>
    </dsp:sp>
    <dsp:sp modelId="{2D934018-E7A3-432C-BD85-19CCCBED9E61}">
      <dsp:nvSpPr>
        <dsp:cNvPr id="0" name=""/>
        <dsp:cNvSpPr/>
      </dsp:nvSpPr>
      <dsp:spPr>
        <a:xfrm>
          <a:off x="0" y="2427126"/>
          <a:ext cx="5614987" cy="1112304"/>
        </a:xfrm>
        <a:prstGeom prst="roundRect">
          <a:avLst/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i="0" kern="1200"/>
            <a:t>The ‘golden age’ of Islam (632-661)</a:t>
          </a:r>
          <a:endParaRPr lang="en-US" sz="2800" kern="1200"/>
        </a:p>
      </dsp:txBody>
      <dsp:txXfrm>
        <a:off x="54298" y="2481424"/>
        <a:ext cx="5506391" cy="1003708"/>
      </dsp:txXfrm>
    </dsp:sp>
    <dsp:sp modelId="{6DCF224B-2E66-4673-B44A-B7588492C76F}">
      <dsp:nvSpPr>
        <dsp:cNvPr id="0" name=""/>
        <dsp:cNvSpPr/>
      </dsp:nvSpPr>
      <dsp:spPr>
        <a:xfrm>
          <a:off x="0" y="3620070"/>
          <a:ext cx="5614987" cy="1112304"/>
        </a:xfrm>
        <a:prstGeom prst="roundRect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i="0" kern="1200"/>
            <a:t>Constantinian Christianity</a:t>
          </a:r>
          <a:endParaRPr lang="en-US" sz="2800" kern="1200"/>
        </a:p>
      </dsp:txBody>
      <dsp:txXfrm>
        <a:off x="54298" y="3674368"/>
        <a:ext cx="5506391" cy="10037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6/14/2019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238AB0-911F-415F-9F91-96F702FCC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505" y="623571"/>
            <a:ext cx="10260990" cy="35238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6200">
                <a:solidFill>
                  <a:srgbClr val="FFFFFF"/>
                </a:solidFill>
              </a:rPr>
              <a:t>Christian-Muslim Relations in Contemporary Nigerian Politics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D2D8BB-DF5C-44F1-ABEF-C2119B41B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505" y="4777380"/>
            <a:ext cx="10260990" cy="1209763"/>
          </a:xfrm>
        </p:spPr>
        <p:txBody>
          <a:bodyPr>
            <a:normAutofit/>
          </a:bodyPr>
          <a:lstStyle/>
          <a:p>
            <a:pPr algn="ctr"/>
            <a:r>
              <a:rPr lang="en-US" sz="2400">
                <a:solidFill>
                  <a:schemeClr val="tx1"/>
                </a:solidFill>
              </a:rPr>
              <a:t>Wemimo B. Jaiyesimi</a:t>
            </a:r>
          </a:p>
          <a:p>
            <a:pPr algn="ctr"/>
            <a:r>
              <a:rPr lang="en-US" sz="2400">
                <a:solidFill>
                  <a:schemeClr val="tx1"/>
                </a:solidFill>
              </a:rPr>
              <a:t>14 June, 2019</a:t>
            </a:r>
          </a:p>
        </p:txBody>
      </p:sp>
    </p:spTree>
    <p:extLst>
      <p:ext uri="{BB962C8B-B14F-4D97-AF65-F5344CB8AC3E}">
        <p14:creationId xmlns:p14="http://schemas.microsoft.com/office/powerpoint/2010/main" val="22174681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21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E83E42-68C9-4204-9FD0-5426B344A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Relationship between ‘religion’ and ‘Politics’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DE215-5C5B-42FC-B655-739F7083F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>
            <a:normAutofit/>
          </a:bodyPr>
          <a:lstStyle/>
          <a:p>
            <a:r>
              <a:rPr lang="en-US" dirty="0"/>
              <a:t>Problems with defining religion.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Problems with defining ‘Politics’ </a:t>
            </a:r>
          </a:p>
        </p:txBody>
      </p:sp>
    </p:spTree>
    <p:extLst>
      <p:ext uri="{BB962C8B-B14F-4D97-AF65-F5344CB8AC3E}">
        <p14:creationId xmlns:p14="http://schemas.microsoft.com/office/powerpoint/2010/main" val="25111840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F7D6D6-0A81-406E-9E2D-9BF4E1C12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Relationship Between Religion and Politics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E3F45-29FC-4372-968E-B5B860E2C6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>
            <a:normAutofit/>
          </a:bodyPr>
          <a:lstStyle/>
          <a:p>
            <a:r>
              <a:rPr lang="en-US" dirty="0"/>
              <a:t>Separation of Church and state.</a:t>
            </a:r>
          </a:p>
          <a:p>
            <a:pPr marL="0" indent="0">
              <a:buNone/>
            </a:pPr>
            <a:r>
              <a:rPr lang="en-US" dirty="0"/>
              <a:t>1. Thomas Jefferson’s Virginia Statute for</a:t>
            </a:r>
          </a:p>
          <a:p>
            <a:pPr marL="0" indent="0">
              <a:buNone/>
            </a:pPr>
            <a:r>
              <a:rPr lang="en-US" dirty="0"/>
              <a:t>Religious Freedom (1786)</a:t>
            </a:r>
          </a:p>
          <a:p>
            <a:pPr marL="0" indent="0">
              <a:buNone/>
            </a:pPr>
            <a:r>
              <a:rPr lang="en-US" dirty="0"/>
              <a:t>2. First Amendment (1789)</a:t>
            </a:r>
          </a:p>
          <a:p>
            <a:pPr marL="0" indent="0">
              <a:buNone/>
            </a:pPr>
            <a:r>
              <a:rPr lang="en-US" dirty="0"/>
              <a:t>3. 1648 ‘Westphalian Settlement’/ ‘Wars of Religion’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‘Traditional’ vs ‘Modern’ Societies</a:t>
            </a:r>
          </a:p>
        </p:txBody>
      </p:sp>
    </p:spTree>
    <p:extLst>
      <p:ext uri="{BB962C8B-B14F-4D97-AF65-F5344CB8AC3E}">
        <p14:creationId xmlns:p14="http://schemas.microsoft.com/office/powerpoint/2010/main" val="39862765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4C4C01-9344-4309-9734-77551D73B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55" y="1447800"/>
            <a:ext cx="3108626" cy="4572000"/>
          </a:xfrm>
        </p:spPr>
        <p:txBody>
          <a:bodyPr anchor="ctr">
            <a:normAutofit/>
          </a:bodyPr>
          <a:lstStyle/>
          <a:p>
            <a:r>
              <a:rPr lang="en-US" sz="3200">
                <a:solidFill>
                  <a:srgbClr val="F2F2F2"/>
                </a:solidFill>
              </a:rPr>
              <a:t>How Religion affects Politics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61310" y="0"/>
            <a:ext cx="8030690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E41D18-5BF5-4126-9597-908A447E2D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1514613"/>
              </p:ext>
            </p:extLst>
          </p:nvPr>
        </p:nvGraphicFramePr>
        <p:xfrm>
          <a:off x="5048250" y="1447800"/>
          <a:ext cx="649605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26779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9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CAB3D8-D59C-44A9-8DD1-EEB06E793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2F2F2"/>
                </a:solidFill>
              </a:rPr>
              <a:t>‘Christian’ and ‘Muslim’ Approaches to Politics</a:t>
            </a:r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22B8882-9032-4BC8-BE4E-985C10191B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0458370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87871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A3673-25F6-4702-B76F-5BE62A078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0" i="0" kern="1200">
                <a:latin typeface="+mj-lt"/>
                <a:ea typeface="+mj-ea"/>
                <a:cs typeface="+mj-cs"/>
              </a:rPr>
              <a:t>Map of Nigeria</a:t>
            </a:r>
          </a:p>
        </p:txBody>
      </p:sp>
      <p:pic>
        <p:nvPicPr>
          <p:cNvPr id="47" name="Content Placeholder 3">
            <a:extLst>
              <a:ext uri="{FF2B5EF4-FFF2-40B4-BE49-F238E27FC236}">
                <a16:creationId xmlns:a16="http://schemas.microsoft.com/office/drawing/2014/main" id="{9B968941-BDBE-44FF-B7FE-8B92F32A31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0" r="5710" b="2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A26E2FAE-FA60-497B-B2CB-7702C6FF3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9" name="Content Placeholder 48">
            <a:extLst>
              <a:ext uri="{FF2B5EF4-FFF2-40B4-BE49-F238E27FC236}">
                <a16:creationId xmlns:a16="http://schemas.microsoft.com/office/drawing/2014/main" id="{6A142397-E870-4CDB-872E-76EFA9A01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9" y="2438400"/>
            <a:ext cx="3330328" cy="3809999"/>
          </a:xfrm>
        </p:spPr>
        <p:txBody>
          <a:bodyPr>
            <a:normAutofit/>
          </a:bodyPr>
          <a:lstStyle/>
          <a:p>
            <a:r>
              <a:rPr lang="en-US" dirty="0"/>
              <a:t>Source:</a:t>
            </a:r>
          </a:p>
          <a:p>
            <a:pPr marL="0" indent="0">
              <a:buNone/>
            </a:pPr>
            <a:r>
              <a:rPr lang="en-US" dirty="0"/>
              <a:t>https://en.wikipedia.org/wiki/Template:Nigeria_states_map</a:t>
            </a:r>
          </a:p>
        </p:txBody>
      </p:sp>
    </p:spTree>
    <p:extLst>
      <p:ext uri="{BB962C8B-B14F-4D97-AF65-F5344CB8AC3E}">
        <p14:creationId xmlns:p14="http://schemas.microsoft.com/office/powerpoint/2010/main" val="1743664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B13888-ECAE-407D-B974-9C983A29C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1925" y="1325880"/>
            <a:ext cx="335237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6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Source: Wikipedia Commons, https://commons.wikimedia.org/wiki/File:Nigeria_Sprachfamilien.png</a:t>
            </a:r>
          </a:p>
        </p:txBody>
      </p:sp>
      <p:sp>
        <p:nvSpPr>
          <p:cNvPr id="24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809954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917E59E-399B-4147-986D-705511E87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998115" y="647698"/>
            <a:ext cx="5562139" cy="556213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4012674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37" name="Freeform: Shape 36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D4B115-8939-416E-983B-CA9FBA07B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900">
                <a:solidFill>
                  <a:srgbClr val="FFFFFF"/>
                </a:solidFill>
              </a:rPr>
              <a:t>Historical Background and Demographics of Christian-Muslim Relations in</a:t>
            </a:r>
            <a:br>
              <a:rPr lang="en-US" sz="2900">
                <a:solidFill>
                  <a:srgbClr val="FFFFFF"/>
                </a:solidFill>
              </a:rPr>
            </a:br>
            <a:r>
              <a:rPr lang="en-US" sz="2900">
                <a:solidFill>
                  <a:srgbClr val="FFFFFF"/>
                </a:solidFill>
              </a:rPr>
              <a:t>Nigeria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75D99-B696-48FE-839D-B353FB4E5B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>
            <a:normAutofit/>
          </a:bodyPr>
          <a:lstStyle/>
          <a:p>
            <a:r>
              <a:rPr lang="en-US"/>
              <a:t>Religion as critical to the shaping of the Nigerian polity</a:t>
            </a:r>
          </a:p>
          <a:p>
            <a:r>
              <a:rPr lang="en-US"/>
              <a:t>Nigeria’s population currently estimated at about 200 Million</a:t>
            </a:r>
          </a:p>
          <a:p>
            <a:r>
              <a:rPr lang="en-US"/>
              <a:t>Christians and Muslims distribution near-even. </a:t>
            </a:r>
          </a:p>
          <a:p>
            <a:r>
              <a:rPr lang="en-US"/>
              <a:t>Pew Research 2011, Christians at 80 Million and Muslims at 76 Million.</a:t>
            </a:r>
          </a:p>
          <a:p>
            <a:r>
              <a:rPr lang="en-US"/>
              <a:t>Northern part of Nigeria Predominantly Muslim</a:t>
            </a:r>
          </a:p>
          <a:p>
            <a:r>
              <a:rPr lang="en-US"/>
              <a:t>Southern part of Nigeria predominantly Christian.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7609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20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9F30A6-FA99-4E76-B5C4-8B37101A1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Two Key Issues: 1. Christian-Muslim Struggles for State Power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3C028-8150-48CD-9102-468E19EF4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>
            <a:normAutofit/>
          </a:bodyPr>
          <a:lstStyle/>
          <a:p>
            <a:r>
              <a:rPr lang="en-US" dirty="0"/>
              <a:t>Elections as sites where this struggles takes place.</a:t>
            </a:r>
          </a:p>
          <a:p>
            <a:r>
              <a:rPr lang="en-US" dirty="0"/>
              <a:t>Six general elections held since 1999 (The beginning of what is called the ‘Fourth Republic’)</a:t>
            </a:r>
          </a:p>
          <a:p>
            <a:r>
              <a:rPr lang="en-US" dirty="0"/>
              <a:t>‘Pentecostal Republic’</a:t>
            </a:r>
          </a:p>
          <a:p>
            <a:r>
              <a:rPr lang="en-US" dirty="0"/>
              <a:t>Segun Obasanjo (1999-2007) – Christian</a:t>
            </a:r>
          </a:p>
          <a:p>
            <a:r>
              <a:rPr lang="en-US" dirty="0"/>
              <a:t>Musa </a:t>
            </a:r>
            <a:r>
              <a:rPr lang="en-US" dirty="0" err="1"/>
              <a:t>Yar’Adua</a:t>
            </a:r>
            <a:r>
              <a:rPr lang="en-US" dirty="0"/>
              <a:t> (2007-2010) – Muslim</a:t>
            </a:r>
          </a:p>
          <a:p>
            <a:r>
              <a:rPr lang="en-US" dirty="0"/>
              <a:t>Goodluck Jonathan (2010-2015) – Christian</a:t>
            </a:r>
          </a:p>
          <a:p>
            <a:r>
              <a:rPr lang="en-US" dirty="0"/>
              <a:t>Mohammed Buhari (2015-present) - Muslim</a:t>
            </a:r>
          </a:p>
        </p:txBody>
      </p:sp>
    </p:spTree>
    <p:extLst>
      <p:ext uri="{BB962C8B-B14F-4D97-AF65-F5344CB8AC3E}">
        <p14:creationId xmlns:p14="http://schemas.microsoft.com/office/powerpoint/2010/main" val="14271229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20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73D068-8526-495C-AB68-DE50F448B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Key Issues: 2. The Politics of Suspicion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AD387-3A96-40C8-9BF2-17758F883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>
            <a:normAutofit/>
          </a:bodyPr>
          <a:lstStyle/>
          <a:p>
            <a:r>
              <a:rPr lang="en-US"/>
              <a:t>Hegemonic politics in Northern Nigeria </a:t>
            </a:r>
          </a:p>
          <a:p>
            <a:r>
              <a:rPr lang="en-US"/>
              <a:t>Sharia Politics (1976-2000s)</a:t>
            </a:r>
          </a:p>
          <a:p>
            <a:r>
              <a:rPr lang="en-US"/>
              <a:t>OIC – 1986</a:t>
            </a:r>
          </a:p>
          <a:p>
            <a:r>
              <a:rPr lang="en-US"/>
              <a:t>Othering. </a:t>
            </a:r>
          </a:p>
          <a:p>
            <a:r>
              <a:rPr lang="en-US"/>
              <a:t>Ethnicity and Religion</a:t>
            </a:r>
          </a:p>
        </p:txBody>
      </p:sp>
    </p:spTree>
    <p:extLst>
      <p:ext uri="{BB962C8B-B14F-4D97-AF65-F5344CB8AC3E}">
        <p14:creationId xmlns:p14="http://schemas.microsoft.com/office/powerpoint/2010/main" val="38502993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6DE673-7F83-430E-B396-F25469AF7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300">
                <a:solidFill>
                  <a:srgbClr val="FFFFFF"/>
                </a:solidFill>
              </a:rPr>
              <a:t>Conclusion: What is the future of Christian-Muslim Relations in Nigeria’s Politics?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925C9173-3B56-4EAC-BCF7-46E7DE6807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>
            <a:normAutofit/>
          </a:bodyPr>
          <a:lstStyle/>
          <a:p>
            <a:r>
              <a:rPr lang="en-US"/>
              <a:t>Persistence of the issues.</a:t>
            </a:r>
          </a:p>
          <a:p>
            <a:r>
              <a:rPr lang="en-US"/>
              <a:t>Boko-Haram and the politics of violence.</a:t>
            </a:r>
          </a:p>
          <a:p>
            <a:r>
              <a:rPr lang="en-US"/>
              <a:t>State failure and the ascendency of religion.</a:t>
            </a:r>
          </a:p>
          <a:p>
            <a:r>
              <a:rPr lang="en-US"/>
              <a:t>Weak National identity.</a:t>
            </a:r>
          </a:p>
        </p:txBody>
      </p:sp>
    </p:spTree>
    <p:extLst>
      <p:ext uri="{BB962C8B-B14F-4D97-AF65-F5344CB8AC3E}">
        <p14:creationId xmlns:p14="http://schemas.microsoft.com/office/powerpoint/2010/main" val="6452965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1B28F63-CF00-448F-B141-FE33C33B1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E609E2-8522-44E4-9077-980E5BCF3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4FA533C5-33E3-4611-AF9F-72811D8B26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949AD42-25FD-4C3D-9EEE-B7FEC5809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AC7D913-60B7-4603-881B-831DA5D3A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7F0FDC4-AD8C-47D9-9131-623C98ADB0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E27238C-8EAF-4098-86E6-7723B7DAE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36">
            <a:extLst>
              <a:ext uri="{FF2B5EF4-FFF2-40B4-BE49-F238E27FC236}">
                <a16:creationId xmlns:a16="http://schemas.microsoft.com/office/drawing/2014/main" id="{992F97B1-1891-4FCC-9E5F-BA97EDB48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351010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78C6C821-FEE1-4EB6-9590-C021440C7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9700459" cy="6858001"/>
          </a:xfrm>
          <a:custGeom>
            <a:avLst/>
            <a:gdLst>
              <a:gd name="connsiteX0" fmla="*/ 0 w 9700459"/>
              <a:gd name="connsiteY0" fmla="*/ 0 h 6858001"/>
              <a:gd name="connsiteX1" fmla="*/ 1323975 w 9700459"/>
              <a:gd name="connsiteY1" fmla="*/ 0 h 6858001"/>
              <a:gd name="connsiteX2" fmla="*/ 1517015 w 9700459"/>
              <a:gd name="connsiteY2" fmla="*/ 0 h 6858001"/>
              <a:gd name="connsiteX3" fmla="*/ 3241265 w 9700459"/>
              <a:gd name="connsiteY3" fmla="*/ 0 h 6858001"/>
              <a:gd name="connsiteX4" fmla="*/ 3241265 w 9700459"/>
              <a:gd name="connsiteY4" fmla="*/ 1 h 6858001"/>
              <a:gd name="connsiteX5" fmla="*/ 8355744 w 9700459"/>
              <a:gd name="connsiteY5" fmla="*/ 1 h 6858001"/>
              <a:gd name="connsiteX6" fmla="*/ 8355744 w 9700459"/>
              <a:gd name="connsiteY6" fmla="*/ 0 h 6858001"/>
              <a:gd name="connsiteX7" fmla="*/ 9699282 w 9700459"/>
              <a:gd name="connsiteY7" fmla="*/ 0 h 6858001"/>
              <a:gd name="connsiteX8" fmla="*/ 9674237 w 9700459"/>
              <a:gd name="connsiteY8" fmla="*/ 155677 h 6858001"/>
              <a:gd name="connsiteX9" fmla="*/ 9650368 w 9700459"/>
              <a:gd name="connsiteY9" fmla="*/ 310668 h 6858001"/>
              <a:gd name="connsiteX10" fmla="*/ 9627004 w 9700459"/>
              <a:gd name="connsiteY10" fmla="*/ 466344 h 6858001"/>
              <a:gd name="connsiteX11" fmla="*/ 9607001 w 9700459"/>
              <a:gd name="connsiteY11" fmla="*/ 622707 h 6858001"/>
              <a:gd name="connsiteX12" fmla="*/ 9586830 w 9700459"/>
              <a:gd name="connsiteY12" fmla="*/ 778383 h 6858001"/>
              <a:gd name="connsiteX13" fmla="*/ 9568004 w 9700459"/>
              <a:gd name="connsiteY13" fmla="*/ 934746 h 6858001"/>
              <a:gd name="connsiteX14" fmla="*/ 9551868 w 9700459"/>
              <a:gd name="connsiteY14" fmla="*/ 1089051 h 6858001"/>
              <a:gd name="connsiteX15" fmla="*/ 9536572 w 9700459"/>
              <a:gd name="connsiteY15" fmla="*/ 1245413 h 6858001"/>
              <a:gd name="connsiteX16" fmla="*/ 9522620 w 9700459"/>
              <a:gd name="connsiteY16" fmla="*/ 1401090 h 6858001"/>
              <a:gd name="connsiteX17" fmla="*/ 9510518 w 9700459"/>
              <a:gd name="connsiteY17" fmla="*/ 1554023 h 6858001"/>
              <a:gd name="connsiteX18" fmla="*/ 9498415 w 9700459"/>
              <a:gd name="connsiteY18" fmla="*/ 1709014 h 6858001"/>
              <a:gd name="connsiteX19" fmla="*/ 9488330 w 9700459"/>
              <a:gd name="connsiteY19" fmla="*/ 1861947 h 6858001"/>
              <a:gd name="connsiteX20" fmla="*/ 9480430 w 9700459"/>
              <a:gd name="connsiteY20" fmla="*/ 2014881 h 6858001"/>
              <a:gd name="connsiteX21" fmla="*/ 9472193 w 9700459"/>
              <a:gd name="connsiteY21" fmla="*/ 2167128 h 6858001"/>
              <a:gd name="connsiteX22" fmla="*/ 9465302 w 9700459"/>
              <a:gd name="connsiteY22" fmla="*/ 2318004 h 6858001"/>
              <a:gd name="connsiteX23" fmla="*/ 9460427 w 9700459"/>
              <a:gd name="connsiteY23" fmla="*/ 2467509 h 6858001"/>
              <a:gd name="connsiteX24" fmla="*/ 9456225 w 9700459"/>
              <a:gd name="connsiteY24" fmla="*/ 2617013 h 6858001"/>
              <a:gd name="connsiteX25" fmla="*/ 9452191 w 9700459"/>
              <a:gd name="connsiteY25" fmla="*/ 2765146 h 6858001"/>
              <a:gd name="connsiteX26" fmla="*/ 9450342 w 9700459"/>
              <a:gd name="connsiteY26" fmla="*/ 2911221 h 6858001"/>
              <a:gd name="connsiteX27" fmla="*/ 9448325 w 9700459"/>
              <a:gd name="connsiteY27" fmla="*/ 3057297 h 6858001"/>
              <a:gd name="connsiteX28" fmla="*/ 9447316 w 9700459"/>
              <a:gd name="connsiteY28" fmla="*/ 3201315 h 6858001"/>
              <a:gd name="connsiteX29" fmla="*/ 9448325 w 9700459"/>
              <a:gd name="connsiteY29" fmla="*/ 3343961 h 6858001"/>
              <a:gd name="connsiteX30" fmla="*/ 9448325 w 9700459"/>
              <a:gd name="connsiteY30" fmla="*/ 3485236 h 6858001"/>
              <a:gd name="connsiteX31" fmla="*/ 9450342 w 9700459"/>
              <a:gd name="connsiteY31" fmla="*/ 3625139 h 6858001"/>
              <a:gd name="connsiteX32" fmla="*/ 9453367 w 9700459"/>
              <a:gd name="connsiteY32" fmla="*/ 3762299 h 6858001"/>
              <a:gd name="connsiteX33" fmla="*/ 9456225 w 9700459"/>
              <a:gd name="connsiteY33" fmla="*/ 3898087 h 6858001"/>
              <a:gd name="connsiteX34" fmla="*/ 9459419 w 9700459"/>
              <a:gd name="connsiteY34" fmla="*/ 4031133 h 6858001"/>
              <a:gd name="connsiteX35" fmla="*/ 9464293 w 9700459"/>
              <a:gd name="connsiteY35" fmla="*/ 4163492 h 6858001"/>
              <a:gd name="connsiteX36" fmla="*/ 9469504 w 9700459"/>
              <a:gd name="connsiteY36" fmla="*/ 4293793 h 6858001"/>
              <a:gd name="connsiteX37" fmla="*/ 9474210 w 9700459"/>
              <a:gd name="connsiteY37" fmla="*/ 4421352 h 6858001"/>
              <a:gd name="connsiteX38" fmla="*/ 9487490 w 9700459"/>
              <a:gd name="connsiteY38" fmla="*/ 4670298 h 6858001"/>
              <a:gd name="connsiteX39" fmla="*/ 9501609 w 9700459"/>
              <a:gd name="connsiteY39" fmla="*/ 4908956 h 6858001"/>
              <a:gd name="connsiteX40" fmla="*/ 9516401 w 9700459"/>
              <a:gd name="connsiteY40" fmla="*/ 5138013 h 6858001"/>
              <a:gd name="connsiteX41" fmla="*/ 9532706 w 9700459"/>
              <a:gd name="connsiteY41" fmla="*/ 5354726 h 6858001"/>
              <a:gd name="connsiteX42" fmla="*/ 9549683 w 9700459"/>
              <a:gd name="connsiteY42" fmla="*/ 5561838 h 6858001"/>
              <a:gd name="connsiteX43" fmla="*/ 9568004 w 9700459"/>
              <a:gd name="connsiteY43" fmla="*/ 5753862 h 6858001"/>
              <a:gd name="connsiteX44" fmla="*/ 9585990 w 9700459"/>
              <a:gd name="connsiteY44" fmla="*/ 5934227 h 6858001"/>
              <a:gd name="connsiteX45" fmla="*/ 9603975 w 9700459"/>
              <a:gd name="connsiteY45" fmla="*/ 6100191 h 6858001"/>
              <a:gd name="connsiteX46" fmla="*/ 9620952 w 9700459"/>
              <a:gd name="connsiteY46" fmla="*/ 6252438 h 6858001"/>
              <a:gd name="connsiteX47" fmla="*/ 9637089 w 9700459"/>
              <a:gd name="connsiteY47" fmla="*/ 6387541 h 6858001"/>
              <a:gd name="connsiteX48" fmla="*/ 9652385 w 9700459"/>
              <a:gd name="connsiteY48" fmla="*/ 6509613 h 6858001"/>
              <a:gd name="connsiteX49" fmla="*/ 9665160 w 9700459"/>
              <a:gd name="connsiteY49" fmla="*/ 6612483 h 6858001"/>
              <a:gd name="connsiteX50" fmla="*/ 9677262 w 9700459"/>
              <a:gd name="connsiteY50" fmla="*/ 6698894 h 6858001"/>
              <a:gd name="connsiteX51" fmla="*/ 9694576 w 9700459"/>
              <a:gd name="connsiteY51" fmla="*/ 6817538 h 6858001"/>
              <a:gd name="connsiteX52" fmla="*/ 9700459 w 9700459"/>
              <a:gd name="connsiteY52" fmla="*/ 6858000 h 6858001"/>
              <a:gd name="connsiteX53" fmla="*/ 8795105 w 9700459"/>
              <a:gd name="connsiteY53" fmla="*/ 6858000 h 6858001"/>
              <a:gd name="connsiteX54" fmla="*/ 8795105 w 9700459"/>
              <a:gd name="connsiteY54" fmla="*/ 6858001 h 6858001"/>
              <a:gd name="connsiteX55" fmla="*/ 2704541 w 9700459"/>
              <a:gd name="connsiteY55" fmla="*/ 6858001 h 6858001"/>
              <a:gd name="connsiteX56" fmla="*/ 2704541 w 9700459"/>
              <a:gd name="connsiteY56" fmla="*/ 6858000 h 6858001"/>
              <a:gd name="connsiteX57" fmla="*/ 1517015 w 9700459"/>
              <a:gd name="connsiteY57" fmla="*/ 6858000 h 6858001"/>
              <a:gd name="connsiteX58" fmla="*/ 1323975 w 9700459"/>
              <a:gd name="connsiteY58" fmla="*/ 6858000 h 6858001"/>
              <a:gd name="connsiteX59" fmla="*/ 0 w 9700459"/>
              <a:gd name="connsiteY5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00459" h="6858001">
                <a:moveTo>
                  <a:pt x="0" y="0"/>
                </a:moveTo>
                <a:lnTo>
                  <a:pt x="1323975" y="0"/>
                </a:lnTo>
                <a:lnTo>
                  <a:pt x="1517015" y="0"/>
                </a:lnTo>
                <a:lnTo>
                  <a:pt x="3241265" y="0"/>
                </a:lnTo>
                <a:lnTo>
                  <a:pt x="3241265" y="1"/>
                </a:lnTo>
                <a:lnTo>
                  <a:pt x="8355744" y="1"/>
                </a:lnTo>
                <a:lnTo>
                  <a:pt x="8355744" y="0"/>
                </a:lnTo>
                <a:lnTo>
                  <a:pt x="9699282" y="0"/>
                </a:lnTo>
                <a:lnTo>
                  <a:pt x="9674237" y="155677"/>
                </a:lnTo>
                <a:lnTo>
                  <a:pt x="9650368" y="310668"/>
                </a:lnTo>
                <a:lnTo>
                  <a:pt x="9627004" y="466344"/>
                </a:lnTo>
                <a:lnTo>
                  <a:pt x="9607001" y="622707"/>
                </a:lnTo>
                <a:lnTo>
                  <a:pt x="9586830" y="778383"/>
                </a:lnTo>
                <a:lnTo>
                  <a:pt x="9568004" y="934746"/>
                </a:lnTo>
                <a:lnTo>
                  <a:pt x="9551868" y="1089051"/>
                </a:lnTo>
                <a:lnTo>
                  <a:pt x="9536572" y="1245413"/>
                </a:lnTo>
                <a:lnTo>
                  <a:pt x="9522620" y="1401090"/>
                </a:lnTo>
                <a:lnTo>
                  <a:pt x="9510518" y="1554023"/>
                </a:lnTo>
                <a:lnTo>
                  <a:pt x="9498415" y="1709014"/>
                </a:lnTo>
                <a:lnTo>
                  <a:pt x="9488330" y="1861947"/>
                </a:lnTo>
                <a:lnTo>
                  <a:pt x="9480430" y="2014881"/>
                </a:lnTo>
                <a:lnTo>
                  <a:pt x="9472193" y="2167128"/>
                </a:lnTo>
                <a:lnTo>
                  <a:pt x="9465302" y="2318004"/>
                </a:lnTo>
                <a:lnTo>
                  <a:pt x="9460427" y="2467509"/>
                </a:lnTo>
                <a:lnTo>
                  <a:pt x="9456225" y="2617013"/>
                </a:lnTo>
                <a:lnTo>
                  <a:pt x="9452191" y="2765146"/>
                </a:lnTo>
                <a:lnTo>
                  <a:pt x="9450342" y="2911221"/>
                </a:lnTo>
                <a:lnTo>
                  <a:pt x="9448325" y="3057297"/>
                </a:lnTo>
                <a:lnTo>
                  <a:pt x="9447316" y="3201315"/>
                </a:lnTo>
                <a:lnTo>
                  <a:pt x="9448325" y="3343961"/>
                </a:lnTo>
                <a:lnTo>
                  <a:pt x="9448325" y="3485236"/>
                </a:lnTo>
                <a:lnTo>
                  <a:pt x="9450342" y="3625139"/>
                </a:lnTo>
                <a:lnTo>
                  <a:pt x="9453367" y="3762299"/>
                </a:lnTo>
                <a:lnTo>
                  <a:pt x="9456225" y="3898087"/>
                </a:lnTo>
                <a:lnTo>
                  <a:pt x="9459419" y="4031133"/>
                </a:lnTo>
                <a:lnTo>
                  <a:pt x="9464293" y="4163492"/>
                </a:lnTo>
                <a:lnTo>
                  <a:pt x="9469504" y="4293793"/>
                </a:lnTo>
                <a:lnTo>
                  <a:pt x="9474210" y="4421352"/>
                </a:lnTo>
                <a:lnTo>
                  <a:pt x="9487490" y="4670298"/>
                </a:lnTo>
                <a:lnTo>
                  <a:pt x="9501609" y="4908956"/>
                </a:lnTo>
                <a:lnTo>
                  <a:pt x="9516401" y="5138013"/>
                </a:lnTo>
                <a:lnTo>
                  <a:pt x="9532706" y="5354726"/>
                </a:lnTo>
                <a:lnTo>
                  <a:pt x="9549683" y="5561838"/>
                </a:lnTo>
                <a:lnTo>
                  <a:pt x="9568004" y="5753862"/>
                </a:lnTo>
                <a:lnTo>
                  <a:pt x="9585990" y="5934227"/>
                </a:lnTo>
                <a:lnTo>
                  <a:pt x="9603975" y="6100191"/>
                </a:lnTo>
                <a:lnTo>
                  <a:pt x="9620952" y="6252438"/>
                </a:lnTo>
                <a:lnTo>
                  <a:pt x="9637089" y="6387541"/>
                </a:lnTo>
                <a:lnTo>
                  <a:pt x="9652385" y="6509613"/>
                </a:lnTo>
                <a:lnTo>
                  <a:pt x="9665160" y="6612483"/>
                </a:lnTo>
                <a:lnTo>
                  <a:pt x="9677262" y="6698894"/>
                </a:lnTo>
                <a:lnTo>
                  <a:pt x="9694576" y="6817538"/>
                </a:lnTo>
                <a:lnTo>
                  <a:pt x="9700459" y="6858000"/>
                </a:lnTo>
                <a:lnTo>
                  <a:pt x="8795105" y="6858000"/>
                </a:lnTo>
                <a:lnTo>
                  <a:pt x="8795105" y="6858001"/>
                </a:lnTo>
                <a:lnTo>
                  <a:pt x="2704541" y="6858001"/>
                </a:lnTo>
                <a:lnTo>
                  <a:pt x="2704541" y="6858000"/>
                </a:lnTo>
                <a:lnTo>
                  <a:pt x="1517015" y="6858000"/>
                </a:lnTo>
                <a:lnTo>
                  <a:pt x="132397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F39B61-9430-4EEE-BEBF-307591DAE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447800"/>
            <a:ext cx="6974915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Thank you for Listening!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61A74B3-E247-44D4-8C48-FAE8E2056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964148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369</Words>
  <Application>Microsoft Office PowerPoint</Application>
  <PresentationFormat>Widescreen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Wingdings</vt:lpstr>
      <vt:lpstr>Wingdings 3</vt:lpstr>
      <vt:lpstr>Ion</vt:lpstr>
      <vt:lpstr>Christian-Muslim Relations in Contemporary Nigerian Politics</vt:lpstr>
      <vt:lpstr>Relationship between ‘religion’ and ‘Politics’</vt:lpstr>
      <vt:lpstr>Relationship Between Religion and Politics</vt:lpstr>
      <vt:lpstr>How Religion affects Politics</vt:lpstr>
      <vt:lpstr>‘Christian’ and ‘Muslim’ Approaches to Politics</vt:lpstr>
      <vt:lpstr>Map of Nigeria</vt:lpstr>
      <vt:lpstr>Source: Wikipedia Commons, https://commons.wikimedia.org/wiki/File:Nigeria_Sprachfamilien.png</vt:lpstr>
      <vt:lpstr>Historical Background and Demographics of Christian-Muslim Relations in Nigeria</vt:lpstr>
      <vt:lpstr>Two Key Issues: 1. Christian-Muslim Struggles for State Power</vt:lpstr>
      <vt:lpstr>Key Issues: 2. The Politics of Suspicion</vt:lpstr>
      <vt:lpstr>Conclusion: What is the future of Christian-Muslim Relations in Nigeria’s Politics?</vt:lpstr>
      <vt:lpstr>Thank you for Listening!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Christian-Muslim Relations in Contemporary Nigerian Politics</dc:title>
  <dc:creator>SONY</dc:creator>
  <cp:lastModifiedBy>SONY</cp:lastModifiedBy>
  <cp:revision>2</cp:revision>
  <dcterms:created xsi:type="dcterms:W3CDTF">2019-06-14T09:05:13Z</dcterms:created>
  <dcterms:modified xsi:type="dcterms:W3CDTF">2019-06-14T09:08:54Z</dcterms:modified>
</cp:coreProperties>
</file>