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4"/>
  </p:notesMasterIdLst>
  <p:sldIdLst>
    <p:sldId id="256" r:id="rId2"/>
    <p:sldId id="258" r:id="rId3"/>
  </p:sldIdLst>
  <p:sldSz cx="19799300" cy="11015663"/>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DC6D3"/>
    <a:srgbClr val="FCB6C7"/>
    <a:srgbClr val="FF0000"/>
    <a:srgbClr val="F7436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3603" autoAdjust="0"/>
    <p:restoredTop sz="93788" autoAdjust="0"/>
  </p:normalViewPr>
  <p:slideViewPr>
    <p:cSldViewPr snapToGrid="0">
      <p:cViewPr>
        <p:scale>
          <a:sx n="66" d="100"/>
          <a:sy n="66" d="100"/>
        </p:scale>
        <p:origin x="-576"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solidFill>
                <a:latin typeface="+mn-lt"/>
                <a:ea typeface="+mn-ea"/>
                <a:cs typeface="+mn-cs"/>
              </a:defRPr>
            </a:pPr>
            <a:endParaRPr lang="en-GB" sz="1200" b="1" dirty="0">
              <a:solidFill>
                <a:schemeClr val="tx1"/>
              </a:solidFill>
            </a:endParaRPr>
          </a:p>
          <a:p>
            <a:pPr>
              <a:defRPr>
                <a:solidFill>
                  <a:schemeClr val="tx1"/>
                </a:solidFill>
              </a:defRPr>
            </a:pPr>
            <a:r>
              <a:rPr lang="en-GB" sz="1200" b="1" dirty="0">
                <a:solidFill>
                  <a:schemeClr val="tx1"/>
                </a:solidFill>
              </a:rPr>
              <a:t>Stewart et al., (2006): public attitudes comparison</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AN</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Could pull themsleves together if they wanted to </c:v>
                </c:pt>
                <c:pt idx="1">
                  <c:v>Is to blame for their condition</c:v>
                </c:pt>
                <c:pt idx="2">
                  <c:v>is seeking attention</c:v>
                </c:pt>
              </c:strCache>
            </c:strRef>
          </c:cat>
          <c:val>
            <c:numRef>
              <c:f>Sheet1!$B$2:$B$5</c:f>
              <c:numCache>
                <c:formatCode>General</c:formatCode>
                <c:ptCount val="4"/>
                <c:pt idx="0">
                  <c:v>3.07</c:v>
                </c:pt>
                <c:pt idx="1">
                  <c:v>2.95</c:v>
                </c:pt>
                <c:pt idx="2">
                  <c:v>2.61</c:v>
                </c:pt>
              </c:numCache>
            </c:numRef>
          </c:val>
          <c:smooth val="0"/>
          <c:extLst>
            <c:ext xmlns:c16="http://schemas.microsoft.com/office/drawing/2014/chart" uri="{C3380CC4-5D6E-409C-BE32-E72D297353CC}">
              <c16:uniqueId val="{00000000-0BC0-4BF2-B7B9-D1425A28A707}"/>
            </c:ext>
          </c:extLst>
        </c:ser>
        <c:ser>
          <c:idx val="1"/>
          <c:order val="1"/>
          <c:tx>
            <c:strRef>
              <c:f>Sheet1!$C$1</c:f>
              <c:strCache>
                <c:ptCount val="1"/>
                <c:pt idx="0">
                  <c:v>SCHIZOPHRENIA</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Could pull themsleves together if they wanted to </c:v>
                </c:pt>
                <c:pt idx="1">
                  <c:v>Is to blame for their condition</c:v>
                </c:pt>
                <c:pt idx="2">
                  <c:v>is seeking attention</c:v>
                </c:pt>
              </c:strCache>
            </c:strRef>
          </c:cat>
          <c:val>
            <c:numRef>
              <c:f>Sheet1!$C$2:$C$5</c:f>
              <c:numCache>
                <c:formatCode>General</c:formatCode>
                <c:ptCount val="4"/>
                <c:pt idx="0">
                  <c:v>2.36</c:v>
                </c:pt>
                <c:pt idx="1">
                  <c:v>1.56</c:v>
                </c:pt>
                <c:pt idx="2">
                  <c:v>1.44</c:v>
                </c:pt>
              </c:numCache>
            </c:numRef>
          </c:val>
          <c:smooth val="0"/>
          <c:extLst>
            <c:ext xmlns:c16="http://schemas.microsoft.com/office/drawing/2014/chart" uri="{C3380CC4-5D6E-409C-BE32-E72D297353CC}">
              <c16:uniqueId val="{00000001-0BC0-4BF2-B7B9-D1425A28A707}"/>
            </c:ext>
          </c:extLst>
        </c:ser>
        <c:ser>
          <c:idx val="2"/>
          <c:order val="2"/>
          <c:tx>
            <c:strRef>
              <c:f>Sheet1!$D$1</c:f>
              <c:strCache>
                <c:ptCount val="1"/>
                <c:pt idx="0">
                  <c:v>ASTHMA</c:v>
                </c:pt>
              </c:strCache>
            </c:strRef>
          </c:tx>
          <c:spPr>
            <a:ln w="28575" cap="rnd">
              <a:solidFill>
                <a:schemeClr val="accent3"/>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Could pull themsleves together if they wanted to </c:v>
                </c:pt>
                <c:pt idx="1">
                  <c:v>Is to blame for their condition</c:v>
                </c:pt>
                <c:pt idx="2">
                  <c:v>is seeking attention</c:v>
                </c:pt>
              </c:strCache>
            </c:strRef>
          </c:cat>
          <c:val>
            <c:numRef>
              <c:f>Sheet1!$D$2:$D$5</c:f>
              <c:numCache>
                <c:formatCode>General</c:formatCode>
                <c:ptCount val="4"/>
                <c:pt idx="0">
                  <c:v>2.65</c:v>
                </c:pt>
                <c:pt idx="1">
                  <c:v>1.5</c:v>
                </c:pt>
                <c:pt idx="2">
                  <c:v>1.59</c:v>
                </c:pt>
              </c:numCache>
            </c:numRef>
          </c:val>
          <c:smooth val="0"/>
          <c:extLst>
            <c:ext xmlns:c16="http://schemas.microsoft.com/office/drawing/2014/chart" uri="{C3380CC4-5D6E-409C-BE32-E72D297353CC}">
              <c16:uniqueId val="{00000002-0BC0-4BF2-B7B9-D1425A28A707}"/>
            </c:ext>
          </c:extLst>
        </c:ser>
        <c:dLbls>
          <c:dLblPos val="ctr"/>
          <c:showLegendKey val="0"/>
          <c:showVal val="1"/>
          <c:showCatName val="0"/>
          <c:showSerName val="0"/>
          <c:showPercent val="0"/>
          <c:showBubbleSize val="0"/>
        </c:dLbls>
        <c:smooth val="0"/>
        <c:axId val="561762584"/>
        <c:axId val="561760944"/>
      </c:lineChart>
      <c:catAx>
        <c:axId val="5617625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50" b="0" i="0" u="none" strike="noStrike" kern="1200" baseline="0">
                <a:solidFill>
                  <a:schemeClr val="tx1"/>
                </a:solidFill>
                <a:latin typeface="+mn-lt"/>
                <a:ea typeface="+mn-ea"/>
                <a:cs typeface="+mn-cs"/>
              </a:defRPr>
            </a:pPr>
            <a:endParaRPr lang="en-US"/>
          </a:p>
        </c:txPr>
        <c:crossAx val="561760944"/>
        <c:crosses val="autoZero"/>
        <c:auto val="1"/>
        <c:lblAlgn val="ctr"/>
        <c:lblOffset val="100"/>
        <c:noMultiLvlLbl val="0"/>
      </c:catAx>
      <c:valAx>
        <c:axId val="5617609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5617625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4E14BF-A4DF-4593-A326-12182DACBD93}"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AE440426-0BF2-4ED3-A9DA-9C7EF840A168}">
      <dgm:prSet phldrT="[Text]" custT="1"/>
      <dgm:spPr>
        <a:solidFill>
          <a:srgbClr val="FCB6C7"/>
        </a:solidFill>
      </dgm:spPr>
      <dgm:t>
        <a:bodyPr/>
        <a:lstStyle/>
        <a:p>
          <a:r>
            <a:rPr lang="en-GB" sz="1600" b="1" dirty="0">
              <a:solidFill>
                <a:schemeClr val="tx1"/>
              </a:solidFill>
            </a:rPr>
            <a:t>The experience of stigma</a:t>
          </a:r>
          <a:r>
            <a:rPr lang="en-GB" sz="1400" b="1" dirty="0">
              <a:solidFill>
                <a:schemeClr val="tx1"/>
              </a:solidFill>
            </a:rPr>
            <a:t>.</a:t>
          </a:r>
        </a:p>
        <a:p>
          <a:r>
            <a:rPr lang="en-GB" sz="900" b="1" dirty="0">
              <a:solidFill>
                <a:schemeClr val="tx1"/>
              </a:solidFill>
            </a:rPr>
            <a:t>(Byrne,2000).</a:t>
          </a:r>
        </a:p>
      </dgm:t>
    </dgm:pt>
    <dgm:pt modelId="{741EDC05-98AD-463C-84FC-504F21D40DD6}" type="parTrans" cxnId="{C5FC33AE-30DB-4D22-AA86-A4ADC58AA89C}">
      <dgm:prSet/>
      <dgm:spPr/>
      <dgm:t>
        <a:bodyPr/>
        <a:lstStyle/>
        <a:p>
          <a:endParaRPr lang="en-GB"/>
        </a:p>
      </dgm:t>
    </dgm:pt>
    <dgm:pt modelId="{B44638A2-2AA7-4D19-B729-55DD71A475B7}" type="sibTrans" cxnId="{C5FC33AE-30DB-4D22-AA86-A4ADC58AA89C}">
      <dgm:prSet/>
      <dgm:spPr/>
      <dgm:t>
        <a:bodyPr/>
        <a:lstStyle/>
        <a:p>
          <a:endParaRPr lang="en-GB"/>
        </a:p>
      </dgm:t>
    </dgm:pt>
    <dgm:pt modelId="{CF90A76E-7600-44CD-9426-07D6755804C5}">
      <dgm:prSet phldrT="[Text]" custT="1"/>
      <dgm:spPr>
        <a:solidFill>
          <a:schemeClr val="accent6">
            <a:lumMod val="60000"/>
            <a:lumOff val="40000"/>
          </a:schemeClr>
        </a:solidFill>
      </dgm:spPr>
      <dgm:t>
        <a:bodyPr/>
        <a:lstStyle/>
        <a:p>
          <a:r>
            <a:rPr lang="en-GB" sz="1200" b="1" dirty="0">
              <a:solidFill>
                <a:schemeClr val="tx1"/>
              </a:solidFill>
            </a:rPr>
            <a:t>ISOLATION</a:t>
          </a:r>
        </a:p>
      </dgm:t>
    </dgm:pt>
    <dgm:pt modelId="{50C19BDD-44EF-44D6-97D0-05C3566EDA89}" type="parTrans" cxnId="{8C9FEECA-CEBA-42C4-927B-8E925EA3FC7C}">
      <dgm:prSet/>
      <dgm:spPr/>
      <dgm:t>
        <a:bodyPr/>
        <a:lstStyle/>
        <a:p>
          <a:endParaRPr lang="en-GB" dirty="0"/>
        </a:p>
      </dgm:t>
    </dgm:pt>
    <dgm:pt modelId="{08ABADE9-3B94-41F0-AA82-5A750E1DF83C}" type="sibTrans" cxnId="{8C9FEECA-CEBA-42C4-927B-8E925EA3FC7C}">
      <dgm:prSet/>
      <dgm:spPr/>
      <dgm:t>
        <a:bodyPr/>
        <a:lstStyle/>
        <a:p>
          <a:endParaRPr lang="en-GB"/>
        </a:p>
      </dgm:t>
    </dgm:pt>
    <dgm:pt modelId="{89187623-82B3-45FF-8A5D-838AD121661A}">
      <dgm:prSet phldrT="[Text]" custT="1"/>
      <dgm:spPr>
        <a:solidFill>
          <a:schemeClr val="accent6">
            <a:lumMod val="60000"/>
            <a:lumOff val="40000"/>
          </a:schemeClr>
        </a:solidFill>
      </dgm:spPr>
      <dgm:t>
        <a:bodyPr/>
        <a:lstStyle/>
        <a:p>
          <a:r>
            <a:rPr lang="en-GB" sz="1200" b="1" dirty="0">
              <a:solidFill>
                <a:schemeClr val="tx1"/>
              </a:solidFill>
            </a:rPr>
            <a:t>SHAME</a:t>
          </a:r>
        </a:p>
      </dgm:t>
    </dgm:pt>
    <dgm:pt modelId="{AF2F6FB5-D230-4902-8F60-C057E22DB470}" type="parTrans" cxnId="{069EADD1-EC6F-453F-B9A4-F92821C52A33}">
      <dgm:prSet/>
      <dgm:spPr/>
      <dgm:t>
        <a:bodyPr/>
        <a:lstStyle/>
        <a:p>
          <a:endParaRPr lang="en-GB" dirty="0"/>
        </a:p>
      </dgm:t>
    </dgm:pt>
    <dgm:pt modelId="{DC617C45-B908-4714-AFAE-719A64758B2D}" type="sibTrans" cxnId="{069EADD1-EC6F-453F-B9A4-F92821C52A33}">
      <dgm:prSet/>
      <dgm:spPr/>
      <dgm:t>
        <a:bodyPr/>
        <a:lstStyle/>
        <a:p>
          <a:endParaRPr lang="en-GB"/>
        </a:p>
      </dgm:t>
    </dgm:pt>
    <dgm:pt modelId="{36F15E73-0646-4EE0-B005-C7F10409FCD6}">
      <dgm:prSet phldrT="[Text]" custT="1"/>
      <dgm:spPr>
        <a:solidFill>
          <a:schemeClr val="accent6">
            <a:lumMod val="60000"/>
            <a:lumOff val="40000"/>
          </a:schemeClr>
        </a:solidFill>
      </dgm:spPr>
      <dgm:t>
        <a:bodyPr/>
        <a:lstStyle/>
        <a:p>
          <a:r>
            <a:rPr lang="en-GB" sz="1200" b="1" dirty="0">
              <a:solidFill>
                <a:schemeClr val="tx1"/>
              </a:solidFill>
            </a:rPr>
            <a:t>BLAME</a:t>
          </a:r>
        </a:p>
      </dgm:t>
    </dgm:pt>
    <dgm:pt modelId="{6C053AF4-C845-4F3F-AC33-830DC696738A}" type="parTrans" cxnId="{E338AF82-A27F-4AFE-A47C-E6077A664231}">
      <dgm:prSet/>
      <dgm:spPr/>
      <dgm:t>
        <a:bodyPr/>
        <a:lstStyle/>
        <a:p>
          <a:endParaRPr lang="en-GB" dirty="0"/>
        </a:p>
      </dgm:t>
    </dgm:pt>
    <dgm:pt modelId="{6C036D1C-ECEB-45E5-88F9-0F5568DAECA8}" type="sibTrans" cxnId="{E338AF82-A27F-4AFE-A47C-E6077A664231}">
      <dgm:prSet/>
      <dgm:spPr/>
      <dgm:t>
        <a:bodyPr/>
        <a:lstStyle/>
        <a:p>
          <a:endParaRPr lang="en-GB"/>
        </a:p>
      </dgm:t>
    </dgm:pt>
    <dgm:pt modelId="{3762CBCD-630A-4FD4-9D83-5BA4199B4D70}">
      <dgm:prSet phldrT="[Text]" custT="1"/>
      <dgm:spPr>
        <a:solidFill>
          <a:schemeClr val="accent6">
            <a:lumMod val="60000"/>
            <a:lumOff val="40000"/>
          </a:schemeClr>
        </a:solidFill>
      </dgm:spPr>
      <dgm:t>
        <a:bodyPr/>
        <a:lstStyle/>
        <a:p>
          <a:r>
            <a:rPr lang="en-GB" sz="1200" b="1" dirty="0">
              <a:solidFill>
                <a:schemeClr val="tx1"/>
              </a:solidFill>
            </a:rPr>
            <a:t>SECRECY</a:t>
          </a:r>
        </a:p>
      </dgm:t>
    </dgm:pt>
    <dgm:pt modelId="{F41FBD7F-055B-437B-9058-EDD5FBFD9DBC}" type="parTrans" cxnId="{0D2693BC-F572-4AFB-8155-CCE6D8A32866}">
      <dgm:prSet/>
      <dgm:spPr/>
      <dgm:t>
        <a:bodyPr/>
        <a:lstStyle/>
        <a:p>
          <a:endParaRPr lang="en-GB" dirty="0"/>
        </a:p>
      </dgm:t>
    </dgm:pt>
    <dgm:pt modelId="{3F373859-5DA1-4241-9496-16F127337406}" type="sibTrans" cxnId="{0D2693BC-F572-4AFB-8155-CCE6D8A32866}">
      <dgm:prSet/>
      <dgm:spPr/>
      <dgm:t>
        <a:bodyPr/>
        <a:lstStyle/>
        <a:p>
          <a:endParaRPr lang="en-GB"/>
        </a:p>
      </dgm:t>
    </dgm:pt>
    <dgm:pt modelId="{212F4E5E-034E-46C8-AE16-5921BB2A0046}">
      <dgm:prSet custT="1"/>
      <dgm:spPr>
        <a:solidFill>
          <a:schemeClr val="accent6">
            <a:lumMod val="60000"/>
            <a:lumOff val="40000"/>
          </a:schemeClr>
        </a:solidFill>
      </dgm:spPr>
      <dgm:t>
        <a:bodyPr/>
        <a:lstStyle/>
        <a:p>
          <a:r>
            <a:rPr lang="en-GB" sz="1200" b="1" dirty="0">
              <a:solidFill>
                <a:schemeClr val="tx1"/>
              </a:solidFill>
            </a:rPr>
            <a:t>SOCIAL EXCLUSION</a:t>
          </a:r>
        </a:p>
      </dgm:t>
    </dgm:pt>
    <dgm:pt modelId="{2CA6A101-72F7-44DA-BCB3-4ABEC9BE29A0}" type="parTrans" cxnId="{4C2EB177-B325-440A-BF43-90DC89A9910C}">
      <dgm:prSet/>
      <dgm:spPr/>
      <dgm:t>
        <a:bodyPr/>
        <a:lstStyle/>
        <a:p>
          <a:endParaRPr lang="en-GB" dirty="0"/>
        </a:p>
      </dgm:t>
    </dgm:pt>
    <dgm:pt modelId="{C35C8F85-4970-4BA8-90CB-9815197AF8D5}" type="sibTrans" cxnId="{4C2EB177-B325-440A-BF43-90DC89A9910C}">
      <dgm:prSet/>
      <dgm:spPr/>
      <dgm:t>
        <a:bodyPr/>
        <a:lstStyle/>
        <a:p>
          <a:endParaRPr lang="en-GB"/>
        </a:p>
      </dgm:t>
    </dgm:pt>
    <dgm:pt modelId="{2E5FE4C8-18E6-45D2-93B4-38578336F021}">
      <dgm:prSet custT="1"/>
      <dgm:spPr>
        <a:solidFill>
          <a:schemeClr val="accent6">
            <a:lumMod val="60000"/>
            <a:lumOff val="40000"/>
          </a:schemeClr>
        </a:solidFill>
      </dgm:spPr>
      <dgm:t>
        <a:bodyPr/>
        <a:lstStyle/>
        <a:p>
          <a:r>
            <a:rPr lang="en-GB" sz="1200" b="1" dirty="0">
              <a:solidFill>
                <a:schemeClr val="tx1"/>
              </a:solidFill>
            </a:rPr>
            <a:t>DISCRIMINATION</a:t>
          </a:r>
        </a:p>
      </dgm:t>
    </dgm:pt>
    <dgm:pt modelId="{29221E7E-74C1-4A50-BF79-9487669F6F3B}" type="parTrans" cxnId="{911C2EFC-B93B-44BD-A50E-58790CA063DD}">
      <dgm:prSet/>
      <dgm:spPr/>
      <dgm:t>
        <a:bodyPr/>
        <a:lstStyle/>
        <a:p>
          <a:endParaRPr lang="en-GB" dirty="0"/>
        </a:p>
      </dgm:t>
    </dgm:pt>
    <dgm:pt modelId="{283A75A8-E46B-45B2-8901-5179CA82D15D}" type="sibTrans" cxnId="{911C2EFC-B93B-44BD-A50E-58790CA063DD}">
      <dgm:prSet/>
      <dgm:spPr/>
      <dgm:t>
        <a:bodyPr/>
        <a:lstStyle/>
        <a:p>
          <a:endParaRPr lang="en-GB"/>
        </a:p>
      </dgm:t>
    </dgm:pt>
    <dgm:pt modelId="{D452FEE9-DA95-4295-8160-65AC68031B84}">
      <dgm:prSet custT="1"/>
      <dgm:spPr>
        <a:solidFill>
          <a:schemeClr val="accent6">
            <a:lumMod val="60000"/>
            <a:lumOff val="40000"/>
          </a:schemeClr>
        </a:solidFill>
      </dgm:spPr>
      <dgm:t>
        <a:bodyPr/>
        <a:lstStyle/>
        <a:p>
          <a:r>
            <a:rPr lang="en-GB" sz="1200" dirty="0">
              <a:solidFill>
                <a:schemeClr val="tx1"/>
              </a:solidFill>
            </a:rPr>
            <a:t>LACK OF TREATMENT AND SUPPORT</a:t>
          </a:r>
        </a:p>
      </dgm:t>
    </dgm:pt>
    <dgm:pt modelId="{09CE165B-3077-4010-97CF-38690490D1B2}" type="parTrans" cxnId="{504A3F1A-B69E-43D9-8CE2-8E1B24E621FC}">
      <dgm:prSet/>
      <dgm:spPr/>
      <dgm:t>
        <a:bodyPr/>
        <a:lstStyle/>
        <a:p>
          <a:endParaRPr lang="en-GB" dirty="0"/>
        </a:p>
      </dgm:t>
    </dgm:pt>
    <dgm:pt modelId="{645CBE58-547F-47B4-B1CD-2B1C13DDB7A5}" type="sibTrans" cxnId="{504A3F1A-B69E-43D9-8CE2-8E1B24E621FC}">
      <dgm:prSet/>
      <dgm:spPr/>
      <dgm:t>
        <a:bodyPr/>
        <a:lstStyle/>
        <a:p>
          <a:endParaRPr lang="en-GB"/>
        </a:p>
      </dgm:t>
    </dgm:pt>
    <dgm:pt modelId="{12CBD07B-D3B1-4900-BFE2-803305AEFD10}" type="pres">
      <dgm:prSet presAssocID="{D24E14BF-A4DF-4593-A326-12182DACBD93}" presName="Name0" presStyleCnt="0">
        <dgm:presLayoutVars>
          <dgm:chMax val="1"/>
          <dgm:dir/>
          <dgm:animLvl val="ctr"/>
          <dgm:resizeHandles val="exact"/>
        </dgm:presLayoutVars>
      </dgm:prSet>
      <dgm:spPr/>
    </dgm:pt>
    <dgm:pt modelId="{9B6FBB79-793B-4E0B-9931-A41AB0EA264F}" type="pres">
      <dgm:prSet presAssocID="{AE440426-0BF2-4ED3-A9DA-9C7EF840A168}" presName="centerShape" presStyleLbl="node0" presStyleIdx="0" presStyleCnt="1" custScaleX="214508" custScaleY="97382" custLinFactNeighborX="4141" custLinFactNeighborY="672"/>
      <dgm:spPr/>
    </dgm:pt>
    <dgm:pt modelId="{37BC69FF-9510-4DF6-B5BF-5D2B6B94E2FD}" type="pres">
      <dgm:prSet presAssocID="{50C19BDD-44EF-44D6-97D0-05C3566EDA89}" presName="parTrans" presStyleLbl="sibTrans2D1" presStyleIdx="0" presStyleCnt="7"/>
      <dgm:spPr/>
    </dgm:pt>
    <dgm:pt modelId="{E3DF3023-A029-4428-BFAE-DE2D29B1DE03}" type="pres">
      <dgm:prSet presAssocID="{50C19BDD-44EF-44D6-97D0-05C3566EDA89}" presName="connectorText" presStyleLbl="sibTrans2D1" presStyleIdx="0" presStyleCnt="7"/>
      <dgm:spPr/>
    </dgm:pt>
    <dgm:pt modelId="{EBEAE4E1-AAD2-4DEF-B5D0-BFA61326FBDB}" type="pres">
      <dgm:prSet presAssocID="{CF90A76E-7600-44CD-9426-07D6755804C5}" presName="node" presStyleLbl="node1" presStyleIdx="0" presStyleCnt="7">
        <dgm:presLayoutVars>
          <dgm:bulletEnabled val="1"/>
        </dgm:presLayoutVars>
      </dgm:prSet>
      <dgm:spPr/>
    </dgm:pt>
    <dgm:pt modelId="{211D7CFC-795F-4E3F-A2BF-4F8F50159A32}" type="pres">
      <dgm:prSet presAssocID="{09CE165B-3077-4010-97CF-38690490D1B2}" presName="parTrans" presStyleLbl="sibTrans2D1" presStyleIdx="1" presStyleCnt="7"/>
      <dgm:spPr/>
    </dgm:pt>
    <dgm:pt modelId="{C2DA18C5-EA18-475F-9CD0-074C119AD2EC}" type="pres">
      <dgm:prSet presAssocID="{09CE165B-3077-4010-97CF-38690490D1B2}" presName="connectorText" presStyleLbl="sibTrans2D1" presStyleIdx="1" presStyleCnt="7"/>
      <dgm:spPr/>
    </dgm:pt>
    <dgm:pt modelId="{C34663B6-11D6-4708-99EA-3B80C9522D84}" type="pres">
      <dgm:prSet presAssocID="{D452FEE9-DA95-4295-8160-65AC68031B84}" presName="node" presStyleLbl="node1" presStyleIdx="1" presStyleCnt="7" custScaleX="117184" custRadScaleRad="108799" custRadScaleInc="714">
        <dgm:presLayoutVars>
          <dgm:bulletEnabled val="1"/>
        </dgm:presLayoutVars>
      </dgm:prSet>
      <dgm:spPr/>
    </dgm:pt>
    <dgm:pt modelId="{89D86713-D089-4BB0-9CDF-F0FCD82EC68B}" type="pres">
      <dgm:prSet presAssocID="{2CA6A101-72F7-44DA-BCB3-4ABEC9BE29A0}" presName="parTrans" presStyleLbl="sibTrans2D1" presStyleIdx="2" presStyleCnt="7"/>
      <dgm:spPr/>
    </dgm:pt>
    <dgm:pt modelId="{520A21E5-FB3D-41D9-9E3E-D5C55C6D4CFC}" type="pres">
      <dgm:prSet presAssocID="{2CA6A101-72F7-44DA-BCB3-4ABEC9BE29A0}" presName="connectorText" presStyleLbl="sibTrans2D1" presStyleIdx="2" presStyleCnt="7"/>
      <dgm:spPr/>
    </dgm:pt>
    <dgm:pt modelId="{90B8D007-3DF7-4C4E-96BA-36C1A619290F}" type="pres">
      <dgm:prSet presAssocID="{212F4E5E-034E-46C8-AE16-5921BB2A0046}" presName="node" presStyleLbl="node1" presStyleIdx="2" presStyleCnt="7" custRadScaleRad="112767" custRadScaleInc="9486">
        <dgm:presLayoutVars>
          <dgm:bulletEnabled val="1"/>
        </dgm:presLayoutVars>
      </dgm:prSet>
      <dgm:spPr/>
    </dgm:pt>
    <dgm:pt modelId="{52EC92E1-E24A-4BA8-8D48-65AFFDE827DF}" type="pres">
      <dgm:prSet presAssocID="{29221E7E-74C1-4A50-BF79-9487669F6F3B}" presName="parTrans" presStyleLbl="sibTrans2D1" presStyleIdx="3" presStyleCnt="7"/>
      <dgm:spPr/>
    </dgm:pt>
    <dgm:pt modelId="{1875F3E0-FF9C-400A-B2F2-F4FF5E673ACE}" type="pres">
      <dgm:prSet presAssocID="{29221E7E-74C1-4A50-BF79-9487669F6F3B}" presName="connectorText" presStyleLbl="sibTrans2D1" presStyleIdx="3" presStyleCnt="7"/>
      <dgm:spPr/>
    </dgm:pt>
    <dgm:pt modelId="{6762C649-7AD1-4185-8A18-EE80EC65213D}" type="pres">
      <dgm:prSet presAssocID="{2E5FE4C8-18E6-45D2-93B4-38578336F021}" presName="node" presStyleLbl="node1" presStyleIdx="3" presStyleCnt="7">
        <dgm:presLayoutVars>
          <dgm:bulletEnabled val="1"/>
        </dgm:presLayoutVars>
      </dgm:prSet>
      <dgm:spPr/>
    </dgm:pt>
    <dgm:pt modelId="{7FCB576A-E145-4664-A44E-735DDF9BA08C}" type="pres">
      <dgm:prSet presAssocID="{AF2F6FB5-D230-4902-8F60-C057E22DB470}" presName="parTrans" presStyleLbl="sibTrans2D1" presStyleIdx="4" presStyleCnt="7"/>
      <dgm:spPr/>
    </dgm:pt>
    <dgm:pt modelId="{CD08407A-0932-494E-BD82-D6534B4C5A01}" type="pres">
      <dgm:prSet presAssocID="{AF2F6FB5-D230-4902-8F60-C057E22DB470}" presName="connectorText" presStyleLbl="sibTrans2D1" presStyleIdx="4" presStyleCnt="7"/>
      <dgm:spPr/>
    </dgm:pt>
    <dgm:pt modelId="{558B70A3-E19F-47CB-84B4-1C0A0F91A6E5}" type="pres">
      <dgm:prSet presAssocID="{89187623-82B3-45FF-8A5D-838AD121661A}" presName="node" presStyleLbl="node1" presStyleIdx="4" presStyleCnt="7">
        <dgm:presLayoutVars>
          <dgm:bulletEnabled val="1"/>
        </dgm:presLayoutVars>
      </dgm:prSet>
      <dgm:spPr/>
    </dgm:pt>
    <dgm:pt modelId="{86B0C2EE-5D0E-4EAE-9911-846519377C5D}" type="pres">
      <dgm:prSet presAssocID="{6C053AF4-C845-4F3F-AC33-830DC696738A}" presName="parTrans" presStyleLbl="sibTrans2D1" presStyleIdx="5" presStyleCnt="7"/>
      <dgm:spPr/>
    </dgm:pt>
    <dgm:pt modelId="{209055DD-AF72-46A0-9ACB-55148DF5E227}" type="pres">
      <dgm:prSet presAssocID="{6C053AF4-C845-4F3F-AC33-830DC696738A}" presName="connectorText" presStyleLbl="sibTrans2D1" presStyleIdx="5" presStyleCnt="7"/>
      <dgm:spPr/>
    </dgm:pt>
    <dgm:pt modelId="{D8D89B03-C23A-4195-A66A-D21FBFD63D50}" type="pres">
      <dgm:prSet presAssocID="{36F15E73-0646-4EE0-B005-C7F10409FCD6}" presName="node" presStyleLbl="node1" presStyleIdx="5" presStyleCnt="7">
        <dgm:presLayoutVars>
          <dgm:bulletEnabled val="1"/>
        </dgm:presLayoutVars>
      </dgm:prSet>
      <dgm:spPr/>
    </dgm:pt>
    <dgm:pt modelId="{9DDF5FD7-F011-4DA9-AEB2-811334C9137E}" type="pres">
      <dgm:prSet presAssocID="{F41FBD7F-055B-437B-9058-EDD5FBFD9DBC}" presName="parTrans" presStyleLbl="sibTrans2D1" presStyleIdx="6" presStyleCnt="7"/>
      <dgm:spPr/>
    </dgm:pt>
    <dgm:pt modelId="{4F7CB40E-76AC-44DB-8C89-7053F9B896E6}" type="pres">
      <dgm:prSet presAssocID="{F41FBD7F-055B-437B-9058-EDD5FBFD9DBC}" presName="connectorText" presStyleLbl="sibTrans2D1" presStyleIdx="6" presStyleCnt="7"/>
      <dgm:spPr/>
    </dgm:pt>
    <dgm:pt modelId="{E7D4D6E3-74FC-443D-9452-C618D46CBDAE}" type="pres">
      <dgm:prSet presAssocID="{3762CBCD-630A-4FD4-9D83-5BA4199B4D70}" presName="node" presStyleLbl="node1" presStyleIdx="6" presStyleCnt="7">
        <dgm:presLayoutVars>
          <dgm:bulletEnabled val="1"/>
        </dgm:presLayoutVars>
      </dgm:prSet>
      <dgm:spPr/>
    </dgm:pt>
  </dgm:ptLst>
  <dgm:cxnLst>
    <dgm:cxn modelId="{4A1C6D03-9A84-4FA9-B7E9-284DD1313B10}" type="presOf" srcId="{D24E14BF-A4DF-4593-A326-12182DACBD93}" destId="{12CBD07B-D3B1-4900-BFE2-803305AEFD10}" srcOrd="0" destOrd="0" presId="urn:microsoft.com/office/officeart/2005/8/layout/radial5"/>
    <dgm:cxn modelId="{FAE88B0F-7E8B-423F-9177-C107EB777629}" type="presOf" srcId="{AF2F6FB5-D230-4902-8F60-C057E22DB470}" destId="{7FCB576A-E145-4664-A44E-735DDF9BA08C}" srcOrd="0" destOrd="0" presId="urn:microsoft.com/office/officeart/2005/8/layout/radial5"/>
    <dgm:cxn modelId="{7775A510-9A58-4A8B-9486-B3678E560AD4}" type="presOf" srcId="{2E5FE4C8-18E6-45D2-93B4-38578336F021}" destId="{6762C649-7AD1-4185-8A18-EE80EC65213D}" srcOrd="0" destOrd="0" presId="urn:microsoft.com/office/officeart/2005/8/layout/radial5"/>
    <dgm:cxn modelId="{C7C68819-8AC5-40C6-8936-F4C9A4DF5CB3}" type="presOf" srcId="{6C053AF4-C845-4F3F-AC33-830DC696738A}" destId="{209055DD-AF72-46A0-9ACB-55148DF5E227}" srcOrd="1" destOrd="0" presId="urn:microsoft.com/office/officeart/2005/8/layout/radial5"/>
    <dgm:cxn modelId="{B0528E19-EB9C-4FE0-8D08-4E7E43076A5F}" type="presOf" srcId="{36F15E73-0646-4EE0-B005-C7F10409FCD6}" destId="{D8D89B03-C23A-4195-A66A-D21FBFD63D50}" srcOrd="0" destOrd="0" presId="urn:microsoft.com/office/officeart/2005/8/layout/radial5"/>
    <dgm:cxn modelId="{504A3F1A-B69E-43D9-8CE2-8E1B24E621FC}" srcId="{AE440426-0BF2-4ED3-A9DA-9C7EF840A168}" destId="{D452FEE9-DA95-4295-8160-65AC68031B84}" srcOrd="1" destOrd="0" parTransId="{09CE165B-3077-4010-97CF-38690490D1B2}" sibTransId="{645CBE58-547F-47B4-B1CD-2B1C13DDB7A5}"/>
    <dgm:cxn modelId="{D58B0130-4B07-4B6B-B86F-D3AFD303E7AB}" type="presOf" srcId="{CF90A76E-7600-44CD-9426-07D6755804C5}" destId="{EBEAE4E1-AAD2-4DEF-B5D0-BFA61326FBDB}" srcOrd="0" destOrd="0" presId="urn:microsoft.com/office/officeart/2005/8/layout/radial5"/>
    <dgm:cxn modelId="{AA25703F-4AC8-4A61-99D7-DE89642A79A6}" type="presOf" srcId="{F41FBD7F-055B-437B-9058-EDD5FBFD9DBC}" destId="{9DDF5FD7-F011-4DA9-AEB2-811334C9137E}" srcOrd="0" destOrd="0" presId="urn:microsoft.com/office/officeart/2005/8/layout/radial5"/>
    <dgm:cxn modelId="{C716E25B-DA36-4427-A779-90D5E763D092}" type="presOf" srcId="{D452FEE9-DA95-4295-8160-65AC68031B84}" destId="{C34663B6-11D6-4708-99EA-3B80C9522D84}" srcOrd="0" destOrd="0" presId="urn:microsoft.com/office/officeart/2005/8/layout/radial5"/>
    <dgm:cxn modelId="{A0D25C5E-66BF-475B-9A5D-542B7C4A46F5}" type="presOf" srcId="{29221E7E-74C1-4A50-BF79-9487669F6F3B}" destId="{1875F3E0-FF9C-400A-B2F2-F4FF5E673ACE}" srcOrd="1" destOrd="0" presId="urn:microsoft.com/office/officeart/2005/8/layout/radial5"/>
    <dgm:cxn modelId="{182DED44-0B61-441A-AA9C-6A8A35BB845D}" type="presOf" srcId="{F41FBD7F-055B-437B-9058-EDD5FBFD9DBC}" destId="{4F7CB40E-76AC-44DB-8C89-7053F9B896E6}" srcOrd="1" destOrd="0" presId="urn:microsoft.com/office/officeart/2005/8/layout/radial5"/>
    <dgm:cxn modelId="{EF1BA66F-7375-4C0F-9A2C-9A711A5ED587}" type="presOf" srcId="{09CE165B-3077-4010-97CF-38690490D1B2}" destId="{211D7CFC-795F-4E3F-A2BF-4F8F50159A32}" srcOrd="0" destOrd="0" presId="urn:microsoft.com/office/officeart/2005/8/layout/radial5"/>
    <dgm:cxn modelId="{FC37C64F-2531-4835-86DC-B03C75B05971}" type="presOf" srcId="{AE440426-0BF2-4ED3-A9DA-9C7EF840A168}" destId="{9B6FBB79-793B-4E0B-9931-A41AB0EA264F}" srcOrd="0" destOrd="0" presId="urn:microsoft.com/office/officeart/2005/8/layout/radial5"/>
    <dgm:cxn modelId="{0F81AF51-88D7-476A-A8BB-110BE879C45C}" type="presOf" srcId="{50C19BDD-44EF-44D6-97D0-05C3566EDA89}" destId="{E3DF3023-A029-4428-BFAE-DE2D29B1DE03}" srcOrd="1" destOrd="0" presId="urn:microsoft.com/office/officeart/2005/8/layout/radial5"/>
    <dgm:cxn modelId="{4C2EB177-B325-440A-BF43-90DC89A9910C}" srcId="{AE440426-0BF2-4ED3-A9DA-9C7EF840A168}" destId="{212F4E5E-034E-46C8-AE16-5921BB2A0046}" srcOrd="2" destOrd="0" parTransId="{2CA6A101-72F7-44DA-BCB3-4ABEC9BE29A0}" sibTransId="{C35C8F85-4970-4BA8-90CB-9815197AF8D5}"/>
    <dgm:cxn modelId="{1880847D-A294-41A0-897A-D8551C2D4857}" type="presOf" srcId="{6C053AF4-C845-4F3F-AC33-830DC696738A}" destId="{86B0C2EE-5D0E-4EAE-9911-846519377C5D}" srcOrd="0" destOrd="0" presId="urn:microsoft.com/office/officeart/2005/8/layout/radial5"/>
    <dgm:cxn modelId="{E338AF82-A27F-4AFE-A47C-E6077A664231}" srcId="{AE440426-0BF2-4ED3-A9DA-9C7EF840A168}" destId="{36F15E73-0646-4EE0-B005-C7F10409FCD6}" srcOrd="5" destOrd="0" parTransId="{6C053AF4-C845-4F3F-AC33-830DC696738A}" sibTransId="{6C036D1C-ECEB-45E5-88F9-0F5568DAECA8}"/>
    <dgm:cxn modelId="{6B49E783-7006-41A5-BE1D-F0982D3A66FE}" type="presOf" srcId="{3762CBCD-630A-4FD4-9D83-5BA4199B4D70}" destId="{E7D4D6E3-74FC-443D-9452-C618D46CBDAE}" srcOrd="0" destOrd="0" presId="urn:microsoft.com/office/officeart/2005/8/layout/radial5"/>
    <dgm:cxn modelId="{DDDA1591-6DC7-441E-8E54-F170653149CE}" type="presOf" srcId="{50C19BDD-44EF-44D6-97D0-05C3566EDA89}" destId="{37BC69FF-9510-4DF6-B5BF-5D2B6B94E2FD}" srcOrd="0" destOrd="0" presId="urn:microsoft.com/office/officeart/2005/8/layout/radial5"/>
    <dgm:cxn modelId="{C5FC33AE-30DB-4D22-AA86-A4ADC58AA89C}" srcId="{D24E14BF-A4DF-4593-A326-12182DACBD93}" destId="{AE440426-0BF2-4ED3-A9DA-9C7EF840A168}" srcOrd="0" destOrd="0" parTransId="{741EDC05-98AD-463C-84FC-504F21D40DD6}" sibTransId="{B44638A2-2AA7-4D19-B729-55DD71A475B7}"/>
    <dgm:cxn modelId="{B7E7C4B4-9187-4C35-BC52-46CB8953431B}" type="presOf" srcId="{AF2F6FB5-D230-4902-8F60-C057E22DB470}" destId="{CD08407A-0932-494E-BD82-D6534B4C5A01}" srcOrd="1" destOrd="0" presId="urn:microsoft.com/office/officeart/2005/8/layout/radial5"/>
    <dgm:cxn modelId="{0D2693BC-F572-4AFB-8155-CCE6D8A32866}" srcId="{AE440426-0BF2-4ED3-A9DA-9C7EF840A168}" destId="{3762CBCD-630A-4FD4-9D83-5BA4199B4D70}" srcOrd="6" destOrd="0" parTransId="{F41FBD7F-055B-437B-9058-EDD5FBFD9DBC}" sibTransId="{3F373859-5DA1-4241-9496-16F127337406}"/>
    <dgm:cxn modelId="{AD895FC5-6171-4E18-8959-554E9B9F87D1}" type="presOf" srcId="{09CE165B-3077-4010-97CF-38690490D1B2}" destId="{C2DA18C5-EA18-475F-9CD0-074C119AD2EC}" srcOrd="1" destOrd="0" presId="urn:microsoft.com/office/officeart/2005/8/layout/radial5"/>
    <dgm:cxn modelId="{8C9FEECA-CEBA-42C4-927B-8E925EA3FC7C}" srcId="{AE440426-0BF2-4ED3-A9DA-9C7EF840A168}" destId="{CF90A76E-7600-44CD-9426-07D6755804C5}" srcOrd="0" destOrd="0" parTransId="{50C19BDD-44EF-44D6-97D0-05C3566EDA89}" sibTransId="{08ABADE9-3B94-41F0-AA82-5A750E1DF83C}"/>
    <dgm:cxn modelId="{069EADD1-EC6F-453F-B9A4-F92821C52A33}" srcId="{AE440426-0BF2-4ED3-A9DA-9C7EF840A168}" destId="{89187623-82B3-45FF-8A5D-838AD121661A}" srcOrd="4" destOrd="0" parTransId="{AF2F6FB5-D230-4902-8F60-C057E22DB470}" sibTransId="{DC617C45-B908-4714-AFAE-719A64758B2D}"/>
    <dgm:cxn modelId="{4A05F2D9-EABB-4E62-92F9-D5CC17BCA3C0}" type="presOf" srcId="{212F4E5E-034E-46C8-AE16-5921BB2A0046}" destId="{90B8D007-3DF7-4C4E-96BA-36C1A619290F}" srcOrd="0" destOrd="0" presId="urn:microsoft.com/office/officeart/2005/8/layout/radial5"/>
    <dgm:cxn modelId="{81FD95E5-BA3B-46E7-B173-5F12AC867BBF}" type="presOf" srcId="{2CA6A101-72F7-44DA-BCB3-4ABEC9BE29A0}" destId="{520A21E5-FB3D-41D9-9E3E-D5C55C6D4CFC}" srcOrd="1" destOrd="0" presId="urn:microsoft.com/office/officeart/2005/8/layout/radial5"/>
    <dgm:cxn modelId="{DEB5F7E8-4472-480F-8FB7-177CDBFFB8D1}" type="presOf" srcId="{29221E7E-74C1-4A50-BF79-9487669F6F3B}" destId="{52EC92E1-E24A-4BA8-8D48-65AFFDE827DF}" srcOrd="0" destOrd="0" presId="urn:microsoft.com/office/officeart/2005/8/layout/radial5"/>
    <dgm:cxn modelId="{3DBA36F0-6FF3-4B95-895C-53B44DA1B1EB}" type="presOf" srcId="{89187623-82B3-45FF-8A5D-838AD121661A}" destId="{558B70A3-E19F-47CB-84B4-1C0A0F91A6E5}" srcOrd="0" destOrd="0" presId="urn:microsoft.com/office/officeart/2005/8/layout/radial5"/>
    <dgm:cxn modelId="{8E266AF5-AF4B-4D8D-9556-E8255BFEA50E}" type="presOf" srcId="{2CA6A101-72F7-44DA-BCB3-4ABEC9BE29A0}" destId="{89D86713-D089-4BB0-9CDF-F0FCD82EC68B}" srcOrd="0" destOrd="0" presId="urn:microsoft.com/office/officeart/2005/8/layout/radial5"/>
    <dgm:cxn modelId="{911C2EFC-B93B-44BD-A50E-58790CA063DD}" srcId="{AE440426-0BF2-4ED3-A9DA-9C7EF840A168}" destId="{2E5FE4C8-18E6-45D2-93B4-38578336F021}" srcOrd="3" destOrd="0" parTransId="{29221E7E-74C1-4A50-BF79-9487669F6F3B}" sibTransId="{283A75A8-E46B-45B2-8901-5179CA82D15D}"/>
    <dgm:cxn modelId="{449778F8-F33D-4BE1-952C-8873631F27CE}" type="presParOf" srcId="{12CBD07B-D3B1-4900-BFE2-803305AEFD10}" destId="{9B6FBB79-793B-4E0B-9931-A41AB0EA264F}" srcOrd="0" destOrd="0" presId="urn:microsoft.com/office/officeart/2005/8/layout/radial5"/>
    <dgm:cxn modelId="{B05C2273-E6F9-4EBE-9FBE-E460C8C1E020}" type="presParOf" srcId="{12CBD07B-D3B1-4900-BFE2-803305AEFD10}" destId="{37BC69FF-9510-4DF6-B5BF-5D2B6B94E2FD}" srcOrd="1" destOrd="0" presId="urn:microsoft.com/office/officeart/2005/8/layout/radial5"/>
    <dgm:cxn modelId="{EA0984E9-1A31-4F7A-8026-94059002EB63}" type="presParOf" srcId="{37BC69FF-9510-4DF6-B5BF-5D2B6B94E2FD}" destId="{E3DF3023-A029-4428-BFAE-DE2D29B1DE03}" srcOrd="0" destOrd="0" presId="urn:microsoft.com/office/officeart/2005/8/layout/radial5"/>
    <dgm:cxn modelId="{F935DF1D-EBA4-48B8-BA5E-FBDEBE6D7589}" type="presParOf" srcId="{12CBD07B-D3B1-4900-BFE2-803305AEFD10}" destId="{EBEAE4E1-AAD2-4DEF-B5D0-BFA61326FBDB}" srcOrd="2" destOrd="0" presId="urn:microsoft.com/office/officeart/2005/8/layout/radial5"/>
    <dgm:cxn modelId="{83B524A7-D5DC-474E-B95C-D7E4D491D3C7}" type="presParOf" srcId="{12CBD07B-D3B1-4900-BFE2-803305AEFD10}" destId="{211D7CFC-795F-4E3F-A2BF-4F8F50159A32}" srcOrd="3" destOrd="0" presId="urn:microsoft.com/office/officeart/2005/8/layout/radial5"/>
    <dgm:cxn modelId="{2DC680C7-0EEB-46C0-9D89-F35425674F19}" type="presParOf" srcId="{211D7CFC-795F-4E3F-A2BF-4F8F50159A32}" destId="{C2DA18C5-EA18-475F-9CD0-074C119AD2EC}" srcOrd="0" destOrd="0" presId="urn:microsoft.com/office/officeart/2005/8/layout/radial5"/>
    <dgm:cxn modelId="{72DD564C-6CD4-4295-ADD9-29522BA23AC2}" type="presParOf" srcId="{12CBD07B-D3B1-4900-BFE2-803305AEFD10}" destId="{C34663B6-11D6-4708-99EA-3B80C9522D84}" srcOrd="4" destOrd="0" presId="urn:microsoft.com/office/officeart/2005/8/layout/radial5"/>
    <dgm:cxn modelId="{99B830EC-931E-49FE-8DA1-D4F113843149}" type="presParOf" srcId="{12CBD07B-D3B1-4900-BFE2-803305AEFD10}" destId="{89D86713-D089-4BB0-9CDF-F0FCD82EC68B}" srcOrd="5" destOrd="0" presId="urn:microsoft.com/office/officeart/2005/8/layout/radial5"/>
    <dgm:cxn modelId="{A84CFC09-2AB7-4EC6-91B0-DCB7B092C77F}" type="presParOf" srcId="{89D86713-D089-4BB0-9CDF-F0FCD82EC68B}" destId="{520A21E5-FB3D-41D9-9E3E-D5C55C6D4CFC}" srcOrd="0" destOrd="0" presId="urn:microsoft.com/office/officeart/2005/8/layout/radial5"/>
    <dgm:cxn modelId="{C20D4591-D841-44EE-BD1E-BE59803E64C3}" type="presParOf" srcId="{12CBD07B-D3B1-4900-BFE2-803305AEFD10}" destId="{90B8D007-3DF7-4C4E-96BA-36C1A619290F}" srcOrd="6" destOrd="0" presId="urn:microsoft.com/office/officeart/2005/8/layout/radial5"/>
    <dgm:cxn modelId="{D640C5BB-7C8E-433B-9930-F7BB2C72A6B4}" type="presParOf" srcId="{12CBD07B-D3B1-4900-BFE2-803305AEFD10}" destId="{52EC92E1-E24A-4BA8-8D48-65AFFDE827DF}" srcOrd="7" destOrd="0" presId="urn:microsoft.com/office/officeart/2005/8/layout/radial5"/>
    <dgm:cxn modelId="{F099C103-6917-48C3-9B9B-A53F234F720C}" type="presParOf" srcId="{52EC92E1-E24A-4BA8-8D48-65AFFDE827DF}" destId="{1875F3E0-FF9C-400A-B2F2-F4FF5E673ACE}" srcOrd="0" destOrd="0" presId="urn:microsoft.com/office/officeart/2005/8/layout/radial5"/>
    <dgm:cxn modelId="{FB3F281A-CAED-4933-9533-925CDC8D5BC6}" type="presParOf" srcId="{12CBD07B-D3B1-4900-BFE2-803305AEFD10}" destId="{6762C649-7AD1-4185-8A18-EE80EC65213D}" srcOrd="8" destOrd="0" presId="urn:microsoft.com/office/officeart/2005/8/layout/radial5"/>
    <dgm:cxn modelId="{8F7C37C1-E728-43FF-B9AD-7E12248EECF1}" type="presParOf" srcId="{12CBD07B-D3B1-4900-BFE2-803305AEFD10}" destId="{7FCB576A-E145-4664-A44E-735DDF9BA08C}" srcOrd="9" destOrd="0" presId="urn:microsoft.com/office/officeart/2005/8/layout/radial5"/>
    <dgm:cxn modelId="{BA60F52D-8F69-4DD2-B4F6-3618F16D8EE9}" type="presParOf" srcId="{7FCB576A-E145-4664-A44E-735DDF9BA08C}" destId="{CD08407A-0932-494E-BD82-D6534B4C5A01}" srcOrd="0" destOrd="0" presId="urn:microsoft.com/office/officeart/2005/8/layout/radial5"/>
    <dgm:cxn modelId="{B8891F13-697C-4E3F-B18F-CCBA6BBA1B9D}" type="presParOf" srcId="{12CBD07B-D3B1-4900-BFE2-803305AEFD10}" destId="{558B70A3-E19F-47CB-84B4-1C0A0F91A6E5}" srcOrd="10" destOrd="0" presId="urn:microsoft.com/office/officeart/2005/8/layout/radial5"/>
    <dgm:cxn modelId="{3FB27E1B-0B1E-4943-BFC9-50AA0E741916}" type="presParOf" srcId="{12CBD07B-D3B1-4900-BFE2-803305AEFD10}" destId="{86B0C2EE-5D0E-4EAE-9911-846519377C5D}" srcOrd="11" destOrd="0" presId="urn:microsoft.com/office/officeart/2005/8/layout/radial5"/>
    <dgm:cxn modelId="{E9CC485E-7D40-4847-901A-623CFB164062}" type="presParOf" srcId="{86B0C2EE-5D0E-4EAE-9911-846519377C5D}" destId="{209055DD-AF72-46A0-9ACB-55148DF5E227}" srcOrd="0" destOrd="0" presId="urn:microsoft.com/office/officeart/2005/8/layout/radial5"/>
    <dgm:cxn modelId="{427EF118-3CA4-4670-9DCD-395F1F3E2701}" type="presParOf" srcId="{12CBD07B-D3B1-4900-BFE2-803305AEFD10}" destId="{D8D89B03-C23A-4195-A66A-D21FBFD63D50}" srcOrd="12" destOrd="0" presId="urn:microsoft.com/office/officeart/2005/8/layout/radial5"/>
    <dgm:cxn modelId="{29B39217-D638-4EA3-81A1-FFB88E94F60B}" type="presParOf" srcId="{12CBD07B-D3B1-4900-BFE2-803305AEFD10}" destId="{9DDF5FD7-F011-4DA9-AEB2-811334C9137E}" srcOrd="13" destOrd="0" presId="urn:microsoft.com/office/officeart/2005/8/layout/radial5"/>
    <dgm:cxn modelId="{42DE4563-D19C-4C6C-875B-3E1E41712A60}" type="presParOf" srcId="{9DDF5FD7-F011-4DA9-AEB2-811334C9137E}" destId="{4F7CB40E-76AC-44DB-8C89-7053F9B896E6}" srcOrd="0" destOrd="0" presId="urn:microsoft.com/office/officeart/2005/8/layout/radial5"/>
    <dgm:cxn modelId="{0A1A5ECD-D7E9-43FE-89CD-1BD4F02F7E1E}" type="presParOf" srcId="{12CBD07B-D3B1-4900-BFE2-803305AEFD10}" destId="{E7D4D6E3-74FC-443D-9452-C618D46CBDAE}" srcOrd="14" destOrd="0" presId="urn:microsoft.com/office/officeart/2005/8/layout/radial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CFDE12-7844-4481-B211-BB37FC5B75AA}"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A937A73E-B2AA-4458-BF8E-8E9BAB7EEB5C}">
      <dgm:prSet phldrT="[Text]" custT="1"/>
      <dgm:spPr>
        <a:solidFill>
          <a:srgbClr val="8DC6D3"/>
        </a:solidFill>
      </dgm:spPr>
      <dgm:t>
        <a:bodyPr/>
        <a:lstStyle/>
        <a:p>
          <a:r>
            <a:rPr lang="en-GB" sz="1400" b="1" dirty="0">
              <a:solidFill>
                <a:schemeClr val="tx1"/>
              </a:solidFill>
            </a:rPr>
            <a:t>The experience of self stigma often leads to low self esteem, which leads to isolation, self discrimination and shame. (Corrigan &amp; Rao, 2012)</a:t>
          </a:r>
        </a:p>
      </dgm:t>
    </dgm:pt>
    <dgm:pt modelId="{CC7CBF3A-8BB6-44CB-8687-DF0D36493E0F}" type="parTrans" cxnId="{AA6964E8-EBCE-4DE8-BD83-428327EABEB9}">
      <dgm:prSet/>
      <dgm:spPr/>
      <dgm:t>
        <a:bodyPr/>
        <a:lstStyle/>
        <a:p>
          <a:endParaRPr lang="en-GB"/>
        </a:p>
      </dgm:t>
    </dgm:pt>
    <dgm:pt modelId="{262CD753-0000-4398-BC36-131E219BD69B}" type="sibTrans" cxnId="{AA6964E8-EBCE-4DE8-BD83-428327EABEB9}">
      <dgm:prSet/>
      <dgm:spPr/>
      <dgm:t>
        <a:bodyPr/>
        <a:lstStyle/>
        <a:p>
          <a:endParaRPr lang="en-GB"/>
        </a:p>
      </dgm:t>
    </dgm:pt>
    <dgm:pt modelId="{86BD0B82-1794-4A50-B381-DA82AEA6B4FC}">
      <dgm:prSet phldrT="[Text]" custT="1"/>
      <dgm:spPr>
        <a:solidFill>
          <a:srgbClr val="FCB6C7"/>
        </a:solidFill>
      </dgm:spPr>
      <dgm:t>
        <a:bodyPr/>
        <a:lstStyle/>
        <a:p>
          <a:r>
            <a:rPr lang="en-GB" sz="1400" b="1" dirty="0">
              <a:solidFill>
                <a:schemeClr val="tx1"/>
              </a:solidFill>
            </a:rPr>
            <a:t>Ritcher &amp; Phelan (2004) looked at mental health outpatients and found that self stigma was a predictor of depressive symptoms and social withdrawal</a:t>
          </a:r>
          <a:r>
            <a:rPr lang="en-GB" sz="1200" b="1" dirty="0">
              <a:solidFill>
                <a:schemeClr val="tx1"/>
              </a:solidFill>
            </a:rPr>
            <a:t>.</a:t>
          </a:r>
        </a:p>
      </dgm:t>
    </dgm:pt>
    <dgm:pt modelId="{2706079B-1B97-43CF-B6A6-6BCAF7083C50}" type="parTrans" cxnId="{F431C77C-0B47-4152-9DC7-D36A3672E936}">
      <dgm:prSet/>
      <dgm:spPr/>
      <dgm:t>
        <a:bodyPr/>
        <a:lstStyle/>
        <a:p>
          <a:endParaRPr lang="en-GB"/>
        </a:p>
      </dgm:t>
    </dgm:pt>
    <dgm:pt modelId="{E5001941-9D49-4F9F-B42D-98F721B5EC78}" type="sibTrans" cxnId="{F431C77C-0B47-4152-9DC7-D36A3672E936}">
      <dgm:prSet/>
      <dgm:spPr/>
      <dgm:t>
        <a:bodyPr/>
        <a:lstStyle/>
        <a:p>
          <a:endParaRPr lang="en-GB"/>
        </a:p>
      </dgm:t>
    </dgm:pt>
    <dgm:pt modelId="{E89358CF-8AF6-48AB-8EF9-7651259292FE}">
      <dgm:prSet phldrT="[Text]" custT="1"/>
      <dgm:spPr>
        <a:solidFill>
          <a:srgbClr val="FCB6C7"/>
        </a:solidFill>
      </dgm:spPr>
      <dgm:t>
        <a:bodyPr/>
        <a:lstStyle/>
        <a:p>
          <a:r>
            <a:rPr lang="en-GB" sz="1400" b="1" dirty="0">
              <a:solidFill>
                <a:schemeClr val="tx1"/>
              </a:solidFill>
            </a:rPr>
            <a:t>Feelings of isolation and shame have been shown to lead many  AN sufferers  to pro-anorexia websites (Gavin et al., 2008). </a:t>
          </a:r>
        </a:p>
      </dgm:t>
    </dgm:pt>
    <dgm:pt modelId="{B93A2DBF-74E4-498B-8D97-FD3FA7DFDDE2}" type="parTrans" cxnId="{46F53283-4D96-4FC7-A22F-7C513AE6E42E}">
      <dgm:prSet/>
      <dgm:spPr/>
      <dgm:t>
        <a:bodyPr/>
        <a:lstStyle/>
        <a:p>
          <a:endParaRPr lang="en-GB"/>
        </a:p>
      </dgm:t>
    </dgm:pt>
    <dgm:pt modelId="{4E896E5F-560C-4C55-9C3D-14507F991BAF}" type="sibTrans" cxnId="{46F53283-4D96-4FC7-A22F-7C513AE6E42E}">
      <dgm:prSet/>
      <dgm:spPr/>
      <dgm:t>
        <a:bodyPr/>
        <a:lstStyle/>
        <a:p>
          <a:endParaRPr lang="en-GB"/>
        </a:p>
      </dgm:t>
    </dgm:pt>
    <dgm:pt modelId="{B732187E-EFA1-46B8-A9C1-09E11F46C419}">
      <dgm:prSet phldrT="[Text]" custT="1"/>
      <dgm:spPr>
        <a:solidFill>
          <a:srgbClr val="FCB6C7"/>
        </a:solidFill>
      </dgm:spPr>
      <dgm:t>
        <a:bodyPr/>
        <a:lstStyle/>
        <a:p>
          <a:r>
            <a:rPr lang="en-GB" sz="1400" b="1" dirty="0">
              <a:solidFill>
                <a:schemeClr val="tx1"/>
              </a:solidFill>
            </a:rPr>
            <a:t>Corrigan et al.,(2016).</a:t>
          </a:r>
        </a:p>
        <a:p>
          <a:r>
            <a:rPr lang="en-GB" sz="1400" b="1" dirty="0">
              <a:solidFill>
                <a:schemeClr val="tx1"/>
              </a:solidFill>
            </a:rPr>
            <a:t>Surveyed 423 adults with mental illness and found that self stigma diminished self respect and led to a “why try?” attitude.</a:t>
          </a:r>
        </a:p>
      </dgm:t>
    </dgm:pt>
    <dgm:pt modelId="{347F97B6-4954-410A-884B-93AFB06B3B4D}" type="parTrans" cxnId="{FCF23221-FC65-4029-A0FD-852592E0B528}">
      <dgm:prSet/>
      <dgm:spPr/>
      <dgm:t>
        <a:bodyPr/>
        <a:lstStyle/>
        <a:p>
          <a:endParaRPr lang="en-GB"/>
        </a:p>
      </dgm:t>
    </dgm:pt>
    <dgm:pt modelId="{2FC67515-B469-4840-BDAE-523AA2AE8BA9}" type="sibTrans" cxnId="{FCF23221-FC65-4029-A0FD-852592E0B528}">
      <dgm:prSet/>
      <dgm:spPr/>
      <dgm:t>
        <a:bodyPr/>
        <a:lstStyle/>
        <a:p>
          <a:endParaRPr lang="en-GB"/>
        </a:p>
      </dgm:t>
    </dgm:pt>
    <dgm:pt modelId="{BAD97185-DB5C-48AE-BB55-D70F0DF31F35}">
      <dgm:prSet/>
      <dgm:spPr/>
      <dgm:t>
        <a:bodyPr/>
        <a:lstStyle/>
        <a:p>
          <a:endParaRPr lang="en-GB"/>
        </a:p>
      </dgm:t>
    </dgm:pt>
    <dgm:pt modelId="{D7F55105-D444-48E1-83C3-8CB09FE497CB}" type="parTrans" cxnId="{E1DF1A4A-12B5-4F87-99B0-58D3C355576B}">
      <dgm:prSet/>
      <dgm:spPr/>
      <dgm:t>
        <a:bodyPr/>
        <a:lstStyle/>
        <a:p>
          <a:endParaRPr lang="en-GB"/>
        </a:p>
      </dgm:t>
    </dgm:pt>
    <dgm:pt modelId="{A55D8DDB-4E93-414D-BD01-7D579494B465}" type="sibTrans" cxnId="{E1DF1A4A-12B5-4F87-99B0-58D3C355576B}">
      <dgm:prSet/>
      <dgm:spPr/>
      <dgm:t>
        <a:bodyPr/>
        <a:lstStyle/>
        <a:p>
          <a:endParaRPr lang="en-GB"/>
        </a:p>
      </dgm:t>
    </dgm:pt>
    <dgm:pt modelId="{35FBFF99-7BE6-407B-B8BC-14CB598E3A4E}">
      <dgm:prSet/>
      <dgm:spPr/>
      <dgm:t>
        <a:bodyPr/>
        <a:lstStyle/>
        <a:p>
          <a:endParaRPr lang="en-GB"/>
        </a:p>
      </dgm:t>
    </dgm:pt>
    <dgm:pt modelId="{D86BA5B3-1E3F-4B94-8D68-86DA0D93DA0D}" type="parTrans" cxnId="{1BB3E9E7-C583-4058-9107-871C497B9C8B}">
      <dgm:prSet/>
      <dgm:spPr/>
      <dgm:t>
        <a:bodyPr/>
        <a:lstStyle/>
        <a:p>
          <a:endParaRPr lang="en-GB"/>
        </a:p>
      </dgm:t>
    </dgm:pt>
    <dgm:pt modelId="{496CE42E-520F-49D8-AB00-54A5F9056B83}" type="sibTrans" cxnId="{1BB3E9E7-C583-4058-9107-871C497B9C8B}">
      <dgm:prSet/>
      <dgm:spPr/>
      <dgm:t>
        <a:bodyPr/>
        <a:lstStyle/>
        <a:p>
          <a:endParaRPr lang="en-GB"/>
        </a:p>
      </dgm:t>
    </dgm:pt>
    <dgm:pt modelId="{63BCEC6F-C88F-4BC1-A6E6-D6E0C5386C4B}">
      <dgm:prSet/>
      <dgm:spPr/>
      <dgm:t>
        <a:bodyPr/>
        <a:lstStyle/>
        <a:p>
          <a:endParaRPr lang="en-GB"/>
        </a:p>
      </dgm:t>
    </dgm:pt>
    <dgm:pt modelId="{1290B0B6-C64F-4F26-BF69-CA6F8311FC5F}" type="parTrans" cxnId="{B89CC683-AFF7-454E-946F-8418BA49CDC9}">
      <dgm:prSet/>
      <dgm:spPr/>
      <dgm:t>
        <a:bodyPr/>
        <a:lstStyle/>
        <a:p>
          <a:endParaRPr lang="en-GB"/>
        </a:p>
      </dgm:t>
    </dgm:pt>
    <dgm:pt modelId="{29CB1BCC-BFA6-4924-9407-DF64DB57D688}" type="sibTrans" cxnId="{B89CC683-AFF7-454E-946F-8418BA49CDC9}">
      <dgm:prSet/>
      <dgm:spPr/>
      <dgm:t>
        <a:bodyPr/>
        <a:lstStyle/>
        <a:p>
          <a:endParaRPr lang="en-GB"/>
        </a:p>
      </dgm:t>
    </dgm:pt>
    <dgm:pt modelId="{638E0E8F-187C-4BCF-BEE2-E1EC8D6758CC}">
      <dgm:prSet/>
      <dgm:spPr/>
      <dgm:t>
        <a:bodyPr/>
        <a:lstStyle/>
        <a:p>
          <a:endParaRPr lang="en-GB"/>
        </a:p>
      </dgm:t>
    </dgm:pt>
    <dgm:pt modelId="{A07CCF8C-4F0C-45BC-8E37-FCC9DBE0407B}" type="parTrans" cxnId="{486D8619-82EA-41C2-B0C6-7E549101809C}">
      <dgm:prSet/>
      <dgm:spPr/>
      <dgm:t>
        <a:bodyPr/>
        <a:lstStyle/>
        <a:p>
          <a:endParaRPr lang="en-GB"/>
        </a:p>
      </dgm:t>
    </dgm:pt>
    <dgm:pt modelId="{C3E40348-5879-4AAD-87E1-EA74B79B0EAF}" type="sibTrans" cxnId="{486D8619-82EA-41C2-B0C6-7E549101809C}">
      <dgm:prSet/>
      <dgm:spPr/>
      <dgm:t>
        <a:bodyPr/>
        <a:lstStyle/>
        <a:p>
          <a:endParaRPr lang="en-GB"/>
        </a:p>
      </dgm:t>
    </dgm:pt>
    <dgm:pt modelId="{9C9DD1E7-4B26-4248-973B-EB5BE4237E10}" type="pres">
      <dgm:prSet presAssocID="{39CFDE12-7844-4481-B211-BB37FC5B75AA}" presName="Name0" presStyleCnt="0">
        <dgm:presLayoutVars>
          <dgm:chMax val="1"/>
          <dgm:chPref val="1"/>
          <dgm:dir/>
          <dgm:animOne val="branch"/>
          <dgm:animLvl val="lvl"/>
        </dgm:presLayoutVars>
      </dgm:prSet>
      <dgm:spPr/>
    </dgm:pt>
    <dgm:pt modelId="{671E609A-CA50-4A3A-9327-5B95F2414E14}" type="pres">
      <dgm:prSet presAssocID="{A937A73E-B2AA-4458-BF8E-8E9BAB7EEB5C}" presName="singleCycle" presStyleCnt="0"/>
      <dgm:spPr/>
    </dgm:pt>
    <dgm:pt modelId="{8B3A19BF-204D-4ACF-9CB3-920B5759D98F}" type="pres">
      <dgm:prSet presAssocID="{A937A73E-B2AA-4458-BF8E-8E9BAB7EEB5C}" presName="singleCenter" presStyleLbl="node1" presStyleIdx="0" presStyleCnt="4" custScaleX="269134" custScaleY="75041" custLinFactNeighborX="4661" custLinFactNeighborY="-73313">
        <dgm:presLayoutVars>
          <dgm:chMax val="7"/>
          <dgm:chPref val="7"/>
        </dgm:presLayoutVars>
      </dgm:prSet>
      <dgm:spPr>
        <a:prstGeom prst="rect">
          <a:avLst/>
        </a:prstGeom>
      </dgm:spPr>
    </dgm:pt>
    <dgm:pt modelId="{CA68A7B5-30C6-4C2C-9181-82587F6DB650}" type="pres">
      <dgm:prSet presAssocID="{2706079B-1B97-43CF-B6A6-6BCAF7083C50}" presName="Name56" presStyleLbl="parChTrans1D2" presStyleIdx="0" presStyleCnt="3"/>
      <dgm:spPr/>
    </dgm:pt>
    <dgm:pt modelId="{C0509BB8-F6D4-48E2-986D-945108EAA33A}" type="pres">
      <dgm:prSet presAssocID="{86BD0B82-1794-4A50-B381-DA82AEA6B4FC}" presName="text0" presStyleLbl="node1" presStyleIdx="1" presStyleCnt="4" custScaleX="145793" custScaleY="311814" custRadScaleRad="11949" custRadScaleInc="107167">
        <dgm:presLayoutVars>
          <dgm:bulletEnabled val="1"/>
        </dgm:presLayoutVars>
      </dgm:prSet>
      <dgm:spPr>
        <a:prstGeom prst="rect">
          <a:avLst/>
        </a:prstGeom>
      </dgm:spPr>
    </dgm:pt>
    <dgm:pt modelId="{81DAB2AA-E74C-43FF-AC9E-82E819F4DF4F}" type="pres">
      <dgm:prSet presAssocID="{B93A2DBF-74E4-498B-8D97-FD3FA7DFDDE2}" presName="Name56" presStyleLbl="parChTrans1D2" presStyleIdx="1" presStyleCnt="3"/>
      <dgm:spPr/>
    </dgm:pt>
    <dgm:pt modelId="{C209CBC9-6B3D-4494-96F1-5EE7537C7CA8}" type="pres">
      <dgm:prSet presAssocID="{E89358CF-8AF6-48AB-8EF9-7651259292FE}" presName="text0" presStyleLbl="node1" presStyleIdx="2" presStyleCnt="4" custScaleX="126263" custScaleY="311843" custRadScaleRad="78481" custRadScaleInc="-53940">
        <dgm:presLayoutVars>
          <dgm:bulletEnabled val="1"/>
        </dgm:presLayoutVars>
      </dgm:prSet>
      <dgm:spPr>
        <a:prstGeom prst="rect">
          <a:avLst/>
        </a:prstGeom>
      </dgm:spPr>
    </dgm:pt>
    <dgm:pt modelId="{8BEA9742-E7CD-4886-93CF-B8E043679EDC}" type="pres">
      <dgm:prSet presAssocID="{347F97B6-4954-410A-884B-93AFB06B3B4D}" presName="Name56" presStyleLbl="parChTrans1D2" presStyleIdx="2" presStyleCnt="3"/>
      <dgm:spPr/>
    </dgm:pt>
    <dgm:pt modelId="{DF712DCB-AAF3-44F6-B153-99B1B84D2BAC}" type="pres">
      <dgm:prSet presAssocID="{B732187E-EFA1-46B8-A9C1-09E11F46C419}" presName="text0" presStyleLbl="node1" presStyleIdx="3" presStyleCnt="4" custScaleX="132372" custScaleY="332766" custRadScaleRad="55494" custRadScaleInc="49827">
        <dgm:presLayoutVars>
          <dgm:bulletEnabled val="1"/>
        </dgm:presLayoutVars>
      </dgm:prSet>
      <dgm:spPr>
        <a:prstGeom prst="rect">
          <a:avLst/>
        </a:prstGeom>
      </dgm:spPr>
    </dgm:pt>
  </dgm:ptLst>
  <dgm:cxnLst>
    <dgm:cxn modelId="{C4562407-31E4-4841-BC59-C5992A2FCE2B}" type="presOf" srcId="{B732187E-EFA1-46B8-A9C1-09E11F46C419}" destId="{DF712DCB-AAF3-44F6-B153-99B1B84D2BAC}" srcOrd="0" destOrd="0" presId="urn:microsoft.com/office/officeart/2008/layout/RadialCluster"/>
    <dgm:cxn modelId="{486D8619-82EA-41C2-B0C6-7E549101809C}" srcId="{39CFDE12-7844-4481-B211-BB37FC5B75AA}" destId="{638E0E8F-187C-4BCF-BEE2-E1EC8D6758CC}" srcOrd="1" destOrd="0" parTransId="{A07CCF8C-4F0C-45BC-8E37-FCC9DBE0407B}" sibTransId="{C3E40348-5879-4AAD-87E1-EA74B79B0EAF}"/>
    <dgm:cxn modelId="{99A9A31A-38D5-4D6B-B989-48E7242694B4}" type="presOf" srcId="{2706079B-1B97-43CF-B6A6-6BCAF7083C50}" destId="{CA68A7B5-30C6-4C2C-9181-82587F6DB650}" srcOrd="0" destOrd="0" presId="urn:microsoft.com/office/officeart/2008/layout/RadialCluster"/>
    <dgm:cxn modelId="{FCF23221-FC65-4029-A0FD-852592E0B528}" srcId="{A937A73E-B2AA-4458-BF8E-8E9BAB7EEB5C}" destId="{B732187E-EFA1-46B8-A9C1-09E11F46C419}" srcOrd="2" destOrd="0" parTransId="{347F97B6-4954-410A-884B-93AFB06B3B4D}" sibTransId="{2FC67515-B469-4840-BDAE-523AA2AE8BA9}"/>
    <dgm:cxn modelId="{509C6421-9629-4A58-A059-7D1F3FD1900B}" type="presOf" srcId="{39CFDE12-7844-4481-B211-BB37FC5B75AA}" destId="{9C9DD1E7-4B26-4248-973B-EB5BE4237E10}" srcOrd="0" destOrd="0" presId="urn:microsoft.com/office/officeart/2008/layout/RadialCluster"/>
    <dgm:cxn modelId="{E1DF1A4A-12B5-4F87-99B0-58D3C355576B}" srcId="{39CFDE12-7844-4481-B211-BB37FC5B75AA}" destId="{BAD97185-DB5C-48AE-BB55-D70F0DF31F35}" srcOrd="4" destOrd="0" parTransId="{D7F55105-D444-48E1-83C3-8CB09FE497CB}" sibTransId="{A55D8DDB-4E93-414D-BD01-7D579494B465}"/>
    <dgm:cxn modelId="{2B34CF59-8648-4E09-A7BE-6B5F022EED70}" type="presOf" srcId="{A937A73E-B2AA-4458-BF8E-8E9BAB7EEB5C}" destId="{8B3A19BF-204D-4ACF-9CB3-920B5759D98F}" srcOrd="0" destOrd="0" presId="urn:microsoft.com/office/officeart/2008/layout/RadialCluster"/>
    <dgm:cxn modelId="{6AD0385A-3D33-463E-815D-72BEAAE0AC0E}" type="presOf" srcId="{86BD0B82-1794-4A50-B381-DA82AEA6B4FC}" destId="{C0509BB8-F6D4-48E2-986D-945108EAA33A}" srcOrd="0" destOrd="0" presId="urn:microsoft.com/office/officeart/2008/layout/RadialCluster"/>
    <dgm:cxn modelId="{F431C77C-0B47-4152-9DC7-D36A3672E936}" srcId="{A937A73E-B2AA-4458-BF8E-8E9BAB7EEB5C}" destId="{86BD0B82-1794-4A50-B381-DA82AEA6B4FC}" srcOrd="0" destOrd="0" parTransId="{2706079B-1B97-43CF-B6A6-6BCAF7083C50}" sibTransId="{E5001941-9D49-4F9F-B42D-98F721B5EC78}"/>
    <dgm:cxn modelId="{46F53283-4D96-4FC7-A22F-7C513AE6E42E}" srcId="{A937A73E-B2AA-4458-BF8E-8E9BAB7EEB5C}" destId="{E89358CF-8AF6-48AB-8EF9-7651259292FE}" srcOrd="1" destOrd="0" parTransId="{B93A2DBF-74E4-498B-8D97-FD3FA7DFDDE2}" sibTransId="{4E896E5F-560C-4C55-9C3D-14507F991BAF}"/>
    <dgm:cxn modelId="{B89CC683-AFF7-454E-946F-8418BA49CDC9}" srcId="{39CFDE12-7844-4481-B211-BB37FC5B75AA}" destId="{63BCEC6F-C88F-4BC1-A6E6-D6E0C5386C4B}" srcOrd="2" destOrd="0" parTransId="{1290B0B6-C64F-4F26-BF69-CA6F8311FC5F}" sibTransId="{29CB1BCC-BFA6-4924-9407-DF64DB57D688}"/>
    <dgm:cxn modelId="{A71AE3B1-B5CB-4EC1-A31A-ADB402DF7242}" type="presOf" srcId="{E89358CF-8AF6-48AB-8EF9-7651259292FE}" destId="{C209CBC9-6B3D-4494-96F1-5EE7537C7CA8}" srcOrd="0" destOrd="0" presId="urn:microsoft.com/office/officeart/2008/layout/RadialCluster"/>
    <dgm:cxn modelId="{4E0201BC-4D2E-4C5F-81C1-0BEE86AD0CCC}" type="presOf" srcId="{B93A2DBF-74E4-498B-8D97-FD3FA7DFDDE2}" destId="{81DAB2AA-E74C-43FF-AC9E-82E819F4DF4F}" srcOrd="0" destOrd="0" presId="urn:microsoft.com/office/officeart/2008/layout/RadialCluster"/>
    <dgm:cxn modelId="{1BB3E9E7-C583-4058-9107-871C497B9C8B}" srcId="{39CFDE12-7844-4481-B211-BB37FC5B75AA}" destId="{35FBFF99-7BE6-407B-B8BC-14CB598E3A4E}" srcOrd="3" destOrd="0" parTransId="{D86BA5B3-1E3F-4B94-8D68-86DA0D93DA0D}" sibTransId="{496CE42E-520F-49D8-AB00-54A5F9056B83}"/>
    <dgm:cxn modelId="{AA6964E8-EBCE-4DE8-BD83-428327EABEB9}" srcId="{39CFDE12-7844-4481-B211-BB37FC5B75AA}" destId="{A937A73E-B2AA-4458-BF8E-8E9BAB7EEB5C}" srcOrd="0" destOrd="0" parTransId="{CC7CBF3A-8BB6-44CB-8687-DF0D36493E0F}" sibTransId="{262CD753-0000-4398-BC36-131E219BD69B}"/>
    <dgm:cxn modelId="{0A4B8DF9-1EC3-4F6F-96A6-C6EF114B1BCB}" type="presOf" srcId="{347F97B6-4954-410A-884B-93AFB06B3B4D}" destId="{8BEA9742-E7CD-4886-93CF-B8E043679EDC}" srcOrd="0" destOrd="0" presId="urn:microsoft.com/office/officeart/2008/layout/RadialCluster"/>
    <dgm:cxn modelId="{5125F274-0443-447A-A815-A165F5FE8FBE}" type="presParOf" srcId="{9C9DD1E7-4B26-4248-973B-EB5BE4237E10}" destId="{671E609A-CA50-4A3A-9327-5B95F2414E14}" srcOrd="0" destOrd="0" presId="urn:microsoft.com/office/officeart/2008/layout/RadialCluster"/>
    <dgm:cxn modelId="{201DFD41-1BCB-4A2D-8643-048F07688323}" type="presParOf" srcId="{671E609A-CA50-4A3A-9327-5B95F2414E14}" destId="{8B3A19BF-204D-4ACF-9CB3-920B5759D98F}" srcOrd="0" destOrd="0" presId="urn:microsoft.com/office/officeart/2008/layout/RadialCluster"/>
    <dgm:cxn modelId="{F2BE2D9E-EB32-4D5A-87EF-FF731CD0CE19}" type="presParOf" srcId="{671E609A-CA50-4A3A-9327-5B95F2414E14}" destId="{CA68A7B5-30C6-4C2C-9181-82587F6DB650}" srcOrd="1" destOrd="0" presId="urn:microsoft.com/office/officeart/2008/layout/RadialCluster"/>
    <dgm:cxn modelId="{8D2C14BA-6B2D-4F07-B615-29F9E08E8FEB}" type="presParOf" srcId="{671E609A-CA50-4A3A-9327-5B95F2414E14}" destId="{C0509BB8-F6D4-48E2-986D-945108EAA33A}" srcOrd="2" destOrd="0" presId="urn:microsoft.com/office/officeart/2008/layout/RadialCluster"/>
    <dgm:cxn modelId="{6ACBA4AB-B3EA-4618-BDB0-0350CC4CA968}" type="presParOf" srcId="{671E609A-CA50-4A3A-9327-5B95F2414E14}" destId="{81DAB2AA-E74C-43FF-AC9E-82E819F4DF4F}" srcOrd="3" destOrd="0" presId="urn:microsoft.com/office/officeart/2008/layout/RadialCluster"/>
    <dgm:cxn modelId="{1326E257-2CC2-494C-A5B3-7B2712CEB9A4}" type="presParOf" srcId="{671E609A-CA50-4A3A-9327-5B95F2414E14}" destId="{C209CBC9-6B3D-4494-96F1-5EE7537C7CA8}" srcOrd="4" destOrd="0" presId="urn:microsoft.com/office/officeart/2008/layout/RadialCluster"/>
    <dgm:cxn modelId="{EF79F5B2-EDB6-468B-92B9-E705B4A59BD4}" type="presParOf" srcId="{671E609A-CA50-4A3A-9327-5B95F2414E14}" destId="{8BEA9742-E7CD-4886-93CF-B8E043679EDC}" srcOrd="5" destOrd="0" presId="urn:microsoft.com/office/officeart/2008/layout/RadialCluster"/>
    <dgm:cxn modelId="{88218DFB-47FF-44C4-A259-AD473C2739D7}" type="presParOf" srcId="{671E609A-CA50-4A3A-9327-5B95F2414E14}" destId="{DF712DCB-AAF3-44F6-B153-99B1B84D2BAC}" srcOrd="6" destOrd="0" presId="urn:microsoft.com/office/officeart/2008/layout/RadialCluster"/>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EF3639-38D1-4044-B221-7622BA7B79A8}"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95FCFC1A-5BBA-4E34-BDEE-EF8697176CD7}">
      <dgm:prSet phldrT="[Text]" custT="1"/>
      <dgm:spPr>
        <a:solidFill>
          <a:srgbClr val="8DC6D3"/>
        </a:solidFill>
      </dgm:spPr>
      <dgm:t>
        <a:bodyPr/>
        <a:lstStyle/>
        <a:p>
          <a:r>
            <a:rPr lang="en-GB" sz="1200" b="1" dirty="0">
              <a:solidFill>
                <a:schemeClr val="tx1"/>
              </a:solidFill>
            </a:rPr>
            <a:t>Mum quotes! (</a:t>
          </a:r>
          <a:r>
            <a:rPr lang="en-GB" sz="800" b="1" dirty="0">
              <a:solidFill>
                <a:schemeClr val="tx1"/>
              </a:solidFill>
            </a:rPr>
            <a:t>Treasure et al., 2001</a:t>
          </a:r>
          <a:r>
            <a:rPr lang="en-GB" sz="1200" b="1" dirty="0">
              <a:solidFill>
                <a:schemeClr val="tx1"/>
              </a:solidFill>
            </a:rPr>
            <a:t>)</a:t>
          </a:r>
          <a:endParaRPr lang="en-GB" sz="1400" b="1" dirty="0">
            <a:solidFill>
              <a:schemeClr val="tx1"/>
            </a:solidFill>
          </a:endParaRPr>
        </a:p>
      </dgm:t>
    </dgm:pt>
    <dgm:pt modelId="{DA6E8834-082B-43B3-96A6-8FC9472BEF69}" type="parTrans" cxnId="{55F7AE7C-CCB4-4BFE-A763-B68D7AA2F0D2}">
      <dgm:prSet/>
      <dgm:spPr/>
      <dgm:t>
        <a:bodyPr/>
        <a:lstStyle/>
        <a:p>
          <a:endParaRPr lang="en-GB"/>
        </a:p>
      </dgm:t>
    </dgm:pt>
    <dgm:pt modelId="{5269DB7C-EC3A-4C0A-8603-C1AD27073EC6}" type="sibTrans" cxnId="{55F7AE7C-CCB4-4BFE-A763-B68D7AA2F0D2}">
      <dgm:prSet/>
      <dgm:spPr/>
      <dgm:t>
        <a:bodyPr/>
        <a:lstStyle/>
        <a:p>
          <a:endParaRPr lang="en-GB"/>
        </a:p>
      </dgm:t>
    </dgm:pt>
    <dgm:pt modelId="{1CF4B717-227B-4C71-B542-0EC8F0AD522B}">
      <dgm:prSet phldrT="[Text]" custT="1"/>
      <dgm:spPr>
        <a:solidFill>
          <a:srgbClr val="8DC6D3"/>
        </a:solidFill>
      </dgm:spPr>
      <dgm:t>
        <a:bodyPr/>
        <a:lstStyle/>
        <a:p>
          <a:r>
            <a:rPr lang="en-GB" sz="1200" b="1" dirty="0">
              <a:solidFill>
                <a:schemeClr val="tx1"/>
              </a:solidFill>
            </a:rPr>
            <a:t>“If I have contributed to the illness, I am sorry”.</a:t>
          </a:r>
        </a:p>
      </dgm:t>
    </dgm:pt>
    <dgm:pt modelId="{E3A7CCC4-5712-4C14-954A-E35C5EE89FAD}" type="parTrans" cxnId="{73A3EBD4-0CB8-4404-8EF4-97D15BBAC541}">
      <dgm:prSet/>
      <dgm:spPr/>
      <dgm:t>
        <a:bodyPr/>
        <a:lstStyle/>
        <a:p>
          <a:endParaRPr lang="en-GB"/>
        </a:p>
      </dgm:t>
    </dgm:pt>
    <dgm:pt modelId="{D6298394-1183-4462-B4DC-2D3B8505F496}" type="sibTrans" cxnId="{73A3EBD4-0CB8-4404-8EF4-97D15BBAC541}">
      <dgm:prSet/>
      <dgm:spPr/>
      <dgm:t>
        <a:bodyPr/>
        <a:lstStyle/>
        <a:p>
          <a:endParaRPr lang="en-GB"/>
        </a:p>
      </dgm:t>
    </dgm:pt>
    <dgm:pt modelId="{E5CAB4AE-0942-4FAA-BA2F-A79B0390B03C}">
      <dgm:prSet phldrT="[Text]" custT="1"/>
      <dgm:spPr>
        <a:solidFill>
          <a:srgbClr val="8DC6D3"/>
        </a:solidFill>
      </dgm:spPr>
      <dgm:t>
        <a:bodyPr/>
        <a:lstStyle/>
        <a:p>
          <a:r>
            <a:rPr lang="en-GB" sz="1200" b="1" dirty="0">
              <a:solidFill>
                <a:schemeClr val="tx1"/>
              </a:solidFill>
            </a:rPr>
            <a:t>“I have only one friend left, the rest have distanced themselves”</a:t>
          </a:r>
        </a:p>
      </dgm:t>
    </dgm:pt>
    <dgm:pt modelId="{1BB14C58-F9FD-4F9B-A1DB-B645474EDED3}" type="parTrans" cxnId="{B5A6E891-58D8-4F6C-82CA-9A0E25C043DD}">
      <dgm:prSet/>
      <dgm:spPr/>
      <dgm:t>
        <a:bodyPr/>
        <a:lstStyle/>
        <a:p>
          <a:endParaRPr lang="en-GB"/>
        </a:p>
      </dgm:t>
    </dgm:pt>
    <dgm:pt modelId="{EE014E7A-7056-4085-9F7C-E0049CDA51FE}" type="sibTrans" cxnId="{B5A6E891-58D8-4F6C-82CA-9A0E25C043DD}">
      <dgm:prSet/>
      <dgm:spPr/>
      <dgm:t>
        <a:bodyPr/>
        <a:lstStyle/>
        <a:p>
          <a:endParaRPr lang="en-GB"/>
        </a:p>
      </dgm:t>
    </dgm:pt>
    <dgm:pt modelId="{0D753C82-5ECC-46DA-896E-4CAB49BED814}" type="pres">
      <dgm:prSet presAssocID="{F2EF3639-38D1-4044-B221-7622BA7B79A8}" presName="cycle" presStyleCnt="0">
        <dgm:presLayoutVars>
          <dgm:chMax val="1"/>
          <dgm:dir/>
          <dgm:animLvl val="ctr"/>
          <dgm:resizeHandles val="exact"/>
        </dgm:presLayoutVars>
      </dgm:prSet>
      <dgm:spPr/>
    </dgm:pt>
    <dgm:pt modelId="{6B30D046-9630-423F-92C7-188EB03804E9}" type="pres">
      <dgm:prSet presAssocID="{95FCFC1A-5BBA-4E34-BDEE-EF8697176CD7}" presName="centerShape" presStyleLbl="node0" presStyleIdx="0" presStyleCnt="1" custLinFactNeighborX="-32127" custLinFactNeighborY="-6464"/>
      <dgm:spPr/>
    </dgm:pt>
    <dgm:pt modelId="{8B16C6A2-20FA-4103-9984-3A34113ACAE5}" type="pres">
      <dgm:prSet presAssocID="{E3A7CCC4-5712-4C14-954A-E35C5EE89FAD}" presName="Name9" presStyleLbl="parChTrans1D2" presStyleIdx="0" presStyleCnt="2"/>
      <dgm:spPr/>
    </dgm:pt>
    <dgm:pt modelId="{5F378710-159B-4FD5-8979-DACD48039792}" type="pres">
      <dgm:prSet presAssocID="{E3A7CCC4-5712-4C14-954A-E35C5EE89FAD}" presName="connTx" presStyleLbl="parChTrans1D2" presStyleIdx="0" presStyleCnt="2"/>
      <dgm:spPr/>
    </dgm:pt>
    <dgm:pt modelId="{9D2029A9-757F-43AC-B8B3-7169CEBCD140}" type="pres">
      <dgm:prSet presAssocID="{1CF4B717-227B-4C71-B542-0EC8F0AD522B}" presName="node" presStyleLbl="node1" presStyleIdx="0" presStyleCnt="2" custScaleX="131168" custScaleY="139195" custRadScaleRad="36818" custRadScaleInc="84441">
        <dgm:presLayoutVars>
          <dgm:bulletEnabled val="1"/>
        </dgm:presLayoutVars>
      </dgm:prSet>
      <dgm:spPr/>
    </dgm:pt>
    <dgm:pt modelId="{B40E5476-166F-4962-B1B5-2631C777B2B8}" type="pres">
      <dgm:prSet presAssocID="{1BB14C58-F9FD-4F9B-A1DB-B645474EDED3}" presName="Name9" presStyleLbl="parChTrans1D2" presStyleIdx="1" presStyleCnt="2"/>
      <dgm:spPr/>
    </dgm:pt>
    <dgm:pt modelId="{57146B21-E54D-411D-A7FD-56BA0B8EA27B}" type="pres">
      <dgm:prSet presAssocID="{1BB14C58-F9FD-4F9B-A1DB-B645474EDED3}" presName="connTx" presStyleLbl="parChTrans1D2" presStyleIdx="1" presStyleCnt="2"/>
      <dgm:spPr/>
    </dgm:pt>
    <dgm:pt modelId="{C83C2D75-EEB0-4178-9353-ADC83A9A88CD}" type="pres">
      <dgm:prSet presAssocID="{E5CAB4AE-0942-4FAA-BA2F-A79B0390B03C}" presName="node" presStyleLbl="node1" presStyleIdx="1" presStyleCnt="2" custScaleX="218312" custScaleY="128599" custRadScaleRad="88568" custRadScaleInc="18708">
        <dgm:presLayoutVars>
          <dgm:bulletEnabled val="1"/>
        </dgm:presLayoutVars>
      </dgm:prSet>
      <dgm:spPr/>
    </dgm:pt>
  </dgm:ptLst>
  <dgm:cxnLst>
    <dgm:cxn modelId="{0E5A4F60-5B17-440E-AF4D-29C7E01B8F37}" type="presOf" srcId="{F2EF3639-38D1-4044-B221-7622BA7B79A8}" destId="{0D753C82-5ECC-46DA-896E-4CAB49BED814}" srcOrd="0" destOrd="0" presId="urn:microsoft.com/office/officeart/2005/8/layout/radial1"/>
    <dgm:cxn modelId="{68F78C66-0A5E-4194-A271-F57B46C44FC5}" type="presOf" srcId="{E3A7CCC4-5712-4C14-954A-E35C5EE89FAD}" destId="{8B16C6A2-20FA-4103-9984-3A34113ACAE5}" srcOrd="0" destOrd="0" presId="urn:microsoft.com/office/officeart/2005/8/layout/radial1"/>
    <dgm:cxn modelId="{55F7AE7C-CCB4-4BFE-A763-B68D7AA2F0D2}" srcId="{F2EF3639-38D1-4044-B221-7622BA7B79A8}" destId="{95FCFC1A-5BBA-4E34-BDEE-EF8697176CD7}" srcOrd="0" destOrd="0" parTransId="{DA6E8834-082B-43B3-96A6-8FC9472BEF69}" sibTransId="{5269DB7C-EC3A-4C0A-8603-C1AD27073EC6}"/>
    <dgm:cxn modelId="{47B1F07D-8FA6-4048-8F59-503587F4ADA5}" type="presOf" srcId="{1BB14C58-F9FD-4F9B-A1DB-B645474EDED3}" destId="{57146B21-E54D-411D-A7FD-56BA0B8EA27B}" srcOrd="1" destOrd="0" presId="urn:microsoft.com/office/officeart/2005/8/layout/radial1"/>
    <dgm:cxn modelId="{9E002382-1C0A-46D8-AA61-0A247AAE9F09}" type="presOf" srcId="{E3A7CCC4-5712-4C14-954A-E35C5EE89FAD}" destId="{5F378710-159B-4FD5-8979-DACD48039792}" srcOrd="1" destOrd="0" presId="urn:microsoft.com/office/officeart/2005/8/layout/radial1"/>
    <dgm:cxn modelId="{2F86188D-2FB9-492E-B3A5-40C5A248A95A}" type="presOf" srcId="{E5CAB4AE-0942-4FAA-BA2F-A79B0390B03C}" destId="{C83C2D75-EEB0-4178-9353-ADC83A9A88CD}" srcOrd="0" destOrd="0" presId="urn:microsoft.com/office/officeart/2005/8/layout/radial1"/>
    <dgm:cxn modelId="{B5A6E891-58D8-4F6C-82CA-9A0E25C043DD}" srcId="{95FCFC1A-5BBA-4E34-BDEE-EF8697176CD7}" destId="{E5CAB4AE-0942-4FAA-BA2F-A79B0390B03C}" srcOrd="1" destOrd="0" parTransId="{1BB14C58-F9FD-4F9B-A1DB-B645474EDED3}" sibTransId="{EE014E7A-7056-4085-9F7C-E0049CDA51FE}"/>
    <dgm:cxn modelId="{73A3EBD4-0CB8-4404-8EF4-97D15BBAC541}" srcId="{95FCFC1A-5BBA-4E34-BDEE-EF8697176CD7}" destId="{1CF4B717-227B-4C71-B542-0EC8F0AD522B}" srcOrd="0" destOrd="0" parTransId="{E3A7CCC4-5712-4C14-954A-E35C5EE89FAD}" sibTransId="{D6298394-1183-4462-B4DC-2D3B8505F496}"/>
    <dgm:cxn modelId="{630656D5-6CF8-45E1-9903-01BE24A37AD7}" type="presOf" srcId="{1BB14C58-F9FD-4F9B-A1DB-B645474EDED3}" destId="{B40E5476-166F-4962-B1B5-2631C777B2B8}" srcOrd="0" destOrd="0" presId="urn:microsoft.com/office/officeart/2005/8/layout/radial1"/>
    <dgm:cxn modelId="{DA501BD7-E828-4A75-BD71-456139999D8F}" type="presOf" srcId="{95FCFC1A-5BBA-4E34-BDEE-EF8697176CD7}" destId="{6B30D046-9630-423F-92C7-188EB03804E9}" srcOrd="0" destOrd="0" presId="urn:microsoft.com/office/officeart/2005/8/layout/radial1"/>
    <dgm:cxn modelId="{4C4EEAFB-C5B3-412E-B450-BC5FD86B52AD}" type="presOf" srcId="{1CF4B717-227B-4C71-B542-0EC8F0AD522B}" destId="{9D2029A9-757F-43AC-B8B3-7169CEBCD140}" srcOrd="0" destOrd="0" presId="urn:microsoft.com/office/officeart/2005/8/layout/radial1"/>
    <dgm:cxn modelId="{64E4BC39-60C0-4983-9151-69990F73F184}" type="presParOf" srcId="{0D753C82-5ECC-46DA-896E-4CAB49BED814}" destId="{6B30D046-9630-423F-92C7-188EB03804E9}" srcOrd="0" destOrd="0" presId="urn:microsoft.com/office/officeart/2005/8/layout/radial1"/>
    <dgm:cxn modelId="{C02B1ED0-1782-4067-97BF-2D6BC093E4E1}" type="presParOf" srcId="{0D753C82-5ECC-46DA-896E-4CAB49BED814}" destId="{8B16C6A2-20FA-4103-9984-3A34113ACAE5}" srcOrd="1" destOrd="0" presId="urn:microsoft.com/office/officeart/2005/8/layout/radial1"/>
    <dgm:cxn modelId="{C0199487-B97B-44D3-93B9-0974F3E90FA5}" type="presParOf" srcId="{8B16C6A2-20FA-4103-9984-3A34113ACAE5}" destId="{5F378710-159B-4FD5-8979-DACD48039792}" srcOrd="0" destOrd="0" presId="urn:microsoft.com/office/officeart/2005/8/layout/radial1"/>
    <dgm:cxn modelId="{DBDAEFA9-A48F-4322-A58D-859CAF69956E}" type="presParOf" srcId="{0D753C82-5ECC-46DA-896E-4CAB49BED814}" destId="{9D2029A9-757F-43AC-B8B3-7169CEBCD140}" srcOrd="2" destOrd="0" presId="urn:microsoft.com/office/officeart/2005/8/layout/radial1"/>
    <dgm:cxn modelId="{83AB06EE-CE5B-43D1-8990-6C43F1A12C49}" type="presParOf" srcId="{0D753C82-5ECC-46DA-896E-4CAB49BED814}" destId="{B40E5476-166F-4962-B1B5-2631C777B2B8}" srcOrd="3" destOrd="0" presId="urn:microsoft.com/office/officeart/2005/8/layout/radial1"/>
    <dgm:cxn modelId="{8B80CA35-7C54-459B-97C0-6B599DB84B83}" type="presParOf" srcId="{B40E5476-166F-4962-B1B5-2631C777B2B8}" destId="{57146B21-E54D-411D-A7FD-56BA0B8EA27B}" srcOrd="0" destOrd="0" presId="urn:microsoft.com/office/officeart/2005/8/layout/radial1"/>
    <dgm:cxn modelId="{45F3A8F9-5527-4431-ADE7-9B6D0E0945B6}" type="presParOf" srcId="{0D753C82-5ECC-46DA-896E-4CAB49BED814}" destId="{C83C2D75-EEB0-4178-9353-ADC83A9A88CD}" srcOrd="4" destOrd="0" presId="urn:microsoft.com/office/officeart/2005/8/layout/radial1"/>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FBB79-793B-4E0B-9931-A41AB0EA264F}">
      <dsp:nvSpPr>
        <dsp:cNvPr id="0" name=""/>
        <dsp:cNvSpPr/>
      </dsp:nvSpPr>
      <dsp:spPr>
        <a:xfrm>
          <a:off x="1467957" y="1663923"/>
          <a:ext cx="1957042" cy="888455"/>
        </a:xfrm>
        <a:prstGeom prst="ellipse">
          <a:avLst/>
        </a:prstGeom>
        <a:solidFill>
          <a:srgbClr val="FCB6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The experience of stigma</a:t>
          </a:r>
          <a:r>
            <a:rPr lang="en-GB" sz="1400" b="1" kern="1200" dirty="0">
              <a:solidFill>
                <a:schemeClr val="tx1"/>
              </a:solidFill>
            </a:rPr>
            <a:t>.</a:t>
          </a:r>
        </a:p>
        <a:p>
          <a:pPr marL="0" lvl="0" indent="0" algn="ctr" defTabSz="711200">
            <a:lnSpc>
              <a:spcPct val="90000"/>
            </a:lnSpc>
            <a:spcBef>
              <a:spcPct val="0"/>
            </a:spcBef>
            <a:spcAft>
              <a:spcPct val="35000"/>
            </a:spcAft>
            <a:buNone/>
          </a:pPr>
          <a:r>
            <a:rPr lang="en-GB" sz="900" b="1" kern="1200" dirty="0">
              <a:solidFill>
                <a:schemeClr val="tx1"/>
              </a:solidFill>
            </a:rPr>
            <a:t>(Byrne,2000).</a:t>
          </a:r>
        </a:p>
      </dsp:txBody>
      <dsp:txXfrm>
        <a:off x="1754559" y="1794034"/>
        <a:ext cx="1383838" cy="628233"/>
      </dsp:txXfrm>
    </dsp:sp>
    <dsp:sp modelId="{37BC69FF-9510-4DF6-B5BF-5D2B6B94E2FD}">
      <dsp:nvSpPr>
        <dsp:cNvPr id="0" name=""/>
        <dsp:cNvSpPr/>
      </dsp:nvSpPr>
      <dsp:spPr>
        <a:xfrm rot="15919685">
          <a:off x="2220720" y="1166485"/>
          <a:ext cx="329797" cy="3938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rot="10800000">
        <a:off x="2274219" y="1294570"/>
        <a:ext cx="230858" cy="236339"/>
      </dsp:txXfrm>
    </dsp:sp>
    <dsp:sp modelId="{EBEAE4E1-AAD2-4DEF-B5D0-BFA61326FBDB}">
      <dsp:nvSpPr>
        <dsp:cNvPr id="0" name=""/>
        <dsp:cNvSpPr/>
      </dsp:nvSpPr>
      <dsp:spPr>
        <a:xfrm>
          <a:off x="1795717" y="3094"/>
          <a:ext cx="1042674" cy="104267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ISOLATION</a:t>
          </a:r>
        </a:p>
      </dsp:txBody>
      <dsp:txXfrm>
        <a:off x="1948413" y="155790"/>
        <a:ext cx="737282" cy="737282"/>
      </dsp:txXfrm>
    </dsp:sp>
    <dsp:sp modelId="{211D7CFC-795F-4E3F-A2BF-4F8F50159A32}">
      <dsp:nvSpPr>
        <dsp:cNvPr id="0" name=""/>
        <dsp:cNvSpPr/>
      </dsp:nvSpPr>
      <dsp:spPr>
        <a:xfrm rot="19090450">
          <a:off x="2933020" y="1367912"/>
          <a:ext cx="241084" cy="3938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2942235" y="1470808"/>
        <a:ext cx="168759" cy="236339"/>
      </dsp:txXfrm>
    </dsp:sp>
    <dsp:sp modelId="{C34663B6-11D6-4708-99EA-3B80C9522D84}">
      <dsp:nvSpPr>
        <dsp:cNvPr id="0" name=""/>
        <dsp:cNvSpPr/>
      </dsp:nvSpPr>
      <dsp:spPr>
        <a:xfrm>
          <a:off x="3038806" y="510005"/>
          <a:ext cx="1221847" cy="104267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LACK OF TREATMENT AND SUPPORT</a:t>
          </a:r>
        </a:p>
      </dsp:txBody>
      <dsp:txXfrm>
        <a:off x="3217741" y="662701"/>
        <a:ext cx="863977" cy="737282"/>
      </dsp:txXfrm>
    </dsp:sp>
    <dsp:sp modelId="{89D86713-D089-4BB0-9CDF-F0FCD82EC68B}">
      <dsp:nvSpPr>
        <dsp:cNvPr id="0" name=""/>
        <dsp:cNvSpPr/>
      </dsp:nvSpPr>
      <dsp:spPr>
        <a:xfrm rot="947034">
          <a:off x="3327036" y="2178635"/>
          <a:ext cx="131101" cy="3938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3327777" y="2252066"/>
        <a:ext cx="91771" cy="236339"/>
      </dsp:txXfrm>
    </dsp:sp>
    <dsp:sp modelId="{90B8D007-3DF7-4C4E-96BA-36C1A619290F}">
      <dsp:nvSpPr>
        <dsp:cNvPr id="0" name=""/>
        <dsp:cNvSpPr/>
      </dsp:nvSpPr>
      <dsp:spPr>
        <a:xfrm>
          <a:off x="3495516" y="2030708"/>
          <a:ext cx="1042674" cy="104267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SOCIAL EXCLUSION</a:t>
          </a:r>
        </a:p>
      </dsp:txBody>
      <dsp:txXfrm>
        <a:off x="3648212" y="2183404"/>
        <a:ext cx="737282" cy="737282"/>
      </dsp:txXfrm>
    </dsp:sp>
    <dsp:sp modelId="{52EC92E1-E24A-4BA8-8D48-65AFFDE827DF}">
      <dsp:nvSpPr>
        <dsp:cNvPr id="0" name=""/>
        <dsp:cNvSpPr/>
      </dsp:nvSpPr>
      <dsp:spPr>
        <a:xfrm rot="4105118">
          <a:off x="2576125" y="2573927"/>
          <a:ext cx="264991" cy="3938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2601253" y="2615745"/>
        <a:ext cx="185494" cy="236339"/>
      </dsp:txXfrm>
    </dsp:sp>
    <dsp:sp modelId="{6762C649-7AD1-4185-8A18-EE80EC65213D}">
      <dsp:nvSpPr>
        <dsp:cNvPr id="0" name=""/>
        <dsp:cNvSpPr/>
      </dsp:nvSpPr>
      <dsp:spPr>
        <a:xfrm>
          <a:off x="2473754" y="2973769"/>
          <a:ext cx="1042674" cy="104267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DISCRIMINATION</a:t>
          </a:r>
        </a:p>
      </dsp:txBody>
      <dsp:txXfrm>
        <a:off x="2626450" y="3126465"/>
        <a:ext cx="737282" cy="737282"/>
      </dsp:txXfrm>
    </dsp:sp>
    <dsp:sp modelId="{7FCB576A-E145-4664-A44E-735DDF9BA08C}">
      <dsp:nvSpPr>
        <dsp:cNvPr id="0" name=""/>
        <dsp:cNvSpPr/>
      </dsp:nvSpPr>
      <dsp:spPr>
        <a:xfrm rot="7212433">
          <a:off x="1897862" y="2586542"/>
          <a:ext cx="310887" cy="3938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rot="10800000">
        <a:off x="1967957" y="2625021"/>
        <a:ext cx="217621" cy="236339"/>
      </dsp:txXfrm>
    </dsp:sp>
    <dsp:sp modelId="{558B70A3-E19F-47CB-84B4-1C0A0F91A6E5}">
      <dsp:nvSpPr>
        <dsp:cNvPr id="0" name=""/>
        <dsp:cNvSpPr/>
      </dsp:nvSpPr>
      <dsp:spPr>
        <a:xfrm>
          <a:off x="1117679" y="2973769"/>
          <a:ext cx="1042674" cy="104267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SHAME</a:t>
          </a:r>
        </a:p>
      </dsp:txBody>
      <dsp:txXfrm>
        <a:off x="1270375" y="3126465"/>
        <a:ext cx="737282" cy="737282"/>
      </dsp:txXfrm>
    </dsp:sp>
    <dsp:sp modelId="{86B0C2EE-5D0E-4EAE-9911-846519377C5D}">
      <dsp:nvSpPr>
        <dsp:cNvPr id="0" name=""/>
        <dsp:cNvSpPr/>
      </dsp:nvSpPr>
      <dsp:spPr>
        <a:xfrm rot="10129122">
          <a:off x="1364795" y="2111966"/>
          <a:ext cx="132012" cy="3938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rot="10800000">
        <a:off x="1404023" y="2186906"/>
        <a:ext cx="92408" cy="236339"/>
      </dsp:txXfrm>
    </dsp:sp>
    <dsp:sp modelId="{D8D89B03-C23A-4195-A66A-D21FBFD63D50}">
      <dsp:nvSpPr>
        <dsp:cNvPr id="0" name=""/>
        <dsp:cNvSpPr/>
      </dsp:nvSpPr>
      <dsp:spPr>
        <a:xfrm>
          <a:off x="272181" y="1913547"/>
          <a:ext cx="1042674" cy="104267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BLAME</a:t>
          </a:r>
        </a:p>
      </dsp:txBody>
      <dsp:txXfrm>
        <a:off x="424877" y="2066243"/>
        <a:ext cx="737282" cy="737282"/>
      </dsp:txXfrm>
    </dsp:sp>
    <dsp:sp modelId="{9DDF5FD7-F011-4DA9-AEB2-811334C9137E}">
      <dsp:nvSpPr>
        <dsp:cNvPr id="0" name=""/>
        <dsp:cNvSpPr/>
      </dsp:nvSpPr>
      <dsp:spPr>
        <a:xfrm rot="12982593">
          <a:off x="1592725" y="1383661"/>
          <a:ext cx="275204" cy="3938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rot="10800000">
        <a:off x="1667242" y="1486924"/>
        <a:ext cx="192643" cy="236339"/>
      </dsp:txXfrm>
    </dsp:sp>
    <dsp:sp modelId="{E7D4D6E3-74FC-443D-9452-C618D46CBDAE}">
      <dsp:nvSpPr>
        <dsp:cNvPr id="0" name=""/>
        <dsp:cNvSpPr/>
      </dsp:nvSpPr>
      <dsp:spPr>
        <a:xfrm>
          <a:off x="573936" y="591472"/>
          <a:ext cx="1042674" cy="104267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SECRECY</a:t>
          </a:r>
        </a:p>
      </dsp:txBody>
      <dsp:txXfrm>
        <a:off x="726632" y="744168"/>
        <a:ext cx="737282" cy="7372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A19BF-204D-4ACF-9CB3-920B5759D98F}">
      <dsp:nvSpPr>
        <dsp:cNvPr id="0" name=""/>
        <dsp:cNvSpPr/>
      </dsp:nvSpPr>
      <dsp:spPr>
        <a:xfrm>
          <a:off x="574576" y="0"/>
          <a:ext cx="3259258" cy="908759"/>
        </a:xfrm>
        <a:prstGeom prst="rect">
          <a:avLst/>
        </a:prstGeom>
        <a:solidFill>
          <a:srgbClr val="8DC6D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The experience of self stigma often leads to low self esteem, which leads to isolation, self discrimination and shame. (Corrigan &amp; Rao, 2012)</a:t>
          </a:r>
        </a:p>
      </dsp:txBody>
      <dsp:txXfrm>
        <a:off x="574576" y="0"/>
        <a:ext cx="3259258" cy="908759"/>
      </dsp:txXfrm>
    </dsp:sp>
    <dsp:sp modelId="{CA68A7B5-30C6-4C2C-9181-82587F6DB650}">
      <dsp:nvSpPr>
        <dsp:cNvPr id="0" name=""/>
        <dsp:cNvSpPr/>
      </dsp:nvSpPr>
      <dsp:spPr>
        <a:xfrm rot="5352370">
          <a:off x="2101484" y="1019296"/>
          <a:ext cx="221096" cy="0"/>
        </a:xfrm>
        <a:custGeom>
          <a:avLst/>
          <a:gdLst/>
          <a:ahLst/>
          <a:cxnLst/>
          <a:rect l="0" t="0" r="0" b="0"/>
          <a:pathLst>
            <a:path>
              <a:moveTo>
                <a:pt x="0" y="0"/>
              </a:moveTo>
              <a:lnTo>
                <a:pt x="22109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509BB8-F6D4-48E2-986D-945108EAA33A}">
      <dsp:nvSpPr>
        <dsp:cNvPr id="0" name=""/>
        <dsp:cNvSpPr/>
      </dsp:nvSpPr>
      <dsp:spPr>
        <a:xfrm>
          <a:off x="1639623" y="1129834"/>
          <a:ext cx="1182937" cy="2530000"/>
        </a:xfrm>
        <a:prstGeom prst="rect">
          <a:avLst/>
        </a:prstGeom>
        <a:solidFill>
          <a:srgbClr val="FCB6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Ritcher &amp; Phelan (2004) looked at mental health outpatients and found that self stigma was a predictor of depressive symptoms and social withdrawal</a:t>
          </a:r>
          <a:r>
            <a:rPr lang="en-GB" sz="1200" b="1" kern="1200" dirty="0">
              <a:solidFill>
                <a:schemeClr val="tx1"/>
              </a:solidFill>
            </a:rPr>
            <a:t>.</a:t>
          </a:r>
        </a:p>
      </dsp:txBody>
      <dsp:txXfrm>
        <a:off x="1639623" y="1129834"/>
        <a:ext cx="1182937" cy="2530000"/>
      </dsp:txXfrm>
    </dsp:sp>
    <dsp:sp modelId="{81DAB2AA-E74C-43FF-AC9E-82E819F4DF4F}">
      <dsp:nvSpPr>
        <dsp:cNvPr id="0" name=""/>
        <dsp:cNvSpPr/>
      </dsp:nvSpPr>
      <dsp:spPr>
        <a:xfrm rot="3417628">
          <a:off x="2300446" y="1276094"/>
          <a:ext cx="876388" cy="0"/>
        </a:xfrm>
        <a:custGeom>
          <a:avLst/>
          <a:gdLst/>
          <a:ahLst/>
          <a:cxnLst/>
          <a:rect l="0" t="0" r="0" b="0"/>
          <a:pathLst>
            <a:path>
              <a:moveTo>
                <a:pt x="0" y="0"/>
              </a:moveTo>
              <a:lnTo>
                <a:pt x="87638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209CBC9-6B3D-4494-96F1-5EE7537C7CA8}">
      <dsp:nvSpPr>
        <dsp:cNvPr id="0" name=""/>
        <dsp:cNvSpPr/>
      </dsp:nvSpPr>
      <dsp:spPr>
        <a:xfrm>
          <a:off x="2977551" y="1165898"/>
          <a:ext cx="1024474" cy="2530235"/>
        </a:xfrm>
        <a:prstGeom prst="rect">
          <a:avLst/>
        </a:prstGeom>
        <a:solidFill>
          <a:srgbClr val="FCB6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Feelings of isolation and shame have been shown to lead many  AN sufferers  to pro-anorexia websites (Gavin et al., 2008). </a:t>
          </a:r>
        </a:p>
      </dsp:txBody>
      <dsp:txXfrm>
        <a:off x="2977551" y="1165898"/>
        <a:ext cx="1024474" cy="2530235"/>
      </dsp:txXfrm>
    </dsp:sp>
    <dsp:sp modelId="{8BEA9742-E7CD-4886-93CF-B8E043679EDC}">
      <dsp:nvSpPr>
        <dsp:cNvPr id="0" name=""/>
        <dsp:cNvSpPr/>
      </dsp:nvSpPr>
      <dsp:spPr>
        <a:xfrm rot="7236383">
          <a:off x="1342291" y="1247029"/>
          <a:ext cx="786047" cy="0"/>
        </a:xfrm>
        <a:custGeom>
          <a:avLst/>
          <a:gdLst/>
          <a:ahLst/>
          <a:cxnLst/>
          <a:rect l="0" t="0" r="0" b="0"/>
          <a:pathLst>
            <a:path>
              <a:moveTo>
                <a:pt x="0" y="0"/>
              </a:moveTo>
              <a:lnTo>
                <a:pt x="786047"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712DCB-AAF3-44F6-B153-99B1B84D2BAC}">
      <dsp:nvSpPr>
        <dsp:cNvPr id="0" name=""/>
        <dsp:cNvSpPr/>
      </dsp:nvSpPr>
      <dsp:spPr>
        <a:xfrm>
          <a:off x="461170" y="1143120"/>
          <a:ext cx="1074041" cy="2700001"/>
        </a:xfrm>
        <a:prstGeom prst="rect">
          <a:avLst/>
        </a:prstGeom>
        <a:solidFill>
          <a:srgbClr val="FCB6C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Corrigan et al.,(2016).</a:t>
          </a:r>
        </a:p>
        <a:p>
          <a:pPr marL="0" lvl="0" indent="0" algn="ctr" defTabSz="622300">
            <a:lnSpc>
              <a:spcPct val="90000"/>
            </a:lnSpc>
            <a:spcBef>
              <a:spcPct val="0"/>
            </a:spcBef>
            <a:spcAft>
              <a:spcPct val="35000"/>
            </a:spcAft>
            <a:buNone/>
          </a:pPr>
          <a:r>
            <a:rPr lang="en-GB" sz="1400" b="1" kern="1200" dirty="0">
              <a:solidFill>
                <a:schemeClr val="tx1"/>
              </a:solidFill>
            </a:rPr>
            <a:t>Surveyed 423 adults with mental illness and found that self stigma diminished self respect and led to a “why try?” attitude.</a:t>
          </a:r>
        </a:p>
      </dsp:txBody>
      <dsp:txXfrm>
        <a:off x="461170" y="1143120"/>
        <a:ext cx="1074041" cy="27000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30D046-9630-423F-92C7-188EB03804E9}">
      <dsp:nvSpPr>
        <dsp:cNvPr id="0" name=""/>
        <dsp:cNvSpPr/>
      </dsp:nvSpPr>
      <dsp:spPr>
        <a:xfrm>
          <a:off x="2503197" y="944474"/>
          <a:ext cx="804417" cy="804417"/>
        </a:xfrm>
        <a:prstGeom prst="ellipse">
          <a:avLst/>
        </a:prstGeom>
        <a:solidFill>
          <a:srgbClr val="8DC6D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Mum quotes! (</a:t>
          </a:r>
          <a:r>
            <a:rPr lang="en-GB" sz="800" b="1" kern="1200" dirty="0">
              <a:solidFill>
                <a:schemeClr val="tx1"/>
              </a:solidFill>
            </a:rPr>
            <a:t>Treasure et al., 2001</a:t>
          </a:r>
          <a:r>
            <a:rPr lang="en-GB" sz="1200" b="1" kern="1200" dirty="0">
              <a:solidFill>
                <a:schemeClr val="tx1"/>
              </a:solidFill>
            </a:rPr>
            <a:t>)</a:t>
          </a:r>
          <a:endParaRPr lang="en-GB" sz="1400" b="1" kern="1200" dirty="0">
            <a:solidFill>
              <a:schemeClr val="tx1"/>
            </a:solidFill>
          </a:endParaRPr>
        </a:p>
      </dsp:txBody>
      <dsp:txXfrm>
        <a:off x="2621001" y="1062278"/>
        <a:ext cx="568809" cy="568809"/>
      </dsp:txXfrm>
    </dsp:sp>
    <dsp:sp modelId="{8B16C6A2-20FA-4103-9984-3A34113ACAE5}">
      <dsp:nvSpPr>
        <dsp:cNvPr id="0" name=""/>
        <dsp:cNvSpPr/>
      </dsp:nvSpPr>
      <dsp:spPr>
        <a:xfrm rot="138119">
          <a:off x="3307243" y="1355098"/>
          <a:ext cx="118324" cy="20231"/>
        </a:xfrm>
        <a:custGeom>
          <a:avLst/>
          <a:gdLst/>
          <a:ahLst/>
          <a:cxnLst/>
          <a:rect l="0" t="0" r="0" b="0"/>
          <a:pathLst>
            <a:path>
              <a:moveTo>
                <a:pt x="0" y="10115"/>
              </a:moveTo>
              <a:lnTo>
                <a:pt x="118324" y="1011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63447" y="1362256"/>
        <a:ext cx="5916" cy="5916"/>
      </dsp:txXfrm>
    </dsp:sp>
    <dsp:sp modelId="{9D2029A9-757F-43AC-B8B3-7169CEBCD140}">
      <dsp:nvSpPr>
        <dsp:cNvPr id="0" name=""/>
        <dsp:cNvSpPr/>
      </dsp:nvSpPr>
      <dsp:spPr>
        <a:xfrm>
          <a:off x="3425142" y="828928"/>
          <a:ext cx="1055138" cy="1119709"/>
        </a:xfrm>
        <a:prstGeom prst="ellipse">
          <a:avLst/>
        </a:prstGeom>
        <a:solidFill>
          <a:srgbClr val="8DC6D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“If I have contributed to the illness, I am sorry”.</a:t>
          </a:r>
        </a:p>
      </dsp:txBody>
      <dsp:txXfrm>
        <a:off x="3579663" y="992906"/>
        <a:ext cx="746096" cy="791753"/>
      </dsp:txXfrm>
    </dsp:sp>
    <dsp:sp modelId="{B40E5476-166F-4962-B1B5-2631C777B2B8}">
      <dsp:nvSpPr>
        <dsp:cNvPr id="0" name=""/>
        <dsp:cNvSpPr/>
      </dsp:nvSpPr>
      <dsp:spPr>
        <a:xfrm rot="4106491">
          <a:off x="3003688" y="1783434"/>
          <a:ext cx="156541" cy="20231"/>
        </a:xfrm>
        <a:custGeom>
          <a:avLst/>
          <a:gdLst/>
          <a:ahLst/>
          <a:cxnLst/>
          <a:rect l="0" t="0" r="0" b="0"/>
          <a:pathLst>
            <a:path>
              <a:moveTo>
                <a:pt x="0" y="10115"/>
              </a:moveTo>
              <a:lnTo>
                <a:pt x="156541" y="1011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78045" y="1789636"/>
        <a:ext cx="7827" cy="7827"/>
      </dsp:txXfrm>
    </dsp:sp>
    <dsp:sp modelId="{C83C2D75-EEB0-4178-9353-ADC83A9A88CD}">
      <dsp:nvSpPr>
        <dsp:cNvPr id="0" name=""/>
        <dsp:cNvSpPr/>
      </dsp:nvSpPr>
      <dsp:spPr>
        <a:xfrm>
          <a:off x="2431685" y="1852881"/>
          <a:ext cx="1756140" cy="1034473"/>
        </a:xfrm>
        <a:prstGeom prst="ellipse">
          <a:avLst/>
        </a:prstGeom>
        <a:solidFill>
          <a:srgbClr val="8DC6D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“I have only one friend left, the rest have distanced themselves”</a:t>
          </a:r>
        </a:p>
      </dsp:txBody>
      <dsp:txXfrm>
        <a:off x="2688866" y="2004376"/>
        <a:ext cx="1241778" cy="731483"/>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E5687743-5E5D-47FC-811C-7D736894BA95}" type="datetimeFigureOut">
              <a:rPr lang="en-GB" smtClean="0"/>
              <a:t>08/12/2018</a:t>
            </a:fld>
            <a:endParaRPr lang="en-GB" dirty="0"/>
          </a:p>
        </p:txBody>
      </p:sp>
      <p:sp>
        <p:nvSpPr>
          <p:cNvPr id="4" name="Slide Image Placeholder 3"/>
          <p:cNvSpPr>
            <a:spLocks noGrp="1" noRot="1" noChangeAspect="1"/>
          </p:cNvSpPr>
          <p:nvPr>
            <p:ph type="sldImg" idx="2"/>
          </p:nvPr>
        </p:nvSpPr>
        <p:spPr>
          <a:xfrm>
            <a:off x="412750" y="1243013"/>
            <a:ext cx="6032500" cy="3357562"/>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359E56E3-6ECD-4321-9525-67175982C178}" type="slidenum">
              <a:rPr lang="en-GB" smtClean="0"/>
              <a:t>‹#›</a:t>
            </a:fld>
            <a:endParaRPr lang="en-GB" dirty="0"/>
          </a:p>
        </p:txBody>
      </p:sp>
    </p:spTree>
    <p:extLst>
      <p:ext uri="{BB962C8B-B14F-4D97-AF65-F5344CB8AC3E}">
        <p14:creationId xmlns:p14="http://schemas.microsoft.com/office/powerpoint/2010/main" val="3873900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74913" y="1802795"/>
            <a:ext cx="14849475" cy="3835083"/>
          </a:xfrm>
        </p:spPr>
        <p:txBody>
          <a:bodyPr anchor="b"/>
          <a:lstStyle>
            <a:lvl1pPr algn="ctr">
              <a:defRPr sz="9638"/>
            </a:lvl1pPr>
          </a:lstStyle>
          <a:p>
            <a:r>
              <a:rPr lang="en-US"/>
              <a:t>Click to edit Master title style</a:t>
            </a:r>
            <a:endParaRPr lang="en-US" dirty="0"/>
          </a:p>
        </p:txBody>
      </p:sp>
      <p:sp>
        <p:nvSpPr>
          <p:cNvPr id="3" name="Subtitle 2"/>
          <p:cNvSpPr>
            <a:spLocks noGrp="1"/>
          </p:cNvSpPr>
          <p:nvPr>
            <p:ph type="subTitle" idx="1"/>
          </p:nvPr>
        </p:nvSpPr>
        <p:spPr>
          <a:xfrm>
            <a:off x="2474913" y="5785774"/>
            <a:ext cx="14849475" cy="2659568"/>
          </a:xfrm>
        </p:spPr>
        <p:txBody>
          <a:bodyPr/>
          <a:lstStyle>
            <a:lvl1pPr marL="0" indent="0" algn="ctr">
              <a:buNone/>
              <a:defRPr sz="3855"/>
            </a:lvl1pPr>
            <a:lvl2pPr marL="734400" indent="0" algn="ctr">
              <a:buNone/>
              <a:defRPr sz="3213"/>
            </a:lvl2pPr>
            <a:lvl3pPr marL="1468801" indent="0" algn="ctr">
              <a:buNone/>
              <a:defRPr sz="2891"/>
            </a:lvl3pPr>
            <a:lvl4pPr marL="2203201" indent="0" algn="ctr">
              <a:buNone/>
              <a:defRPr sz="2570"/>
            </a:lvl4pPr>
            <a:lvl5pPr marL="2937601" indent="0" algn="ctr">
              <a:buNone/>
              <a:defRPr sz="2570"/>
            </a:lvl5pPr>
            <a:lvl6pPr marL="3672002" indent="0" algn="ctr">
              <a:buNone/>
              <a:defRPr sz="2570"/>
            </a:lvl6pPr>
            <a:lvl7pPr marL="4406402" indent="0" algn="ctr">
              <a:buNone/>
              <a:defRPr sz="2570"/>
            </a:lvl7pPr>
            <a:lvl8pPr marL="5140803" indent="0" algn="ctr">
              <a:buNone/>
              <a:defRPr sz="2570"/>
            </a:lvl8pPr>
            <a:lvl9pPr marL="5875203" indent="0" algn="ctr">
              <a:buNone/>
              <a:defRPr sz="257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A2BB4C-C45D-4A66-80B1-ADFA309FC6E7}" type="datetimeFigureOut">
              <a:rPr lang="en-GB" smtClean="0"/>
              <a:t>08/12/2018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4AC41AA-A332-4DB0-BAA8-9D8721A83345}" type="slidenum">
              <a:rPr lang="en-GB" smtClean="0"/>
              <a:t>‹#›</a:t>
            </a:fld>
            <a:endParaRPr lang="en-GB" dirty="0"/>
          </a:p>
        </p:txBody>
      </p:sp>
    </p:spTree>
    <p:extLst>
      <p:ext uri="{BB962C8B-B14F-4D97-AF65-F5344CB8AC3E}">
        <p14:creationId xmlns:p14="http://schemas.microsoft.com/office/powerpoint/2010/main" val="2434246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A2BB4C-C45D-4A66-80B1-ADFA309FC6E7}" type="datetimeFigureOut">
              <a:rPr lang="en-GB" smtClean="0"/>
              <a:t>08/12/2018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4AC41AA-A332-4DB0-BAA8-9D8721A83345}" type="slidenum">
              <a:rPr lang="en-GB" smtClean="0"/>
              <a:t>‹#›</a:t>
            </a:fld>
            <a:endParaRPr lang="en-GB" dirty="0"/>
          </a:p>
        </p:txBody>
      </p:sp>
    </p:spTree>
    <p:extLst>
      <p:ext uri="{BB962C8B-B14F-4D97-AF65-F5344CB8AC3E}">
        <p14:creationId xmlns:p14="http://schemas.microsoft.com/office/powerpoint/2010/main" val="121266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50890" y="2746268"/>
            <a:ext cx="17076896" cy="4582209"/>
          </a:xfrm>
        </p:spPr>
        <p:txBody>
          <a:bodyPr anchor="b"/>
          <a:lstStyle>
            <a:lvl1pPr>
              <a:defRPr sz="9638"/>
            </a:lvl1pPr>
          </a:lstStyle>
          <a:p>
            <a:r>
              <a:rPr lang="en-US"/>
              <a:t>Click to edit Master title style</a:t>
            </a:r>
            <a:endParaRPr lang="en-US" dirty="0"/>
          </a:p>
        </p:txBody>
      </p:sp>
      <p:sp>
        <p:nvSpPr>
          <p:cNvPr id="3" name="Text Placeholder 2"/>
          <p:cNvSpPr>
            <a:spLocks noGrp="1"/>
          </p:cNvSpPr>
          <p:nvPr>
            <p:ph type="body" idx="1"/>
          </p:nvPr>
        </p:nvSpPr>
        <p:spPr>
          <a:xfrm>
            <a:off x="1350890" y="7371826"/>
            <a:ext cx="17076896" cy="2409675"/>
          </a:xfrm>
        </p:spPr>
        <p:txBody>
          <a:bodyPr/>
          <a:lstStyle>
            <a:lvl1pPr marL="0" indent="0">
              <a:buNone/>
              <a:defRPr sz="3855">
                <a:solidFill>
                  <a:schemeClr val="tx1">
                    <a:tint val="75000"/>
                  </a:schemeClr>
                </a:solidFill>
              </a:defRPr>
            </a:lvl1pPr>
            <a:lvl2pPr marL="734400" indent="0">
              <a:buNone/>
              <a:defRPr sz="3213">
                <a:solidFill>
                  <a:schemeClr val="tx1">
                    <a:tint val="75000"/>
                  </a:schemeClr>
                </a:solidFill>
              </a:defRPr>
            </a:lvl2pPr>
            <a:lvl3pPr marL="1468801" indent="0">
              <a:buNone/>
              <a:defRPr sz="2891">
                <a:solidFill>
                  <a:schemeClr val="tx1">
                    <a:tint val="75000"/>
                  </a:schemeClr>
                </a:solidFill>
              </a:defRPr>
            </a:lvl3pPr>
            <a:lvl4pPr marL="2203201" indent="0">
              <a:buNone/>
              <a:defRPr sz="2570">
                <a:solidFill>
                  <a:schemeClr val="tx1">
                    <a:tint val="75000"/>
                  </a:schemeClr>
                </a:solidFill>
              </a:defRPr>
            </a:lvl4pPr>
            <a:lvl5pPr marL="2937601" indent="0">
              <a:buNone/>
              <a:defRPr sz="2570">
                <a:solidFill>
                  <a:schemeClr val="tx1">
                    <a:tint val="75000"/>
                  </a:schemeClr>
                </a:solidFill>
              </a:defRPr>
            </a:lvl5pPr>
            <a:lvl6pPr marL="3672002" indent="0">
              <a:buNone/>
              <a:defRPr sz="2570">
                <a:solidFill>
                  <a:schemeClr val="tx1">
                    <a:tint val="75000"/>
                  </a:schemeClr>
                </a:solidFill>
              </a:defRPr>
            </a:lvl6pPr>
            <a:lvl7pPr marL="4406402" indent="0">
              <a:buNone/>
              <a:defRPr sz="2570">
                <a:solidFill>
                  <a:schemeClr val="tx1">
                    <a:tint val="75000"/>
                  </a:schemeClr>
                </a:solidFill>
              </a:defRPr>
            </a:lvl7pPr>
            <a:lvl8pPr marL="5140803" indent="0">
              <a:buNone/>
              <a:defRPr sz="2570">
                <a:solidFill>
                  <a:schemeClr val="tx1">
                    <a:tint val="75000"/>
                  </a:schemeClr>
                </a:solidFill>
              </a:defRPr>
            </a:lvl8pPr>
            <a:lvl9pPr marL="5875203" indent="0">
              <a:buNone/>
              <a:defRPr sz="257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EA2BB4C-C45D-4A66-80B1-ADFA309FC6E7}" type="datetimeFigureOut">
              <a:rPr lang="en-GB" smtClean="0"/>
              <a:t>08/12/2018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4AC41AA-A332-4DB0-BAA8-9D8721A83345}" type="slidenum">
              <a:rPr lang="en-GB" smtClean="0"/>
              <a:t>‹#›</a:t>
            </a:fld>
            <a:endParaRPr lang="en-GB" dirty="0"/>
          </a:p>
        </p:txBody>
      </p:sp>
    </p:spTree>
    <p:extLst>
      <p:ext uri="{BB962C8B-B14F-4D97-AF65-F5344CB8AC3E}">
        <p14:creationId xmlns:p14="http://schemas.microsoft.com/office/powerpoint/2010/main" val="161061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61202" y="2932410"/>
            <a:ext cx="8414703" cy="698933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023395" y="2932410"/>
            <a:ext cx="8414703" cy="698933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A2BB4C-C45D-4A66-80B1-ADFA309FC6E7}" type="datetimeFigureOut">
              <a:rPr lang="en-GB" smtClean="0"/>
              <a:t>08/12/2018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4AC41AA-A332-4DB0-BAA8-9D8721A83345}" type="slidenum">
              <a:rPr lang="en-GB" smtClean="0"/>
              <a:t>‹#›</a:t>
            </a:fld>
            <a:endParaRPr lang="en-GB" dirty="0"/>
          </a:p>
        </p:txBody>
      </p:sp>
    </p:spTree>
    <p:extLst>
      <p:ext uri="{BB962C8B-B14F-4D97-AF65-F5344CB8AC3E}">
        <p14:creationId xmlns:p14="http://schemas.microsoft.com/office/powerpoint/2010/main" val="3963399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63781" y="586483"/>
            <a:ext cx="17076896" cy="212918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63782" y="2700368"/>
            <a:ext cx="8376031" cy="1323409"/>
          </a:xfrm>
        </p:spPr>
        <p:txBody>
          <a:bodyPr anchor="b"/>
          <a:lstStyle>
            <a:lvl1pPr marL="0" indent="0">
              <a:buNone/>
              <a:defRPr sz="3855" b="1"/>
            </a:lvl1pPr>
            <a:lvl2pPr marL="734400" indent="0">
              <a:buNone/>
              <a:defRPr sz="3213" b="1"/>
            </a:lvl2pPr>
            <a:lvl3pPr marL="1468801" indent="0">
              <a:buNone/>
              <a:defRPr sz="2891" b="1"/>
            </a:lvl3pPr>
            <a:lvl4pPr marL="2203201" indent="0">
              <a:buNone/>
              <a:defRPr sz="2570" b="1"/>
            </a:lvl4pPr>
            <a:lvl5pPr marL="2937601" indent="0">
              <a:buNone/>
              <a:defRPr sz="2570" b="1"/>
            </a:lvl5pPr>
            <a:lvl6pPr marL="3672002" indent="0">
              <a:buNone/>
              <a:defRPr sz="2570" b="1"/>
            </a:lvl6pPr>
            <a:lvl7pPr marL="4406402" indent="0">
              <a:buNone/>
              <a:defRPr sz="2570" b="1"/>
            </a:lvl7pPr>
            <a:lvl8pPr marL="5140803" indent="0">
              <a:buNone/>
              <a:defRPr sz="2570" b="1"/>
            </a:lvl8pPr>
            <a:lvl9pPr marL="5875203" indent="0">
              <a:buNone/>
              <a:defRPr sz="2570" b="1"/>
            </a:lvl9pPr>
          </a:lstStyle>
          <a:p>
            <a:pPr lvl="0"/>
            <a:r>
              <a:rPr lang="en-US"/>
              <a:t>Edit Master text styles</a:t>
            </a:r>
          </a:p>
        </p:txBody>
      </p:sp>
      <p:sp>
        <p:nvSpPr>
          <p:cNvPr id="4" name="Content Placeholder 3"/>
          <p:cNvSpPr>
            <a:spLocks noGrp="1"/>
          </p:cNvSpPr>
          <p:nvPr>
            <p:ph sz="half" idx="2"/>
          </p:nvPr>
        </p:nvSpPr>
        <p:spPr>
          <a:xfrm>
            <a:off x="1363782" y="4023777"/>
            <a:ext cx="8376031" cy="59183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023396" y="2700368"/>
            <a:ext cx="8417281" cy="1323409"/>
          </a:xfrm>
        </p:spPr>
        <p:txBody>
          <a:bodyPr anchor="b"/>
          <a:lstStyle>
            <a:lvl1pPr marL="0" indent="0">
              <a:buNone/>
              <a:defRPr sz="3855" b="1"/>
            </a:lvl1pPr>
            <a:lvl2pPr marL="734400" indent="0">
              <a:buNone/>
              <a:defRPr sz="3213" b="1"/>
            </a:lvl2pPr>
            <a:lvl3pPr marL="1468801" indent="0">
              <a:buNone/>
              <a:defRPr sz="2891" b="1"/>
            </a:lvl3pPr>
            <a:lvl4pPr marL="2203201" indent="0">
              <a:buNone/>
              <a:defRPr sz="2570" b="1"/>
            </a:lvl4pPr>
            <a:lvl5pPr marL="2937601" indent="0">
              <a:buNone/>
              <a:defRPr sz="2570" b="1"/>
            </a:lvl5pPr>
            <a:lvl6pPr marL="3672002" indent="0">
              <a:buNone/>
              <a:defRPr sz="2570" b="1"/>
            </a:lvl6pPr>
            <a:lvl7pPr marL="4406402" indent="0">
              <a:buNone/>
              <a:defRPr sz="2570" b="1"/>
            </a:lvl7pPr>
            <a:lvl8pPr marL="5140803" indent="0">
              <a:buNone/>
              <a:defRPr sz="2570" b="1"/>
            </a:lvl8pPr>
            <a:lvl9pPr marL="5875203" indent="0">
              <a:buNone/>
              <a:defRPr sz="2570" b="1"/>
            </a:lvl9pPr>
          </a:lstStyle>
          <a:p>
            <a:pPr lvl="0"/>
            <a:r>
              <a:rPr lang="en-US"/>
              <a:t>Edit Master text styles</a:t>
            </a:r>
          </a:p>
        </p:txBody>
      </p:sp>
      <p:sp>
        <p:nvSpPr>
          <p:cNvPr id="6" name="Content Placeholder 5"/>
          <p:cNvSpPr>
            <a:spLocks noGrp="1"/>
          </p:cNvSpPr>
          <p:nvPr>
            <p:ph sz="quarter" idx="4"/>
          </p:nvPr>
        </p:nvSpPr>
        <p:spPr>
          <a:xfrm>
            <a:off x="10023396" y="4023777"/>
            <a:ext cx="8417281" cy="59183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A2BB4C-C45D-4A66-80B1-ADFA309FC6E7}" type="datetimeFigureOut">
              <a:rPr lang="en-GB" smtClean="0"/>
              <a:t>08/12/2018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4AC41AA-A332-4DB0-BAA8-9D8721A83345}" type="slidenum">
              <a:rPr lang="en-GB" smtClean="0"/>
              <a:t>‹#›</a:t>
            </a:fld>
            <a:endParaRPr lang="en-GB" dirty="0"/>
          </a:p>
        </p:txBody>
      </p:sp>
    </p:spTree>
    <p:extLst>
      <p:ext uri="{BB962C8B-B14F-4D97-AF65-F5344CB8AC3E}">
        <p14:creationId xmlns:p14="http://schemas.microsoft.com/office/powerpoint/2010/main" val="3142721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A2BB4C-C45D-4A66-80B1-ADFA309FC6E7}" type="datetimeFigureOut">
              <a:rPr lang="en-GB" smtClean="0"/>
              <a:t>08/12/2018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4AC41AA-A332-4DB0-BAA8-9D8721A83345}" type="slidenum">
              <a:rPr lang="en-GB" smtClean="0"/>
              <a:t>‹#›</a:t>
            </a:fld>
            <a:endParaRPr lang="en-GB" dirty="0"/>
          </a:p>
        </p:txBody>
      </p:sp>
    </p:spTree>
    <p:extLst>
      <p:ext uri="{BB962C8B-B14F-4D97-AF65-F5344CB8AC3E}">
        <p14:creationId xmlns:p14="http://schemas.microsoft.com/office/powerpoint/2010/main" val="372823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A2BB4C-C45D-4A66-80B1-ADFA309FC6E7}" type="datetimeFigureOut">
              <a:rPr lang="en-GB" smtClean="0"/>
              <a:t>08/12/2018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4AC41AA-A332-4DB0-BAA8-9D8721A83345}" type="slidenum">
              <a:rPr lang="en-GB" smtClean="0"/>
              <a:t>‹#›</a:t>
            </a:fld>
            <a:endParaRPr lang="en-GB" dirty="0"/>
          </a:p>
        </p:txBody>
      </p:sp>
    </p:spTree>
    <p:extLst>
      <p:ext uri="{BB962C8B-B14F-4D97-AF65-F5344CB8AC3E}">
        <p14:creationId xmlns:p14="http://schemas.microsoft.com/office/powerpoint/2010/main" val="1555041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63782" y="734378"/>
            <a:ext cx="6385789" cy="2570321"/>
          </a:xfrm>
        </p:spPr>
        <p:txBody>
          <a:bodyPr anchor="b"/>
          <a:lstStyle>
            <a:lvl1pPr>
              <a:defRPr sz="5140"/>
            </a:lvl1pPr>
          </a:lstStyle>
          <a:p>
            <a:r>
              <a:rPr lang="en-US"/>
              <a:t>Click to edit Master title style</a:t>
            </a:r>
            <a:endParaRPr lang="en-US" dirty="0"/>
          </a:p>
        </p:txBody>
      </p:sp>
      <p:sp>
        <p:nvSpPr>
          <p:cNvPr id="3" name="Content Placeholder 2"/>
          <p:cNvSpPr>
            <a:spLocks noGrp="1"/>
          </p:cNvSpPr>
          <p:nvPr>
            <p:ph idx="1"/>
          </p:nvPr>
        </p:nvSpPr>
        <p:spPr>
          <a:xfrm>
            <a:off x="8417281" y="1586052"/>
            <a:ext cx="10023396" cy="7828261"/>
          </a:xfrm>
        </p:spPr>
        <p:txBody>
          <a:bodyPr/>
          <a:lstStyle>
            <a:lvl1pPr>
              <a:defRPr sz="5140"/>
            </a:lvl1pPr>
            <a:lvl2pPr>
              <a:defRPr sz="4498"/>
            </a:lvl2pPr>
            <a:lvl3pPr>
              <a:defRPr sz="3855"/>
            </a:lvl3pPr>
            <a:lvl4pPr>
              <a:defRPr sz="3213"/>
            </a:lvl4pPr>
            <a:lvl5pPr>
              <a:defRPr sz="3213"/>
            </a:lvl5pPr>
            <a:lvl6pPr>
              <a:defRPr sz="3213"/>
            </a:lvl6pPr>
            <a:lvl7pPr>
              <a:defRPr sz="3213"/>
            </a:lvl7pPr>
            <a:lvl8pPr>
              <a:defRPr sz="3213"/>
            </a:lvl8pPr>
            <a:lvl9pPr>
              <a:defRPr sz="3213"/>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63782" y="3304699"/>
            <a:ext cx="6385789" cy="6122364"/>
          </a:xfrm>
        </p:spPr>
        <p:txBody>
          <a:bodyPr/>
          <a:lstStyle>
            <a:lvl1pPr marL="0" indent="0">
              <a:buNone/>
              <a:defRPr sz="2570"/>
            </a:lvl1pPr>
            <a:lvl2pPr marL="734400" indent="0">
              <a:buNone/>
              <a:defRPr sz="2249"/>
            </a:lvl2pPr>
            <a:lvl3pPr marL="1468801" indent="0">
              <a:buNone/>
              <a:defRPr sz="1928"/>
            </a:lvl3pPr>
            <a:lvl4pPr marL="2203201" indent="0">
              <a:buNone/>
              <a:defRPr sz="1606"/>
            </a:lvl4pPr>
            <a:lvl5pPr marL="2937601" indent="0">
              <a:buNone/>
              <a:defRPr sz="1606"/>
            </a:lvl5pPr>
            <a:lvl6pPr marL="3672002" indent="0">
              <a:buNone/>
              <a:defRPr sz="1606"/>
            </a:lvl6pPr>
            <a:lvl7pPr marL="4406402" indent="0">
              <a:buNone/>
              <a:defRPr sz="1606"/>
            </a:lvl7pPr>
            <a:lvl8pPr marL="5140803" indent="0">
              <a:buNone/>
              <a:defRPr sz="1606"/>
            </a:lvl8pPr>
            <a:lvl9pPr marL="5875203" indent="0">
              <a:buNone/>
              <a:defRPr sz="1606"/>
            </a:lvl9pPr>
          </a:lstStyle>
          <a:p>
            <a:pPr lvl="0"/>
            <a:r>
              <a:rPr lang="en-US"/>
              <a:t>Edit Master text styles</a:t>
            </a:r>
          </a:p>
        </p:txBody>
      </p:sp>
      <p:sp>
        <p:nvSpPr>
          <p:cNvPr id="5" name="Date Placeholder 4"/>
          <p:cNvSpPr>
            <a:spLocks noGrp="1"/>
          </p:cNvSpPr>
          <p:nvPr>
            <p:ph type="dt" sz="half" idx="10"/>
          </p:nvPr>
        </p:nvSpPr>
        <p:spPr/>
        <p:txBody>
          <a:bodyPr/>
          <a:lstStyle/>
          <a:p>
            <a:fld id="{BEA2BB4C-C45D-4A66-80B1-ADFA309FC6E7}" type="datetimeFigureOut">
              <a:rPr lang="en-GB" smtClean="0"/>
              <a:t>08/12/2018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4AC41AA-A332-4DB0-BAA8-9D8721A83345}" type="slidenum">
              <a:rPr lang="en-GB" smtClean="0"/>
              <a:t>‹#›</a:t>
            </a:fld>
            <a:endParaRPr lang="en-GB" dirty="0"/>
          </a:p>
        </p:txBody>
      </p:sp>
    </p:spTree>
    <p:extLst>
      <p:ext uri="{BB962C8B-B14F-4D97-AF65-F5344CB8AC3E}">
        <p14:creationId xmlns:p14="http://schemas.microsoft.com/office/powerpoint/2010/main" val="1219007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63782" y="734378"/>
            <a:ext cx="6385789" cy="2570321"/>
          </a:xfrm>
        </p:spPr>
        <p:txBody>
          <a:bodyPr anchor="b"/>
          <a:lstStyle>
            <a:lvl1pPr>
              <a:defRPr sz="5140"/>
            </a:lvl1pPr>
          </a:lstStyle>
          <a:p>
            <a:r>
              <a:rPr lang="en-US"/>
              <a:t>Click to edit Master title style</a:t>
            </a:r>
            <a:endParaRPr lang="en-US" dirty="0"/>
          </a:p>
        </p:txBody>
      </p:sp>
      <p:sp>
        <p:nvSpPr>
          <p:cNvPr id="3" name="Picture Placeholder 2"/>
          <p:cNvSpPr>
            <a:spLocks noGrp="1" noChangeAspect="1"/>
          </p:cNvSpPr>
          <p:nvPr>
            <p:ph type="pic" idx="1"/>
          </p:nvPr>
        </p:nvSpPr>
        <p:spPr>
          <a:xfrm>
            <a:off x="8417281" y="1586052"/>
            <a:ext cx="10023396" cy="7828261"/>
          </a:xfrm>
        </p:spPr>
        <p:txBody>
          <a:bodyPr anchor="t"/>
          <a:lstStyle>
            <a:lvl1pPr marL="0" indent="0">
              <a:buNone/>
              <a:defRPr sz="5140"/>
            </a:lvl1pPr>
            <a:lvl2pPr marL="734400" indent="0">
              <a:buNone/>
              <a:defRPr sz="4498"/>
            </a:lvl2pPr>
            <a:lvl3pPr marL="1468801" indent="0">
              <a:buNone/>
              <a:defRPr sz="3855"/>
            </a:lvl3pPr>
            <a:lvl4pPr marL="2203201" indent="0">
              <a:buNone/>
              <a:defRPr sz="3213"/>
            </a:lvl4pPr>
            <a:lvl5pPr marL="2937601" indent="0">
              <a:buNone/>
              <a:defRPr sz="3213"/>
            </a:lvl5pPr>
            <a:lvl6pPr marL="3672002" indent="0">
              <a:buNone/>
              <a:defRPr sz="3213"/>
            </a:lvl6pPr>
            <a:lvl7pPr marL="4406402" indent="0">
              <a:buNone/>
              <a:defRPr sz="3213"/>
            </a:lvl7pPr>
            <a:lvl8pPr marL="5140803" indent="0">
              <a:buNone/>
              <a:defRPr sz="3213"/>
            </a:lvl8pPr>
            <a:lvl9pPr marL="5875203" indent="0">
              <a:buNone/>
              <a:defRPr sz="3213"/>
            </a:lvl9pPr>
          </a:lstStyle>
          <a:p>
            <a:r>
              <a:rPr lang="en-US" dirty="0"/>
              <a:t>Click icon to add picture</a:t>
            </a:r>
          </a:p>
        </p:txBody>
      </p:sp>
      <p:sp>
        <p:nvSpPr>
          <p:cNvPr id="4" name="Text Placeholder 3"/>
          <p:cNvSpPr>
            <a:spLocks noGrp="1"/>
          </p:cNvSpPr>
          <p:nvPr>
            <p:ph type="body" sz="half" idx="2"/>
          </p:nvPr>
        </p:nvSpPr>
        <p:spPr>
          <a:xfrm>
            <a:off x="1363782" y="3304699"/>
            <a:ext cx="6385789" cy="6122364"/>
          </a:xfrm>
        </p:spPr>
        <p:txBody>
          <a:bodyPr/>
          <a:lstStyle>
            <a:lvl1pPr marL="0" indent="0">
              <a:buNone/>
              <a:defRPr sz="2570"/>
            </a:lvl1pPr>
            <a:lvl2pPr marL="734400" indent="0">
              <a:buNone/>
              <a:defRPr sz="2249"/>
            </a:lvl2pPr>
            <a:lvl3pPr marL="1468801" indent="0">
              <a:buNone/>
              <a:defRPr sz="1928"/>
            </a:lvl3pPr>
            <a:lvl4pPr marL="2203201" indent="0">
              <a:buNone/>
              <a:defRPr sz="1606"/>
            </a:lvl4pPr>
            <a:lvl5pPr marL="2937601" indent="0">
              <a:buNone/>
              <a:defRPr sz="1606"/>
            </a:lvl5pPr>
            <a:lvl6pPr marL="3672002" indent="0">
              <a:buNone/>
              <a:defRPr sz="1606"/>
            </a:lvl6pPr>
            <a:lvl7pPr marL="4406402" indent="0">
              <a:buNone/>
              <a:defRPr sz="1606"/>
            </a:lvl7pPr>
            <a:lvl8pPr marL="5140803" indent="0">
              <a:buNone/>
              <a:defRPr sz="1606"/>
            </a:lvl8pPr>
            <a:lvl9pPr marL="5875203" indent="0">
              <a:buNone/>
              <a:defRPr sz="1606"/>
            </a:lvl9pPr>
          </a:lstStyle>
          <a:p>
            <a:pPr lvl="0"/>
            <a:r>
              <a:rPr lang="en-US"/>
              <a:t>Edit Master text styles</a:t>
            </a:r>
          </a:p>
        </p:txBody>
      </p:sp>
      <p:sp>
        <p:nvSpPr>
          <p:cNvPr id="5" name="Date Placeholder 4"/>
          <p:cNvSpPr>
            <a:spLocks noGrp="1"/>
          </p:cNvSpPr>
          <p:nvPr>
            <p:ph type="dt" sz="half" idx="10"/>
          </p:nvPr>
        </p:nvSpPr>
        <p:spPr/>
        <p:txBody>
          <a:bodyPr/>
          <a:lstStyle/>
          <a:p>
            <a:fld id="{BEA2BB4C-C45D-4A66-80B1-ADFA309FC6E7}" type="datetimeFigureOut">
              <a:rPr lang="en-GB" smtClean="0"/>
              <a:t>08/12/2018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4AC41AA-A332-4DB0-BAA8-9D8721A83345}" type="slidenum">
              <a:rPr lang="en-GB" smtClean="0"/>
              <a:t>‹#›</a:t>
            </a:fld>
            <a:endParaRPr lang="en-GB" dirty="0"/>
          </a:p>
        </p:txBody>
      </p:sp>
    </p:spTree>
    <p:extLst>
      <p:ext uri="{BB962C8B-B14F-4D97-AF65-F5344CB8AC3E}">
        <p14:creationId xmlns:p14="http://schemas.microsoft.com/office/powerpoint/2010/main" val="514462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A2BB4C-C45D-4A66-80B1-ADFA309FC6E7}" type="datetimeFigureOut">
              <a:rPr lang="en-GB" smtClean="0"/>
              <a:t>08/12/2018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4AC41AA-A332-4DB0-BAA8-9D8721A83345}" type="slidenum">
              <a:rPr lang="en-GB" smtClean="0"/>
              <a:t>‹#›</a:t>
            </a:fld>
            <a:endParaRPr lang="en-GB" dirty="0"/>
          </a:p>
        </p:txBody>
      </p:sp>
    </p:spTree>
    <p:extLst>
      <p:ext uri="{BB962C8B-B14F-4D97-AF65-F5344CB8AC3E}">
        <p14:creationId xmlns:p14="http://schemas.microsoft.com/office/powerpoint/2010/main" val="824068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168874" y="586482"/>
            <a:ext cx="4269224" cy="933526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61202" y="586482"/>
            <a:ext cx="12560181" cy="933526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A2BB4C-C45D-4A66-80B1-ADFA309FC6E7}" type="datetimeFigureOut">
              <a:rPr lang="en-GB" smtClean="0"/>
              <a:t>08/12/2018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4AC41AA-A332-4DB0-BAA8-9D8721A83345}" type="slidenum">
              <a:rPr lang="en-GB" smtClean="0"/>
              <a:t>‹#›</a:t>
            </a:fld>
            <a:endParaRPr lang="en-GB" dirty="0"/>
          </a:p>
        </p:txBody>
      </p:sp>
    </p:spTree>
    <p:extLst>
      <p:ext uri="{BB962C8B-B14F-4D97-AF65-F5344CB8AC3E}">
        <p14:creationId xmlns:p14="http://schemas.microsoft.com/office/powerpoint/2010/main" val="444926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61202" y="586483"/>
            <a:ext cx="17076896" cy="212918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61202" y="2932410"/>
            <a:ext cx="17076896" cy="698933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61202" y="10209888"/>
            <a:ext cx="4454843" cy="586482"/>
          </a:xfrm>
          <a:prstGeom prst="rect">
            <a:avLst/>
          </a:prstGeom>
        </p:spPr>
        <p:txBody>
          <a:bodyPr vert="horz" lIns="91440" tIns="45720" rIns="91440" bIns="45720" rtlCol="0" anchor="ctr"/>
          <a:lstStyle>
            <a:lvl1pPr algn="l">
              <a:defRPr sz="1928">
                <a:solidFill>
                  <a:schemeClr val="tx1">
                    <a:tint val="75000"/>
                  </a:schemeClr>
                </a:solidFill>
              </a:defRPr>
            </a:lvl1pPr>
          </a:lstStyle>
          <a:p>
            <a:fld id="{BEA2BB4C-C45D-4A66-80B1-ADFA309FC6E7}" type="datetimeFigureOut">
              <a:rPr lang="en-GB" smtClean="0"/>
              <a:t>08/12/2018</a:t>
            </a:fld>
            <a:endParaRPr lang="en-GB" dirty="0"/>
          </a:p>
        </p:txBody>
      </p:sp>
      <p:sp>
        <p:nvSpPr>
          <p:cNvPr id="5" name="Footer Placeholder 4"/>
          <p:cNvSpPr>
            <a:spLocks noGrp="1"/>
          </p:cNvSpPr>
          <p:nvPr>
            <p:ph type="ftr" sz="quarter" idx="3"/>
          </p:nvPr>
        </p:nvSpPr>
        <p:spPr>
          <a:xfrm>
            <a:off x="6558518" y="10209888"/>
            <a:ext cx="6682264" cy="586482"/>
          </a:xfrm>
          <a:prstGeom prst="rect">
            <a:avLst/>
          </a:prstGeom>
        </p:spPr>
        <p:txBody>
          <a:bodyPr vert="horz" lIns="91440" tIns="45720" rIns="91440" bIns="45720" rtlCol="0" anchor="ctr"/>
          <a:lstStyle>
            <a:lvl1pPr algn="ctr">
              <a:defRPr sz="1928">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3983255" y="10209888"/>
            <a:ext cx="4454843" cy="586482"/>
          </a:xfrm>
          <a:prstGeom prst="rect">
            <a:avLst/>
          </a:prstGeom>
        </p:spPr>
        <p:txBody>
          <a:bodyPr vert="horz" lIns="91440" tIns="45720" rIns="91440" bIns="45720" rtlCol="0" anchor="ctr"/>
          <a:lstStyle>
            <a:lvl1pPr algn="r">
              <a:defRPr sz="1928">
                <a:solidFill>
                  <a:schemeClr val="tx1">
                    <a:tint val="75000"/>
                  </a:schemeClr>
                </a:solidFill>
              </a:defRPr>
            </a:lvl1pPr>
          </a:lstStyle>
          <a:p>
            <a:fld id="{34AC41AA-A332-4DB0-BAA8-9D8721A83345}" type="slidenum">
              <a:rPr lang="en-GB" smtClean="0"/>
              <a:t>‹#›</a:t>
            </a:fld>
            <a:endParaRPr lang="en-GB" dirty="0"/>
          </a:p>
        </p:txBody>
      </p:sp>
    </p:spTree>
    <p:extLst>
      <p:ext uri="{BB962C8B-B14F-4D97-AF65-F5344CB8AC3E}">
        <p14:creationId xmlns:p14="http://schemas.microsoft.com/office/powerpoint/2010/main" val="417680972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1468801" rtl="0" eaLnBrk="1" latinLnBrk="0" hangingPunct="1">
        <a:lnSpc>
          <a:spcPct val="90000"/>
        </a:lnSpc>
        <a:spcBef>
          <a:spcPct val="0"/>
        </a:spcBef>
        <a:buNone/>
        <a:defRPr sz="7068" kern="1200">
          <a:solidFill>
            <a:schemeClr val="tx1"/>
          </a:solidFill>
          <a:latin typeface="+mj-lt"/>
          <a:ea typeface="+mj-ea"/>
          <a:cs typeface="+mj-cs"/>
        </a:defRPr>
      </a:lvl1pPr>
    </p:titleStyle>
    <p:bodyStyle>
      <a:lvl1pPr marL="367200" indent="-367200" algn="l" defTabSz="1468801" rtl="0" eaLnBrk="1" latinLnBrk="0" hangingPunct="1">
        <a:lnSpc>
          <a:spcPct val="90000"/>
        </a:lnSpc>
        <a:spcBef>
          <a:spcPts val="1606"/>
        </a:spcBef>
        <a:buFont typeface="Arial" panose="020B0604020202020204" pitchFamily="34" charset="0"/>
        <a:buChar char="•"/>
        <a:defRPr sz="4498" kern="1200">
          <a:solidFill>
            <a:schemeClr val="tx1"/>
          </a:solidFill>
          <a:latin typeface="+mn-lt"/>
          <a:ea typeface="+mn-ea"/>
          <a:cs typeface="+mn-cs"/>
        </a:defRPr>
      </a:lvl1pPr>
      <a:lvl2pPr marL="1101601" indent="-367200" algn="l" defTabSz="1468801" rtl="0" eaLnBrk="1" latinLnBrk="0" hangingPunct="1">
        <a:lnSpc>
          <a:spcPct val="90000"/>
        </a:lnSpc>
        <a:spcBef>
          <a:spcPts val="803"/>
        </a:spcBef>
        <a:buFont typeface="Arial" panose="020B0604020202020204" pitchFamily="34" charset="0"/>
        <a:buChar char="•"/>
        <a:defRPr sz="3855" kern="1200">
          <a:solidFill>
            <a:schemeClr val="tx1"/>
          </a:solidFill>
          <a:latin typeface="+mn-lt"/>
          <a:ea typeface="+mn-ea"/>
          <a:cs typeface="+mn-cs"/>
        </a:defRPr>
      </a:lvl2pPr>
      <a:lvl3pPr marL="1836001" indent="-367200" algn="l" defTabSz="1468801" rtl="0" eaLnBrk="1" latinLnBrk="0" hangingPunct="1">
        <a:lnSpc>
          <a:spcPct val="90000"/>
        </a:lnSpc>
        <a:spcBef>
          <a:spcPts val="803"/>
        </a:spcBef>
        <a:buFont typeface="Arial" panose="020B0604020202020204" pitchFamily="34" charset="0"/>
        <a:buChar char="•"/>
        <a:defRPr sz="3213" kern="1200">
          <a:solidFill>
            <a:schemeClr val="tx1"/>
          </a:solidFill>
          <a:latin typeface="+mn-lt"/>
          <a:ea typeface="+mn-ea"/>
          <a:cs typeface="+mn-cs"/>
        </a:defRPr>
      </a:lvl3pPr>
      <a:lvl4pPr marL="2570401" indent="-367200" algn="l" defTabSz="1468801" rtl="0" eaLnBrk="1" latinLnBrk="0" hangingPunct="1">
        <a:lnSpc>
          <a:spcPct val="90000"/>
        </a:lnSpc>
        <a:spcBef>
          <a:spcPts val="803"/>
        </a:spcBef>
        <a:buFont typeface="Arial" panose="020B0604020202020204" pitchFamily="34" charset="0"/>
        <a:buChar char="•"/>
        <a:defRPr sz="2891" kern="1200">
          <a:solidFill>
            <a:schemeClr val="tx1"/>
          </a:solidFill>
          <a:latin typeface="+mn-lt"/>
          <a:ea typeface="+mn-ea"/>
          <a:cs typeface="+mn-cs"/>
        </a:defRPr>
      </a:lvl4pPr>
      <a:lvl5pPr marL="3304802" indent="-367200" algn="l" defTabSz="1468801" rtl="0" eaLnBrk="1" latinLnBrk="0" hangingPunct="1">
        <a:lnSpc>
          <a:spcPct val="90000"/>
        </a:lnSpc>
        <a:spcBef>
          <a:spcPts val="803"/>
        </a:spcBef>
        <a:buFont typeface="Arial" panose="020B0604020202020204" pitchFamily="34" charset="0"/>
        <a:buChar char="•"/>
        <a:defRPr sz="2891" kern="1200">
          <a:solidFill>
            <a:schemeClr val="tx1"/>
          </a:solidFill>
          <a:latin typeface="+mn-lt"/>
          <a:ea typeface="+mn-ea"/>
          <a:cs typeface="+mn-cs"/>
        </a:defRPr>
      </a:lvl5pPr>
      <a:lvl6pPr marL="4039202" indent="-367200" algn="l" defTabSz="1468801" rtl="0" eaLnBrk="1" latinLnBrk="0" hangingPunct="1">
        <a:lnSpc>
          <a:spcPct val="90000"/>
        </a:lnSpc>
        <a:spcBef>
          <a:spcPts val="803"/>
        </a:spcBef>
        <a:buFont typeface="Arial" panose="020B0604020202020204" pitchFamily="34" charset="0"/>
        <a:buChar char="•"/>
        <a:defRPr sz="2891" kern="1200">
          <a:solidFill>
            <a:schemeClr val="tx1"/>
          </a:solidFill>
          <a:latin typeface="+mn-lt"/>
          <a:ea typeface="+mn-ea"/>
          <a:cs typeface="+mn-cs"/>
        </a:defRPr>
      </a:lvl6pPr>
      <a:lvl7pPr marL="4773602" indent="-367200" algn="l" defTabSz="1468801" rtl="0" eaLnBrk="1" latinLnBrk="0" hangingPunct="1">
        <a:lnSpc>
          <a:spcPct val="90000"/>
        </a:lnSpc>
        <a:spcBef>
          <a:spcPts val="803"/>
        </a:spcBef>
        <a:buFont typeface="Arial" panose="020B0604020202020204" pitchFamily="34" charset="0"/>
        <a:buChar char="•"/>
        <a:defRPr sz="2891" kern="1200">
          <a:solidFill>
            <a:schemeClr val="tx1"/>
          </a:solidFill>
          <a:latin typeface="+mn-lt"/>
          <a:ea typeface="+mn-ea"/>
          <a:cs typeface="+mn-cs"/>
        </a:defRPr>
      </a:lvl7pPr>
      <a:lvl8pPr marL="5508003" indent="-367200" algn="l" defTabSz="1468801" rtl="0" eaLnBrk="1" latinLnBrk="0" hangingPunct="1">
        <a:lnSpc>
          <a:spcPct val="90000"/>
        </a:lnSpc>
        <a:spcBef>
          <a:spcPts val="803"/>
        </a:spcBef>
        <a:buFont typeface="Arial" panose="020B0604020202020204" pitchFamily="34" charset="0"/>
        <a:buChar char="•"/>
        <a:defRPr sz="2891" kern="1200">
          <a:solidFill>
            <a:schemeClr val="tx1"/>
          </a:solidFill>
          <a:latin typeface="+mn-lt"/>
          <a:ea typeface="+mn-ea"/>
          <a:cs typeface="+mn-cs"/>
        </a:defRPr>
      </a:lvl8pPr>
      <a:lvl9pPr marL="6242403" indent="-367200" algn="l" defTabSz="1468801" rtl="0" eaLnBrk="1" latinLnBrk="0" hangingPunct="1">
        <a:lnSpc>
          <a:spcPct val="90000"/>
        </a:lnSpc>
        <a:spcBef>
          <a:spcPts val="803"/>
        </a:spcBef>
        <a:buFont typeface="Arial" panose="020B0604020202020204" pitchFamily="34" charset="0"/>
        <a:buChar char="•"/>
        <a:defRPr sz="2891" kern="1200">
          <a:solidFill>
            <a:schemeClr val="tx1"/>
          </a:solidFill>
          <a:latin typeface="+mn-lt"/>
          <a:ea typeface="+mn-ea"/>
          <a:cs typeface="+mn-cs"/>
        </a:defRPr>
      </a:lvl9pPr>
    </p:bodyStyle>
    <p:otherStyle>
      <a:defPPr>
        <a:defRPr lang="en-US"/>
      </a:defPPr>
      <a:lvl1pPr marL="0" algn="l" defTabSz="1468801" rtl="0" eaLnBrk="1" latinLnBrk="0" hangingPunct="1">
        <a:defRPr sz="2891" kern="1200">
          <a:solidFill>
            <a:schemeClr val="tx1"/>
          </a:solidFill>
          <a:latin typeface="+mn-lt"/>
          <a:ea typeface="+mn-ea"/>
          <a:cs typeface="+mn-cs"/>
        </a:defRPr>
      </a:lvl1pPr>
      <a:lvl2pPr marL="734400" algn="l" defTabSz="1468801" rtl="0" eaLnBrk="1" latinLnBrk="0" hangingPunct="1">
        <a:defRPr sz="2891" kern="1200">
          <a:solidFill>
            <a:schemeClr val="tx1"/>
          </a:solidFill>
          <a:latin typeface="+mn-lt"/>
          <a:ea typeface="+mn-ea"/>
          <a:cs typeface="+mn-cs"/>
        </a:defRPr>
      </a:lvl2pPr>
      <a:lvl3pPr marL="1468801" algn="l" defTabSz="1468801" rtl="0" eaLnBrk="1" latinLnBrk="0" hangingPunct="1">
        <a:defRPr sz="2891" kern="1200">
          <a:solidFill>
            <a:schemeClr val="tx1"/>
          </a:solidFill>
          <a:latin typeface="+mn-lt"/>
          <a:ea typeface="+mn-ea"/>
          <a:cs typeface="+mn-cs"/>
        </a:defRPr>
      </a:lvl3pPr>
      <a:lvl4pPr marL="2203201" algn="l" defTabSz="1468801" rtl="0" eaLnBrk="1" latinLnBrk="0" hangingPunct="1">
        <a:defRPr sz="2891" kern="1200">
          <a:solidFill>
            <a:schemeClr val="tx1"/>
          </a:solidFill>
          <a:latin typeface="+mn-lt"/>
          <a:ea typeface="+mn-ea"/>
          <a:cs typeface="+mn-cs"/>
        </a:defRPr>
      </a:lvl4pPr>
      <a:lvl5pPr marL="2937601" algn="l" defTabSz="1468801" rtl="0" eaLnBrk="1" latinLnBrk="0" hangingPunct="1">
        <a:defRPr sz="2891" kern="1200">
          <a:solidFill>
            <a:schemeClr val="tx1"/>
          </a:solidFill>
          <a:latin typeface="+mn-lt"/>
          <a:ea typeface="+mn-ea"/>
          <a:cs typeface="+mn-cs"/>
        </a:defRPr>
      </a:lvl5pPr>
      <a:lvl6pPr marL="3672002" algn="l" defTabSz="1468801" rtl="0" eaLnBrk="1" latinLnBrk="0" hangingPunct="1">
        <a:defRPr sz="2891" kern="1200">
          <a:solidFill>
            <a:schemeClr val="tx1"/>
          </a:solidFill>
          <a:latin typeface="+mn-lt"/>
          <a:ea typeface="+mn-ea"/>
          <a:cs typeface="+mn-cs"/>
        </a:defRPr>
      </a:lvl6pPr>
      <a:lvl7pPr marL="4406402" algn="l" defTabSz="1468801" rtl="0" eaLnBrk="1" latinLnBrk="0" hangingPunct="1">
        <a:defRPr sz="2891" kern="1200">
          <a:solidFill>
            <a:schemeClr val="tx1"/>
          </a:solidFill>
          <a:latin typeface="+mn-lt"/>
          <a:ea typeface="+mn-ea"/>
          <a:cs typeface="+mn-cs"/>
        </a:defRPr>
      </a:lvl7pPr>
      <a:lvl8pPr marL="5140803" algn="l" defTabSz="1468801" rtl="0" eaLnBrk="1" latinLnBrk="0" hangingPunct="1">
        <a:defRPr sz="2891" kern="1200">
          <a:solidFill>
            <a:schemeClr val="tx1"/>
          </a:solidFill>
          <a:latin typeface="+mn-lt"/>
          <a:ea typeface="+mn-ea"/>
          <a:cs typeface="+mn-cs"/>
        </a:defRPr>
      </a:lvl8pPr>
      <a:lvl9pPr marL="5875203" algn="l" defTabSz="1468801" rtl="0" eaLnBrk="1" latinLnBrk="0" hangingPunct="1">
        <a:defRPr sz="289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diagramColors" Target="../diagrams/colors2.xml"/><Relationship Id="rId18" Type="http://schemas.openxmlformats.org/officeDocument/2006/relationships/diagramLayout" Target="../diagrams/layout3.xml"/><Relationship Id="rId3" Type="http://schemas.openxmlformats.org/officeDocument/2006/relationships/image" Target="../media/image2.jpg"/><Relationship Id="rId21" Type="http://schemas.microsoft.com/office/2007/relationships/diagramDrawing" Target="../diagrams/drawing3.xml"/><Relationship Id="rId7" Type="http://schemas.openxmlformats.org/officeDocument/2006/relationships/diagramColors" Target="../diagrams/colors1.xml"/><Relationship Id="rId12" Type="http://schemas.openxmlformats.org/officeDocument/2006/relationships/diagramQuickStyle" Target="../diagrams/quickStyle2.xml"/><Relationship Id="rId17" Type="http://schemas.openxmlformats.org/officeDocument/2006/relationships/diagramData" Target="../diagrams/data3.xml"/><Relationship Id="rId2" Type="http://schemas.openxmlformats.org/officeDocument/2006/relationships/image" Target="../media/image1.jpg"/><Relationship Id="rId16" Type="http://schemas.openxmlformats.org/officeDocument/2006/relationships/image" Target="../media/image4.jpg"/><Relationship Id="rId20" Type="http://schemas.openxmlformats.org/officeDocument/2006/relationships/diagramColors" Target="../diagrams/colors3.xml"/><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diagramLayout" Target="../diagrams/layout2.xml"/><Relationship Id="rId5" Type="http://schemas.openxmlformats.org/officeDocument/2006/relationships/diagramLayout" Target="../diagrams/layout1.xml"/><Relationship Id="rId15" Type="http://schemas.openxmlformats.org/officeDocument/2006/relationships/image" Target="../media/image3.jpeg"/><Relationship Id="rId10" Type="http://schemas.openxmlformats.org/officeDocument/2006/relationships/diagramData" Target="../diagrams/data2.xml"/><Relationship Id="rId19" Type="http://schemas.openxmlformats.org/officeDocument/2006/relationships/diagramQuickStyle" Target="../diagrams/quickStyle3.xml"/><Relationship Id="rId4" Type="http://schemas.openxmlformats.org/officeDocument/2006/relationships/diagramData" Target="../diagrams/data1.xml"/><Relationship Id="rId9" Type="http://schemas.openxmlformats.org/officeDocument/2006/relationships/chart" Target="../charts/chart1.xml"/><Relationship Id="rId14" Type="http://schemas.microsoft.com/office/2007/relationships/diagramDrawing" Target="../diagrams/drawing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descr="A close up of a device&#10;&#10;Description automatically generated">
            <a:extLst>
              <a:ext uri="{FF2B5EF4-FFF2-40B4-BE49-F238E27FC236}">
                <a16:creationId xmlns:a16="http://schemas.microsoft.com/office/drawing/2014/main" id="{AC33420C-8B76-4EA8-8A67-823DE14762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53684" y="113831"/>
            <a:ext cx="1868106" cy="2308325"/>
          </a:xfrm>
          <a:prstGeom prst="rect">
            <a:avLst/>
          </a:prstGeom>
        </p:spPr>
      </p:pic>
      <p:sp>
        <p:nvSpPr>
          <p:cNvPr id="2" name="TextBox 1">
            <a:extLst>
              <a:ext uri="{FF2B5EF4-FFF2-40B4-BE49-F238E27FC236}">
                <a16:creationId xmlns:a16="http://schemas.microsoft.com/office/drawing/2014/main" id="{45FAE7A0-3272-4C49-88BC-87CABBD7DB16}"/>
              </a:ext>
            </a:extLst>
          </p:cNvPr>
          <p:cNvSpPr txBox="1"/>
          <p:nvPr/>
        </p:nvSpPr>
        <p:spPr>
          <a:xfrm>
            <a:off x="7231952" y="2485003"/>
            <a:ext cx="6328557" cy="1015663"/>
          </a:xfrm>
          <a:prstGeom prst="rect">
            <a:avLst/>
          </a:prstGeom>
          <a:noFill/>
          <a:effectLst>
            <a:innerShdw blurRad="63500" dist="50800" dir="13500000">
              <a:prstClr val="black">
                <a:alpha val="50000"/>
              </a:prstClr>
            </a:innerShdw>
          </a:effectLst>
        </p:spPr>
        <p:txBody>
          <a:bodyPr wrap="square" rtlCol="0">
            <a:spAutoFit/>
          </a:bodyPr>
          <a:lstStyle/>
          <a:p>
            <a:r>
              <a:rPr lang="en-GB" sz="6000" b="1" dirty="0">
                <a:ln w="22225">
                  <a:solidFill>
                    <a:schemeClr val="accent2"/>
                  </a:solidFill>
                  <a:prstDash val="solid"/>
                </a:ln>
                <a:solidFill>
                  <a:srgbClr val="FF0000"/>
                </a:solidFill>
                <a:latin typeface="Algerian" panose="04020705040A02060702" pitchFamily="82" charset="0"/>
              </a:rPr>
              <a:t>ANOREXIA </a:t>
            </a:r>
          </a:p>
        </p:txBody>
      </p:sp>
      <p:sp>
        <p:nvSpPr>
          <p:cNvPr id="34" name="Oval 33">
            <a:extLst>
              <a:ext uri="{FF2B5EF4-FFF2-40B4-BE49-F238E27FC236}">
                <a16:creationId xmlns:a16="http://schemas.microsoft.com/office/drawing/2014/main" id="{7834E1FF-BA34-480C-B3E6-49C0A6D57C38}"/>
              </a:ext>
            </a:extLst>
          </p:cNvPr>
          <p:cNvSpPr/>
          <p:nvPr/>
        </p:nvSpPr>
        <p:spPr>
          <a:xfrm>
            <a:off x="177888" y="3500665"/>
            <a:ext cx="1375036" cy="1134685"/>
          </a:xfrm>
          <a:prstGeom prst="ellipse">
            <a:avLst/>
          </a:prstGeom>
          <a:solidFill>
            <a:srgbClr val="8DC6D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You have only got yourself to blame!</a:t>
            </a:r>
          </a:p>
        </p:txBody>
      </p:sp>
      <p:sp>
        <p:nvSpPr>
          <p:cNvPr id="36" name="Oval 35">
            <a:extLst>
              <a:ext uri="{FF2B5EF4-FFF2-40B4-BE49-F238E27FC236}">
                <a16:creationId xmlns:a16="http://schemas.microsoft.com/office/drawing/2014/main" id="{EF626839-A883-487E-8ECA-AFAF6636DBAD}"/>
              </a:ext>
            </a:extLst>
          </p:cNvPr>
          <p:cNvSpPr/>
          <p:nvPr/>
        </p:nvSpPr>
        <p:spPr>
          <a:xfrm>
            <a:off x="233957" y="4555576"/>
            <a:ext cx="1375036" cy="1102569"/>
          </a:xfrm>
          <a:prstGeom prst="ellipse">
            <a:avLst/>
          </a:prstGeom>
          <a:solidFill>
            <a:srgbClr val="8DC6D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Pull yourself together!</a:t>
            </a:r>
          </a:p>
        </p:txBody>
      </p:sp>
      <p:sp>
        <p:nvSpPr>
          <p:cNvPr id="39" name="Oval 38">
            <a:extLst>
              <a:ext uri="{FF2B5EF4-FFF2-40B4-BE49-F238E27FC236}">
                <a16:creationId xmlns:a16="http://schemas.microsoft.com/office/drawing/2014/main" id="{6F273F59-D801-435D-93A8-197E606F8707}"/>
              </a:ext>
            </a:extLst>
          </p:cNvPr>
          <p:cNvSpPr/>
          <p:nvPr/>
        </p:nvSpPr>
        <p:spPr>
          <a:xfrm>
            <a:off x="865694" y="5530984"/>
            <a:ext cx="1525620" cy="757102"/>
          </a:xfrm>
          <a:prstGeom prst="ellipse">
            <a:avLst/>
          </a:prstGeom>
          <a:solidFill>
            <a:srgbClr val="8DC6D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It is a personal choice!</a:t>
            </a:r>
          </a:p>
        </p:txBody>
      </p:sp>
      <p:sp>
        <p:nvSpPr>
          <p:cNvPr id="41" name="TextBox 40">
            <a:extLst>
              <a:ext uri="{FF2B5EF4-FFF2-40B4-BE49-F238E27FC236}">
                <a16:creationId xmlns:a16="http://schemas.microsoft.com/office/drawing/2014/main" id="{5E3D142A-82CD-405D-BCC6-C45643703161}"/>
              </a:ext>
            </a:extLst>
          </p:cNvPr>
          <p:cNvSpPr txBox="1"/>
          <p:nvPr/>
        </p:nvSpPr>
        <p:spPr>
          <a:xfrm>
            <a:off x="13357735" y="1240753"/>
            <a:ext cx="3504500" cy="369332"/>
          </a:xfrm>
          <a:prstGeom prst="rect">
            <a:avLst/>
          </a:prstGeom>
          <a:noFill/>
        </p:spPr>
        <p:txBody>
          <a:bodyPr wrap="square" rtlCol="0">
            <a:spAutoFit/>
          </a:bodyPr>
          <a:lstStyle/>
          <a:p>
            <a:r>
              <a:rPr lang="en-GB" dirty="0"/>
              <a:t> </a:t>
            </a:r>
          </a:p>
        </p:txBody>
      </p:sp>
      <p:pic>
        <p:nvPicPr>
          <p:cNvPr id="43" name="Picture 42" descr="A person sitting in a chair&#10;&#10;Description automatically generated">
            <a:extLst>
              <a:ext uri="{FF2B5EF4-FFF2-40B4-BE49-F238E27FC236}">
                <a16:creationId xmlns:a16="http://schemas.microsoft.com/office/drawing/2014/main" id="{9A73BC07-929E-42BA-B7E8-F55C1C7E65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1952" y="113831"/>
            <a:ext cx="1868106" cy="2376872"/>
          </a:xfrm>
          <a:prstGeom prst="rect">
            <a:avLst/>
          </a:prstGeom>
        </p:spPr>
      </p:pic>
      <p:sp>
        <p:nvSpPr>
          <p:cNvPr id="58" name="Oval 57">
            <a:extLst>
              <a:ext uri="{FF2B5EF4-FFF2-40B4-BE49-F238E27FC236}">
                <a16:creationId xmlns:a16="http://schemas.microsoft.com/office/drawing/2014/main" id="{B90D1908-1C90-4B5E-9BCC-91EED246E1F8}"/>
              </a:ext>
            </a:extLst>
          </p:cNvPr>
          <p:cNvSpPr/>
          <p:nvPr/>
        </p:nvSpPr>
        <p:spPr>
          <a:xfrm>
            <a:off x="553880" y="2618314"/>
            <a:ext cx="1387621" cy="912975"/>
          </a:xfrm>
          <a:prstGeom prst="ellipse">
            <a:avLst/>
          </a:prstGeom>
          <a:solidFill>
            <a:srgbClr val="8DC6D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Weak Character!</a:t>
            </a:r>
          </a:p>
        </p:txBody>
      </p:sp>
      <p:sp>
        <p:nvSpPr>
          <p:cNvPr id="59" name="Oval 58">
            <a:extLst>
              <a:ext uri="{FF2B5EF4-FFF2-40B4-BE49-F238E27FC236}">
                <a16:creationId xmlns:a16="http://schemas.microsoft.com/office/drawing/2014/main" id="{8AA5894B-E54A-48C3-A9DD-FC191A40CB05}"/>
              </a:ext>
            </a:extLst>
          </p:cNvPr>
          <p:cNvSpPr/>
          <p:nvPr/>
        </p:nvSpPr>
        <p:spPr>
          <a:xfrm>
            <a:off x="1608993" y="2356824"/>
            <a:ext cx="1387621" cy="912974"/>
          </a:xfrm>
          <a:prstGeom prst="ellipse">
            <a:avLst/>
          </a:prstGeom>
          <a:solidFill>
            <a:srgbClr val="8DC6D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It is attention seeking!</a:t>
            </a:r>
          </a:p>
        </p:txBody>
      </p:sp>
      <p:sp>
        <p:nvSpPr>
          <p:cNvPr id="5" name="Rectangle 4">
            <a:extLst>
              <a:ext uri="{FF2B5EF4-FFF2-40B4-BE49-F238E27FC236}">
                <a16:creationId xmlns:a16="http://schemas.microsoft.com/office/drawing/2014/main" id="{1A3C113D-2042-4045-8074-E93238E41512}"/>
              </a:ext>
            </a:extLst>
          </p:cNvPr>
          <p:cNvSpPr/>
          <p:nvPr/>
        </p:nvSpPr>
        <p:spPr>
          <a:xfrm>
            <a:off x="2799425" y="5477582"/>
            <a:ext cx="4136991" cy="1014259"/>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Crisp et al (2000): 1,737 people’s perceptions of eating disorders. Found that those with ED were stigmatised on statements such as “pull yourself together” And “you only have yourself to blame</a:t>
            </a:r>
            <a:r>
              <a:rPr lang="en-GB" sz="1200" dirty="0">
                <a:solidFill>
                  <a:schemeClr val="tx1"/>
                </a:solidFill>
              </a:rPr>
              <a:t>”.</a:t>
            </a:r>
            <a:endParaRPr lang="en-GB" sz="1200" dirty="0"/>
          </a:p>
        </p:txBody>
      </p:sp>
      <p:sp>
        <p:nvSpPr>
          <p:cNvPr id="14" name="Rectangle 13">
            <a:extLst>
              <a:ext uri="{FF2B5EF4-FFF2-40B4-BE49-F238E27FC236}">
                <a16:creationId xmlns:a16="http://schemas.microsoft.com/office/drawing/2014/main" id="{6B5F2628-39FD-48E4-9787-269D1F628947}"/>
              </a:ext>
            </a:extLst>
          </p:cNvPr>
          <p:cNvSpPr/>
          <p:nvPr/>
        </p:nvSpPr>
        <p:spPr>
          <a:xfrm>
            <a:off x="2568796" y="6872777"/>
            <a:ext cx="1997045" cy="1921577"/>
          </a:xfrm>
          <a:prstGeom prst="rect">
            <a:avLst/>
          </a:prstGeom>
          <a:solidFill>
            <a:srgbClr val="8DC6D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Branch &amp; Eurman ( 2000) explored social attitudes in study of friends and family of AN patients. They found that 50% reported feeling envious of the patients self control</a:t>
            </a:r>
            <a:r>
              <a:rPr lang="en-GB" sz="1200" dirty="0">
                <a:solidFill>
                  <a:schemeClr val="tx1"/>
                </a:solidFill>
              </a:rPr>
              <a:t>. </a:t>
            </a:r>
          </a:p>
        </p:txBody>
      </p:sp>
      <p:sp>
        <p:nvSpPr>
          <p:cNvPr id="15" name="Rectangle 14">
            <a:extLst>
              <a:ext uri="{FF2B5EF4-FFF2-40B4-BE49-F238E27FC236}">
                <a16:creationId xmlns:a16="http://schemas.microsoft.com/office/drawing/2014/main" id="{2B461712-E2E9-430A-BA36-DB28B1AF3907}"/>
              </a:ext>
            </a:extLst>
          </p:cNvPr>
          <p:cNvSpPr/>
          <p:nvPr/>
        </p:nvSpPr>
        <p:spPr>
          <a:xfrm>
            <a:off x="4872803" y="6683727"/>
            <a:ext cx="1997045" cy="2145842"/>
          </a:xfrm>
          <a:prstGeom prst="rect">
            <a:avLst/>
          </a:prstGeom>
          <a:solidFill>
            <a:srgbClr val="FCB6C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Holliday et al (2005) looked at perceptions of causal factors of AN. It was found that causes were believed to be emotional state, personality and mental attitudes. There was no mention of biological factors</a:t>
            </a:r>
            <a:r>
              <a:rPr lang="en-GB" sz="1400" dirty="0"/>
              <a:t>. </a:t>
            </a:r>
          </a:p>
        </p:txBody>
      </p:sp>
      <p:sp>
        <p:nvSpPr>
          <p:cNvPr id="17" name="TextBox 16">
            <a:extLst>
              <a:ext uri="{FF2B5EF4-FFF2-40B4-BE49-F238E27FC236}">
                <a16:creationId xmlns:a16="http://schemas.microsoft.com/office/drawing/2014/main" id="{BF1C25E6-DE0E-44BB-9AF7-80D42FE21575}"/>
              </a:ext>
            </a:extLst>
          </p:cNvPr>
          <p:cNvSpPr txBox="1"/>
          <p:nvPr/>
        </p:nvSpPr>
        <p:spPr>
          <a:xfrm>
            <a:off x="7197086" y="3475102"/>
            <a:ext cx="4212373" cy="800219"/>
          </a:xfrm>
          <a:prstGeom prst="rect">
            <a:avLst/>
          </a:prstGeom>
          <a:solidFill>
            <a:schemeClr val="accent6">
              <a:lumMod val="60000"/>
              <a:lumOff val="40000"/>
            </a:schemeClr>
          </a:solidFill>
        </p:spPr>
        <p:txBody>
          <a:bodyPr wrap="square" rtlCol="0">
            <a:spAutoFit/>
          </a:bodyPr>
          <a:lstStyle/>
          <a:p>
            <a:r>
              <a:rPr lang="en-GB" sz="1400" b="1" dirty="0"/>
              <a:t>Stigma is inflicted not only by the general population but also by the health profession (Griffiths et al., 2015</a:t>
            </a:r>
            <a:r>
              <a:rPr lang="en-GB" sz="1600" b="1" dirty="0"/>
              <a:t>)</a:t>
            </a:r>
            <a:r>
              <a:rPr lang="en-GB" dirty="0"/>
              <a:t>.</a:t>
            </a:r>
          </a:p>
        </p:txBody>
      </p:sp>
      <p:sp>
        <p:nvSpPr>
          <p:cNvPr id="9" name="Oval 8">
            <a:extLst>
              <a:ext uri="{FF2B5EF4-FFF2-40B4-BE49-F238E27FC236}">
                <a16:creationId xmlns:a16="http://schemas.microsoft.com/office/drawing/2014/main" id="{8B53FB17-9831-4821-8032-D111394FAA0F}"/>
              </a:ext>
            </a:extLst>
          </p:cNvPr>
          <p:cNvSpPr/>
          <p:nvPr/>
        </p:nvSpPr>
        <p:spPr>
          <a:xfrm>
            <a:off x="1157997" y="3110723"/>
            <a:ext cx="2120440" cy="2627196"/>
          </a:xfrm>
          <a:prstGeom prst="ellipse">
            <a:avLst/>
          </a:prstGeom>
          <a:solidFill>
            <a:srgbClr val="FCB6C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Volitional stigma: unique to AN. Unlike other mental illness, AN is judged by normal behaviour standards</a:t>
            </a:r>
            <a:r>
              <a:rPr lang="en-GB" sz="1400" b="1" dirty="0"/>
              <a:t>.</a:t>
            </a:r>
            <a:r>
              <a:rPr lang="en-GB" sz="1400" b="1" dirty="0">
                <a:solidFill>
                  <a:schemeClr val="tx1"/>
                </a:solidFill>
              </a:rPr>
              <a:t> (Bannatyne et al.,2015</a:t>
            </a:r>
            <a:r>
              <a:rPr lang="en-GB" sz="1200" b="1" dirty="0">
                <a:solidFill>
                  <a:schemeClr val="tx1"/>
                </a:solidFill>
              </a:rPr>
              <a:t>)</a:t>
            </a:r>
            <a:endParaRPr lang="en-GB" sz="1200" b="1" dirty="0"/>
          </a:p>
        </p:txBody>
      </p:sp>
      <p:sp>
        <p:nvSpPr>
          <p:cNvPr id="12" name="TextBox 11">
            <a:extLst>
              <a:ext uri="{FF2B5EF4-FFF2-40B4-BE49-F238E27FC236}">
                <a16:creationId xmlns:a16="http://schemas.microsoft.com/office/drawing/2014/main" id="{687329D1-FA92-45CE-A104-A9B8068FF8F4}"/>
              </a:ext>
            </a:extLst>
          </p:cNvPr>
          <p:cNvSpPr txBox="1"/>
          <p:nvPr/>
        </p:nvSpPr>
        <p:spPr>
          <a:xfrm>
            <a:off x="7176811" y="7697230"/>
            <a:ext cx="4084589" cy="1608133"/>
          </a:xfrm>
          <a:prstGeom prst="rect">
            <a:avLst/>
          </a:prstGeom>
          <a:solidFill>
            <a:schemeClr val="accent6">
              <a:lumMod val="60000"/>
              <a:lumOff val="40000"/>
            </a:schemeClr>
          </a:solidFill>
        </p:spPr>
        <p:txBody>
          <a:bodyPr wrap="square" rtlCol="0">
            <a:spAutoFit/>
          </a:bodyPr>
          <a:lstStyle/>
          <a:p>
            <a:r>
              <a:rPr lang="en-GB" sz="1400" b="1" dirty="0"/>
              <a:t>Research suggest that due to their negative attitudes, many clinicians decline to treat those with AN (Brenner et al., 2012). A study by Rolfe (1996) found that inexperienced psychotherapists reported feeling angry and frustrated with AN patients </a:t>
            </a:r>
            <a:r>
              <a:rPr lang="en-GB" sz="1050" b="1" dirty="0"/>
              <a:t>(Brenner et al., 2012).</a:t>
            </a:r>
          </a:p>
          <a:p>
            <a:endParaRPr lang="en-GB" dirty="0"/>
          </a:p>
        </p:txBody>
      </p:sp>
      <p:sp>
        <p:nvSpPr>
          <p:cNvPr id="23" name="TextBox 22">
            <a:extLst>
              <a:ext uri="{FF2B5EF4-FFF2-40B4-BE49-F238E27FC236}">
                <a16:creationId xmlns:a16="http://schemas.microsoft.com/office/drawing/2014/main" id="{7713C251-0822-487A-9ED5-E4AB0010166F}"/>
              </a:ext>
            </a:extLst>
          </p:cNvPr>
          <p:cNvSpPr txBox="1"/>
          <p:nvPr/>
        </p:nvSpPr>
        <p:spPr>
          <a:xfrm>
            <a:off x="11585430" y="4317769"/>
            <a:ext cx="3374370" cy="307777"/>
          </a:xfrm>
          <a:prstGeom prst="rect">
            <a:avLst/>
          </a:prstGeom>
          <a:solidFill>
            <a:schemeClr val="accent1">
              <a:lumMod val="40000"/>
              <a:lumOff val="60000"/>
            </a:schemeClr>
          </a:solidFill>
        </p:spPr>
        <p:txBody>
          <a:bodyPr wrap="square" rtlCol="0">
            <a:spAutoFit/>
          </a:bodyPr>
          <a:lstStyle/>
          <a:p>
            <a:pPr lvl="0"/>
            <a:r>
              <a:rPr lang="en-GB" sz="1400" dirty="0"/>
              <a:t>Barrier to seeking help (Doley et al., 2017)</a:t>
            </a:r>
          </a:p>
        </p:txBody>
      </p:sp>
      <p:sp>
        <p:nvSpPr>
          <p:cNvPr id="24" name="TextBox 23">
            <a:extLst>
              <a:ext uri="{FF2B5EF4-FFF2-40B4-BE49-F238E27FC236}">
                <a16:creationId xmlns:a16="http://schemas.microsoft.com/office/drawing/2014/main" id="{7F16AA78-F05A-4835-B534-3CAB0ADA9202}"/>
              </a:ext>
            </a:extLst>
          </p:cNvPr>
          <p:cNvSpPr txBox="1"/>
          <p:nvPr/>
        </p:nvSpPr>
        <p:spPr>
          <a:xfrm>
            <a:off x="11585430" y="4635350"/>
            <a:ext cx="3374370" cy="4524315"/>
          </a:xfrm>
          <a:prstGeom prst="rect">
            <a:avLst/>
          </a:prstGeom>
          <a:solidFill>
            <a:srgbClr val="FCB6C7"/>
          </a:solidFill>
        </p:spPr>
        <p:txBody>
          <a:bodyPr wrap="square" rtlCol="0">
            <a:spAutoFit/>
          </a:bodyPr>
          <a:lstStyle/>
          <a:p>
            <a:pPr lvl="0"/>
            <a:endParaRPr lang="en-GB" sz="1200" b="1" dirty="0"/>
          </a:p>
          <a:p>
            <a:pPr lvl="0"/>
            <a:r>
              <a:rPr lang="en-GB" sz="1400" b="1" dirty="0"/>
              <a:t>Clement et al., (2015)</a:t>
            </a:r>
          </a:p>
          <a:p>
            <a:pPr lvl="0"/>
            <a:r>
              <a:rPr lang="en-GB" sz="1400" b="1" dirty="0"/>
              <a:t>Carried out a systematic review of 144 studies, comprising  90,189 participants and found stigma to be the fourth highest ranked barrier to help seeking for individuals with mental health illness.</a:t>
            </a:r>
          </a:p>
          <a:p>
            <a:pPr lvl="0"/>
            <a:endParaRPr lang="en-GB" sz="1400" b="1" dirty="0"/>
          </a:p>
          <a:p>
            <a:pPr lvl="0"/>
            <a:r>
              <a:rPr lang="en-GB" sz="1400" b="1" dirty="0"/>
              <a:t>Becker et al., (2010)</a:t>
            </a:r>
            <a:endParaRPr lang="en-GB" sz="1400" dirty="0"/>
          </a:p>
          <a:p>
            <a:pPr lvl="0"/>
            <a:r>
              <a:rPr lang="en-GB" sz="1400" b="1" dirty="0"/>
              <a:t>Carried out interviews with 32 AN sufferers ; 59% claimed that stigma adversely impacted their care (Ali et al., 2016).</a:t>
            </a:r>
          </a:p>
          <a:p>
            <a:pPr lvl="0"/>
            <a:endParaRPr lang="en-GB" sz="1400" b="1" dirty="0"/>
          </a:p>
          <a:p>
            <a:pPr lvl="0"/>
            <a:r>
              <a:rPr lang="en-GB" sz="1400" b="1" dirty="0"/>
              <a:t>Rodriguez et al., (2013): explored barriers to seeking treatment amongst Latinas in America. Using  qualitative methods found greater stigma related to ED’s, with stigma being a key factor to preventing help seeking</a:t>
            </a:r>
            <a:endParaRPr lang="en-GB" sz="1400" dirty="0"/>
          </a:p>
          <a:p>
            <a:pPr lvl="0"/>
            <a:endParaRPr lang="en-GB" sz="1200" dirty="0"/>
          </a:p>
          <a:p>
            <a:pPr lvl="1"/>
            <a:endParaRPr lang="en-GB" sz="1200" dirty="0"/>
          </a:p>
        </p:txBody>
      </p:sp>
      <p:sp>
        <p:nvSpPr>
          <p:cNvPr id="27" name="TextBox 26">
            <a:extLst>
              <a:ext uri="{FF2B5EF4-FFF2-40B4-BE49-F238E27FC236}">
                <a16:creationId xmlns:a16="http://schemas.microsoft.com/office/drawing/2014/main" id="{F736F475-B6B8-401F-95CE-875B076F5C87}"/>
              </a:ext>
            </a:extLst>
          </p:cNvPr>
          <p:cNvSpPr txBox="1"/>
          <p:nvPr/>
        </p:nvSpPr>
        <p:spPr>
          <a:xfrm>
            <a:off x="11625534" y="9178772"/>
            <a:ext cx="3334266" cy="523220"/>
          </a:xfrm>
          <a:prstGeom prst="rect">
            <a:avLst/>
          </a:prstGeom>
          <a:solidFill>
            <a:schemeClr val="accent1">
              <a:lumMod val="40000"/>
              <a:lumOff val="60000"/>
            </a:schemeClr>
          </a:solidFill>
        </p:spPr>
        <p:txBody>
          <a:bodyPr wrap="square" rtlCol="0">
            <a:spAutoFit/>
          </a:bodyPr>
          <a:lstStyle/>
          <a:p>
            <a:pPr lvl="0"/>
            <a:r>
              <a:rPr lang="en-GB" sz="1400" b="1" dirty="0">
                <a:solidFill>
                  <a:schemeClr val="tx1">
                    <a:lumMod val="95000"/>
                    <a:lumOff val="5000"/>
                  </a:schemeClr>
                </a:solidFill>
              </a:rPr>
              <a:t>GREATER SYMPTOMOLOGY AND  LONGER DURATION OF AN</a:t>
            </a:r>
          </a:p>
        </p:txBody>
      </p:sp>
      <p:sp>
        <p:nvSpPr>
          <p:cNvPr id="29" name="TextBox 28">
            <a:extLst>
              <a:ext uri="{FF2B5EF4-FFF2-40B4-BE49-F238E27FC236}">
                <a16:creationId xmlns:a16="http://schemas.microsoft.com/office/drawing/2014/main" id="{DEEA71D2-F4F1-4096-81AD-7E447299FDB6}"/>
              </a:ext>
            </a:extLst>
          </p:cNvPr>
          <p:cNvSpPr txBox="1"/>
          <p:nvPr/>
        </p:nvSpPr>
        <p:spPr>
          <a:xfrm>
            <a:off x="11625534" y="9714154"/>
            <a:ext cx="3334266" cy="1384995"/>
          </a:xfrm>
          <a:prstGeom prst="rect">
            <a:avLst/>
          </a:prstGeom>
          <a:solidFill>
            <a:srgbClr val="FCB6C7"/>
          </a:solidFill>
        </p:spPr>
        <p:txBody>
          <a:bodyPr wrap="square" rtlCol="0">
            <a:spAutoFit/>
          </a:bodyPr>
          <a:lstStyle/>
          <a:p>
            <a:pPr lvl="0"/>
            <a:r>
              <a:rPr lang="en-GB" sz="1400" b="1" dirty="0">
                <a:solidFill>
                  <a:schemeClr val="tx1">
                    <a:lumMod val="95000"/>
                    <a:lumOff val="5000"/>
                  </a:schemeClr>
                </a:solidFill>
              </a:rPr>
              <a:t>Griffiths et al., (2015) : online survey of 317 individuals with an eating disorder, 165 had AN. Found more frequent stigmatization resulted in an increase in eating disorder symptoms along with a longer duration of the illness</a:t>
            </a:r>
            <a:endParaRPr lang="en-GB" sz="1400" dirty="0"/>
          </a:p>
        </p:txBody>
      </p:sp>
      <p:graphicFrame>
        <p:nvGraphicFramePr>
          <p:cNvPr id="3" name="Diagram 2">
            <a:extLst>
              <a:ext uri="{FF2B5EF4-FFF2-40B4-BE49-F238E27FC236}">
                <a16:creationId xmlns:a16="http://schemas.microsoft.com/office/drawing/2014/main" id="{1A3C1C1E-C71B-4610-9FDB-6409FC119E1E}"/>
              </a:ext>
            </a:extLst>
          </p:cNvPr>
          <p:cNvGraphicFramePr/>
          <p:nvPr>
            <p:extLst>
              <p:ext uri="{D42A27DB-BD31-4B8C-83A1-F6EECF244321}">
                <p14:modId xmlns:p14="http://schemas.microsoft.com/office/powerpoint/2010/main" val="3856413007"/>
              </p:ext>
            </p:extLst>
          </p:nvPr>
        </p:nvGraphicFramePr>
        <p:xfrm>
          <a:off x="11261400" y="10048"/>
          <a:ext cx="4634109" cy="40195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0" name="Chart 9">
            <a:extLst>
              <a:ext uri="{FF2B5EF4-FFF2-40B4-BE49-F238E27FC236}">
                <a16:creationId xmlns:a16="http://schemas.microsoft.com/office/drawing/2014/main" id="{DD8DD2B1-58AD-4F11-B50D-C669EB8FC966}"/>
              </a:ext>
            </a:extLst>
          </p:cNvPr>
          <p:cNvGraphicFramePr/>
          <p:nvPr>
            <p:extLst>
              <p:ext uri="{D42A27DB-BD31-4B8C-83A1-F6EECF244321}">
                <p14:modId xmlns:p14="http://schemas.microsoft.com/office/powerpoint/2010/main" val="4121489024"/>
              </p:ext>
            </p:extLst>
          </p:nvPr>
        </p:nvGraphicFramePr>
        <p:xfrm>
          <a:off x="3406305" y="2196450"/>
          <a:ext cx="3449655" cy="3140419"/>
        </p:xfrm>
        <a:graphic>
          <a:graphicData uri="http://schemas.openxmlformats.org/drawingml/2006/chart">
            <c:chart xmlns:c="http://schemas.openxmlformats.org/drawingml/2006/chart" xmlns:r="http://schemas.openxmlformats.org/officeDocument/2006/relationships" r:id="rId9"/>
          </a:graphicData>
        </a:graphic>
      </p:graphicFrame>
      <p:graphicFrame>
        <p:nvGraphicFramePr>
          <p:cNvPr id="13" name="Diagram 12">
            <a:extLst>
              <a:ext uri="{FF2B5EF4-FFF2-40B4-BE49-F238E27FC236}">
                <a16:creationId xmlns:a16="http://schemas.microsoft.com/office/drawing/2014/main" id="{11255CE1-68E1-4700-A70B-703EAB33B091}"/>
              </a:ext>
            </a:extLst>
          </p:cNvPr>
          <p:cNvGraphicFramePr/>
          <p:nvPr>
            <p:extLst>
              <p:ext uri="{D42A27DB-BD31-4B8C-83A1-F6EECF244321}">
                <p14:modId xmlns:p14="http://schemas.microsoft.com/office/powerpoint/2010/main" val="2589066137"/>
              </p:ext>
            </p:extLst>
          </p:nvPr>
        </p:nvGraphicFramePr>
        <p:xfrm>
          <a:off x="15663745" y="138160"/>
          <a:ext cx="4036723" cy="413716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19" name="TextBox 18">
            <a:extLst>
              <a:ext uri="{FF2B5EF4-FFF2-40B4-BE49-F238E27FC236}">
                <a16:creationId xmlns:a16="http://schemas.microsoft.com/office/drawing/2014/main" id="{6136E998-84E1-4F4A-823A-A1080691E0FD}"/>
              </a:ext>
            </a:extLst>
          </p:cNvPr>
          <p:cNvSpPr txBox="1"/>
          <p:nvPr/>
        </p:nvSpPr>
        <p:spPr>
          <a:xfrm>
            <a:off x="15054098" y="6072558"/>
            <a:ext cx="4745202" cy="1600438"/>
          </a:xfrm>
          <a:prstGeom prst="rect">
            <a:avLst/>
          </a:prstGeom>
          <a:solidFill>
            <a:srgbClr val="8DC6D3"/>
          </a:solidFill>
          <a:ln>
            <a:solidFill>
              <a:schemeClr val="accent1"/>
            </a:solidFill>
          </a:ln>
        </p:spPr>
        <p:txBody>
          <a:bodyPr wrap="square" rtlCol="0">
            <a:spAutoFit/>
          </a:bodyPr>
          <a:lstStyle/>
          <a:p>
            <a:r>
              <a:rPr lang="en-GB" sz="1400" dirty="0"/>
              <a:t>Eating disorders are largely seen as a female problem, however, males represent 10% of ED cases. This is the biggest gender discrepancy in psychiatry and medicine. A study carried out by Griffiths et al., (2015) investigated why so few males seek treatment and found that being male and having self stigma greatly reduced the likelihood of the male sufferer seeking help.</a:t>
            </a:r>
          </a:p>
        </p:txBody>
      </p:sp>
      <p:sp>
        <p:nvSpPr>
          <p:cNvPr id="22" name="TextBox 21">
            <a:extLst>
              <a:ext uri="{FF2B5EF4-FFF2-40B4-BE49-F238E27FC236}">
                <a16:creationId xmlns:a16="http://schemas.microsoft.com/office/drawing/2014/main" id="{313519C9-A405-40CB-BF50-36CE6369DAD2}"/>
              </a:ext>
            </a:extLst>
          </p:cNvPr>
          <p:cNvSpPr txBox="1"/>
          <p:nvPr/>
        </p:nvSpPr>
        <p:spPr>
          <a:xfrm>
            <a:off x="233957" y="6417820"/>
            <a:ext cx="2027877" cy="2677656"/>
          </a:xfrm>
          <a:prstGeom prst="rect">
            <a:avLst/>
          </a:prstGeom>
          <a:solidFill>
            <a:srgbClr val="FCB6C7"/>
          </a:solidFill>
          <a:ln>
            <a:solidFill>
              <a:schemeClr val="accent1"/>
            </a:solidFill>
          </a:ln>
        </p:spPr>
        <p:txBody>
          <a:bodyPr wrap="square" rtlCol="0">
            <a:spAutoFit/>
          </a:bodyPr>
          <a:lstStyle/>
          <a:p>
            <a:r>
              <a:rPr lang="en-GB" sz="1400" dirty="0"/>
              <a:t>Mond et al., (2006):</a:t>
            </a:r>
          </a:p>
          <a:p>
            <a:r>
              <a:rPr lang="en-GB" sz="1400" dirty="0"/>
              <a:t>Gave 250 female university students a fictional vignette about a girl called Lucy with AN symptoms.</a:t>
            </a:r>
          </a:p>
          <a:p>
            <a:r>
              <a:rPr lang="en-GB" sz="1400" dirty="0"/>
              <a:t>60% believed Lucy attention seeking.</a:t>
            </a:r>
          </a:p>
          <a:p>
            <a:r>
              <a:rPr lang="en-GB" sz="1400" dirty="0"/>
              <a:t>33.6% found her behaviour irritating.</a:t>
            </a:r>
          </a:p>
          <a:p>
            <a:r>
              <a:rPr lang="en-GB" sz="1400" dirty="0"/>
              <a:t>29.6% admired Lucy's ability to lose weight.</a:t>
            </a:r>
          </a:p>
        </p:txBody>
      </p:sp>
      <p:sp>
        <p:nvSpPr>
          <p:cNvPr id="25" name="TextBox 24">
            <a:extLst>
              <a:ext uri="{FF2B5EF4-FFF2-40B4-BE49-F238E27FC236}">
                <a16:creationId xmlns:a16="http://schemas.microsoft.com/office/drawing/2014/main" id="{CDF48165-9178-4DAB-8816-1157C55C8DEA}"/>
              </a:ext>
            </a:extLst>
          </p:cNvPr>
          <p:cNvSpPr txBox="1"/>
          <p:nvPr/>
        </p:nvSpPr>
        <p:spPr>
          <a:xfrm>
            <a:off x="114209" y="9178772"/>
            <a:ext cx="4895428" cy="1815882"/>
          </a:xfrm>
          <a:prstGeom prst="rect">
            <a:avLst/>
          </a:prstGeom>
          <a:solidFill>
            <a:schemeClr val="accent6">
              <a:lumMod val="60000"/>
              <a:lumOff val="40000"/>
            </a:schemeClr>
          </a:solidFill>
          <a:ln>
            <a:solidFill>
              <a:schemeClr val="accent1"/>
            </a:solidFill>
          </a:ln>
        </p:spPr>
        <p:txBody>
          <a:bodyPr wrap="square" rtlCol="0">
            <a:spAutoFit/>
          </a:bodyPr>
          <a:lstStyle/>
          <a:p>
            <a:r>
              <a:rPr lang="en-GB" sz="1400" b="1" dirty="0"/>
              <a:t>It is not only the sufferer that experiences stigma. Family members often experience what is known as Courtesy stigma, where they are stigmatized through stereotypes and prejudices such as “the disorder is the result of poor parenting”, “relatives are to blame” and relatives must have the same disorder. (Muralidharan et al., 2016). Treasure et al., (2001) found that caregivers of AN felt shame , isolation and depression as a result of the associated stigma,</a:t>
            </a:r>
          </a:p>
        </p:txBody>
      </p:sp>
      <p:sp>
        <p:nvSpPr>
          <p:cNvPr id="4" name="TextBox 3">
            <a:extLst>
              <a:ext uri="{FF2B5EF4-FFF2-40B4-BE49-F238E27FC236}">
                <a16:creationId xmlns:a16="http://schemas.microsoft.com/office/drawing/2014/main" id="{FC4A3ED9-93A0-4E00-A7AC-21DF0422CAF6}"/>
              </a:ext>
            </a:extLst>
          </p:cNvPr>
          <p:cNvSpPr txBox="1"/>
          <p:nvPr/>
        </p:nvSpPr>
        <p:spPr>
          <a:xfrm>
            <a:off x="559573" y="162756"/>
            <a:ext cx="5840755" cy="584775"/>
          </a:xfrm>
          <a:prstGeom prst="rect">
            <a:avLst/>
          </a:prstGeom>
          <a:solidFill>
            <a:schemeClr val="accent6">
              <a:lumMod val="40000"/>
              <a:lumOff val="60000"/>
            </a:schemeClr>
          </a:solidFill>
          <a:ln>
            <a:solidFill>
              <a:schemeClr val="accent1"/>
            </a:solidFill>
          </a:ln>
        </p:spPr>
        <p:txBody>
          <a:bodyPr wrap="square" rtlCol="0">
            <a:spAutoFit/>
          </a:bodyPr>
          <a:lstStyle/>
          <a:p>
            <a:r>
              <a:rPr lang="en-GB" sz="1600" b="1" dirty="0"/>
              <a:t>For individuals suffering from Anorexia, stigma is an unfortunate and pervasive reality</a:t>
            </a:r>
            <a:r>
              <a:rPr lang="en-GB" sz="1400" dirty="0"/>
              <a:t> </a:t>
            </a:r>
            <a:r>
              <a:rPr lang="en-GB" sz="1000" dirty="0"/>
              <a:t>(Bannatyne &amp; Stapleton, 2015).</a:t>
            </a:r>
          </a:p>
        </p:txBody>
      </p:sp>
      <p:sp>
        <p:nvSpPr>
          <p:cNvPr id="7" name="Rectangle 6">
            <a:extLst>
              <a:ext uri="{FF2B5EF4-FFF2-40B4-BE49-F238E27FC236}">
                <a16:creationId xmlns:a16="http://schemas.microsoft.com/office/drawing/2014/main" id="{B48EF598-D30E-43A6-8E9C-C9F0D7E61CCE}"/>
              </a:ext>
            </a:extLst>
          </p:cNvPr>
          <p:cNvSpPr/>
          <p:nvPr/>
        </p:nvSpPr>
        <p:spPr>
          <a:xfrm>
            <a:off x="567227" y="869943"/>
            <a:ext cx="2572090" cy="1307195"/>
          </a:xfrm>
          <a:prstGeom prst="rect">
            <a:avLst/>
          </a:prstGeom>
          <a:solidFill>
            <a:srgbClr val="FCB6C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Public stigma: negative beliefs about a group resulting in avoidance, withholding of employment opportunities and refusal of help (Corrigan &amp; Watson, 2002)</a:t>
            </a:r>
          </a:p>
        </p:txBody>
      </p:sp>
      <p:sp>
        <p:nvSpPr>
          <p:cNvPr id="11" name="Rectangle 10">
            <a:extLst>
              <a:ext uri="{FF2B5EF4-FFF2-40B4-BE49-F238E27FC236}">
                <a16:creationId xmlns:a16="http://schemas.microsoft.com/office/drawing/2014/main" id="{A87FB182-1642-4A70-B3BB-2B2580FA1A4F}"/>
              </a:ext>
            </a:extLst>
          </p:cNvPr>
          <p:cNvSpPr/>
          <p:nvPr/>
        </p:nvSpPr>
        <p:spPr>
          <a:xfrm>
            <a:off x="3828238" y="847606"/>
            <a:ext cx="2572090" cy="1307196"/>
          </a:xfrm>
          <a:prstGeom prst="rect">
            <a:avLst/>
          </a:prstGeom>
          <a:solidFill>
            <a:srgbClr val="FCB6C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Self stigma: negative belief about self caused by the public stigma. Results in low self esteem and failure to pursue life opportunities (Corrigan &amp; Watson, 2002)</a:t>
            </a:r>
          </a:p>
        </p:txBody>
      </p:sp>
      <p:sp>
        <p:nvSpPr>
          <p:cNvPr id="21" name="Flowchart: Connector 20">
            <a:extLst>
              <a:ext uri="{FF2B5EF4-FFF2-40B4-BE49-F238E27FC236}">
                <a16:creationId xmlns:a16="http://schemas.microsoft.com/office/drawing/2014/main" id="{35D03EB7-95FD-4D87-8035-60D9A023A327}"/>
              </a:ext>
            </a:extLst>
          </p:cNvPr>
          <p:cNvSpPr/>
          <p:nvPr/>
        </p:nvSpPr>
        <p:spPr>
          <a:xfrm>
            <a:off x="7047512" y="4343868"/>
            <a:ext cx="4443620" cy="3247103"/>
          </a:xfrm>
          <a:prstGeom prst="flowChartConnector">
            <a:avLst/>
          </a:prstGeom>
          <a:solidFill>
            <a:srgbClr val="8DC6D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lumMod val="95000"/>
                    <a:lumOff val="5000"/>
                  </a:schemeClr>
                </a:solidFill>
              </a:rPr>
              <a:t>Mukherjee et al., (2002)</a:t>
            </a:r>
          </a:p>
          <a:p>
            <a:pPr algn="ctr"/>
            <a:r>
              <a:rPr lang="en-GB" sz="1200" b="1" dirty="0">
                <a:solidFill>
                  <a:schemeClr val="tx1">
                    <a:lumMod val="95000"/>
                    <a:lumOff val="5000"/>
                  </a:schemeClr>
                </a:solidFill>
              </a:rPr>
              <a:t>Surveyed 520 medical staff and students. Found that 15% felt AN sufferers’ were to blame with 11% stating that they felt they should pull themselves together.</a:t>
            </a:r>
          </a:p>
          <a:p>
            <a:pPr algn="ctr"/>
            <a:endParaRPr lang="en-GB" sz="1200" b="1" dirty="0">
              <a:solidFill>
                <a:schemeClr val="tx1">
                  <a:lumMod val="95000"/>
                  <a:lumOff val="5000"/>
                </a:schemeClr>
              </a:solidFill>
            </a:endParaRPr>
          </a:p>
          <a:p>
            <a:pPr algn="ctr"/>
            <a:r>
              <a:rPr lang="en-GB" sz="1200" b="1" dirty="0">
                <a:solidFill>
                  <a:schemeClr val="tx1">
                    <a:lumMod val="95000"/>
                    <a:lumOff val="5000"/>
                  </a:schemeClr>
                </a:solidFill>
              </a:rPr>
              <a:t>Flemming &amp; Szmukler, (1992)</a:t>
            </a:r>
          </a:p>
          <a:p>
            <a:pPr algn="ctr"/>
            <a:r>
              <a:rPr lang="en-GB" sz="1200" b="1" dirty="0">
                <a:solidFill>
                  <a:schemeClr val="tx1">
                    <a:lumMod val="95000"/>
                    <a:lumOff val="5000"/>
                  </a:schemeClr>
                </a:solidFill>
              </a:rPr>
              <a:t>31% of gynaecologists in UK and Australia felt AN patients were to blame and had weak, manipulative personalities.</a:t>
            </a:r>
          </a:p>
          <a:p>
            <a:pPr algn="ctr"/>
            <a:endParaRPr lang="en-GB" sz="1200" b="1" dirty="0">
              <a:solidFill>
                <a:schemeClr val="tx1">
                  <a:lumMod val="95000"/>
                  <a:lumOff val="5000"/>
                </a:schemeClr>
              </a:solidFill>
            </a:endParaRPr>
          </a:p>
          <a:p>
            <a:pPr algn="ctr"/>
            <a:r>
              <a:rPr lang="en-GB" sz="1200" b="1" dirty="0">
                <a:solidFill>
                  <a:schemeClr val="tx1">
                    <a:lumMod val="95000"/>
                    <a:lumOff val="5000"/>
                  </a:schemeClr>
                </a:solidFill>
              </a:rPr>
              <a:t>Crisafulli et al., (2010)</a:t>
            </a:r>
          </a:p>
          <a:p>
            <a:pPr algn="ctr"/>
            <a:r>
              <a:rPr lang="en-GB" sz="1200" b="1" dirty="0">
                <a:solidFill>
                  <a:schemeClr val="tx1">
                    <a:lumMod val="95000"/>
                    <a:lumOff val="5000"/>
                  </a:schemeClr>
                </a:solidFill>
              </a:rPr>
              <a:t>Found that nursing students blamed AN sufferers and stated them to be vain.</a:t>
            </a:r>
          </a:p>
          <a:p>
            <a:pPr algn="ctr"/>
            <a:endParaRPr lang="en-GB" sz="1400" dirty="0"/>
          </a:p>
        </p:txBody>
      </p:sp>
      <p:cxnSp>
        <p:nvCxnSpPr>
          <p:cNvPr id="42" name="Straight Arrow Connector 41">
            <a:extLst>
              <a:ext uri="{FF2B5EF4-FFF2-40B4-BE49-F238E27FC236}">
                <a16:creationId xmlns:a16="http://schemas.microsoft.com/office/drawing/2014/main" id="{FB1A28C4-0D5C-4AFF-A568-48EA1F39E7A0}"/>
              </a:ext>
            </a:extLst>
          </p:cNvPr>
          <p:cNvCxnSpPr>
            <a:cxnSpLocks/>
          </p:cNvCxnSpPr>
          <p:nvPr/>
        </p:nvCxnSpPr>
        <p:spPr>
          <a:xfrm flipH="1">
            <a:off x="16676914" y="3875211"/>
            <a:ext cx="2148115" cy="1927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10B31600-3C1E-4C08-9AF0-861EA57FBAA9}"/>
              </a:ext>
            </a:extLst>
          </p:cNvPr>
          <p:cNvSpPr/>
          <p:nvPr/>
        </p:nvSpPr>
        <p:spPr>
          <a:xfrm>
            <a:off x="15080484" y="4172736"/>
            <a:ext cx="4443619" cy="1756672"/>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a:t>
            </a:r>
            <a:r>
              <a:rPr lang="en-GB" sz="1600" b="1" dirty="0">
                <a:solidFill>
                  <a:schemeClr val="tx1"/>
                </a:solidFill>
              </a:rPr>
              <a:t>Nothing tastes as good as thin feels</a:t>
            </a:r>
            <a:r>
              <a:rPr lang="en-GB" sz="1400" b="1" dirty="0">
                <a:solidFill>
                  <a:schemeClr val="tx1"/>
                </a:solidFill>
              </a:rPr>
              <a:t>”: a quote from a pro anorexia website.</a:t>
            </a:r>
          </a:p>
          <a:p>
            <a:pPr algn="ctr"/>
            <a:r>
              <a:rPr lang="en-GB" sz="1400" b="1" dirty="0">
                <a:solidFill>
                  <a:schemeClr val="tx1"/>
                </a:solidFill>
              </a:rPr>
              <a:t>A study carried out by Bardone-Cone &amp; Class (2006) has demonstrated that pro anorexia websites lead to women having decreased levels of self esteem, lower levels of self efficacy and a more negative perception of being overweight. </a:t>
            </a:r>
          </a:p>
          <a:p>
            <a:pPr algn="ctr"/>
            <a:endParaRPr lang="en-GB" sz="1400" b="1" dirty="0">
              <a:solidFill>
                <a:schemeClr val="tx1"/>
              </a:solidFill>
            </a:endParaRPr>
          </a:p>
        </p:txBody>
      </p:sp>
      <p:sp>
        <p:nvSpPr>
          <p:cNvPr id="53" name="Rectangle 52">
            <a:extLst>
              <a:ext uri="{FF2B5EF4-FFF2-40B4-BE49-F238E27FC236}">
                <a16:creationId xmlns:a16="http://schemas.microsoft.com/office/drawing/2014/main" id="{48BD4240-20FC-418C-9855-4760F43C5601}"/>
              </a:ext>
            </a:extLst>
          </p:cNvPr>
          <p:cNvSpPr/>
          <p:nvPr/>
        </p:nvSpPr>
        <p:spPr>
          <a:xfrm>
            <a:off x="17199429" y="7779705"/>
            <a:ext cx="2501039" cy="2097011"/>
          </a:xfrm>
          <a:prstGeom prst="rect">
            <a:avLst/>
          </a:prstGeom>
          <a:solidFill>
            <a:srgbClr val="FCB6C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These statistics demonstrate the prevalence of anorexia and the negative outcomes for those who suffer the disorder. Stigma contributes to these negative outcomes, prolongs the illness and reduces life quality. An end to the stigma may lead to an improvement in these statistics</a:t>
            </a:r>
            <a:r>
              <a:rPr lang="en-GB" sz="900" b="1" dirty="0">
                <a:solidFill>
                  <a:schemeClr val="tx1"/>
                </a:solidFill>
              </a:rPr>
              <a:t>.</a:t>
            </a:r>
          </a:p>
        </p:txBody>
      </p:sp>
      <p:pic>
        <p:nvPicPr>
          <p:cNvPr id="56" name="img" descr="https://movietvtechgeeks.com/wp-content/uploads/2017/12/eating-disorders-statistics-breakdown-neda.jpg">
            <a:extLst>
              <a:ext uri="{FF2B5EF4-FFF2-40B4-BE49-F238E27FC236}">
                <a16:creationId xmlns:a16="http://schemas.microsoft.com/office/drawing/2014/main" id="{F40AB674-B4BA-41F8-9EB3-1F8E78E9D992}"/>
              </a:ext>
            </a:extLst>
          </p:cNvPr>
          <p:cNvPicPr/>
          <p:nvPr/>
        </p:nvPicPr>
        <p:blipFill>
          <a:blip r:embed="rId15" cstate="hqprint">
            <a:extLst>
              <a:ext uri="{28A0092B-C50C-407E-A947-70E740481C1C}">
                <a14:useLocalDpi xmlns:a14="http://schemas.microsoft.com/office/drawing/2010/main" val="0"/>
              </a:ext>
            </a:extLst>
          </a:blip>
          <a:srcRect/>
          <a:stretch>
            <a:fillRect/>
          </a:stretch>
        </p:blipFill>
        <p:spPr bwMode="auto">
          <a:xfrm>
            <a:off x="15054098" y="7766637"/>
            <a:ext cx="2090136" cy="2116529"/>
          </a:xfrm>
          <a:prstGeom prst="rect">
            <a:avLst/>
          </a:prstGeom>
          <a:noFill/>
          <a:ln>
            <a:noFill/>
          </a:ln>
        </p:spPr>
      </p:pic>
      <p:sp>
        <p:nvSpPr>
          <p:cNvPr id="54" name="Oval 53">
            <a:extLst>
              <a:ext uri="{FF2B5EF4-FFF2-40B4-BE49-F238E27FC236}">
                <a16:creationId xmlns:a16="http://schemas.microsoft.com/office/drawing/2014/main" id="{6A64E651-2886-4449-A512-F25E1C9EA8D3}"/>
              </a:ext>
            </a:extLst>
          </p:cNvPr>
          <p:cNvSpPr/>
          <p:nvPr/>
        </p:nvSpPr>
        <p:spPr>
          <a:xfrm>
            <a:off x="15054098" y="9997645"/>
            <a:ext cx="4646370" cy="1043448"/>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ea typeface="MS Gothic" panose="020B0609070205080204" pitchFamily="49" charset="-128"/>
              </a:rPr>
              <a:t>“The single most important barrier to overcome in the community is the stigma and associated discrimination towards persons suffering from mental and behavioural disorders (WHO).</a:t>
            </a:r>
            <a:endParaRPr lang="en-GB" sz="1200" dirty="0">
              <a:solidFill>
                <a:schemeClr val="tx1"/>
              </a:solidFill>
            </a:endParaRPr>
          </a:p>
        </p:txBody>
      </p:sp>
      <p:pic>
        <p:nvPicPr>
          <p:cNvPr id="18" name="Picture 17" descr="A close up of a logo&#10;&#10;Description automatically generated">
            <a:extLst>
              <a:ext uri="{FF2B5EF4-FFF2-40B4-BE49-F238E27FC236}">
                <a16:creationId xmlns:a16="http://schemas.microsoft.com/office/drawing/2014/main" id="{07BEE95D-1B63-4D4E-BB20-D14F54D30C62}"/>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7242714" y="9444500"/>
            <a:ext cx="4166745" cy="1475462"/>
          </a:xfrm>
          <a:prstGeom prst="rect">
            <a:avLst/>
          </a:prstGeom>
        </p:spPr>
      </p:pic>
      <p:graphicFrame>
        <p:nvGraphicFramePr>
          <p:cNvPr id="26" name="Diagram 25">
            <a:extLst>
              <a:ext uri="{FF2B5EF4-FFF2-40B4-BE49-F238E27FC236}">
                <a16:creationId xmlns:a16="http://schemas.microsoft.com/office/drawing/2014/main" id="{58A4E448-8AC0-4CC5-9492-6047BE030A72}"/>
              </a:ext>
            </a:extLst>
          </p:cNvPr>
          <p:cNvGraphicFramePr/>
          <p:nvPr>
            <p:extLst>
              <p:ext uri="{D42A27DB-BD31-4B8C-83A1-F6EECF244321}">
                <p14:modId xmlns:p14="http://schemas.microsoft.com/office/powerpoint/2010/main" val="1603303013"/>
              </p:ext>
            </p:extLst>
          </p:nvPr>
        </p:nvGraphicFramePr>
        <p:xfrm>
          <a:off x="2668140" y="8153741"/>
          <a:ext cx="7156982" cy="2921599"/>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4025130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D5A616-22AA-4E55-BB1A-B943AED5B2D0}"/>
              </a:ext>
            </a:extLst>
          </p:cNvPr>
          <p:cNvSpPr txBox="1"/>
          <p:nvPr/>
        </p:nvSpPr>
        <p:spPr>
          <a:xfrm>
            <a:off x="420914" y="638630"/>
            <a:ext cx="12496801" cy="646331"/>
          </a:xfrm>
          <a:prstGeom prst="rect">
            <a:avLst/>
          </a:prstGeom>
          <a:noFill/>
        </p:spPr>
        <p:txBody>
          <a:bodyPr wrap="square" rtlCol="0">
            <a:spAutoFit/>
          </a:bodyPr>
          <a:lstStyle/>
          <a:p>
            <a:r>
              <a:rPr lang="en-GB" sz="1200" b="1" dirty="0"/>
              <a:t>References.</a:t>
            </a:r>
          </a:p>
          <a:p>
            <a:endParaRPr lang="en-GB" sz="1200" b="1" dirty="0"/>
          </a:p>
          <a:p>
            <a:endParaRPr lang="en-GB" sz="1200" b="1" dirty="0"/>
          </a:p>
        </p:txBody>
      </p:sp>
      <p:sp>
        <p:nvSpPr>
          <p:cNvPr id="3" name="Rectangle 2">
            <a:extLst>
              <a:ext uri="{FF2B5EF4-FFF2-40B4-BE49-F238E27FC236}">
                <a16:creationId xmlns:a16="http://schemas.microsoft.com/office/drawing/2014/main" id="{5F5F765F-E499-42E0-B04A-146FF5767051}"/>
              </a:ext>
            </a:extLst>
          </p:cNvPr>
          <p:cNvSpPr/>
          <p:nvPr/>
        </p:nvSpPr>
        <p:spPr>
          <a:xfrm>
            <a:off x="275771" y="769257"/>
            <a:ext cx="17359086" cy="12788116"/>
          </a:xfrm>
          <a:prstGeom prst="rect">
            <a:avLst/>
          </a:prstGeom>
        </p:spPr>
        <p:txBody>
          <a:bodyPr wrap="square">
            <a:spAutoFit/>
          </a:bodyPr>
          <a:lstStyle/>
          <a:p>
            <a:pPr indent="-457200">
              <a:lnSpc>
                <a:spcPct val="150000"/>
              </a:lnSpc>
            </a:pPr>
            <a:r>
              <a:rPr lang="en-GB" sz="1400" dirty="0"/>
              <a:t>. </a:t>
            </a:r>
          </a:p>
          <a:p>
            <a:pPr indent="-457200">
              <a:lnSpc>
                <a:spcPct val="150000"/>
              </a:lnSpc>
            </a:pPr>
            <a:r>
              <a:rPr lang="en-GB" sz="1400" dirty="0"/>
              <a:t>Ali, K., Farrer, L., </a:t>
            </a:r>
            <a:r>
              <a:rPr lang="en-GB" sz="1400" dirty="0" err="1"/>
              <a:t>Fassnacht</a:t>
            </a:r>
            <a:r>
              <a:rPr lang="en-GB" sz="1400" dirty="0"/>
              <a:t>, D. B., Gulliver, A., Bauer, S., &amp; Griffiths, K. M. (2017). Perceived barriers and facilitators towards help‐seeking for eating disorders: A systematic review. </a:t>
            </a:r>
            <a:r>
              <a:rPr lang="en-GB" sz="1400" i="1" dirty="0"/>
              <a:t>International Journal of Eating Disorders</a:t>
            </a:r>
            <a:r>
              <a:rPr lang="en-GB" sz="1400" dirty="0"/>
              <a:t>, </a:t>
            </a:r>
            <a:r>
              <a:rPr lang="en-GB" sz="1400" i="1" dirty="0"/>
              <a:t>50</a:t>
            </a:r>
            <a:r>
              <a:rPr lang="en-GB" sz="1400" dirty="0"/>
              <a:t>(1), 9-21.</a:t>
            </a:r>
          </a:p>
          <a:p>
            <a:pPr indent="-457200">
              <a:lnSpc>
                <a:spcPct val="150000"/>
              </a:lnSpc>
            </a:pPr>
            <a:r>
              <a:rPr lang="en-GB" sz="1400" dirty="0"/>
              <a:t>Bannatyne, A., &amp; Stapleton, P. (2015). Educating medical students about anorexia nervosa: A potential method for reducing the volitional stigma associated with the disorder. </a:t>
            </a:r>
            <a:r>
              <a:rPr lang="en-GB" sz="1400" i="1" dirty="0"/>
              <a:t>Eating disorders</a:t>
            </a:r>
            <a:r>
              <a:rPr lang="en-GB" sz="1400" dirty="0"/>
              <a:t>, </a:t>
            </a:r>
            <a:r>
              <a:rPr lang="en-GB" sz="1400" i="1" dirty="0"/>
              <a:t>23</a:t>
            </a:r>
            <a:r>
              <a:rPr lang="en-GB" sz="1400" dirty="0"/>
              <a:t>(2), 115-133.</a:t>
            </a:r>
          </a:p>
          <a:p>
            <a:pPr indent="-457200">
              <a:lnSpc>
                <a:spcPct val="150000"/>
              </a:lnSpc>
            </a:pPr>
            <a:r>
              <a:rPr lang="en-GB" sz="1400" dirty="0"/>
              <a:t>Bardone‐Cone, A. M., &amp; Cass, K. M. (2006). Investigating the impact of pro‐anorexia websites: A pilot study. </a:t>
            </a:r>
            <a:r>
              <a:rPr lang="en-GB" sz="1400" i="1" dirty="0"/>
              <a:t>European Eating Disorders Review: The Professional Journal of the Eating Disorders Association</a:t>
            </a:r>
            <a:r>
              <a:rPr lang="en-GB" sz="1400" dirty="0"/>
              <a:t>, </a:t>
            </a:r>
            <a:r>
              <a:rPr lang="en-GB" sz="1400" i="1" dirty="0"/>
              <a:t>14</a:t>
            </a:r>
            <a:r>
              <a:rPr lang="en-GB" sz="1400" dirty="0"/>
              <a:t>(4), 256-262.</a:t>
            </a:r>
          </a:p>
          <a:p>
            <a:pPr indent="-457200">
              <a:lnSpc>
                <a:spcPct val="150000"/>
              </a:lnSpc>
            </a:pPr>
            <a:r>
              <a:rPr lang="en-GB" sz="1400" dirty="0"/>
              <a:t>Branch, H., &amp; Eurman, L. J. (1980). Social attitudes toward patients with anorexia nervosa. </a:t>
            </a:r>
            <a:r>
              <a:rPr lang="en-GB" sz="1400" i="1" dirty="0"/>
              <a:t>The American journal of psychiatry</a:t>
            </a:r>
          </a:p>
          <a:p>
            <a:pPr indent="-457200">
              <a:lnSpc>
                <a:spcPct val="150000"/>
              </a:lnSpc>
            </a:pPr>
            <a:r>
              <a:rPr lang="en-GB" sz="1400" dirty="0"/>
              <a:t>. Thompson-Brenner, H., Satir, D. A., Franko, D. L., &amp; Herzog, D. B. (2012). Clinician reactions to patients with eating disorders: a review of the literature. </a:t>
            </a:r>
            <a:r>
              <a:rPr lang="en-GB" sz="1400" i="1" dirty="0"/>
              <a:t>Psychiatric services</a:t>
            </a:r>
            <a:r>
              <a:rPr lang="en-GB" sz="1400" dirty="0"/>
              <a:t>, </a:t>
            </a:r>
            <a:r>
              <a:rPr lang="en-GB" sz="1400" i="1" dirty="0"/>
              <a:t>63</a:t>
            </a:r>
            <a:r>
              <a:rPr lang="en-GB" sz="1400" dirty="0"/>
              <a:t>(1), 73-78.</a:t>
            </a:r>
          </a:p>
          <a:p>
            <a:pPr indent="-457200">
              <a:lnSpc>
                <a:spcPct val="150000"/>
              </a:lnSpc>
            </a:pPr>
            <a:r>
              <a:rPr lang="en-GB" sz="1400" dirty="0"/>
              <a:t>Byrne, P. (2000). Stigma of mental illness and ways of diminishing it. </a:t>
            </a:r>
            <a:r>
              <a:rPr lang="en-GB" sz="1400" i="1" dirty="0"/>
              <a:t>Advances in Psychiatric treatment</a:t>
            </a:r>
            <a:r>
              <a:rPr lang="en-GB" sz="1400" dirty="0"/>
              <a:t>, </a:t>
            </a:r>
            <a:r>
              <a:rPr lang="en-GB" sz="1400" i="1" dirty="0"/>
              <a:t>6</a:t>
            </a:r>
            <a:r>
              <a:rPr lang="en-GB" sz="1400" dirty="0"/>
              <a:t>(1), 65-72.</a:t>
            </a:r>
          </a:p>
          <a:p>
            <a:pPr indent="-457200">
              <a:lnSpc>
                <a:spcPct val="150000"/>
              </a:lnSpc>
            </a:pPr>
            <a:r>
              <a:rPr lang="en-GB" sz="1400" dirty="0">
                <a:solidFill>
                  <a:srgbClr val="222222"/>
                </a:solidFill>
                <a:latin typeface="Arial" panose="020B0604020202020204" pitchFamily="34" charset="0"/>
              </a:rPr>
              <a:t>:</a:t>
            </a:r>
            <a:r>
              <a:rPr lang="en-GB" sz="1400" dirty="0">
                <a:solidFill>
                  <a:srgbClr val="222222"/>
                </a:solidFill>
                <a:latin typeface="Calibri" panose="020F0502020204030204" pitchFamily="34" charset="0"/>
                <a:cs typeface="Calibri" panose="020F0502020204030204" pitchFamily="34" charset="0"/>
              </a:rPr>
              <a:t>Corrigan, P. W., &amp; Rao, D. (2012). On the self-stigma of mental illnesses, disclosure, and strategies for change. </a:t>
            </a:r>
            <a:r>
              <a:rPr lang="en-GB" sz="1400" i="1" dirty="0">
                <a:solidFill>
                  <a:srgbClr val="222222"/>
                </a:solidFill>
                <a:latin typeface="Calibri" panose="020F0502020204030204" pitchFamily="34" charset="0"/>
                <a:cs typeface="Calibri" panose="020F0502020204030204" pitchFamily="34" charset="0"/>
              </a:rPr>
              <a:t>The Canadian Journal of Psychiatry</a:t>
            </a:r>
            <a:r>
              <a:rPr lang="en-GB" sz="1400" dirty="0">
                <a:solidFill>
                  <a:srgbClr val="222222"/>
                </a:solidFill>
                <a:latin typeface="Calibri" panose="020F0502020204030204" pitchFamily="34" charset="0"/>
                <a:cs typeface="Calibri" panose="020F0502020204030204" pitchFamily="34" charset="0"/>
              </a:rPr>
              <a:t>, </a:t>
            </a:r>
            <a:r>
              <a:rPr lang="en-GB" sz="1400" i="1" dirty="0">
                <a:solidFill>
                  <a:srgbClr val="222222"/>
                </a:solidFill>
                <a:latin typeface="Calibri" panose="020F0502020204030204" pitchFamily="34" charset="0"/>
                <a:cs typeface="Calibri" panose="020F0502020204030204" pitchFamily="34" charset="0"/>
              </a:rPr>
              <a:t>57</a:t>
            </a:r>
            <a:r>
              <a:rPr lang="en-GB" sz="1400" dirty="0">
                <a:solidFill>
                  <a:srgbClr val="222222"/>
                </a:solidFill>
                <a:latin typeface="Calibri" panose="020F0502020204030204" pitchFamily="34" charset="0"/>
                <a:cs typeface="Calibri" panose="020F0502020204030204" pitchFamily="34" charset="0"/>
              </a:rPr>
              <a:t>(8), 464-469.</a:t>
            </a:r>
          </a:p>
          <a:p>
            <a:pPr indent="-457200">
              <a:lnSpc>
                <a:spcPct val="150000"/>
              </a:lnSpc>
            </a:pPr>
            <a:r>
              <a:rPr lang="en-GB" sz="1400" dirty="0"/>
              <a:t>Corrigan, P. W., Bink, A. B., Schmidt, A., Jones, N., &amp; Rüsch, N. (2016). What is the impact of self-stigma? Loss of self-respect and the “why try” effect. </a:t>
            </a:r>
            <a:r>
              <a:rPr lang="en-GB" sz="1400" i="1" dirty="0"/>
              <a:t>Journal of Mental Health</a:t>
            </a:r>
            <a:r>
              <a:rPr lang="en-GB" sz="1400" dirty="0"/>
              <a:t>, </a:t>
            </a:r>
            <a:r>
              <a:rPr lang="en-GB" sz="1400" i="1" dirty="0"/>
              <a:t>25</a:t>
            </a:r>
            <a:r>
              <a:rPr lang="en-GB" sz="1400" dirty="0"/>
              <a:t>(1), 10-15.</a:t>
            </a:r>
          </a:p>
          <a:p>
            <a:pPr indent="-457200">
              <a:lnSpc>
                <a:spcPct val="150000"/>
              </a:lnSpc>
            </a:pPr>
            <a:r>
              <a:rPr lang="en-GB" sz="1400" dirty="0"/>
              <a:t>Corrigan, P. W., &amp; Watson, A. C. (2002). Understanding the impact of stigma on people with mental illness. </a:t>
            </a:r>
            <a:r>
              <a:rPr lang="en-GB" sz="1400" i="1" dirty="0"/>
              <a:t>World psychiatry</a:t>
            </a:r>
            <a:r>
              <a:rPr lang="en-GB" sz="1400" dirty="0"/>
              <a:t>, </a:t>
            </a:r>
            <a:r>
              <a:rPr lang="en-GB" sz="1400" i="1" dirty="0"/>
              <a:t>1</a:t>
            </a:r>
            <a:r>
              <a:rPr lang="en-GB" sz="1400" dirty="0"/>
              <a:t>(1), 16.</a:t>
            </a:r>
          </a:p>
          <a:p>
            <a:pPr indent="-457200">
              <a:lnSpc>
                <a:spcPct val="150000"/>
              </a:lnSpc>
            </a:pPr>
            <a:r>
              <a:rPr lang="en-GB" sz="1400" dirty="0"/>
              <a:t>Crisafulli, M. A., Thompson-Brenner, H., Franko, D. L., Eddy, K. T., &amp; Herzog, D. B. (2010). Stigmatization of anorexia nervosa: Characteristics and response to intervention. </a:t>
            </a:r>
            <a:r>
              <a:rPr lang="en-GB" sz="1400" i="1" dirty="0"/>
              <a:t>Journal of Social and Clinical Psychology</a:t>
            </a:r>
            <a:r>
              <a:rPr lang="en-GB" sz="1400" dirty="0"/>
              <a:t>, </a:t>
            </a:r>
            <a:r>
              <a:rPr lang="en-GB" sz="1400" i="1" dirty="0"/>
              <a:t>29</a:t>
            </a:r>
            <a:r>
              <a:rPr lang="en-GB" sz="1400" dirty="0"/>
              <a:t>(7), 756-770.</a:t>
            </a:r>
          </a:p>
          <a:p>
            <a:pPr indent="-457200">
              <a:lnSpc>
                <a:spcPct val="150000"/>
              </a:lnSpc>
            </a:pPr>
            <a:r>
              <a:rPr lang="en-GB" sz="1400" dirty="0"/>
              <a:t>Crisp A. H., Gelder M. G., Rix S., Meltzer H. I., Rowlands O. J. Stigmatisation of people with mental illnessess. British Journal of Psychiatry 2000; 177: 4–7</a:t>
            </a:r>
          </a:p>
          <a:p>
            <a:pPr indent="-457200">
              <a:lnSpc>
                <a:spcPct val="150000"/>
              </a:lnSpc>
            </a:pPr>
            <a:r>
              <a:rPr lang="en-GB" sz="1400" dirty="0"/>
              <a:t>Clement, S., Schauman, O., Graham, T., Maggioni, F., Evans-Lacko, S., Bezborodovs, N., ... &amp; Thornicroft, G. (2015). What is the impact of mental health-related stigma on help-seeking? A systematic review of quantitative and qualitative studies. </a:t>
            </a:r>
            <a:r>
              <a:rPr lang="en-GB" sz="1400" i="1" dirty="0"/>
              <a:t>Psychological medicine</a:t>
            </a:r>
            <a:r>
              <a:rPr lang="en-GB" sz="1400" dirty="0"/>
              <a:t>, </a:t>
            </a:r>
            <a:r>
              <a:rPr lang="en-GB" sz="1400" i="1" dirty="0"/>
              <a:t>45</a:t>
            </a:r>
            <a:r>
              <a:rPr lang="en-GB" sz="1400" dirty="0"/>
              <a:t>(1), 11-27.</a:t>
            </a:r>
          </a:p>
          <a:p>
            <a:pPr indent="-457200">
              <a:lnSpc>
                <a:spcPct val="150000"/>
              </a:lnSpc>
            </a:pPr>
            <a:r>
              <a:rPr lang="en-GB" sz="1400" dirty="0" err="1"/>
              <a:t>Doley</a:t>
            </a:r>
            <a:r>
              <a:rPr lang="en-GB" sz="1400" dirty="0"/>
              <a:t>, J. R., Hart, L. M., Stukas, A. A., </a:t>
            </a:r>
            <a:r>
              <a:rPr lang="en-GB" sz="1400" dirty="0" err="1"/>
              <a:t>Petrovic</a:t>
            </a:r>
            <a:r>
              <a:rPr lang="en-GB" sz="1400" dirty="0"/>
              <a:t>, K., </a:t>
            </a:r>
            <a:r>
              <a:rPr lang="en-GB" sz="1400" dirty="0" err="1"/>
              <a:t>Bouguettaya</a:t>
            </a:r>
            <a:r>
              <a:rPr lang="en-GB" sz="1400" dirty="0"/>
              <a:t>, A., &amp; Paxton, S. J. (2017). Interventions to reduce the stigma of eating disorders: A systematic review and meta‐analysis. </a:t>
            </a:r>
            <a:r>
              <a:rPr lang="en-GB" sz="1400" i="1" dirty="0"/>
              <a:t>International Journal of Eating Disorders</a:t>
            </a:r>
            <a:r>
              <a:rPr lang="en-GB" sz="1400" dirty="0"/>
              <a:t>, </a:t>
            </a:r>
            <a:r>
              <a:rPr lang="en-GB" sz="1400" i="1" dirty="0"/>
              <a:t>50</a:t>
            </a:r>
            <a:r>
              <a:rPr lang="en-GB" sz="1400" dirty="0"/>
              <a:t>(3), 210-230.</a:t>
            </a:r>
          </a:p>
          <a:p>
            <a:pPr indent="-457200">
              <a:lnSpc>
                <a:spcPct val="150000"/>
              </a:lnSpc>
            </a:pPr>
            <a:r>
              <a:rPr lang="en-GB" sz="1400" dirty="0"/>
              <a:t>Easter, M. M. (2012). “Not all my fault”: Genetics, stigma, and personal responsibility for women with eating disorders. </a:t>
            </a:r>
            <a:r>
              <a:rPr lang="en-GB" sz="1400" i="1" dirty="0"/>
              <a:t>Social Science &amp; Medicine</a:t>
            </a:r>
            <a:r>
              <a:rPr lang="en-GB" sz="1400" dirty="0"/>
              <a:t>, </a:t>
            </a:r>
            <a:r>
              <a:rPr lang="en-GB" sz="1400" i="1" dirty="0"/>
              <a:t>75</a:t>
            </a:r>
            <a:r>
              <a:rPr lang="en-GB" sz="1400" dirty="0"/>
              <a:t>(8), 1408-1416.</a:t>
            </a:r>
          </a:p>
          <a:p>
            <a:pPr indent="-457200">
              <a:lnSpc>
                <a:spcPct val="150000"/>
              </a:lnSpc>
            </a:pPr>
            <a:r>
              <a:rPr lang="en-GB" sz="1400" dirty="0"/>
              <a:t>Fleming, J., &amp; Szmukler, G. I. (1992). Attitudes of medical professionals towards patients with eating disorders. </a:t>
            </a:r>
            <a:r>
              <a:rPr lang="en-GB" sz="1400" i="1" dirty="0"/>
              <a:t>Australian &amp; New Zealand Journal of Psychiatry</a:t>
            </a:r>
            <a:r>
              <a:rPr lang="en-GB" sz="1400" dirty="0"/>
              <a:t>, </a:t>
            </a:r>
            <a:r>
              <a:rPr lang="en-GB" sz="1400" i="1" dirty="0"/>
              <a:t>26</a:t>
            </a:r>
            <a:r>
              <a:rPr lang="en-GB" sz="1400" dirty="0"/>
              <a:t>(3), 436-443.</a:t>
            </a:r>
          </a:p>
          <a:p>
            <a:pPr indent="-457200">
              <a:lnSpc>
                <a:spcPct val="150000"/>
              </a:lnSpc>
            </a:pPr>
            <a:r>
              <a:rPr lang="en-GB" sz="1400" dirty="0"/>
              <a:t>Gavin, J., Rodham, K., &amp; </a:t>
            </a:r>
            <a:r>
              <a:rPr lang="en-GB" sz="1400" dirty="0" err="1"/>
              <a:t>Poyer</a:t>
            </a:r>
            <a:r>
              <a:rPr lang="en-GB" sz="1400" dirty="0"/>
              <a:t>, H. (2008). The presentation of “pro-anorexia” in online group interactions. </a:t>
            </a:r>
            <a:r>
              <a:rPr lang="en-GB" sz="1400" i="1" dirty="0"/>
              <a:t>Qualitative health research</a:t>
            </a:r>
            <a:r>
              <a:rPr lang="en-GB" sz="1400" dirty="0"/>
              <a:t>, </a:t>
            </a:r>
            <a:r>
              <a:rPr lang="en-GB" sz="1400" i="1" dirty="0"/>
              <a:t>18</a:t>
            </a:r>
            <a:r>
              <a:rPr lang="en-GB" sz="1400" dirty="0"/>
              <a:t>(3), 325-333.</a:t>
            </a:r>
          </a:p>
          <a:p>
            <a:pPr indent="-457200">
              <a:lnSpc>
                <a:spcPct val="150000"/>
              </a:lnSpc>
            </a:pPr>
            <a:r>
              <a:rPr lang="en-GB" sz="1400" dirty="0"/>
              <a:t>Griffiths,S.,	Mond,J.M.,	</a:t>
            </a:r>
            <a:r>
              <a:rPr lang="en-GB" sz="1400" dirty="0" err="1"/>
              <a:t>Murray,S.B.,Thornton,C</a:t>
            </a:r>
            <a:r>
              <a:rPr lang="en-GB" sz="1400" dirty="0"/>
              <a:t>.,	&amp;</a:t>
            </a:r>
            <a:r>
              <a:rPr lang="en-GB" sz="1400" dirty="0" err="1"/>
              <a:t>Touyz,S</a:t>
            </a:r>
            <a:r>
              <a:rPr lang="en-GB" sz="1400" dirty="0"/>
              <a:t>.(2015).stigma resistance in eating	disorders. Social Psychiatry and	Psychiatric Epidemiology,	2, 279-287.	doi:10.1007/s00127-014-0923-z	</a:t>
            </a:r>
          </a:p>
          <a:p>
            <a:pPr indent="-457200">
              <a:lnSpc>
                <a:spcPct val="150000"/>
              </a:lnSpc>
            </a:pPr>
            <a:r>
              <a:rPr lang="en-GB" sz="1400" dirty="0"/>
              <a:t>Griffiths, Scott ; Mond, Jonathan ; Murray, Stuart ; Touyz, Stephen. International Journal of Eating Disorders, Sep 2015, Vol.48(6), p.767</a:t>
            </a:r>
          </a:p>
          <a:p>
            <a:pPr indent="-457200">
              <a:lnSpc>
                <a:spcPct val="150000"/>
              </a:lnSpc>
            </a:pPr>
            <a:r>
              <a:rPr lang="en-GB" sz="1400" dirty="0"/>
              <a:t>Holliday, J., Wall, E., Treasure, J., &amp; Weinman, J. (2005). Perceptions of illness in individuals with anorexia nervosa: a comparison with lay men and women. </a:t>
            </a:r>
            <a:r>
              <a:rPr lang="en-GB" sz="1400" i="1" dirty="0"/>
              <a:t>International Journal of Eating Disorders</a:t>
            </a:r>
            <a:r>
              <a:rPr lang="en-GB" sz="1400" dirty="0"/>
              <a:t>, </a:t>
            </a:r>
            <a:r>
              <a:rPr lang="en-GB" sz="1400" i="1" dirty="0"/>
              <a:t>37</a:t>
            </a:r>
            <a:r>
              <a:rPr lang="en-GB" sz="1400" dirty="0"/>
              <a:t>(1), 50-56.</a:t>
            </a:r>
          </a:p>
          <a:p>
            <a:pPr indent="-457200">
              <a:lnSpc>
                <a:spcPct val="150000"/>
              </a:lnSpc>
            </a:pPr>
            <a:r>
              <a:rPr lang="en-GB" sz="1400" dirty="0"/>
              <a:t>Mond, J. M., Robertson-Smith, G., &amp; Vetere, A. (2006). Stigma and eating disorders: Is there evidence of negative attitudes towards anorexia nervosa among women in the community?. </a:t>
            </a:r>
            <a:r>
              <a:rPr lang="en-GB" sz="1400" i="1" dirty="0"/>
              <a:t>Journal of Mental Health</a:t>
            </a:r>
            <a:r>
              <a:rPr lang="en-GB" sz="1400" dirty="0"/>
              <a:t>, </a:t>
            </a:r>
            <a:r>
              <a:rPr lang="en-GB" sz="1400" i="1" dirty="0"/>
              <a:t>15</a:t>
            </a:r>
            <a:r>
              <a:rPr lang="en-GB" sz="1400" dirty="0"/>
              <a:t>(5), 519-532.</a:t>
            </a:r>
          </a:p>
          <a:p>
            <a:pPr indent="-457200">
              <a:lnSpc>
                <a:spcPct val="150000"/>
              </a:lnSpc>
            </a:pPr>
            <a:r>
              <a:rPr lang="en-GB" sz="1400" dirty="0"/>
              <a:t>Mukherjee, R., Fialho, A., Wijetunge, A., Checinski, K., &amp; Surgenor, T. (2002). The stigmatisation of psychiatric illness: the attitudes of medical students and doctors in a London teaching hospital. </a:t>
            </a:r>
            <a:r>
              <a:rPr lang="en-GB" sz="1400" i="1" dirty="0"/>
              <a:t>Psychiatric Bulletin</a:t>
            </a:r>
            <a:r>
              <a:rPr lang="en-GB" sz="1400" dirty="0"/>
              <a:t>, </a:t>
            </a:r>
            <a:r>
              <a:rPr lang="en-GB" sz="1400" i="1" dirty="0"/>
              <a:t>26</a:t>
            </a:r>
            <a:r>
              <a:rPr lang="en-GB" sz="1400" dirty="0"/>
              <a:t>(5), 178-181.</a:t>
            </a:r>
          </a:p>
          <a:p>
            <a:pPr indent="-457200">
              <a:lnSpc>
                <a:spcPct val="150000"/>
              </a:lnSpc>
            </a:pPr>
            <a:r>
              <a:rPr lang="en-GB" sz="1400" dirty="0"/>
              <a:t>Muralidharan, A., Lucksted, A., Medoff, D., Fang, L. J., &amp; Dixon, L. (2016). Stigma: a unique source of distress for family members of individuals with mental illness. </a:t>
            </a:r>
            <a:r>
              <a:rPr lang="en-GB" sz="1400" i="1" dirty="0"/>
              <a:t>The journal of behavioral health services &amp; research</a:t>
            </a:r>
            <a:r>
              <a:rPr lang="en-GB" sz="1400" dirty="0"/>
              <a:t>, </a:t>
            </a:r>
            <a:r>
              <a:rPr lang="en-GB" sz="1400" i="1" dirty="0"/>
              <a:t>43</a:t>
            </a:r>
            <a:r>
              <a:rPr lang="en-GB" sz="1400" dirty="0"/>
              <a:t>(3), 484-493.</a:t>
            </a:r>
          </a:p>
          <a:p>
            <a:pPr indent="-457200">
              <a:lnSpc>
                <a:spcPct val="150000"/>
              </a:lnSpc>
            </a:pPr>
            <a:r>
              <a:rPr lang="en-GB" sz="1400" dirty="0"/>
              <a:t>Reyes-Rodríguez, M. L., Ramírez, J., Davis, K., Patrice, K., &amp; </a:t>
            </a:r>
            <a:r>
              <a:rPr lang="en-GB" sz="1400" dirty="0" err="1"/>
              <a:t>Bulik</a:t>
            </a:r>
            <a:r>
              <a:rPr lang="en-GB" sz="1400" dirty="0"/>
              <a:t>, C. M. (2013). Exploring barriers and facilitators in eating disorders treatment among Latinas in the United States. </a:t>
            </a:r>
            <a:r>
              <a:rPr lang="en-GB" sz="1400" i="1" dirty="0"/>
              <a:t>Journal of Latina/o psychology</a:t>
            </a:r>
            <a:r>
              <a:rPr lang="en-GB" sz="1400" dirty="0"/>
              <a:t>, </a:t>
            </a:r>
            <a:r>
              <a:rPr lang="en-GB" sz="1400" i="1" dirty="0"/>
              <a:t>1</a:t>
            </a:r>
            <a:r>
              <a:rPr lang="en-GB" sz="1400" dirty="0"/>
              <a:t>(2), 112.</a:t>
            </a:r>
          </a:p>
          <a:p>
            <a:pPr indent="-457200">
              <a:lnSpc>
                <a:spcPct val="150000"/>
              </a:lnSpc>
            </a:pPr>
            <a:r>
              <a:rPr lang="en-GB" sz="1400" dirty="0"/>
              <a:t>Stewart, M. C., Keel, P. K., &amp; Schiavo, R. S. (2006). Stigmatization of anorexia nervosa. </a:t>
            </a:r>
            <a:r>
              <a:rPr lang="en-GB" sz="1400" i="1" dirty="0"/>
              <a:t>International Journal of Eating Disorders</a:t>
            </a:r>
            <a:r>
              <a:rPr lang="en-GB" sz="1400" dirty="0"/>
              <a:t>, </a:t>
            </a:r>
            <a:r>
              <a:rPr lang="en-GB" sz="1400" i="1" dirty="0"/>
              <a:t>39</a:t>
            </a:r>
            <a:r>
              <a:rPr lang="en-GB" sz="1400" dirty="0"/>
              <a:t>(4), 320-325</a:t>
            </a:r>
          </a:p>
          <a:p>
            <a:pPr indent="-457200">
              <a:lnSpc>
                <a:spcPct val="150000"/>
              </a:lnSpc>
            </a:pPr>
            <a:r>
              <a:rPr lang="en-GB" sz="1400" dirty="0"/>
              <a:t>Treasure, J., Murphy, T., Szmukler, T., Todd, G., Gavan, K., &amp; Joyce, J. (2001). The experience of caregiving for severe mental illness: a comparison between anorexia nervosa and psychosis. </a:t>
            </a:r>
            <a:r>
              <a:rPr lang="en-GB" sz="1400" i="1" dirty="0"/>
              <a:t>Social Psychiatry and Psychiatric Epidemiology</a:t>
            </a:r>
            <a:r>
              <a:rPr lang="en-GB" sz="1400" dirty="0"/>
              <a:t>, </a:t>
            </a:r>
            <a:r>
              <a:rPr lang="en-GB" sz="1400" i="1" dirty="0"/>
              <a:t>36</a:t>
            </a:r>
            <a:r>
              <a:rPr lang="en-GB" sz="1400" dirty="0"/>
              <a:t>(7), 343-347.</a:t>
            </a:r>
          </a:p>
          <a:p>
            <a:pPr>
              <a:lnSpc>
                <a:spcPct val="150000"/>
              </a:lnSpc>
            </a:pPr>
            <a:r>
              <a:rPr lang="en-GB" sz="1400" dirty="0" err="1"/>
              <a:t>Ritsher,J</a:t>
            </a:r>
            <a:r>
              <a:rPr lang="en-GB" sz="1400" dirty="0"/>
              <a:t>. B., &amp; Phelan, J. C. (2004). Internalized stigma predicts erosion of morale among psychiatric outpatients. </a:t>
            </a:r>
            <a:r>
              <a:rPr lang="en-GB" sz="1400" i="1" dirty="0"/>
              <a:t>Psychiatry research</a:t>
            </a:r>
            <a:r>
              <a:rPr lang="en-GB" sz="1400" dirty="0"/>
              <a:t>, </a:t>
            </a:r>
            <a:r>
              <a:rPr lang="en-GB" sz="1400" i="1" dirty="0"/>
              <a:t>129</a:t>
            </a:r>
            <a:r>
              <a:rPr lang="en-GB" sz="1400" dirty="0"/>
              <a:t>(3), 257-265.</a:t>
            </a:r>
            <a:endParaRPr lang="en-GB" sz="1400" dirty="0">
              <a:solidFill>
                <a:srgbClr val="222222"/>
              </a:solidFill>
              <a:latin typeface="Arial" panose="020B0604020202020204" pitchFamily="34" charset="0"/>
            </a:endParaRPr>
          </a:p>
          <a:p>
            <a:pPr>
              <a:lnSpc>
                <a:spcPct val="150000"/>
              </a:lnSpc>
            </a:pPr>
            <a:endParaRPr lang="en-GB" sz="1400" dirty="0"/>
          </a:p>
          <a:p>
            <a:pPr indent="-457200">
              <a:lnSpc>
                <a:spcPct val="150000"/>
              </a:lnSpc>
            </a:pPr>
            <a:endParaRPr lang="en-GB" sz="1400" dirty="0"/>
          </a:p>
          <a:p>
            <a:pPr indent="-457200">
              <a:lnSpc>
                <a:spcPct val="150000"/>
              </a:lnSpc>
            </a:pPr>
            <a:endParaRPr lang="en-GB" sz="1400" dirty="0"/>
          </a:p>
          <a:p>
            <a:pPr indent="-457200">
              <a:lnSpc>
                <a:spcPct val="150000"/>
              </a:lnSpc>
            </a:pPr>
            <a:endParaRPr lang="en-GB" sz="1400" dirty="0"/>
          </a:p>
          <a:p>
            <a:pPr indent="-457200">
              <a:lnSpc>
                <a:spcPct val="150000"/>
              </a:lnSpc>
            </a:pPr>
            <a:endParaRPr lang="en-GB" sz="1400" dirty="0"/>
          </a:p>
          <a:p>
            <a:pPr indent="-457200">
              <a:lnSpc>
                <a:spcPct val="150000"/>
              </a:lnSpc>
            </a:pPr>
            <a:endParaRPr lang="en-GB" sz="1200" dirty="0">
              <a:solidFill>
                <a:srgbClr val="222222"/>
              </a:solidFill>
              <a:latin typeface="Arial" panose="020B0604020202020204" pitchFamily="34" charset="0"/>
            </a:endParaRPr>
          </a:p>
          <a:p>
            <a:pPr>
              <a:lnSpc>
                <a:spcPct val="150000"/>
              </a:lnSpc>
            </a:pPr>
            <a:endParaRPr lang="en-GB" dirty="0"/>
          </a:p>
          <a:p>
            <a:pPr>
              <a:lnSpc>
                <a:spcPct val="150000"/>
              </a:lnSpc>
            </a:pPr>
            <a:endParaRPr lang="en-GB" dirty="0">
              <a:solidFill>
                <a:srgbClr val="222222"/>
              </a:solidFill>
              <a:latin typeface="Arial" panose="020B0604020202020204" pitchFamily="34" charset="0"/>
            </a:endParaRPr>
          </a:p>
          <a:p>
            <a:endParaRPr lang="en-GB" dirty="0">
              <a:solidFill>
                <a:srgbClr val="222222"/>
              </a:solidFill>
              <a:latin typeface="Arial" panose="020B0604020202020204" pitchFamily="34" charset="0"/>
            </a:endParaRPr>
          </a:p>
        </p:txBody>
      </p:sp>
    </p:spTree>
    <p:extLst>
      <p:ext uri="{BB962C8B-B14F-4D97-AF65-F5344CB8AC3E}">
        <p14:creationId xmlns:p14="http://schemas.microsoft.com/office/powerpoint/2010/main" val="10216118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4418</TotalTime>
  <Words>1791</Words>
  <Application>Microsoft Office PowerPoint</Application>
  <PresentationFormat>Custom</PresentationFormat>
  <Paragraphs>100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Algerian</vt: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zena buchanan</dc:creator>
  <cp:lastModifiedBy>zena buchanan</cp:lastModifiedBy>
  <cp:revision>133</cp:revision>
  <cp:lastPrinted>2018-12-07T20:58:01Z</cp:lastPrinted>
  <dcterms:created xsi:type="dcterms:W3CDTF">2018-10-22T12:11:09Z</dcterms:created>
  <dcterms:modified xsi:type="dcterms:W3CDTF">2018-12-08T06:49:52Z</dcterms:modified>
</cp:coreProperties>
</file>