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1"/>
  </p:notesMasterIdLst>
  <p:sldIdLst>
    <p:sldId id="256" r:id="rId5"/>
    <p:sldId id="283" r:id="rId6"/>
    <p:sldId id="398" r:id="rId7"/>
    <p:sldId id="399" r:id="rId8"/>
    <p:sldId id="400" r:id="rId9"/>
    <p:sldId id="401" r:id="rId10"/>
    <p:sldId id="402" r:id="rId11"/>
    <p:sldId id="403" r:id="rId12"/>
    <p:sldId id="404" r:id="rId13"/>
    <p:sldId id="405" r:id="rId14"/>
    <p:sldId id="406" r:id="rId15"/>
    <p:sldId id="407" r:id="rId16"/>
    <p:sldId id="408" r:id="rId17"/>
    <p:sldId id="409" r:id="rId18"/>
    <p:sldId id="282" r:id="rId19"/>
    <p:sldId id="410" r:id="rId20"/>
    <p:sldId id="427" r:id="rId21"/>
    <p:sldId id="411" r:id="rId22"/>
    <p:sldId id="412" r:id="rId23"/>
    <p:sldId id="420" r:id="rId24"/>
    <p:sldId id="421" r:id="rId25"/>
    <p:sldId id="422" r:id="rId26"/>
    <p:sldId id="423" r:id="rId27"/>
    <p:sldId id="428" r:id="rId28"/>
    <p:sldId id="426" r:id="rId29"/>
    <p:sldId id="425"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8E45717A-DE26-4EF1-BDD1-6CC156C31146}"/>
    <pc:docChg chg="custSel delSld modSld">
      <pc:chgData name="Cerys Davies" userId="61e71dc1-9594-4277-b52b-4420989f68ee" providerId="ADAL" clId="{8E45717A-DE26-4EF1-BDD1-6CC156C31146}" dt="2025-04-06T17:38:17.897" v="401" actId="27636"/>
      <pc:docMkLst>
        <pc:docMk/>
      </pc:docMkLst>
      <pc:sldChg chg="del">
        <pc:chgData name="Cerys Davies" userId="61e71dc1-9594-4277-b52b-4420989f68ee" providerId="ADAL" clId="{8E45717A-DE26-4EF1-BDD1-6CC156C31146}" dt="2025-04-06T17:34:50.528" v="241" actId="47"/>
        <pc:sldMkLst>
          <pc:docMk/>
          <pc:sldMk cId="1931813493" sldId="301"/>
        </pc:sldMkLst>
      </pc:sldChg>
      <pc:sldChg chg="modSp mod">
        <pc:chgData name="Cerys Davies" userId="61e71dc1-9594-4277-b52b-4420989f68ee" providerId="ADAL" clId="{8E45717A-DE26-4EF1-BDD1-6CC156C31146}" dt="2025-04-06T17:37:57.671" v="399" actId="1076"/>
        <pc:sldMkLst>
          <pc:docMk/>
          <pc:sldMk cId="2436781853" sldId="412"/>
        </pc:sldMkLst>
        <pc:spChg chg="mod">
          <ac:chgData name="Cerys Davies" userId="61e71dc1-9594-4277-b52b-4420989f68ee" providerId="ADAL" clId="{8E45717A-DE26-4EF1-BDD1-6CC156C31146}" dt="2025-04-06T17:35:39.861" v="266" actId="113"/>
          <ac:spMkLst>
            <pc:docMk/>
            <pc:sldMk cId="2436781853" sldId="412"/>
            <ac:spMk id="2" creationId="{C87E1DC4-8201-4BB3-8A4E-C136994D2CFA}"/>
          </ac:spMkLst>
        </pc:spChg>
        <pc:spChg chg="mod">
          <ac:chgData name="Cerys Davies" userId="61e71dc1-9594-4277-b52b-4420989f68ee" providerId="ADAL" clId="{8E45717A-DE26-4EF1-BDD1-6CC156C31146}" dt="2025-04-06T17:37:57.671" v="399" actId="1076"/>
          <ac:spMkLst>
            <pc:docMk/>
            <pc:sldMk cId="2436781853" sldId="412"/>
            <ac:spMk id="3" creationId="{C619B5F7-14DC-4DDC-B63F-586F02CD57AC}"/>
          </ac:spMkLst>
        </pc:spChg>
      </pc:sldChg>
      <pc:sldChg chg="del">
        <pc:chgData name="Cerys Davies" userId="61e71dc1-9594-4277-b52b-4420989f68ee" providerId="ADAL" clId="{8E45717A-DE26-4EF1-BDD1-6CC156C31146}" dt="2025-04-06T17:34:52.462" v="242" actId="47"/>
        <pc:sldMkLst>
          <pc:docMk/>
          <pc:sldMk cId="1281055722" sldId="414"/>
        </pc:sldMkLst>
      </pc:sldChg>
      <pc:sldChg chg="del">
        <pc:chgData name="Cerys Davies" userId="61e71dc1-9594-4277-b52b-4420989f68ee" providerId="ADAL" clId="{8E45717A-DE26-4EF1-BDD1-6CC156C31146}" dt="2025-04-06T17:35:09.871" v="263" actId="47"/>
        <pc:sldMkLst>
          <pc:docMk/>
          <pc:sldMk cId="1170463678" sldId="416"/>
        </pc:sldMkLst>
      </pc:sldChg>
      <pc:sldChg chg="del">
        <pc:chgData name="Cerys Davies" userId="61e71dc1-9594-4277-b52b-4420989f68ee" providerId="ADAL" clId="{8E45717A-DE26-4EF1-BDD1-6CC156C31146}" dt="2025-04-06T17:37:08.631" v="311" actId="47"/>
        <pc:sldMkLst>
          <pc:docMk/>
          <pc:sldMk cId="2518121271" sldId="417"/>
        </pc:sldMkLst>
      </pc:sldChg>
      <pc:sldChg chg="del">
        <pc:chgData name="Cerys Davies" userId="61e71dc1-9594-4277-b52b-4420989f68ee" providerId="ADAL" clId="{8E45717A-DE26-4EF1-BDD1-6CC156C31146}" dt="2025-04-06T17:37:13.838" v="312" actId="47"/>
        <pc:sldMkLst>
          <pc:docMk/>
          <pc:sldMk cId="26678297" sldId="418"/>
        </pc:sldMkLst>
      </pc:sldChg>
      <pc:sldChg chg="del">
        <pc:chgData name="Cerys Davies" userId="61e71dc1-9594-4277-b52b-4420989f68ee" providerId="ADAL" clId="{8E45717A-DE26-4EF1-BDD1-6CC156C31146}" dt="2025-04-06T17:37:17.184" v="313" actId="47"/>
        <pc:sldMkLst>
          <pc:docMk/>
          <pc:sldMk cId="2971903311" sldId="419"/>
        </pc:sldMkLst>
      </pc:sldChg>
      <pc:sldChg chg="modSp mod">
        <pc:chgData name="Cerys Davies" userId="61e71dc1-9594-4277-b52b-4420989f68ee" providerId="ADAL" clId="{8E45717A-DE26-4EF1-BDD1-6CC156C31146}" dt="2025-04-06T17:38:17.897" v="401" actId="27636"/>
        <pc:sldMkLst>
          <pc:docMk/>
          <pc:sldMk cId="2179030381" sldId="423"/>
        </pc:sldMkLst>
        <pc:spChg chg="mod">
          <ac:chgData name="Cerys Davies" userId="61e71dc1-9594-4277-b52b-4420989f68ee" providerId="ADAL" clId="{8E45717A-DE26-4EF1-BDD1-6CC156C31146}" dt="2025-04-06T17:38:17.897" v="401" actId="27636"/>
          <ac:spMkLst>
            <pc:docMk/>
            <pc:sldMk cId="2179030381" sldId="423"/>
            <ac:spMk id="3" creationId="{77927253-3DF1-4603-900D-42B1DA1032D1}"/>
          </ac:spMkLst>
        </pc:spChg>
      </pc:sldChg>
      <pc:sldChg chg="del">
        <pc:chgData name="Cerys Davies" userId="61e71dc1-9594-4277-b52b-4420989f68ee" providerId="ADAL" clId="{8E45717A-DE26-4EF1-BDD1-6CC156C31146}" dt="2025-04-06T17:37:20.293" v="314" actId="47"/>
        <pc:sldMkLst>
          <pc:docMk/>
          <pc:sldMk cId="865940997" sldId="42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06/04/2025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1086192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3901132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06/04/2025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06/04/2025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06/04/2025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06/04/2025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06/04/2025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06/04/2025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06/04/2025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Part 36 and Offers to Settle</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10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278EA-9DB0-4C21-9025-BE1E89C7C9B3}"/>
              </a:ext>
            </a:extLst>
          </p:cNvPr>
          <p:cNvSpPr>
            <a:spLocks noGrp="1"/>
          </p:cNvSpPr>
          <p:nvPr>
            <p:ph type="title"/>
          </p:nvPr>
        </p:nvSpPr>
        <p:spPr>
          <a:xfrm>
            <a:off x="596821" y="322053"/>
            <a:ext cx="8596668" cy="747622"/>
          </a:xfrm>
        </p:spPr>
        <p:txBody>
          <a:bodyPr/>
          <a:lstStyle/>
          <a:p>
            <a:r>
              <a:rPr lang="en-GB" dirty="0"/>
              <a:t>Aims </a:t>
            </a:r>
          </a:p>
        </p:txBody>
      </p:sp>
      <p:sp>
        <p:nvSpPr>
          <p:cNvPr id="3" name="Content Placeholder 2">
            <a:extLst>
              <a:ext uri="{FF2B5EF4-FFF2-40B4-BE49-F238E27FC236}">
                <a16:creationId xmlns:a16="http://schemas.microsoft.com/office/drawing/2014/main" id="{20766C52-F9E9-4B0E-A2DD-0B82859999E3}"/>
              </a:ext>
            </a:extLst>
          </p:cNvPr>
          <p:cNvSpPr>
            <a:spLocks noGrp="1"/>
          </p:cNvSpPr>
          <p:nvPr>
            <p:ph idx="1"/>
          </p:nvPr>
        </p:nvSpPr>
        <p:spPr>
          <a:xfrm>
            <a:off x="332278" y="1069675"/>
            <a:ext cx="9151028" cy="5296619"/>
          </a:xfrm>
        </p:spPr>
        <p:txBody>
          <a:bodyPr>
            <a:normAutofit/>
          </a:bodyPr>
          <a:lstStyle/>
          <a:p>
            <a:pPr algn="just">
              <a:buFont typeface="Arial" panose="020B0604020202020204" pitchFamily="34" charset="0"/>
              <a:buChar char="•"/>
            </a:pPr>
            <a:r>
              <a:rPr lang="en-GB" sz="2400" b="0" i="0" dirty="0">
                <a:solidFill>
                  <a:srgbClr val="000000"/>
                </a:solidFill>
                <a:effectLst/>
              </a:rPr>
              <a:t>Describe the procedures to be followed when a civil claim involving children or protected parties is settled</a:t>
            </a:r>
          </a:p>
          <a:p>
            <a:pPr algn="just">
              <a:buFont typeface="Arial" panose="020B0604020202020204" pitchFamily="34" charset="0"/>
              <a:buChar char="•"/>
            </a:pPr>
            <a:r>
              <a:rPr lang="en-GB" sz="2400" b="0" i="0" dirty="0">
                <a:solidFill>
                  <a:srgbClr val="000000"/>
                </a:solidFill>
                <a:effectLst/>
              </a:rPr>
              <a:t>Explain the key features of a </a:t>
            </a:r>
            <a:r>
              <a:rPr lang="en-GB" sz="2400" b="1" i="0" dirty="0">
                <a:solidFill>
                  <a:srgbClr val="000000"/>
                </a:solidFill>
                <a:effectLst/>
              </a:rPr>
              <a:t>Part 36</a:t>
            </a:r>
            <a:r>
              <a:rPr lang="en-GB" sz="2400" b="0" i="0" dirty="0">
                <a:solidFill>
                  <a:srgbClr val="000000"/>
                </a:solidFill>
                <a:effectLst/>
              </a:rPr>
              <a:t> offer</a:t>
            </a:r>
          </a:p>
          <a:p>
            <a:pPr algn="just">
              <a:buFont typeface="Arial" panose="020B0604020202020204" pitchFamily="34" charset="0"/>
              <a:buChar char="•"/>
            </a:pPr>
            <a:r>
              <a:rPr lang="en-GB" sz="2400" b="0" i="0" dirty="0">
                <a:solidFill>
                  <a:srgbClr val="000000"/>
                </a:solidFill>
                <a:effectLst/>
              </a:rPr>
              <a:t>Describe the formalities required in a </a:t>
            </a:r>
            <a:r>
              <a:rPr lang="en-GB" sz="2400" b="1" i="0" dirty="0">
                <a:solidFill>
                  <a:srgbClr val="000000"/>
                </a:solidFill>
                <a:effectLst/>
              </a:rPr>
              <a:t>Part 36</a:t>
            </a:r>
            <a:r>
              <a:rPr lang="en-GB" sz="2400" b="0" i="0" dirty="0">
                <a:solidFill>
                  <a:srgbClr val="000000"/>
                </a:solidFill>
                <a:effectLst/>
              </a:rPr>
              <a:t> offer</a:t>
            </a:r>
          </a:p>
          <a:p>
            <a:pPr algn="just">
              <a:buFont typeface="Arial" panose="020B0604020202020204" pitchFamily="34" charset="0"/>
              <a:buChar char="•"/>
            </a:pPr>
            <a:r>
              <a:rPr lang="en-GB" sz="2400" b="0" i="0" dirty="0">
                <a:solidFill>
                  <a:srgbClr val="000000"/>
                </a:solidFill>
                <a:effectLst/>
              </a:rPr>
              <a:t>Explain how a </a:t>
            </a:r>
            <a:r>
              <a:rPr lang="en-GB" sz="2400" b="1" i="0" dirty="0">
                <a:solidFill>
                  <a:srgbClr val="000000"/>
                </a:solidFill>
                <a:effectLst/>
              </a:rPr>
              <a:t>Part 36</a:t>
            </a:r>
            <a:r>
              <a:rPr lang="en-GB" sz="2400" b="0" i="0" dirty="0">
                <a:solidFill>
                  <a:srgbClr val="000000"/>
                </a:solidFill>
                <a:effectLst/>
              </a:rPr>
              <a:t> offer may be withdrawn or amended</a:t>
            </a:r>
          </a:p>
          <a:p>
            <a:pPr algn="just">
              <a:buFont typeface="Arial" panose="020B0604020202020204" pitchFamily="34" charset="0"/>
              <a:buChar char="•"/>
            </a:pPr>
            <a:r>
              <a:rPr lang="en-GB" sz="2400" b="0" i="0" dirty="0">
                <a:solidFill>
                  <a:srgbClr val="000000"/>
                </a:solidFill>
                <a:effectLst/>
              </a:rPr>
              <a:t>Explain the consequences of accepting a </a:t>
            </a:r>
            <a:r>
              <a:rPr lang="en-GB" sz="2400" b="1" i="0" dirty="0">
                <a:solidFill>
                  <a:srgbClr val="000000"/>
                </a:solidFill>
                <a:effectLst/>
              </a:rPr>
              <a:t>Part 36</a:t>
            </a:r>
            <a:r>
              <a:rPr lang="en-GB" sz="2400" b="0" i="0" dirty="0">
                <a:solidFill>
                  <a:srgbClr val="000000"/>
                </a:solidFill>
                <a:effectLst/>
              </a:rPr>
              <a:t> offer (including costs), and</a:t>
            </a:r>
          </a:p>
          <a:p>
            <a:pPr algn="just">
              <a:buFont typeface="Arial" panose="020B0604020202020204" pitchFamily="34" charset="0"/>
              <a:buChar char="•"/>
            </a:pPr>
            <a:r>
              <a:rPr lang="en-GB" sz="2400" b="0" i="0" dirty="0">
                <a:solidFill>
                  <a:srgbClr val="000000"/>
                </a:solidFill>
                <a:effectLst/>
              </a:rPr>
              <a:t>Explain the consequences of not accepting a Part 36 offer (including costs).</a:t>
            </a:r>
          </a:p>
          <a:p>
            <a:pPr algn="just">
              <a:buFont typeface="Arial" panose="020B0604020202020204" pitchFamily="34" charset="0"/>
              <a:buChar char="•"/>
            </a:pPr>
            <a:r>
              <a:rPr lang="en-GB" sz="2400" b="0" i="0" dirty="0">
                <a:solidFill>
                  <a:srgbClr val="000000"/>
                </a:solidFill>
                <a:effectLst/>
              </a:rPr>
              <a:t>Distinguish between a consent order and a Tomlin order</a:t>
            </a:r>
          </a:p>
          <a:p>
            <a:pPr algn="just">
              <a:buFont typeface="Arial" panose="020B0604020202020204" pitchFamily="34" charset="0"/>
              <a:buChar char="•"/>
            </a:pPr>
            <a:r>
              <a:rPr lang="en-GB" sz="2400" b="0" i="0" dirty="0">
                <a:solidFill>
                  <a:srgbClr val="000000"/>
                </a:solidFill>
                <a:effectLst/>
              </a:rPr>
              <a:t>Explain the effect of a Calderbank offer</a:t>
            </a:r>
          </a:p>
          <a:p>
            <a:pPr algn="just">
              <a:buFont typeface="Arial" panose="020B0604020202020204" pitchFamily="34" charset="0"/>
              <a:buChar char="•"/>
            </a:pPr>
            <a:endParaRPr lang="en-GB" sz="2400" b="0" i="0" dirty="0">
              <a:solidFill>
                <a:srgbClr val="000000"/>
              </a:solidFill>
              <a:effectLst/>
            </a:endParaRPr>
          </a:p>
          <a:p>
            <a:endParaRPr lang="en-GB" dirty="0"/>
          </a:p>
        </p:txBody>
      </p:sp>
    </p:spTree>
    <p:extLst>
      <p:ext uri="{BB962C8B-B14F-4D97-AF65-F5344CB8AC3E}">
        <p14:creationId xmlns:p14="http://schemas.microsoft.com/office/powerpoint/2010/main" val="3914433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4D51F-2F06-4BD7-BAE8-6FE9139627F6}"/>
              </a:ext>
            </a:extLst>
          </p:cNvPr>
          <p:cNvSpPr>
            <a:spLocks noGrp="1"/>
          </p:cNvSpPr>
          <p:nvPr>
            <p:ph type="title"/>
          </p:nvPr>
        </p:nvSpPr>
        <p:spPr/>
        <p:txBody>
          <a:bodyPr/>
          <a:lstStyle/>
          <a:p>
            <a:r>
              <a:rPr lang="en-GB" dirty="0"/>
              <a:t>Resolving disputes by consent</a:t>
            </a:r>
          </a:p>
        </p:txBody>
      </p:sp>
      <p:sp>
        <p:nvSpPr>
          <p:cNvPr id="3" name="Content Placeholder 2">
            <a:extLst>
              <a:ext uri="{FF2B5EF4-FFF2-40B4-BE49-F238E27FC236}">
                <a16:creationId xmlns:a16="http://schemas.microsoft.com/office/drawing/2014/main" id="{ADC3CF20-021C-479F-9046-478EF6B0FB1F}"/>
              </a:ext>
            </a:extLst>
          </p:cNvPr>
          <p:cNvSpPr>
            <a:spLocks noGrp="1"/>
          </p:cNvSpPr>
          <p:nvPr>
            <p:ph idx="1"/>
          </p:nvPr>
        </p:nvSpPr>
        <p:spPr>
          <a:xfrm>
            <a:off x="492169" y="1671759"/>
            <a:ext cx="8966998" cy="4887192"/>
          </a:xfrm>
        </p:spPr>
        <p:txBody>
          <a:bodyPr>
            <a:normAutofit/>
          </a:bodyPr>
          <a:lstStyle/>
          <a:p>
            <a:pPr algn="just"/>
            <a:r>
              <a:rPr lang="en-GB" sz="2400" b="0" i="0" dirty="0">
                <a:solidFill>
                  <a:srgbClr val="000000"/>
                </a:solidFill>
                <a:effectLst/>
              </a:rPr>
              <a:t>Parties can usually agree between themselves to resolve their dispute. An agreement to resolve a dispute may be achieved as a result of an ADR process, such as negotiation or mediation or by acceptance of an offer to settle.</a:t>
            </a:r>
          </a:p>
          <a:p>
            <a:pPr algn="just"/>
            <a:r>
              <a:rPr lang="en-GB" sz="2400" b="0" i="0" dirty="0">
                <a:solidFill>
                  <a:srgbClr val="000000"/>
                </a:solidFill>
                <a:effectLst/>
              </a:rPr>
              <a:t>A settlement can be reached at any time:</a:t>
            </a:r>
          </a:p>
          <a:p>
            <a:pPr algn="just">
              <a:buFont typeface="Arial" panose="020B0604020202020204" pitchFamily="34" charset="0"/>
              <a:buChar char="•"/>
            </a:pPr>
            <a:r>
              <a:rPr lang="en-GB" sz="2400" b="0" i="0" dirty="0">
                <a:solidFill>
                  <a:srgbClr val="000000"/>
                </a:solidFill>
                <a:effectLst/>
              </a:rPr>
              <a:t>before court proceedings are started; and</a:t>
            </a:r>
          </a:p>
          <a:p>
            <a:pPr algn="just">
              <a:buFont typeface="Arial" panose="020B0604020202020204" pitchFamily="34" charset="0"/>
              <a:buChar char="•"/>
            </a:pPr>
            <a:r>
              <a:rPr lang="en-GB" sz="2400" b="0" i="0" dirty="0">
                <a:solidFill>
                  <a:srgbClr val="000000"/>
                </a:solidFill>
                <a:effectLst/>
              </a:rPr>
              <a:t>after court proceedings are started.</a:t>
            </a:r>
          </a:p>
          <a:p>
            <a:endParaRPr lang="en-GB" dirty="0"/>
          </a:p>
        </p:txBody>
      </p:sp>
    </p:spTree>
    <p:extLst>
      <p:ext uri="{BB962C8B-B14F-4D97-AF65-F5344CB8AC3E}">
        <p14:creationId xmlns:p14="http://schemas.microsoft.com/office/powerpoint/2010/main" val="892381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52728-44C7-4B19-887A-CB3ABBA04353}"/>
              </a:ext>
            </a:extLst>
          </p:cNvPr>
          <p:cNvSpPr>
            <a:spLocks noGrp="1"/>
          </p:cNvSpPr>
          <p:nvPr>
            <p:ph type="title"/>
          </p:nvPr>
        </p:nvSpPr>
        <p:spPr>
          <a:xfrm>
            <a:off x="464549" y="264543"/>
            <a:ext cx="8966998" cy="1320800"/>
          </a:xfrm>
        </p:spPr>
        <p:txBody>
          <a:bodyPr>
            <a:normAutofit fontScale="90000"/>
          </a:bodyPr>
          <a:lstStyle/>
          <a:p>
            <a:r>
              <a:rPr lang="en-GB" b="1" i="0" dirty="0">
                <a:effectLst/>
              </a:rPr>
              <a:t>Does the court need to be involved in any settlement?</a:t>
            </a:r>
            <a:br>
              <a:rPr lang="en-GB" b="1" i="0" dirty="0">
                <a:effectLst/>
              </a:rPr>
            </a:br>
            <a:endParaRPr lang="en-GB" b="1" dirty="0"/>
          </a:p>
        </p:txBody>
      </p:sp>
      <p:sp>
        <p:nvSpPr>
          <p:cNvPr id="3" name="Content Placeholder 2">
            <a:extLst>
              <a:ext uri="{FF2B5EF4-FFF2-40B4-BE49-F238E27FC236}">
                <a16:creationId xmlns:a16="http://schemas.microsoft.com/office/drawing/2014/main" id="{9BB32AB2-B4F5-4F75-97D0-3825C7D9A11A}"/>
              </a:ext>
            </a:extLst>
          </p:cNvPr>
          <p:cNvSpPr>
            <a:spLocks noGrp="1"/>
          </p:cNvSpPr>
          <p:nvPr>
            <p:ph idx="1"/>
          </p:nvPr>
        </p:nvSpPr>
        <p:spPr>
          <a:xfrm>
            <a:off x="343780" y="1487729"/>
            <a:ext cx="9087767" cy="4619773"/>
          </a:xfrm>
        </p:spPr>
        <p:txBody>
          <a:bodyPr>
            <a:normAutofit lnSpcReduction="10000"/>
          </a:bodyPr>
          <a:lstStyle/>
          <a:p>
            <a:pPr algn="just"/>
            <a:r>
              <a:rPr lang="en-GB" sz="2400" dirty="0">
                <a:effectLst/>
              </a:rPr>
              <a:t>Generally, the parties are free to resolve their dispute in any way and on whatever terms they wish, before or after court proceedings are started. However, this is subject to two important qualifications, when the involvement of the court is needed:</a:t>
            </a:r>
          </a:p>
          <a:p>
            <a:pPr algn="just">
              <a:buFont typeface="Arial" panose="020B0604020202020204" pitchFamily="34" charset="0"/>
              <a:buChar char="•"/>
            </a:pPr>
            <a:r>
              <a:rPr lang="en-GB" sz="2400" dirty="0">
                <a:effectLst/>
              </a:rPr>
              <a:t>if the claim involves a child or a protected party, the approval of the court is needed to any proposed settlement, even if court proceedings have not been started at the time of the proposed settlement; and</a:t>
            </a:r>
          </a:p>
          <a:p>
            <a:pPr algn="just">
              <a:buFont typeface="Arial" panose="020B0604020202020204" pitchFamily="34" charset="0"/>
              <a:buChar char="•"/>
            </a:pPr>
            <a:r>
              <a:rPr lang="en-GB" sz="2400" dirty="0">
                <a:effectLst/>
              </a:rPr>
              <a:t>if proceedings have been started, the proceedings will continue unless and until some step is taken to end those proceedings.</a:t>
            </a:r>
          </a:p>
          <a:p>
            <a:endParaRPr lang="en-GB" dirty="0"/>
          </a:p>
        </p:txBody>
      </p:sp>
    </p:spTree>
    <p:extLst>
      <p:ext uri="{BB962C8B-B14F-4D97-AF65-F5344CB8AC3E}">
        <p14:creationId xmlns:p14="http://schemas.microsoft.com/office/powerpoint/2010/main" val="1850511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A5952-417A-4B57-8D84-A282A7E98B48}"/>
              </a:ext>
            </a:extLst>
          </p:cNvPr>
          <p:cNvSpPr>
            <a:spLocks noGrp="1"/>
          </p:cNvSpPr>
          <p:nvPr>
            <p:ph type="title"/>
          </p:nvPr>
        </p:nvSpPr>
        <p:spPr>
          <a:xfrm>
            <a:off x="343779" y="264543"/>
            <a:ext cx="8596668" cy="931653"/>
          </a:xfrm>
        </p:spPr>
        <p:txBody>
          <a:bodyPr>
            <a:normAutofit fontScale="90000"/>
          </a:bodyPr>
          <a:lstStyle/>
          <a:p>
            <a:r>
              <a:rPr lang="en-GB" b="1" i="0" dirty="0">
                <a:effectLst/>
                <a:latin typeface="Allerta"/>
              </a:rPr>
              <a:t>Settlement of any claim involving children and protected parties</a:t>
            </a:r>
            <a:br>
              <a:rPr lang="en-GB" b="1" i="0" dirty="0">
                <a:effectLst/>
                <a:latin typeface="Allerta"/>
              </a:rPr>
            </a:br>
            <a:endParaRPr lang="en-GB" dirty="0"/>
          </a:p>
        </p:txBody>
      </p:sp>
      <p:sp>
        <p:nvSpPr>
          <p:cNvPr id="3" name="Content Placeholder 2">
            <a:extLst>
              <a:ext uri="{FF2B5EF4-FFF2-40B4-BE49-F238E27FC236}">
                <a16:creationId xmlns:a16="http://schemas.microsoft.com/office/drawing/2014/main" id="{3E24D75F-1F5C-47E1-8D29-9B1C293AF569}"/>
              </a:ext>
            </a:extLst>
          </p:cNvPr>
          <p:cNvSpPr>
            <a:spLocks noGrp="1"/>
          </p:cNvSpPr>
          <p:nvPr>
            <p:ph idx="1"/>
          </p:nvPr>
        </p:nvSpPr>
        <p:spPr>
          <a:xfrm>
            <a:off x="447295" y="1488613"/>
            <a:ext cx="9323557" cy="5032957"/>
          </a:xfrm>
        </p:spPr>
        <p:txBody>
          <a:bodyPr>
            <a:normAutofit fontScale="92500" lnSpcReduction="10000"/>
          </a:bodyPr>
          <a:lstStyle/>
          <a:p>
            <a:pPr algn="just"/>
            <a:r>
              <a:rPr lang="en-GB" b="0" i="0" dirty="0">
                <a:solidFill>
                  <a:srgbClr val="000000"/>
                </a:solidFill>
                <a:effectLst/>
                <a:latin typeface="Allerta"/>
              </a:rPr>
              <a:t>There is an important exception where the parties are unable to reach a settlement between themself. This is where, at the date of the proposed settlement, the claim is made:</a:t>
            </a:r>
          </a:p>
          <a:p>
            <a:pPr algn="just">
              <a:buFont typeface="Arial" panose="020B0604020202020204" pitchFamily="34" charset="0"/>
              <a:buChar char="•"/>
            </a:pPr>
            <a:r>
              <a:rPr lang="en-GB" b="0" i="0" dirty="0">
                <a:solidFill>
                  <a:srgbClr val="000000"/>
                </a:solidFill>
                <a:effectLst/>
                <a:latin typeface="Allerta"/>
              </a:rPr>
              <a:t>by or on behalf of a child – that is, a person under the age of 18;</a:t>
            </a:r>
          </a:p>
          <a:p>
            <a:pPr algn="just">
              <a:buFont typeface="Arial" panose="020B0604020202020204" pitchFamily="34" charset="0"/>
              <a:buChar char="•"/>
            </a:pPr>
            <a:r>
              <a:rPr lang="en-GB" b="0" i="0" dirty="0">
                <a:solidFill>
                  <a:srgbClr val="000000"/>
                </a:solidFill>
                <a:effectLst/>
                <a:latin typeface="Allerta"/>
              </a:rPr>
              <a:t>against a child;</a:t>
            </a:r>
          </a:p>
          <a:p>
            <a:pPr algn="just">
              <a:buFont typeface="Arial" panose="020B0604020202020204" pitchFamily="34" charset="0"/>
              <a:buChar char="•"/>
            </a:pPr>
            <a:r>
              <a:rPr lang="en-GB" b="0" i="0" dirty="0">
                <a:solidFill>
                  <a:srgbClr val="000000"/>
                </a:solidFill>
                <a:effectLst/>
                <a:latin typeface="Allerta"/>
              </a:rPr>
              <a:t>by or on behalf of a protected party – that is, a person lacking sufficient mental capacity, under the </a:t>
            </a:r>
            <a:r>
              <a:rPr lang="en-GB" b="1" i="0" dirty="0">
                <a:solidFill>
                  <a:srgbClr val="000000"/>
                </a:solidFill>
                <a:effectLst/>
                <a:latin typeface="Allerta"/>
              </a:rPr>
              <a:t>Mental Capacity Act 2005 (MCA 2005)</a:t>
            </a:r>
            <a:r>
              <a:rPr lang="en-GB" b="0" i="0" dirty="0">
                <a:solidFill>
                  <a:srgbClr val="000000"/>
                </a:solidFill>
                <a:effectLst/>
                <a:latin typeface="Allerta"/>
              </a:rPr>
              <a:t> to conduct litigation; or</a:t>
            </a:r>
          </a:p>
          <a:p>
            <a:pPr algn="just">
              <a:buFont typeface="Arial" panose="020B0604020202020204" pitchFamily="34" charset="0"/>
              <a:buChar char="•"/>
            </a:pPr>
            <a:r>
              <a:rPr lang="en-GB" b="0" i="0" dirty="0">
                <a:solidFill>
                  <a:srgbClr val="000000"/>
                </a:solidFill>
                <a:effectLst/>
                <a:latin typeface="Allerta"/>
              </a:rPr>
              <a:t>against a protected party.</a:t>
            </a:r>
          </a:p>
          <a:p>
            <a:pPr algn="just"/>
            <a:r>
              <a:rPr lang="en-GB" b="0" i="0" dirty="0">
                <a:solidFill>
                  <a:srgbClr val="000000"/>
                </a:solidFill>
                <a:effectLst/>
                <a:latin typeface="Allerta"/>
              </a:rPr>
              <a:t>In these circumstances, any settlement, compromise or payment (including voluntary interim payment) is </a:t>
            </a:r>
            <a:r>
              <a:rPr lang="en-GB" b="1" i="0" dirty="0">
                <a:solidFill>
                  <a:srgbClr val="000000"/>
                </a:solidFill>
                <a:effectLst/>
                <a:latin typeface="Allerta"/>
              </a:rPr>
              <a:t>not</a:t>
            </a:r>
            <a:r>
              <a:rPr lang="en-GB" b="0" i="0" dirty="0">
                <a:solidFill>
                  <a:srgbClr val="000000"/>
                </a:solidFill>
                <a:effectLst/>
                <a:latin typeface="Allerta"/>
              </a:rPr>
              <a:t> binding and valid unless and until the proposed settlement has been approved by the court (</a:t>
            </a:r>
            <a:r>
              <a:rPr lang="en-GB" b="1" i="0" dirty="0">
                <a:solidFill>
                  <a:srgbClr val="000000"/>
                </a:solidFill>
                <a:effectLst/>
                <a:latin typeface="Allerta"/>
              </a:rPr>
              <a:t>r21.10(1)</a:t>
            </a:r>
            <a:r>
              <a:rPr lang="en-GB" b="0" i="0" dirty="0">
                <a:solidFill>
                  <a:srgbClr val="000000"/>
                </a:solidFill>
                <a:effectLst/>
                <a:latin typeface="Allerta"/>
              </a:rPr>
              <a:t>).</a:t>
            </a:r>
          </a:p>
          <a:p>
            <a:pPr algn="just"/>
            <a:r>
              <a:rPr lang="en-GB" b="0" i="0" dirty="0">
                <a:solidFill>
                  <a:srgbClr val="000000"/>
                </a:solidFill>
                <a:effectLst/>
                <a:latin typeface="Allerta"/>
              </a:rPr>
              <a:t>This applies even where the parties, through their representative (i.e. their litigation friend) and legal representatives, are content to the terms of proposed settlement reached.</a:t>
            </a:r>
          </a:p>
          <a:p>
            <a:pPr algn="just"/>
            <a:r>
              <a:rPr lang="en-GB" b="0" i="0" dirty="0">
                <a:solidFill>
                  <a:srgbClr val="000000"/>
                </a:solidFill>
                <a:effectLst/>
                <a:latin typeface="Allerta"/>
              </a:rPr>
              <a:t>It also applies whether or not court proceedings have been started in the claim.</a:t>
            </a:r>
          </a:p>
          <a:p>
            <a:pPr algn="just"/>
            <a:r>
              <a:rPr lang="en-GB" b="0" i="0" dirty="0">
                <a:solidFill>
                  <a:srgbClr val="000000"/>
                </a:solidFill>
                <a:effectLst/>
                <a:latin typeface="Allerta"/>
              </a:rPr>
              <a:t>When a proposed settlement is reached by or on behalf of a child or protected party before court proceedings are issued in the claim, the court’s approval is sought by the claimant issuing proceedings under </a:t>
            </a:r>
            <a:r>
              <a:rPr lang="en-GB" b="1" i="0" dirty="0">
                <a:solidFill>
                  <a:srgbClr val="000000"/>
                </a:solidFill>
                <a:effectLst/>
                <a:latin typeface="Allerta"/>
              </a:rPr>
              <a:t>Part 8 (r21.10(2))</a:t>
            </a:r>
            <a:r>
              <a:rPr lang="en-GB" b="0" i="0" dirty="0">
                <a:solidFill>
                  <a:srgbClr val="000000"/>
                </a:solidFill>
                <a:effectLst/>
                <a:latin typeface="Allerta"/>
              </a:rPr>
              <a:t>.</a:t>
            </a:r>
          </a:p>
          <a:p>
            <a:endParaRPr lang="en-GB" dirty="0"/>
          </a:p>
        </p:txBody>
      </p:sp>
    </p:spTree>
    <p:extLst>
      <p:ext uri="{BB962C8B-B14F-4D97-AF65-F5344CB8AC3E}">
        <p14:creationId xmlns:p14="http://schemas.microsoft.com/office/powerpoint/2010/main" val="1783228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9DBE1-7447-49F8-BEBD-A83902F4FA8C}"/>
              </a:ext>
            </a:extLst>
          </p:cNvPr>
          <p:cNvSpPr>
            <a:spLocks noGrp="1"/>
          </p:cNvSpPr>
          <p:nvPr>
            <p:ph type="title"/>
          </p:nvPr>
        </p:nvSpPr>
        <p:spPr/>
        <p:txBody>
          <a:bodyPr/>
          <a:lstStyle/>
          <a:p>
            <a:r>
              <a:rPr lang="en-GB" b="1" dirty="0"/>
              <a:t>Settling a dispute before proceedings have started</a:t>
            </a:r>
          </a:p>
        </p:txBody>
      </p:sp>
      <p:sp>
        <p:nvSpPr>
          <p:cNvPr id="3" name="Content Placeholder 2">
            <a:extLst>
              <a:ext uri="{FF2B5EF4-FFF2-40B4-BE49-F238E27FC236}">
                <a16:creationId xmlns:a16="http://schemas.microsoft.com/office/drawing/2014/main" id="{052CCEE4-3665-47ED-8E1F-73E4BC53D96F}"/>
              </a:ext>
            </a:extLst>
          </p:cNvPr>
          <p:cNvSpPr>
            <a:spLocks noGrp="1"/>
          </p:cNvSpPr>
          <p:nvPr>
            <p:ph idx="1"/>
          </p:nvPr>
        </p:nvSpPr>
        <p:spPr>
          <a:xfrm>
            <a:off x="464549" y="1844287"/>
            <a:ext cx="8596668" cy="3880773"/>
          </a:xfrm>
        </p:spPr>
        <p:txBody>
          <a:bodyPr/>
          <a:lstStyle/>
          <a:p>
            <a:pPr algn="just"/>
            <a:r>
              <a:rPr lang="en-GB" sz="2400" b="0" i="0" dirty="0">
                <a:solidFill>
                  <a:srgbClr val="000000"/>
                </a:solidFill>
                <a:effectLst/>
              </a:rPr>
              <a:t>Disputes often settled by agreement between the parties </a:t>
            </a:r>
            <a:r>
              <a:rPr lang="en-GB" sz="2400" b="1" i="0" dirty="0">
                <a:solidFill>
                  <a:srgbClr val="000000"/>
                </a:solidFill>
                <a:effectLst/>
              </a:rPr>
              <a:t>before</a:t>
            </a:r>
            <a:r>
              <a:rPr lang="en-GB" sz="2400" b="0" i="0" dirty="0">
                <a:solidFill>
                  <a:srgbClr val="000000"/>
                </a:solidFill>
                <a:effectLst/>
              </a:rPr>
              <a:t> court proceedings are started. </a:t>
            </a:r>
          </a:p>
          <a:p>
            <a:pPr algn="just"/>
            <a:r>
              <a:rPr lang="en-GB" sz="2400" b="0" i="0" dirty="0">
                <a:solidFill>
                  <a:srgbClr val="000000"/>
                </a:solidFill>
                <a:effectLst/>
              </a:rPr>
              <a:t>Unless one of the parties is a child or protected party, the parties can settle their dispute before proceedings in any way and on whatever terms they wish by:</a:t>
            </a:r>
          </a:p>
          <a:p>
            <a:pPr algn="just">
              <a:buFont typeface="Arial" panose="020B0604020202020204" pitchFamily="34" charset="0"/>
              <a:buChar char="•"/>
            </a:pPr>
            <a:r>
              <a:rPr lang="en-GB" sz="2400" b="0" i="0" dirty="0">
                <a:solidFill>
                  <a:srgbClr val="000000"/>
                </a:solidFill>
                <a:effectLst/>
              </a:rPr>
              <a:t>an agreement reached between themselves; and</a:t>
            </a:r>
          </a:p>
          <a:p>
            <a:pPr algn="just">
              <a:buFont typeface="Arial" panose="020B0604020202020204" pitchFamily="34" charset="0"/>
              <a:buChar char="•"/>
            </a:pPr>
            <a:r>
              <a:rPr lang="en-GB" sz="2400" b="0" i="0" dirty="0">
                <a:solidFill>
                  <a:srgbClr val="000000"/>
                </a:solidFill>
                <a:effectLst/>
              </a:rPr>
              <a:t>a party accepting a pre-action </a:t>
            </a:r>
            <a:r>
              <a:rPr lang="en-GB" sz="2400" b="1" i="0" dirty="0">
                <a:solidFill>
                  <a:srgbClr val="000000"/>
                </a:solidFill>
                <a:effectLst/>
              </a:rPr>
              <a:t>Part 36</a:t>
            </a:r>
            <a:r>
              <a:rPr lang="en-GB" sz="2400" b="0" i="0" dirty="0">
                <a:solidFill>
                  <a:srgbClr val="000000"/>
                </a:solidFill>
                <a:effectLst/>
              </a:rPr>
              <a:t> offer to settle made by another party to the dispute.</a:t>
            </a:r>
          </a:p>
          <a:p>
            <a:endParaRPr lang="en-GB" dirty="0"/>
          </a:p>
        </p:txBody>
      </p:sp>
    </p:spTree>
    <p:extLst>
      <p:ext uri="{BB962C8B-B14F-4D97-AF65-F5344CB8AC3E}">
        <p14:creationId xmlns:p14="http://schemas.microsoft.com/office/powerpoint/2010/main" val="3900513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AFF9D-F8C0-476C-8481-B68EC7DBEC1A}"/>
              </a:ext>
            </a:extLst>
          </p:cNvPr>
          <p:cNvSpPr>
            <a:spLocks noGrp="1"/>
          </p:cNvSpPr>
          <p:nvPr>
            <p:ph type="title"/>
          </p:nvPr>
        </p:nvSpPr>
        <p:spPr>
          <a:xfrm>
            <a:off x="517494" y="262418"/>
            <a:ext cx="8108921" cy="1227078"/>
          </a:xfrm>
        </p:spPr>
        <p:txBody>
          <a:bodyPr>
            <a:normAutofit/>
          </a:bodyPr>
          <a:lstStyle/>
          <a:p>
            <a:r>
              <a:rPr lang="en-GB" b="1" dirty="0"/>
              <a:t>An agreement reached between parties</a:t>
            </a:r>
          </a:p>
        </p:txBody>
      </p:sp>
      <p:sp>
        <p:nvSpPr>
          <p:cNvPr id="3" name="Content Placeholder 2">
            <a:extLst>
              <a:ext uri="{FF2B5EF4-FFF2-40B4-BE49-F238E27FC236}">
                <a16:creationId xmlns:a16="http://schemas.microsoft.com/office/drawing/2014/main" id="{F8997B8C-8B1A-4337-9D9E-F28E7FD4732F}"/>
              </a:ext>
            </a:extLst>
          </p:cNvPr>
          <p:cNvSpPr>
            <a:spLocks noGrp="1"/>
          </p:cNvSpPr>
          <p:nvPr>
            <p:ph idx="1"/>
          </p:nvPr>
        </p:nvSpPr>
        <p:spPr>
          <a:xfrm>
            <a:off x="517494" y="1569849"/>
            <a:ext cx="9207351" cy="4916465"/>
          </a:xfrm>
        </p:spPr>
        <p:txBody>
          <a:bodyPr anchor="t">
            <a:normAutofit/>
          </a:bodyPr>
          <a:lstStyle/>
          <a:p>
            <a:pPr>
              <a:lnSpc>
                <a:spcPct val="110000"/>
              </a:lnSpc>
            </a:pPr>
            <a:r>
              <a:rPr lang="en-GB" sz="2000" dirty="0"/>
              <a:t>If the parties reach an agreement to settle the dispute, then the agreement will be a contract, and subject to the ordinary principles of contract law. The agreement can be oral or in writing (the latter preferred). The agreement could include:</a:t>
            </a:r>
          </a:p>
          <a:p>
            <a:pPr>
              <a:lnSpc>
                <a:spcPct val="110000"/>
              </a:lnSpc>
              <a:buFont typeface="Arial" panose="020B0604020202020204" pitchFamily="34" charset="0"/>
              <a:buChar char="•"/>
            </a:pPr>
            <a:r>
              <a:rPr lang="en-GB" sz="2000" dirty="0"/>
              <a:t>an oral agreement;</a:t>
            </a:r>
          </a:p>
          <a:p>
            <a:pPr>
              <a:lnSpc>
                <a:spcPct val="110000"/>
              </a:lnSpc>
              <a:buFont typeface="Arial" panose="020B0604020202020204" pitchFamily="34" charset="0"/>
              <a:buChar char="•"/>
            </a:pPr>
            <a:r>
              <a:rPr lang="en-GB" sz="2000" dirty="0"/>
              <a:t>one party accepting a written offer to settle (other than a </a:t>
            </a:r>
            <a:r>
              <a:rPr lang="en-GB" sz="2000" b="1" dirty="0"/>
              <a:t>Part 36</a:t>
            </a:r>
            <a:r>
              <a:rPr lang="en-GB" sz="2000" dirty="0"/>
              <a:t> offer to settle), such as a </a:t>
            </a:r>
            <a:r>
              <a:rPr lang="en-GB" sz="2000" b="1" dirty="0"/>
              <a:t>Calderbank offer</a:t>
            </a:r>
            <a:r>
              <a:rPr lang="en-GB" sz="2000" dirty="0"/>
              <a:t> or an </a:t>
            </a:r>
            <a:r>
              <a:rPr lang="en-GB" sz="2000" b="1" dirty="0"/>
              <a:t>offer without prejudice save as to costs</a:t>
            </a:r>
            <a:r>
              <a:rPr lang="en-GB" sz="2000" dirty="0"/>
              <a:t> made by another party ( more details later) ; and</a:t>
            </a:r>
          </a:p>
          <a:p>
            <a:pPr>
              <a:lnSpc>
                <a:spcPct val="110000"/>
              </a:lnSpc>
              <a:buFont typeface="Arial" panose="020B0604020202020204" pitchFamily="34" charset="0"/>
              <a:buChar char="•"/>
            </a:pPr>
            <a:r>
              <a:rPr lang="en-GB" sz="2000" dirty="0"/>
              <a:t>an exchange of letters or emails indicating agreement.</a:t>
            </a:r>
          </a:p>
          <a:p>
            <a:pPr>
              <a:lnSpc>
                <a:spcPct val="110000"/>
              </a:lnSpc>
            </a:pPr>
            <a:endParaRPr lang="en-GB" dirty="0"/>
          </a:p>
        </p:txBody>
      </p:sp>
    </p:spTree>
    <p:extLst>
      <p:ext uri="{BB962C8B-B14F-4D97-AF65-F5344CB8AC3E}">
        <p14:creationId xmlns:p14="http://schemas.microsoft.com/office/powerpoint/2010/main" val="4211302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CDD02F9-11D3-41D2-B126-E09066226D51}"/>
              </a:ext>
            </a:extLst>
          </p:cNvPr>
          <p:cNvSpPr>
            <a:spLocks noGrp="1"/>
          </p:cNvSpPr>
          <p:nvPr>
            <p:ph idx="4294967295"/>
          </p:nvPr>
        </p:nvSpPr>
        <p:spPr>
          <a:xfrm>
            <a:off x="462352" y="913801"/>
            <a:ext cx="9573045" cy="5694033"/>
          </a:xfrm>
        </p:spPr>
        <p:txBody>
          <a:bodyPr>
            <a:normAutofit fontScale="92500"/>
          </a:bodyPr>
          <a:lstStyle/>
          <a:p>
            <a:pPr algn="just"/>
            <a:r>
              <a:rPr lang="en-GB" sz="2400" b="0" i="0" dirty="0">
                <a:solidFill>
                  <a:srgbClr val="000000"/>
                </a:solidFill>
                <a:effectLst/>
              </a:rPr>
              <a:t>Legal representatives </a:t>
            </a:r>
            <a:r>
              <a:rPr lang="en-GB" sz="2400" dirty="0">
                <a:solidFill>
                  <a:srgbClr val="000000"/>
                </a:solidFill>
              </a:rPr>
              <a:t>can </a:t>
            </a:r>
            <a:r>
              <a:rPr lang="en-GB" sz="2400" b="0" i="0" dirty="0">
                <a:solidFill>
                  <a:srgbClr val="000000"/>
                </a:solidFill>
                <a:effectLst/>
              </a:rPr>
              <a:t>prepare a separate document: settlement agreement or “compromise agreement” including all agreed terms</a:t>
            </a:r>
            <a:r>
              <a:rPr lang="en-GB" sz="2400" dirty="0">
                <a:solidFill>
                  <a:srgbClr val="000000"/>
                </a:solidFill>
              </a:rPr>
              <a:t> (creating a</a:t>
            </a:r>
            <a:r>
              <a:rPr lang="en-GB" sz="2400" b="0" i="0" dirty="0">
                <a:solidFill>
                  <a:srgbClr val="000000"/>
                </a:solidFill>
                <a:effectLst/>
              </a:rPr>
              <a:t> legally binding contract between the parties)</a:t>
            </a:r>
          </a:p>
          <a:p>
            <a:pPr algn="just"/>
            <a:r>
              <a:rPr lang="en-GB" sz="2400" dirty="0">
                <a:solidFill>
                  <a:srgbClr val="000000"/>
                </a:solidFill>
              </a:rPr>
              <a:t>If agreement </a:t>
            </a:r>
            <a:r>
              <a:rPr lang="en-GB" sz="2400" b="0" i="0" dirty="0">
                <a:solidFill>
                  <a:srgbClr val="000000"/>
                </a:solidFill>
                <a:effectLst/>
              </a:rPr>
              <a:t>breached, can enable a claim for breach against the defaulting party (</a:t>
            </a:r>
            <a:r>
              <a:rPr lang="en-GB" sz="2400" b="0" i="0" dirty="0" err="1">
                <a:solidFill>
                  <a:srgbClr val="000000"/>
                </a:solidFill>
                <a:effectLst/>
              </a:rPr>
              <a:t>eg</a:t>
            </a:r>
            <a:r>
              <a:rPr lang="en-GB" sz="2400" b="0" i="0" dirty="0">
                <a:solidFill>
                  <a:srgbClr val="000000"/>
                </a:solidFill>
                <a:effectLst/>
              </a:rPr>
              <a:t> </a:t>
            </a:r>
            <a:r>
              <a:rPr lang="en-GB" sz="2400" b="1" i="0" dirty="0">
                <a:solidFill>
                  <a:srgbClr val="000000"/>
                </a:solidFill>
                <a:effectLst/>
              </a:rPr>
              <a:t>Part 7</a:t>
            </a:r>
            <a:r>
              <a:rPr lang="en-GB" sz="2400" b="0" i="0" dirty="0">
                <a:solidFill>
                  <a:srgbClr val="000000"/>
                </a:solidFill>
                <a:effectLst/>
              </a:rPr>
              <a:t> claim for summary judgment).</a:t>
            </a:r>
          </a:p>
          <a:p>
            <a:pPr algn="just"/>
            <a:r>
              <a:rPr lang="en-GB" sz="2400" b="0" i="0" dirty="0">
                <a:solidFill>
                  <a:srgbClr val="000000"/>
                </a:solidFill>
                <a:effectLst/>
              </a:rPr>
              <a:t>Costs of the settlement:  no strict entitlement to any costs in the absence of an express agreement.</a:t>
            </a:r>
          </a:p>
          <a:p>
            <a:pPr algn="just"/>
            <a:r>
              <a:rPr lang="en-GB" sz="2400" b="0" i="0" dirty="0">
                <a:solidFill>
                  <a:srgbClr val="000000"/>
                </a:solidFill>
                <a:effectLst/>
              </a:rPr>
              <a:t>Advantage of an agreement reached between the parties is the freedom to include in their contract any terms which they wish, subject to the ordinary restrictions in contract law. For example,  parties could include obligations to continue within a business relationship, or impose conditions of confidentiality of terms of any settlement</a:t>
            </a:r>
          </a:p>
          <a:p>
            <a:pPr algn="just"/>
            <a:r>
              <a:rPr lang="en-GB" sz="2400" dirty="0">
                <a:solidFill>
                  <a:srgbClr val="000000"/>
                </a:solidFill>
              </a:rPr>
              <a:t>Note: t</a:t>
            </a:r>
            <a:r>
              <a:rPr lang="en-GB" sz="2400" b="0" i="0" dirty="0">
                <a:solidFill>
                  <a:srgbClr val="000000"/>
                </a:solidFill>
                <a:effectLst/>
              </a:rPr>
              <a:t>hat flexibility is lost if the parties reach a settlement using the other method of settling disputes before proceedings are started.</a:t>
            </a:r>
          </a:p>
          <a:p>
            <a:endParaRPr lang="en-GB" dirty="0"/>
          </a:p>
        </p:txBody>
      </p:sp>
    </p:spTree>
    <p:extLst>
      <p:ext uri="{BB962C8B-B14F-4D97-AF65-F5344CB8AC3E}">
        <p14:creationId xmlns:p14="http://schemas.microsoft.com/office/powerpoint/2010/main" val="2595103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sz="4000" b="1" u="sng" dirty="0"/>
              <a:t>CPR 36 </a:t>
            </a:r>
            <a:r>
              <a:rPr lang="en-GB" sz="4000" b="1" dirty="0"/>
              <a:t>Offers</a:t>
            </a:r>
          </a:p>
        </p:txBody>
      </p:sp>
      <p:sp>
        <p:nvSpPr>
          <p:cNvPr id="3" name="Content Placeholder 2"/>
          <p:cNvSpPr>
            <a:spLocks noGrp="1"/>
          </p:cNvSpPr>
          <p:nvPr>
            <p:ph idx="1"/>
          </p:nvPr>
        </p:nvSpPr>
        <p:spPr>
          <a:xfrm>
            <a:off x="550812" y="1787662"/>
            <a:ext cx="10030923" cy="4894934"/>
          </a:xfrm>
        </p:spPr>
        <p:txBody>
          <a:bodyPr>
            <a:normAutofit/>
          </a:bodyPr>
          <a:lstStyle/>
          <a:p>
            <a:r>
              <a:rPr lang="en-GB" altLang="en-US" sz="2800" u="sng" dirty="0"/>
              <a:t>CPR 36 </a:t>
            </a:r>
            <a:r>
              <a:rPr lang="en-GB" altLang="en-US" sz="2800" dirty="0"/>
              <a:t>are offers to settle a claim.</a:t>
            </a:r>
          </a:p>
          <a:p>
            <a:r>
              <a:rPr lang="en-GB" altLang="en-US" sz="2800" u="sng" dirty="0"/>
              <a:t>CPR 36 </a:t>
            </a:r>
            <a:r>
              <a:rPr lang="en-GB" altLang="en-US" sz="2800" dirty="0"/>
              <a:t>offers are more commonly known as Part 36 offers.</a:t>
            </a:r>
          </a:p>
          <a:p>
            <a:r>
              <a:rPr lang="en-GB" altLang="en-US" sz="2800" dirty="0"/>
              <a:t>A Part 36 offer can be made at anytime, by either party.</a:t>
            </a:r>
          </a:p>
          <a:p>
            <a:r>
              <a:rPr lang="en-GB" altLang="en-US" sz="2800" dirty="0"/>
              <a:t>A part 36 offer is not an admission of liability.</a:t>
            </a:r>
          </a:p>
          <a:p>
            <a:r>
              <a:rPr lang="en-GB" altLang="en-US" sz="2800" dirty="0"/>
              <a:t>As with most offers, a Part 36 is intended as a compromise and reflects the risks of going to trial.</a:t>
            </a:r>
          </a:p>
          <a:p>
            <a:r>
              <a:rPr lang="en-GB" altLang="en-US" sz="2800" dirty="0"/>
              <a:t>A Part 36 offer can also be used to put pressure on an opponent</a:t>
            </a:r>
            <a:endParaRPr lang="en-GB" sz="2800" dirty="0"/>
          </a:p>
        </p:txBody>
      </p:sp>
    </p:spTree>
    <p:extLst>
      <p:ext uri="{BB962C8B-B14F-4D97-AF65-F5344CB8AC3E}">
        <p14:creationId xmlns:p14="http://schemas.microsoft.com/office/powerpoint/2010/main" val="2363259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507" y="356559"/>
            <a:ext cx="8596668" cy="1320800"/>
          </a:xfrm>
        </p:spPr>
        <p:txBody>
          <a:bodyPr/>
          <a:lstStyle/>
          <a:p>
            <a:r>
              <a:rPr lang="en-GB" dirty="0"/>
              <a:t>			</a:t>
            </a:r>
            <a:r>
              <a:rPr lang="en-GB" b="1" u="sng" dirty="0"/>
              <a:t>CPR 36 </a:t>
            </a:r>
            <a:r>
              <a:rPr lang="en-GB" b="1" dirty="0"/>
              <a:t>Definitions </a:t>
            </a:r>
          </a:p>
        </p:txBody>
      </p:sp>
      <p:sp>
        <p:nvSpPr>
          <p:cNvPr id="3" name="Content Placeholder 2"/>
          <p:cNvSpPr>
            <a:spLocks noGrp="1"/>
          </p:cNvSpPr>
          <p:nvPr>
            <p:ph idx="1"/>
          </p:nvPr>
        </p:nvSpPr>
        <p:spPr>
          <a:xfrm>
            <a:off x="746345" y="1435970"/>
            <a:ext cx="8596668" cy="3880773"/>
          </a:xfrm>
        </p:spPr>
        <p:txBody>
          <a:bodyPr/>
          <a:lstStyle/>
          <a:p>
            <a:r>
              <a:rPr lang="en-GB" altLang="en-US" sz="2800" b="1" u="sng" dirty="0">
                <a:ea typeface="Calibri" panose="020F0502020204030204" pitchFamily="34" charset="0"/>
                <a:cs typeface="Calibri" panose="020F0502020204030204" pitchFamily="34" charset="0"/>
              </a:rPr>
              <a:t>CPR 36.3</a:t>
            </a:r>
            <a:r>
              <a:rPr lang="en-GB" altLang="en-US" sz="2800" b="1" dirty="0">
                <a:ea typeface="Calibri" panose="020F0502020204030204" pitchFamily="34" charset="0"/>
                <a:cs typeface="Calibri" panose="020F0502020204030204" pitchFamily="34" charset="0"/>
              </a:rPr>
              <a:t> states that the:</a:t>
            </a:r>
          </a:p>
          <a:p>
            <a:pPr lvl="1"/>
            <a:r>
              <a:rPr lang="en-GB" altLang="en-US" sz="2800" dirty="0">
                <a:ea typeface="Calibri" panose="020F0502020204030204" pitchFamily="34" charset="0"/>
                <a:cs typeface="Calibri" panose="020F0502020204030204" pitchFamily="34" charset="0"/>
              </a:rPr>
              <a:t>Party making the offer is the </a:t>
            </a:r>
            <a:r>
              <a:rPr lang="en-GB" altLang="en-US" sz="2800" dirty="0" err="1">
                <a:ea typeface="Calibri" panose="020F0502020204030204" pitchFamily="34" charset="0"/>
                <a:cs typeface="Calibri" panose="020F0502020204030204" pitchFamily="34" charset="0"/>
              </a:rPr>
              <a:t>offeror</a:t>
            </a:r>
            <a:r>
              <a:rPr lang="en-GB" altLang="en-US" sz="2800" dirty="0">
                <a:ea typeface="Calibri" panose="020F0502020204030204" pitchFamily="34" charset="0"/>
                <a:cs typeface="Calibri" panose="020F0502020204030204" pitchFamily="34" charset="0"/>
              </a:rPr>
              <a:t>.</a:t>
            </a:r>
          </a:p>
          <a:p>
            <a:pPr lvl="1"/>
            <a:r>
              <a:rPr lang="en-GB" altLang="en-US" sz="2800" dirty="0">
                <a:ea typeface="Calibri" panose="020F0502020204030204" pitchFamily="34" charset="0"/>
                <a:cs typeface="Calibri" panose="020F0502020204030204" pitchFamily="34" charset="0"/>
              </a:rPr>
              <a:t>Party to whom the offer is made is the offeree.</a:t>
            </a:r>
          </a:p>
          <a:p>
            <a:pPr lvl="1"/>
            <a:r>
              <a:rPr lang="en-GB" altLang="en-US" sz="2800" dirty="0">
                <a:ea typeface="Calibri" panose="020F0502020204030204" pitchFamily="34" charset="0"/>
                <a:cs typeface="Calibri" panose="020F0502020204030204" pitchFamily="34" charset="0"/>
              </a:rPr>
              <a:t>A Part 36 offer must be open for acceptance for at least 21 days or until the end of trial if sooner. This is known as the relevant period.  </a:t>
            </a:r>
          </a:p>
          <a:p>
            <a:endParaRPr lang="en-GB" dirty="0"/>
          </a:p>
        </p:txBody>
      </p:sp>
    </p:spTree>
    <p:extLst>
      <p:ext uri="{BB962C8B-B14F-4D97-AF65-F5344CB8AC3E}">
        <p14:creationId xmlns:p14="http://schemas.microsoft.com/office/powerpoint/2010/main" val="1633044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Form and Content of a </a:t>
            </a:r>
            <a:r>
              <a:rPr lang="en-US" u="sng" dirty="0"/>
              <a:t>CPR 36 </a:t>
            </a:r>
            <a:r>
              <a:rPr lang="en-US" dirty="0"/>
              <a:t>Offer</a:t>
            </a:r>
            <a:endParaRPr lang="en-GB" dirty="0"/>
          </a:p>
        </p:txBody>
      </p:sp>
      <p:sp>
        <p:nvSpPr>
          <p:cNvPr id="3" name="Content Placeholder 2"/>
          <p:cNvSpPr>
            <a:spLocks noGrp="1"/>
          </p:cNvSpPr>
          <p:nvPr>
            <p:ph idx="1"/>
          </p:nvPr>
        </p:nvSpPr>
        <p:spPr>
          <a:xfrm>
            <a:off x="677333" y="1441721"/>
            <a:ext cx="9386817" cy="5189117"/>
          </a:xfrm>
        </p:spPr>
        <p:txBody>
          <a:bodyPr>
            <a:normAutofit/>
          </a:bodyPr>
          <a:lstStyle/>
          <a:p>
            <a:r>
              <a:rPr lang="en-US" altLang="en-US" sz="3100" b="1" u="sng" dirty="0">
                <a:latin typeface="Calibri" panose="020F0502020204030204" pitchFamily="34" charset="0"/>
              </a:rPr>
              <a:t>CPR 36.5 </a:t>
            </a:r>
            <a:r>
              <a:rPr lang="en-US" altLang="en-US" sz="3100" b="1" dirty="0">
                <a:latin typeface="Calibri" panose="020F0502020204030204" pitchFamily="34" charset="0"/>
              </a:rPr>
              <a:t>states a Part 36 offer must:</a:t>
            </a:r>
          </a:p>
          <a:p>
            <a:pPr lvl="1"/>
            <a:r>
              <a:rPr lang="en-US" altLang="en-US" sz="2799" dirty="0">
                <a:latin typeface="Calibri" panose="020F0502020204030204" pitchFamily="34" charset="0"/>
              </a:rPr>
              <a:t>be in writing;</a:t>
            </a:r>
          </a:p>
          <a:p>
            <a:pPr lvl="1"/>
            <a:r>
              <a:rPr lang="en-US" altLang="en-US" sz="2799" dirty="0">
                <a:latin typeface="Calibri" panose="020F0502020204030204" pitchFamily="34" charset="0"/>
              </a:rPr>
              <a:t>make clear that it is made pursuant to Part 36;</a:t>
            </a:r>
          </a:p>
          <a:p>
            <a:pPr lvl="1"/>
            <a:r>
              <a:rPr lang="en-US" altLang="en-US" sz="2799" dirty="0">
                <a:latin typeface="Calibri" panose="020F0502020204030204" pitchFamily="34" charset="0"/>
              </a:rPr>
              <a:t>specify a period of not less than 21 days within which the defendant will be liable for the claimant’s costs in accordance ... if the offer is accepted;</a:t>
            </a:r>
          </a:p>
          <a:p>
            <a:pPr lvl="1"/>
            <a:r>
              <a:rPr lang="en-US" altLang="en-US" sz="2799" dirty="0">
                <a:latin typeface="Calibri" panose="020F0502020204030204" pitchFamily="34" charset="0"/>
              </a:rPr>
              <a:t>state whether it relates to the whole of the claim or to part of it or to an issue that arises in it and if so to which part or issue; and</a:t>
            </a:r>
          </a:p>
          <a:p>
            <a:pPr lvl="1"/>
            <a:r>
              <a:rPr lang="en-US" altLang="en-US" sz="2799" dirty="0">
                <a:latin typeface="Calibri" panose="020F0502020204030204" pitchFamily="34" charset="0"/>
              </a:rPr>
              <a:t>state whether it takes into account any counterclaim.</a:t>
            </a:r>
          </a:p>
        </p:txBody>
      </p:sp>
    </p:spTree>
    <p:extLst>
      <p:ext uri="{BB962C8B-B14F-4D97-AF65-F5344CB8AC3E}">
        <p14:creationId xmlns:p14="http://schemas.microsoft.com/office/powerpoint/2010/main" val="2071154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1070" y="264544"/>
            <a:ext cx="8596668" cy="1320800"/>
          </a:xfrm>
        </p:spPr>
        <p:txBody>
          <a:bodyPr>
            <a:normAutofit/>
          </a:bodyPr>
          <a:lstStyle/>
          <a:p>
            <a:r>
              <a:rPr lang="en-GB" b="1" dirty="0"/>
              <a:t>Consequences if a Claimant Accepts a 		Defendant’s </a:t>
            </a:r>
            <a:r>
              <a:rPr lang="en-GB" b="1" u="sng" dirty="0"/>
              <a:t>CPR 36 </a:t>
            </a:r>
            <a:r>
              <a:rPr lang="en-GB" b="1" dirty="0"/>
              <a:t>Offer</a:t>
            </a:r>
          </a:p>
        </p:txBody>
      </p:sp>
      <p:sp>
        <p:nvSpPr>
          <p:cNvPr id="3" name="Content Placeholder 2"/>
          <p:cNvSpPr>
            <a:spLocks noGrp="1"/>
          </p:cNvSpPr>
          <p:nvPr>
            <p:ph idx="1"/>
          </p:nvPr>
        </p:nvSpPr>
        <p:spPr>
          <a:xfrm>
            <a:off x="671582" y="1769525"/>
            <a:ext cx="9007255" cy="4481750"/>
          </a:xfrm>
        </p:spPr>
        <p:txBody>
          <a:bodyPr>
            <a:normAutofit/>
          </a:bodyPr>
          <a:lstStyle/>
          <a:p>
            <a:r>
              <a:rPr lang="en-GB" altLang="en-US" sz="2400" dirty="0">
                <a:ea typeface="Calibri" panose="020F0502020204030204" pitchFamily="34" charset="0"/>
                <a:cs typeface="Calibri" panose="020F0502020204030204" pitchFamily="34" charset="0"/>
              </a:rPr>
              <a:t>A notice of acceptance is to be sent to the defendant and to the court.</a:t>
            </a:r>
          </a:p>
          <a:p>
            <a:r>
              <a:rPr lang="en-GB" altLang="en-US" sz="2400" dirty="0">
                <a:ea typeface="Calibri" panose="020F0502020204030204" pitchFamily="34" charset="0"/>
                <a:cs typeface="Calibri" panose="020F0502020204030204" pitchFamily="34" charset="0"/>
              </a:rPr>
              <a:t>Proceedings are then stayed.</a:t>
            </a:r>
          </a:p>
          <a:p>
            <a:r>
              <a:rPr lang="en-GB" altLang="en-US" sz="2400" dirty="0">
                <a:ea typeface="Calibri" panose="020F0502020204030204" pitchFamily="34" charset="0"/>
                <a:cs typeface="Calibri" panose="020F0502020204030204" pitchFamily="34" charset="0"/>
              </a:rPr>
              <a:t>The defendant must pay settlement sum offered in the Part 36 within 14 days of the claimant’s acceptance, unless agreed otherwise.</a:t>
            </a:r>
          </a:p>
          <a:p>
            <a:r>
              <a:rPr lang="en-GB" altLang="en-US" sz="2400" dirty="0">
                <a:ea typeface="Calibri" panose="020F0502020204030204" pitchFamily="34" charset="0"/>
                <a:cs typeface="Calibri" panose="020F0502020204030204" pitchFamily="34" charset="0"/>
              </a:rPr>
              <a:t>If the defendant fails to make payment within 14 days the claimant may enter judgment.</a:t>
            </a:r>
          </a:p>
          <a:p>
            <a:r>
              <a:rPr lang="en-GB" altLang="en-US" sz="2400" dirty="0">
                <a:ea typeface="Calibri" panose="020F0502020204030204" pitchFamily="34" charset="0"/>
                <a:cs typeface="Calibri" panose="020F0502020204030204" pitchFamily="34" charset="0"/>
              </a:rPr>
              <a:t>The defendant is to pay the claimant’s costs on the standard basis.</a:t>
            </a:r>
          </a:p>
          <a:p>
            <a:endParaRPr lang="en-GB" dirty="0"/>
          </a:p>
        </p:txBody>
      </p:sp>
    </p:spTree>
    <p:extLst>
      <p:ext uri="{BB962C8B-B14F-4D97-AF65-F5344CB8AC3E}">
        <p14:creationId xmlns:p14="http://schemas.microsoft.com/office/powerpoint/2010/main" val="192256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281" y="276045"/>
            <a:ext cx="8596668" cy="1320800"/>
          </a:xfrm>
        </p:spPr>
        <p:txBody>
          <a:bodyPr>
            <a:normAutofit/>
          </a:bodyPr>
          <a:lstStyle/>
          <a:p>
            <a:r>
              <a:rPr lang="en-GB" b="1" dirty="0"/>
              <a:t>Consequences if a Claimant Rejects a Defendant’s </a:t>
            </a:r>
            <a:r>
              <a:rPr lang="en-GB" b="1" u="sng" dirty="0"/>
              <a:t>CPR 36 </a:t>
            </a:r>
            <a:r>
              <a:rPr lang="en-GB" b="1" dirty="0"/>
              <a:t>Offer</a:t>
            </a:r>
          </a:p>
        </p:txBody>
      </p:sp>
      <p:sp>
        <p:nvSpPr>
          <p:cNvPr id="3" name="Content Placeholder 2"/>
          <p:cNvSpPr>
            <a:spLocks noGrp="1"/>
          </p:cNvSpPr>
          <p:nvPr>
            <p:ph idx="1"/>
          </p:nvPr>
        </p:nvSpPr>
        <p:spPr>
          <a:xfrm>
            <a:off x="470299" y="1712015"/>
            <a:ext cx="9179783" cy="4763547"/>
          </a:xfrm>
        </p:spPr>
        <p:txBody>
          <a:bodyPr>
            <a:normAutofit lnSpcReduction="10000"/>
          </a:bodyPr>
          <a:lstStyle/>
          <a:p>
            <a:r>
              <a:rPr lang="en-GB" altLang="en-US" sz="2599" dirty="0">
                <a:latin typeface="Calibri" panose="020F0502020204030204" pitchFamily="34" charset="0"/>
              </a:rPr>
              <a:t>If the claimant “beats” the defendant’s offer:</a:t>
            </a:r>
          </a:p>
          <a:p>
            <a:pPr lvl="1"/>
            <a:r>
              <a:rPr lang="en-GB" altLang="en-US" sz="2599" dirty="0">
                <a:latin typeface="Calibri" panose="020F0502020204030204" pitchFamily="34" charset="0"/>
              </a:rPr>
              <a:t>The offer is irrelevant.</a:t>
            </a:r>
          </a:p>
          <a:p>
            <a:pPr lvl="1"/>
            <a:r>
              <a:rPr lang="en-GB" altLang="en-US" sz="2599" dirty="0">
                <a:latin typeface="Calibri" panose="020F0502020204030204" pitchFamily="34" charset="0"/>
              </a:rPr>
              <a:t>The claimant’s costs will be decided in the usual way.</a:t>
            </a:r>
          </a:p>
          <a:p>
            <a:r>
              <a:rPr lang="en-GB" altLang="en-US" sz="2599" dirty="0">
                <a:latin typeface="Calibri" panose="020F0502020204030204" pitchFamily="34" charset="0"/>
              </a:rPr>
              <a:t>If the claimant fails to obtain a judgment more advantageous:</a:t>
            </a:r>
          </a:p>
          <a:p>
            <a:pPr lvl="1"/>
            <a:r>
              <a:rPr lang="en-GB" altLang="en-US" sz="2599" dirty="0">
                <a:latin typeface="Calibri" panose="020F0502020204030204" pitchFamily="34" charset="0"/>
              </a:rPr>
              <a:t>There is usually a split order for costs, unless it is unjust to do so.</a:t>
            </a:r>
          </a:p>
          <a:p>
            <a:pPr lvl="1"/>
            <a:r>
              <a:rPr lang="en-GB" altLang="en-US" sz="2599" dirty="0">
                <a:latin typeface="Calibri" panose="020F0502020204030204" pitchFamily="34" charset="0"/>
              </a:rPr>
              <a:t>The defendant pays claimant’s costs up until the end of the 21 day period.</a:t>
            </a:r>
          </a:p>
          <a:p>
            <a:pPr lvl="1"/>
            <a:r>
              <a:rPr lang="en-GB" altLang="en-US" sz="2599" dirty="0">
                <a:latin typeface="Calibri" panose="020F0502020204030204" pitchFamily="34" charset="0"/>
              </a:rPr>
              <a:t>The claimant pays defendant’s costs thereafter together with interest.</a:t>
            </a:r>
          </a:p>
          <a:p>
            <a:endParaRPr lang="en-GB" dirty="0"/>
          </a:p>
        </p:txBody>
      </p:sp>
    </p:spTree>
    <p:extLst>
      <p:ext uri="{BB962C8B-B14F-4D97-AF65-F5344CB8AC3E}">
        <p14:creationId xmlns:p14="http://schemas.microsoft.com/office/powerpoint/2010/main" val="1585289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8323" y="304800"/>
            <a:ext cx="8596668" cy="1320800"/>
          </a:xfrm>
        </p:spPr>
        <p:txBody>
          <a:bodyPr>
            <a:normAutofit/>
          </a:bodyPr>
          <a:lstStyle/>
          <a:p>
            <a:r>
              <a:rPr lang="en-GB" b="1" dirty="0"/>
              <a:t>Consequences if a Defendant Accepts 	a Claimant’s Part 36 Offer</a:t>
            </a:r>
          </a:p>
        </p:txBody>
      </p:sp>
      <p:sp>
        <p:nvSpPr>
          <p:cNvPr id="3" name="Content Placeholder 2"/>
          <p:cNvSpPr>
            <a:spLocks noGrp="1"/>
          </p:cNvSpPr>
          <p:nvPr>
            <p:ph idx="1"/>
          </p:nvPr>
        </p:nvSpPr>
        <p:spPr>
          <a:xfrm>
            <a:off x="562315" y="2057072"/>
            <a:ext cx="8903737" cy="3880773"/>
          </a:xfrm>
        </p:spPr>
        <p:txBody>
          <a:bodyPr/>
          <a:lstStyle/>
          <a:p>
            <a:r>
              <a:rPr lang="en-GB" altLang="en-US" sz="2800" dirty="0">
                <a:ea typeface="Calibri" panose="020F0502020204030204" pitchFamily="34" charset="0"/>
                <a:cs typeface="Calibri" panose="020F0502020204030204" pitchFamily="34" charset="0"/>
              </a:rPr>
              <a:t>A notice of acceptance is to be sent to the claimant and to the court.</a:t>
            </a:r>
          </a:p>
          <a:p>
            <a:r>
              <a:rPr lang="en-GB" altLang="en-US" sz="2800" dirty="0">
                <a:ea typeface="Calibri" panose="020F0502020204030204" pitchFamily="34" charset="0"/>
                <a:cs typeface="Calibri" panose="020F0502020204030204" pitchFamily="34" charset="0"/>
              </a:rPr>
              <a:t>Proceedings are then stayed.</a:t>
            </a:r>
          </a:p>
          <a:p>
            <a:r>
              <a:rPr lang="en-GB" altLang="en-US" sz="2800" dirty="0">
                <a:ea typeface="Calibri" panose="020F0502020204030204" pitchFamily="34" charset="0"/>
                <a:cs typeface="Calibri" panose="020F0502020204030204" pitchFamily="34" charset="0"/>
              </a:rPr>
              <a:t>The claimant is entitled to his costs on the standard basis up to date of the defendant’s acceptance.</a:t>
            </a:r>
          </a:p>
          <a:p>
            <a:endParaRPr lang="en-GB" dirty="0"/>
          </a:p>
        </p:txBody>
      </p:sp>
    </p:spTree>
    <p:extLst>
      <p:ext uri="{BB962C8B-B14F-4D97-AF65-F5344CB8AC3E}">
        <p14:creationId xmlns:p14="http://schemas.microsoft.com/office/powerpoint/2010/main" val="1709129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794" y="293297"/>
            <a:ext cx="8596668" cy="1320800"/>
          </a:xfrm>
        </p:spPr>
        <p:txBody>
          <a:bodyPr>
            <a:normAutofit/>
          </a:bodyPr>
          <a:lstStyle/>
          <a:p>
            <a:r>
              <a:rPr lang="en-GB" b="1" dirty="0"/>
              <a:t>Consequences if a Defendant Rejects 		a Claimant’s </a:t>
            </a:r>
            <a:r>
              <a:rPr lang="en-GB" b="1" u="sng" dirty="0"/>
              <a:t>CPR 36 </a:t>
            </a:r>
            <a:r>
              <a:rPr lang="en-GB" b="1" dirty="0"/>
              <a:t>Offer</a:t>
            </a:r>
          </a:p>
        </p:txBody>
      </p:sp>
      <p:sp>
        <p:nvSpPr>
          <p:cNvPr id="3" name="Content Placeholder 2"/>
          <p:cNvSpPr>
            <a:spLocks noGrp="1"/>
          </p:cNvSpPr>
          <p:nvPr>
            <p:ph idx="1"/>
          </p:nvPr>
        </p:nvSpPr>
        <p:spPr>
          <a:xfrm>
            <a:off x="510556" y="1666008"/>
            <a:ext cx="9133775" cy="4648528"/>
          </a:xfrm>
        </p:spPr>
        <p:txBody>
          <a:bodyPr>
            <a:normAutofit/>
          </a:bodyPr>
          <a:lstStyle/>
          <a:p>
            <a:r>
              <a:rPr lang="en-GB" altLang="en-US" sz="2599" dirty="0"/>
              <a:t>If the claimant fails to equal or beat his own offer at trial, the costs will be decided in the usual way.</a:t>
            </a:r>
          </a:p>
          <a:p>
            <a:r>
              <a:rPr lang="en-GB" altLang="en-US" sz="2599" dirty="0"/>
              <a:t>If the claimant is awarded a sum that is the same or greater than his Part 36, then as per </a:t>
            </a:r>
            <a:r>
              <a:rPr lang="en-GB" altLang="en-US" sz="2599" u="sng" dirty="0"/>
              <a:t>CPR 36.17 (4)</a:t>
            </a:r>
            <a:r>
              <a:rPr lang="en-GB" altLang="en-US" sz="2599" dirty="0"/>
              <a:t> the claimant is entitled to: </a:t>
            </a:r>
          </a:p>
          <a:p>
            <a:pPr lvl="1"/>
            <a:r>
              <a:rPr lang="en-GB" altLang="en-US" sz="2599" i="1" dirty="0"/>
              <a:t>‘Interest on the whole or part of any sum of money (excluding interest) awarded, at a rate not exceeding 10% above base rate for some or all of the period starting with the date on which the relevant period expired</a:t>
            </a:r>
            <a:r>
              <a:rPr lang="en-GB" altLang="en-US" i="1" dirty="0"/>
              <a:t>’</a:t>
            </a:r>
            <a:endParaRPr lang="en-GB" altLang="en-US" sz="2199" i="1" dirty="0"/>
          </a:p>
          <a:p>
            <a:endParaRPr lang="en-GB" dirty="0"/>
          </a:p>
        </p:txBody>
      </p:sp>
    </p:spTree>
    <p:extLst>
      <p:ext uri="{BB962C8B-B14F-4D97-AF65-F5344CB8AC3E}">
        <p14:creationId xmlns:p14="http://schemas.microsoft.com/office/powerpoint/2010/main" val="614173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1288" y="247290"/>
            <a:ext cx="8596668" cy="1320800"/>
          </a:xfrm>
        </p:spPr>
        <p:txBody>
          <a:bodyPr>
            <a:normAutofit/>
          </a:bodyPr>
          <a:lstStyle/>
          <a:p>
            <a:r>
              <a:rPr lang="en-GB" altLang="en-US" dirty="0"/>
              <a:t>Consequences if a Defendant Rejects a Claimants CPR 36 Offer Continued</a:t>
            </a:r>
            <a:endParaRPr lang="en-GB" dirty="0"/>
          </a:p>
        </p:txBody>
      </p:sp>
      <p:sp>
        <p:nvSpPr>
          <p:cNvPr id="3" name="Content Placeholder 2"/>
          <p:cNvSpPr>
            <a:spLocks noGrp="1"/>
          </p:cNvSpPr>
          <p:nvPr>
            <p:ph idx="1"/>
          </p:nvPr>
        </p:nvSpPr>
        <p:spPr>
          <a:xfrm>
            <a:off x="401287" y="1654506"/>
            <a:ext cx="9312055" cy="4780800"/>
          </a:xfrm>
        </p:spPr>
        <p:txBody>
          <a:bodyPr>
            <a:noAutofit/>
          </a:bodyPr>
          <a:lstStyle/>
          <a:p>
            <a:pPr lvl="1"/>
            <a:r>
              <a:rPr lang="en-US" altLang="en-US" sz="2400" i="1" dirty="0"/>
              <a:t>Costs ... on the indemnity basis from the date on which the relevant period expired</a:t>
            </a:r>
          </a:p>
          <a:p>
            <a:pPr lvl="1"/>
            <a:r>
              <a:rPr lang="en-US" altLang="en-US" sz="2400" i="1" dirty="0"/>
              <a:t>Interest on those costs at a rate not exceeding 10% above base rate</a:t>
            </a:r>
          </a:p>
          <a:p>
            <a:pPr lvl="1"/>
            <a:r>
              <a:rPr lang="en-US" altLang="en-US" sz="2400" i="1" dirty="0"/>
              <a:t>...an additional amount, which shall not exceed £75,000, calculated by applying the prescribed percentage... to an amount which is—</a:t>
            </a:r>
          </a:p>
          <a:p>
            <a:pPr lvl="2"/>
            <a:r>
              <a:rPr lang="en-US" altLang="en-US" sz="2400" i="1" dirty="0"/>
              <a:t>(</a:t>
            </a:r>
            <a:r>
              <a:rPr lang="en-US" altLang="en-US" sz="2400" i="1" dirty="0" err="1"/>
              <a:t>i</a:t>
            </a:r>
            <a:r>
              <a:rPr lang="en-US" altLang="en-US" sz="2400" i="1" dirty="0"/>
              <a:t>) the sum awarded to the claimant by the court; or</a:t>
            </a:r>
          </a:p>
          <a:p>
            <a:pPr lvl="2"/>
            <a:r>
              <a:rPr lang="en-US" altLang="en-US" sz="2400" i="1" dirty="0"/>
              <a:t>(ii) where there is no monetary award, the sum awarded to the claimant by the court in respect of costs.’</a:t>
            </a:r>
          </a:p>
        </p:txBody>
      </p:sp>
    </p:spTree>
    <p:extLst>
      <p:ext uri="{BB962C8B-B14F-4D97-AF65-F5344CB8AC3E}">
        <p14:creationId xmlns:p14="http://schemas.microsoft.com/office/powerpoint/2010/main" val="2239177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42714-0015-B860-C07E-1F26836BAA26}"/>
              </a:ext>
            </a:extLst>
          </p:cNvPr>
          <p:cNvSpPr>
            <a:spLocks noGrp="1"/>
          </p:cNvSpPr>
          <p:nvPr>
            <p:ph type="title"/>
          </p:nvPr>
        </p:nvSpPr>
        <p:spPr>
          <a:xfrm>
            <a:off x="389787" y="195532"/>
            <a:ext cx="2416673" cy="540589"/>
          </a:xfrm>
        </p:spPr>
        <p:txBody>
          <a:bodyPr>
            <a:normAutofit fontScale="90000"/>
          </a:bodyPr>
          <a:lstStyle/>
          <a:p>
            <a:r>
              <a:rPr lang="en-GB" dirty="0"/>
              <a:t>Example:</a:t>
            </a:r>
          </a:p>
        </p:txBody>
      </p:sp>
      <p:sp>
        <p:nvSpPr>
          <p:cNvPr id="3" name="Content Placeholder 2">
            <a:extLst>
              <a:ext uri="{FF2B5EF4-FFF2-40B4-BE49-F238E27FC236}">
                <a16:creationId xmlns:a16="http://schemas.microsoft.com/office/drawing/2014/main" id="{27B1CC5F-FEE3-F899-C61F-B1F5459B14D9}"/>
              </a:ext>
            </a:extLst>
          </p:cNvPr>
          <p:cNvSpPr>
            <a:spLocks noGrp="1"/>
          </p:cNvSpPr>
          <p:nvPr>
            <p:ph idx="1"/>
          </p:nvPr>
        </p:nvSpPr>
        <p:spPr>
          <a:xfrm>
            <a:off x="332276" y="1158816"/>
            <a:ext cx="9754879" cy="5664679"/>
          </a:xfrm>
        </p:spPr>
        <p:txBody>
          <a:bodyPr>
            <a:noAutofit/>
          </a:bodyPr>
          <a:lstStyle/>
          <a:p>
            <a:pPr marL="0" indent="0">
              <a:buNone/>
            </a:pPr>
            <a:r>
              <a:rPr lang="en-GB" sz="1400" dirty="0"/>
              <a:t>Matthew is suing </a:t>
            </a:r>
            <a:r>
              <a:rPr lang="en-GB" sz="1400" dirty="0" err="1"/>
              <a:t>Cinematronix</a:t>
            </a:r>
            <a:r>
              <a:rPr lang="en-GB" sz="1400" dirty="0"/>
              <a:t> Ltd for breach of contract in the sum of £100,000.  Matthew issues  proceedings on 1 December 2024 and </a:t>
            </a:r>
            <a:r>
              <a:rPr lang="en-GB" sz="1400" dirty="0" err="1"/>
              <a:t>Cinematronix</a:t>
            </a:r>
            <a:r>
              <a:rPr lang="en-GB" sz="1400" dirty="0"/>
              <a:t> Ltd denies liability. On 1 January 2025 Matthew makes a Part 36 offer to settle to </a:t>
            </a:r>
            <a:r>
              <a:rPr lang="en-GB" sz="1400" dirty="0" err="1"/>
              <a:t>Cinematronix</a:t>
            </a:r>
            <a:r>
              <a:rPr lang="en-GB" sz="1400" dirty="0"/>
              <a:t> ( the defendant) in the sum of £90,000.  </a:t>
            </a:r>
            <a:r>
              <a:rPr lang="en-GB" sz="1400" dirty="0" err="1"/>
              <a:t>Cinematronix</a:t>
            </a:r>
            <a:r>
              <a:rPr lang="en-GB" sz="1400" dirty="0"/>
              <a:t> do not accept that offer within the 21 days and the matter proceeds to trial.  On 1</a:t>
            </a:r>
            <a:r>
              <a:rPr lang="en-GB" sz="1400" baseline="30000" dirty="0"/>
              <a:t>st</a:t>
            </a:r>
            <a:r>
              <a:rPr lang="en-GB" sz="1400" dirty="0"/>
              <a:t> April 2025 Matthew wins his case and is awarded £100,000. </a:t>
            </a:r>
          </a:p>
          <a:p>
            <a:pPr marL="0" indent="0">
              <a:buNone/>
            </a:pPr>
            <a:r>
              <a:rPr lang="en-GB" sz="1400" dirty="0"/>
              <a:t>In line with the general rule, </a:t>
            </a:r>
            <a:r>
              <a:rPr lang="en-GB" sz="1400" dirty="0" err="1"/>
              <a:t>Cineamatronix</a:t>
            </a:r>
            <a:r>
              <a:rPr lang="en-GB" sz="1400" dirty="0"/>
              <a:t> will be ordered to pay M’s costs of proceedings from date M instructed solicitors to the date of the end of M’s offer to settle ( 22</a:t>
            </a:r>
            <a:r>
              <a:rPr lang="en-GB" sz="1400" baseline="30000" dirty="0"/>
              <a:t>nd</a:t>
            </a:r>
            <a:r>
              <a:rPr lang="en-GB" sz="1400" dirty="0"/>
              <a:t> January 2025) on the </a:t>
            </a:r>
            <a:r>
              <a:rPr lang="en-GB" sz="1400" b="1" dirty="0"/>
              <a:t>standard basis</a:t>
            </a:r>
          </a:p>
          <a:p>
            <a:pPr marL="0" indent="0">
              <a:buNone/>
            </a:pPr>
            <a:r>
              <a:rPr lang="en-GB" sz="1400" b="1" dirty="0"/>
              <a:t>And</a:t>
            </a:r>
          </a:p>
          <a:p>
            <a:pPr marL="0" indent="0">
              <a:buNone/>
            </a:pPr>
            <a:r>
              <a:rPr lang="en-GB" sz="1400" dirty="0"/>
              <a:t>M’s costs from end of the relevant period (22</a:t>
            </a:r>
            <a:r>
              <a:rPr lang="en-GB" sz="1400" baseline="30000" dirty="0"/>
              <a:t>nd</a:t>
            </a:r>
            <a:r>
              <a:rPr lang="en-GB" sz="1400" dirty="0"/>
              <a:t> January 2025) up to end of trial (1</a:t>
            </a:r>
            <a:r>
              <a:rPr lang="en-GB" sz="1400" baseline="30000" dirty="0"/>
              <a:t>st</a:t>
            </a:r>
            <a:r>
              <a:rPr lang="en-GB" sz="1400" dirty="0"/>
              <a:t> April 2025) on the </a:t>
            </a:r>
            <a:r>
              <a:rPr lang="en-GB" sz="1400" b="1" dirty="0"/>
              <a:t>indemnity basis</a:t>
            </a:r>
          </a:p>
          <a:p>
            <a:pPr marL="0" indent="0">
              <a:buNone/>
            </a:pPr>
            <a:r>
              <a:rPr lang="en-GB" sz="1400" b="1" dirty="0"/>
              <a:t>And</a:t>
            </a:r>
          </a:p>
          <a:p>
            <a:pPr marL="0" indent="0">
              <a:buNone/>
            </a:pPr>
            <a:r>
              <a:rPr lang="en-GB" sz="1400" dirty="0"/>
              <a:t>Interest on the sum of money awarded ( £100,000) at the rate of 10% above base rate from the date on which the relevant period for acceptance of M’s offer expired ( 22</a:t>
            </a:r>
            <a:r>
              <a:rPr lang="en-GB" sz="1400" baseline="30000" dirty="0"/>
              <a:t>nd</a:t>
            </a:r>
            <a:r>
              <a:rPr lang="en-GB" sz="1400" dirty="0"/>
              <a:t> January 2025) to date of trial</a:t>
            </a:r>
          </a:p>
          <a:p>
            <a:pPr marL="0" indent="0">
              <a:buNone/>
            </a:pPr>
            <a:r>
              <a:rPr lang="en-GB" sz="1400" b="1" dirty="0"/>
              <a:t>And</a:t>
            </a:r>
          </a:p>
          <a:p>
            <a:pPr marL="0" indent="0">
              <a:buNone/>
            </a:pPr>
            <a:r>
              <a:rPr lang="en-GB" sz="1400" dirty="0"/>
              <a:t>Interest on M’s costs from the end of the relevant period ( 22</a:t>
            </a:r>
            <a:r>
              <a:rPr lang="en-GB" sz="1400" baseline="30000" dirty="0"/>
              <a:t>nd</a:t>
            </a:r>
            <a:r>
              <a:rPr lang="en-GB" sz="1400" dirty="0"/>
              <a:t> January 2025) up to end of trial (1</a:t>
            </a:r>
            <a:r>
              <a:rPr lang="en-GB" sz="1400" baseline="30000" dirty="0"/>
              <a:t>st</a:t>
            </a:r>
            <a:r>
              <a:rPr lang="en-GB" sz="1400" dirty="0"/>
              <a:t> April 2025)</a:t>
            </a:r>
          </a:p>
          <a:p>
            <a:pPr marL="0" indent="0">
              <a:buNone/>
            </a:pPr>
            <a:r>
              <a:rPr lang="en-GB" sz="1400" b="1" dirty="0"/>
              <a:t>And</a:t>
            </a:r>
          </a:p>
          <a:p>
            <a:pPr marL="0" indent="0">
              <a:buNone/>
            </a:pPr>
            <a:r>
              <a:rPr lang="en-GB" sz="1400" dirty="0"/>
              <a:t>An additional sum to M, calculated as a % of damages.  The percentage will be 10% of damages awarded because the sum awarded is less than £500,000. So </a:t>
            </a:r>
            <a:r>
              <a:rPr lang="en-GB" sz="1400" dirty="0" err="1"/>
              <a:t>Cinematronix</a:t>
            </a:r>
            <a:r>
              <a:rPr lang="en-GB" sz="1400" dirty="0"/>
              <a:t> </a:t>
            </a:r>
            <a:r>
              <a:rPr lang="en-GB" sz="1400" dirty="0" err="1"/>
              <a:t>wil</a:t>
            </a:r>
            <a:r>
              <a:rPr lang="en-GB" sz="1400" dirty="0"/>
              <a:t> be ordered to pay M and additional 10% of £100,000) = £10,000</a:t>
            </a:r>
          </a:p>
        </p:txBody>
      </p:sp>
    </p:spTree>
    <p:extLst>
      <p:ext uri="{BB962C8B-B14F-4D97-AF65-F5344CB8AC3E}">
        <p14:creationId xmlns:p14="http://schemas.microsoft.com/office/powerpoint/2010/main" val="24567730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BAA523CB-6E89-4BE8-8AA5-A3293155AD1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81178" y="112522"/>
            <a:ext cx="8453886" cy="6642374"/>
          </a:xfrm>
          <a:prstGeom prst="rect">
            <a:avLst/>
          </a:prstGeom>
        </p:spPr>
      </p:pic>
    </p:spTree>
    <p:extLst>
      <p:ext uri="{BB962C8B-B14F-4D97-AF65-F5344CB8AC3E}">
        <p14:creationId xmlns:p14="http://schemas.microsoft.com/office/powerpoint/2010/main" val="925013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E1DC4-8201-4BB3-8A4E-C136994D2CFA}"/>
              </a:ext>
            </a:extLst>
          </p:cNvPr>
          <p:cNvSpPr>
            <a:spLocks noGrp="1"/>
          </p:cNvSpPr>
          <p:nvPr>
            <p:ph type="title"/>
          </p:nvPr>
        </p:nvSpPr>
        <p:spPr>
          <a:xfrm>
            <a:off x="637078" y="253042"/>
            <a:ext cx="8596668" cy="730369"/>
          </a:xfrm>
        </p:spPr>
        <p:txBody>
          <a:bodyPr>
            <a:normAutofit/>
          </a:bodyPr>
          <a:lstStyle/>
          <a:p>
            <a:r>
              <a:rPr lang="en-GB" b="1" dirty="0"/>
              <a:t>Other types of settlement order </a:t>
            </a:r>
          </a:p>
        </p:txBody>
      </p:sp>
      <p:sp>
        <p:nvSpPr>
          <p:cNvPr id="3" name="Content Placeholder 2">
            <a:extLst>
              <a:ext uri="{FF2B5EF4-FFF2-40B4-BE49-F238E27FC236}">
                <a16:creationId xmlns:a16="http://schemas.microsoft.com/office/drawing/2014/main" id="{C619B5F7-14DC-4DDC-B63F-586F02CD57AC}"/>
              </a:ext>
            </a:extLst>
          </p:cNvPr>
          <p:cNvSpPr>
            <a:spLocks noGrp="1"/>
          </p:cNvSpPr>
          <p:nvPr>
            <p:ph idx="1"/>
          </p:nvPr>
        </p:nvSpPr>
        <p:spPr>
          <a:xfrm>
            <a:off x="200006" y="844430"/>
            <a:ext cx="9818138" cy="5697267"/>
          </a:xfrm>
        </p:spPr>
        <p:txBody>
          <a:bodyPr>
            <a:normAutofit lnSpcReduction="10000"/>
          </a:bodyPr>
          <a:lstStyle/>
          <a:p>
            <a:pPr algn="just"/>
            <a:r>
              <a:rPr lang="en-GB" sz="2400" b="1" dirty="0">
                <a:solidFill>
                  <a:srgbClr val="000000"/>
                </a:solidFill>
              </a:rPr>
              <a:t>C</a:t>
            </a:r>
            <a:r>
              <a:rPr lang="en-GB" sz="2400" b="1" i="0" dirty="0">
                <a:solidFill>
                  <a:srgbClr val="000000"/>
                </a:solidFill>
                <a:effectLst/>
              </a:rPr>
              <a:t>onsent order</a:t>
            </a:r>
            <a:r>
              <a:rPr lang="en-GB" sz="2400" b="0" i="0" dirty="0">
                <a:solidFill>
                  <a:srgbClr val="000000"/>
                </a:solidFill>
                <a:effectLst/>
              </a:rPr>
              <a:t>: </a:t>
            </a:r>
            <a:r>
              <a:rPr lang="en-GB" sz="2400" dirty="0">
                <a:solidFill>
                  <a:srgbClr val="000000"/>
                </a:solidFill>
              </a:rPr>
              <a:t>an </a:t>
            </a:r>
            <a:r>
              <a:rPr lang="en-GB" sz="2400" b="0" i="0" dirty="0">
                <a:solidFill>
                  <a:srgbClr val="000000"/>
                </a:solidFill>
                <a:effectLst/>
              </a:rPr>
              <a:t>order of the court. </a:t>
            </a:r>
            <a:r>
              <a:rPr lang="en-GB" sz="2400" dirty="0">
                <a:solidFill>
                  <a:srgbClr val="000000"/>
                </a:solidFill>
              </a:rPr>
              <a:t>The parties</a:t>
            </a:r>
            <a:r>
              <a:rPr lang="en-GB" sz="2400" b="0" i="0" dirty="0">
                <a:solidFill>
                  <a:srgbClr val="000000"/>
                </a:solidFill>
                <a:effectLst/>
              </a:rPr>
              <a:t> draft the consent order, court considers the order on paper without a hearing, and the terms of the draft order are usually approved</a:t>
            </a:r>
            <a:r>
              <a:rPr lang="en-GB" sz="2400" dirty="0">
                <a:solidFill>
                  <a:srgbClr val="000000"/>
                </a:solidFill>
              </a:rPr>
              <a:t>, dated, sealed by the court and returned to the parties</a:t>
            </a:r>
            <a:endParaRPr lang="en-GB" sz="2400" b="0" i="0" dirty="0">
              <a:solidFill>
                <a:srgbClr val="000000"/>
              </a:solidFill>
              <a:effectLst/>
            </a:endParaRPr>
          </a:p>
          <a:p>
            <a:pPr algn="just"/>
            <a:r>
              <a:rPr lang="en-GB" sz="2400" b="1" i="0" dirty="0">
                <a:solidFill>
                  <a:srgbClr val="000000"/>
                </a:solidFill>
                <a:effectLst/>
              </a:rPr>
              <a:t>Tomlin orders</a:t>
            </a:r>
            <a:r>
              <a:rPr lang="en-GB" sz="2400" b="0" i="0" dirty="0">
                <a:solidFill>
                  <a:srgbClr val="000000"/>
                </a:solidFill>
                <a:effectLst/>
              </a:rPr>
              <a:t>: A Tomlin order is an order of the court, with the consent of all the parties, which resolves the court proceedings. Unlike a consent order, a Tomlin order enables the parties to record terms of settlement which are agreed between the parties, but which cannot directly be ordered by the court (</a:t>
            </a:r>
            <a:r>
              <a:rPr lang="en-GB" sz="2400" b="0" i="0" dirty="0" err="1">
                <a:solidFill>
                  <a:srgbClr val="000000"/>
                </a:solidFill>
                <a:effectLst/>
              </a:rPr>
              <a:t>eg</a:t>
            </a:r>
            <a:r>
              <a:rPr lang="en-GB" sz="2400" b="0" i="0" dirty="0">
                <a:solidFill>
                  <a:srgbClr val="000000"/>
                </a:solidFill>
                <a:effectLst/>
              </a:rPr>
              <a:t> any agreement about confidentiality)</a:t>
            </a:r>
          </a:p>
          <a:p>
            <a:pPr algn="just"/>
            <a:r>
              <a:rPr lang="en-GB" sz="2400" b="1" dirty="0">
                <a:solidFill>
                  <a:srgbClr val="000000"/>
                </a:solidFill>
              </a:rPr>
              <a:t>Calderbank offers</a:t>
            </a:r>
            <a:r>
              <a:rPr lang="en-GB" sz="2400" dirty="0">
                <a:solidFill>
                  <a:srgbClr val="000000"/>
                </a:solidFill>
              </a:rPr>
              <a:t>: </a:t>
            </a:r>
            <a:r>
              <a:rPr lang="en-GB" sz="2400" dirty="0">
                <a:effectLst/>
              </a:rPr>
              <a:t>(</a:t>
            </a:r>
            <a:r>
              <a:rPr lang="en-GB" sz="2400" dirty="0" err="1">
                <a:effectLst/>
              </a:rPr>
              <a:t>a.k.a</a:t>
            </a:r>
            <a:r>
              <a:rPr lang="en-GB" sz="2400" dirty="0">
                <a:effectLst/>
              </a:rPr>
              <a:t> an offer made </a:t>
            </a:r>
            <a:r>
              <a:rPr lang="en-GB" sz="2400" b="1" dirty="0">
                <a:effectLst/>
              </a:rPr>
              <a:t>without prejudice save as to costs</a:t>
            </a:r>
            <a:r>
              <a:rPr lang="en-GB" sz="2400" dirty="0">
                <a:effectLst/>
              </a:rPr>
              <a:t>.) It is an offer in which a party offers to settle the whole of a dispute or an issue in the dispute (named after the case of </a:t>
            </a:r>
            <a:r>
              <a:rPr lang="en-GB" sz="2400" b="1" i="1" dirty="0">
                <a:effectLst/>
              </a:rPr>
              <a:t>Calderbank v Calderbank</a:t>
            </a:r>
            <a:r>
              <a:rPr lang="en-GB" sz="2400" dirty="0">
                <a:effectLst/>
              </a:rPr>
              <a:t> </a:t>
            </a:r>
            <a:r>
              <a:rPr lang="en-GB" sz="2400" b="1" dirty="0">
                <a:effectLst/>
              </a:rPr>
              <a:t>[1976]</a:t>
            </a:r>
            <a:r>
              <a:rPr lang="en-GB" sz="2400" dirty="0">
                <a:effectLst/>
              </a:rPr>
              <a:t>. The party making the offer can set out the proposed consequences if the offer is accepted. Any agreement is a contract and enforceable in the same way.</a:t>
            </a:r>
            <a:endParaRPr lang="en-GB" sz="2400" b="0" i="0" dirty="0">
              <a:solidFill>
                <a:srgbClr val="000000"/>
              </a:solidFill>
              <a:effectLst/>
            </a:endParaRPr>
          </a:p>
          <a:p>
            <a:pPr algn="just"/>
            <a:endParaRPr lang="en-GB" sz="2400" b="0" i="0" dirty="0">
              <a:solidFill>
                <a:srgbClr val="000000"/>
              </a:solidFill>
              <a:effectLst/>
            </a:endParaRPr>
          </a:p>
          <a:p>
            <a:endParaRPr lang="en-GB" dirty="0"/>
          </a:p>
        </p:txBody>
      </p:sp>
    </p:spTree>
    <p:extLst>
      <p:ext uri="{BB962C8B-B14F-4D97-AF65-F5344CB8AC3E}">
        <p14:creationId xmlns:p14="http://schemas.microsoft.com/office/powerpoint/2010/main" val="243678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FC73B-11F9-4C52-AF7E-634ECDCE3749}"/>
              </a:ext>
            </a:extLst>
          </p:cNvPr>
          <p:cNvSpPr>
            <a:spLocks noGrp="1"/>
          </p:cNvSpPr>
          <p:nvPr>
            <p:ph type="title"/>
          </p:nvPr>
        </p:nvSpPr>
        <p:spPr>
          <a:xfrm>
            <a:off x="499054" y="304800"/>
            <a:ext cx="8596668" cy="782128"/>
          </a:xfrm>
        </p:spPr>
        <p:txBody>
          <a:bodyPr>
            <a:normAutofit/>
          </a:bodyPr>
          <a:lstStyle/>
          <a:p>
            <a:r>
              <a:rPr lang="en-GB" dirty="0"/>
              <a:t>Summary </a:t>
            </a:r>
          </a:p>
        </p:txBody>
      </p:sp>
      <p:sp>
        <p:nvSpPr>
          <p:cNvPr id="3" name="Content Placeholder 2">
            <a:extLst>
              <a:ext uri="{FF2B5EF4-FFF2-40B4-BE49-F238E27FC236}">
                <a16:creationId xmlns:a16="http://schemas.microsoft.com/office/drawing/2014/main" id="{CC16A0D3-1FE1-40A3-A64B-FA3F6A868E02}"/>
              </a:ext>
            </a:extLst>
          </p:cNvPr>
          <p:cNvSpPr>
            <a:spLocks noGrp="1"/>
          </p:cNvSpPr>
          <p:nvPr>
            <p:ph idx="1"/>
          </p:nvPr>
        </p:nvSpPr>
        <p:spPr>
          <a:xfrm>
            <a:off x="349530" y="1086927"/>
            <a:ext cx="9271798" cy="5319623"/>
          </a:xfrm>
        </p:spPr>
        <p:txBody>
          <a:bodyPr>
            <a:normAutofit/>
          </a:bodyPr>
          <a:lstStyle/>
          <a:p>
            <a:pPr>
              <a:lnSpc>
                <a:spcPct val="110000"/>
              </a:lnSpc>
              <a:buFont typeface="Arial" panose="020B0604020202020204" pitchFamily="34" charset="0"/>
              <a:buChar char="•"/>
            </a:pPr>
            <a:r>
              <a:rPr lang="en-GB" sz="2000" dirty="0"/>
              <a:t>The court will expect the parties to attempt to settle a case; often this is on agreed terms, subject to approval of the court. This is known as “by consent”.</a:t>
            </a:r>
          </a:p>
          <a:p>
            <a:pPr>
              <a:lnSpc>
                <a:spcPct val="110000"/>
              </a:lnSpc>
              <a:buFont typeface="Arial" panose="020B0604020202020204" pitchFamily="34" charset="0"/>
              <a:buChar char="•"/>
            </a:pPr>
            <a:r>
              <a:rPr lang="en-GB" sz="2000" dirty="0"/>
              <a:t> Alternatively, a party can agree terms under a Tomlin order, which allows enforcement of the terms within the current proceedings instead of putting the burden on the innocent party to bring fresh enforcement proceedings.</a:t>
            </a:r>
          </a:p>
          <a:p>
            <a:pPr>
              <a:lnSpc>
                <a:spcPct val="110000"/>
              </a:lnSpc>
              <a:buFont typeface="Arial" panose="020B0604020202020204" pitchFamily="34" charset="0"/>
              <a:buChar char="•"/>
            </a:pPr>
            <a:r>
              <a:rPr lang="en-GB" sz="2000" dirty="0"/>
              <a:t> </a:t>
            </a:r>
            <a:r>
              <a:rPr lang="en-GB" sz="2000" b="1" dirty="0"/>
              <a:t>Part 36</a:t>
            </a:r>
            <a:r>
              <a:rPr lang="en-GB" sz="2000" dirty="0"/>
              <a:t> offers represent one of the most important tactical steps a party to a dispute can take.</a:t>
            </a:r>
          </a:p>
          <a:p>
            <a:pPr>
              <a:lnSpc>
                <a:spcPct val="110000"/>
              </a:lnSpc>
              <a:buFont typeface="Arial" panose="020B0604020202020204" pitchFamily="34" charset="0"/>
              <a:buChar char="•"/>
            </a:pPr>
            <a:r>
              <a:rPr lang="en-GB" sz="2000" dirty="0"/>
              <a:t> Both claimants and defendants can make Part 36 offers.</a:t>
            </a:r>
          </a:p>
          <a:p>
            <a:pPr>
              <a:lnSpc>
                <a:spcPct val="110000"/>
              </a:lnSpc>
              <a:buFont typeface="Arial" panose="020B0604020202020204" pitchFamily="34" charset="0"/>
              <a:buChar char="•"/>
            </a:pPr>
            <a:r>
              <a:rPr lang="en-GB" sz="2000" dirty="0"/>
              <a:t> If a defendant’s offer is accepted, that sum must be paid in a single sum to the claimant within 14 days of acceptance. If it is not paid, the claimant can enter judgment.</a:t>
            </a:r>
          </a:p>
          <a:p>
            <a:pPr>
              <a:lnSpc>
                <a:spcPct val="110000"/>
              </a:lnSpc>
              <a:buFont typeface="Arial" panose="020B0604020202020204" pitchFamily="34" charset="0"/>
              <a:buChar char="•"/>
            </a:pPr>
            <a:r>
              <a:rPr lang="en-GB" sz="2000" dirty="0"/>
              <a:t> The form a Part 36 offer should take is prescribed by the rules.</a:t>
            </a:r>
          </a:p>
          <a:p>
            <a:pPr>
              <a:lnSpc>
                <a:spcPct val="110000"/>
              </a:lnSpc>
              <a:buFont typeface="Arial" panose="020B0604020202020204" pitchFamily="34" charset="0"/>
              <a:buChar char="•"/>
            </a:pPr>
            <a:endParaRPr lang="en-GB" sz="1500" dirty="0"/>
          </a:p>
          <a:p>
            <a:pPr>
              <a:lnSpc>
                <a:spcPct val="110000"/>
              </a:lnSpc>
              <a:buFont typeface="Arial" panose="020B0604020202020204" pitchFamily="34" charset="0"/>
              <a:buChar char="•"/>
            </a:pPr>
            <a:endParaRPr lang="en-GB" sz="1500" dirty="0"/>
          </a:p>
        </p:txBody>
      </p:sp>
    </p:spTree>
    <p:extLst>
      <p:ext uri="{BB962C8B-B14F-4D97-AF65-F5344CB8AC3E}">
        <p14:creationId xmlns:p14="http://schemas.microsoft.com/office/powerpoint/2010/main" val="1193226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F860AD-1C8D-4A05-95B0-14F1BB3C709B}"/>
              </a:ext>
            </a:extLst>
          </p:cNvPr>
          <p:cNvSpPr>
            <a:spLocks noGrp="1"/>
          </p:cNvSpPr>
          <p:nvPr>
            <p:ph idx="4294967295"/>
          </p:nvPr>
        </p:nvSpPr>
        <p:spPr>
          <a:xfrm>
            <a:off x="415357" y="1280005"/>
            <a:ext cx="9050696" cy="5396840"/>
          </a:xfrm>
        </p:spPr>
        <p:txBody>
          <a:bodyPr vert="horz" lIns="91440" tIns="45720" rIns="91440" bIns="45720" rtlCol="0" anchor="t">
            <a:normAutofit/>
          </a:bodyPr>
          <a:lstStyle/>
          <a:p>
            <a:pPr indent="-228600" defTabSz="914400">
              <a:lnSpc>
                <a:spcPct val="110000"/>
              </a:lnSpc>
            </a:pPr>
            <a:r>
              <a:rPr lang="en-US" sz="1500" dirty="0"/>
              <a:t> </a:t>
            </a:r>
            <a:r>
              <a:rPr lang="en-US" dirty="0"/>
              <a:t>Any offer must specify a period of not less than 21 days (the relevant period) within which the defendant will be liable for the claimant’s costs if the offer is accepted within the relevant period, provided the offer is for the whole of the claim (unless it is less than 21 days before the start of the trial).</a:t>
            </a:r>
          </a:p>
          <a:p>
            <a:pPr indent="-228600" defTabSz="914400">
              <a:lnSpc>
                <a:spcPct val="110000"/>
              </a:lnSpc>
            </a:pPr>
            <a:r>
              <a:rPr lang="en-US" dirty="0"/>
              <a:t>The trial judge is not usually informed of any offer until the issues of liability and quantum have been decided.</a:t>
            </a:r>
          </a:p>
          <a:p>
            <a:pPr indent="-228600" defTabSz="914400">
              <a:lnSpc>
                <a:spcPct val="110000"/>
              </a:lnSpc>
            </a:pPr>
            <a:r>
              <a:rPr lang="en-US" dirty="0"/>
              <a:t>If a </a:t>
            </a:r>
            <a:r>
              <a:rPr lang="en-US" b="1" dirty="0"/>
              <a:t>Part 36</a:t>
            </a:r>
            <a:r>
              <a:rPr lang="en-US" dirty="0"/>
              <a:t> offer is accepted, proceedings are stayed.</a:t>
            </a:r>
          </a:p>
          <a:p>
            <a:pPr indent="-228600" defTabSz="914400">
              <a:lnSpc>
                <a:spcPct val="110000"/>
              </a:lnSpc>
            </a:pPr>
            <a:r>
              <a:rPr lang="en-US" dirty="0"/>
              <a:t>If a Part 36 offer is not accepted, different costs consequences apply depending upon the outcome of the case.</a:t>
            </a:r>
          </a:p>
          <a:p>
            <a:pPr indent="-228600" defTabSz="914400">
              <a:lnSpc>
                <a:spcPct val="110000"/>
              </a:lnSpc>
            </a:pPr>
            <a:r>
              <a:rPr lang="en-US" dirty="0"/>
              <a:t>When considering the effect of Part 36 in personal injury matters, the court will take into account that certain state benefits will be deducted from the damages.</a:t>
            </a:r>
          </a:p>
          <a:p>
            <a:pPr marL="0" indent="-228600" defTabSz="914400">
              <a:lnSpc>
                <a:spcPct val="110000"/>
              </a:lnSpc>
            </a:pPr>
            <a:endParaRPr lang="en-US" dirty="0"/>
          </a:p>
          <a:p>
            <a:pPr indent="-228600" defTabSz="914400">
              <a:lnSpc>
                <a:spcPct val="110000"/>
              </a:lnSpc>
            </a:pPr>
            <a:endParaRPr lang="en-US" sz="1500" dirty="0"/>
          </a:p>
        </p:txBody>
      </p:sp>
      <p:sp>
        <p:nvSpPr>
          <p:cNvPr id="2" name="Title 1">
            <a:extLst>
              <a:ext uri="{FF2B5EF4-FFF2-40B4-BE49-F238E27FC236}">
                <a16:creationId xmlns:a16="http://schemas.microsoft.com/office/drawing/2014/main" id="{194280D7-E974-937B-CCE3-8D290AA3F5CC}"/>
              </a:ext>
            </a:extLst>
          </p:cNvPr>
          <p:cNvSpPr txBox="1">
            <a:spLocks/>
          </p:cNvSpPr>
          <p:nvPr/>
        </p:nvSpPr>
        <p:spPr>
          <a:xfrm>
            <a:off x="499054" y="304800"/>
            <a:ext cx="8596668" cy="782128"/>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Summary ….continued</a:t>
            </a:r>
          </a:p>
        </p:txBody>
      </p:sp>
    </p:spTree>
    <p:extLst>
      <p:ext uri="{BB962C8B-B14F-4D97-AF65-F5344CB8AC3E}">
        <p14:creationId xmlns:p14="http://schemas.microsoft.com/office/powerpoint/2010/main" val="3766508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565F9A-5F85-4DDE-93FA-56AA3A236823}"/>
              </a:ext>
            </a:extLst>
          </p:cNvPr>
          <p:cNvSpPr>
            <a:spLocks noGrp="1"/>
          </p:cNvSpPr>
          <p:nvPr>
            <p:ph idx="4294967295"/>
          </p:nvPr>
        </p:nvSpPr>
        <p:spPr>
          <a:xfrm>
            <a:off x="499054" y="1086928"/>
            <a:ext cx="9601200" cy="5405887"/>
          </a:xfrm>
        </p:spPr>
        <p:txBody>
          <a:bodyPr vert="horz" lIns="91440" tIns="45720" rIns="91440" bIns="45720" rtlCol="0" anchor="t">
            <a:normAutofit/>
          </a:bodyPr>
          <a:lstStyle/>
          <a:p>
            <a:pPr indent="-228600" defTabSz="914400">
              <a:lnSpc>
                <a:spcPct val="110000"/>
              </a:lnSpc>
            </a:pPr>
            <a:r>
              <a:rPr lang="en-US" dirty="0"/>
              <a:t>If a defendant’s </a:t>
            </a:r>
            <a:r>
              <a:rPr lang="en-US" b="1" dirty="0"/>
              <a:t>Part 36</a:t>
            </a:r>
            <a:r>
              <a:rPr lang="en-US" dirty="0"/>
              <a:t> offer is not accepted, the issue on costs is whether the award at trial exceeds the offer:</a:t>
            </a:r>
          </a:p>
          <a:p>
            <a:pPr indent="-228600" defTabSz="914400">
              <a:lnSpc>
                <a:spcPct val="110000"/>
              </a:lnSpc>
            </a:pPr>
            <a:r>
              <a:rPr lang="en-US" dirty="0"/>
              <a:t>If it does, costs are decided under the usual principles, with the winner usually being awarded costs against the loser.</a:t>
            </a:r>
          </a:p>
          <a:p>
            <a:pPr indent="-228600" defTabSz="914400">
              <a:lnSpc>
                <a:spcPct val="110000"/>
              </a:lnSpc>
            </a:pPr>
            <a:r>
              <a:rPr lang="en-US" dirty="0"/>
              <a:t>If it does not, the offer should have been accepted, and costs from 21 days after making the offer must be awarded to the defendant (unless it would be unjust). </a:t>
            </a:r>
          </a:p>
          <a:p>
            <a:pPr indent="-228600" defTabSz="914400">
              <a:lnSpc>
                <a:spcPct val="110000"/>
              </a:lnSpc>
            </a:pPr>
            <a:r>
              <a:rPr lang="en-US" dirty="0"/>
              <a:t>If a claimant’s Part 36 offer is not accepted, and if the award at trial is the same or better for the claimant than the offer, the court must (unless it would be unjust to do so) award the claimant:</a:t>
            </a:r>
          </a:p>
          <a:p>
            <a:pPr marL="0" indent="0" defTabSz="914400">
              <a:lnSpc>
                <a:spcPct val="110000"/>
              </a:lnSpc>
              <a:buNone/>
            </a:pPr>
            <a:r>
              <a:rPr lang="en-US" dirty="0"/>
              <a:t>(a)   an additional percentage on damages in monetary claims (or costs in non-monetary claims);</a:t>
            </a:r>
          </a:p>
          <a:p>
            <a:pPr marL="0" indent="0" defTabSz="914400">
              <a:lnSpc>
                <a:spcPct val="110000"/>
              </a:lnSpc>
              <a:buNone/>
            </a:pPr>
            <a:r>
              <a:rPr lang="en-US" dirty="0"/>
              <a:t>(b)   enhanced interest on damages;</a:t>
            </a:r>
          </a:p>
          <a:p>
            <a:pPr marL="0" indent="0" defTabSz="914400">
              <a:lnSpc>
                <a:spcPct val="110000"/>
              </a:lnSpc>
              <a:buNone/>
            </a:pPr>
            <a:r>
              <a:rPr lang="en-US" dirty="0"/>
              <a:t>(c)   indemnity basis costs; and</a:t>
            </a:r>
          </a:p>
          <a:p>
            <a:pPr marL="0" indent="0" defTabSz="914400">
              <a:lnSpc>
                <a:spcPct val="110000"/>
              </a:lnSpc>
              <a:buNone/>
            </a:pPr>
            <a:r>
              <a:rPr lang="en-US" dirty="0"/>
              <a:t>(d)   enhanced interest on those costs.</a:t>
            </a:r>
          </a:p>
          <a:p>
            <a:pPr marL="114300" indent="0" defTabSz="914400">
              <a:lnSpc>
                <a:spcPct val="110000"/>
              </a:lnSpc>
              <a:buNone/>
            </a:pPr>
            <a:endParaRPr lang="en-US" dirty="0"/>
          </a:p>
          <a:p>
            <a:pPr indent="-228600" defTabSz="914400">
              <a:lnSpc>
                <a:spcPct val="110000"/>
              </a:lnSpc>
            </a:pPr>
            <a:endParaRPr lang="en-US" sz="1100" dirty="0"/>
          </a:p>
        </p:txBody>
      </p:sp>
      <p:sp>
        <p:nvSpPr>
          <p:cNvPr id="2" name="Title 1">
            <a:extLst>
              <a:ext uri="{FF2B5EF4-FFF2-40B4-BE49-F238E27FC236}">
                <a16:creationId xmlns:a16="http://schemas.microsoft.com/office/drawing/2014/main" id="{626B36B8-12E7-8BFE-13C6-84D6CA762777}"/>
              </a:ext>
            </a:extLst>
          </p:cNvPr>
          <p:cNvSpPr txBox="1">
            <a:spLocks/>
          </p:cNvSpPr>
          <p:nvPr/>
        </p:nvSpPr>
        <p:spPr>
          <a:xfrm>
            <a:off x="499054" y="304800"/>
            <a:ext cx="8596668" cy="782128"/>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Summary ….continued</a:t>
            </a:r>
          </a:p>
        </p:txBody>
      </p:sp>
    </p:spTree>
    <p:extLst>
      <p:ext uri="{BB962C8B-B14F-4D97-AF65-F5344CB8AC3E}">
        <p14:creationId xmlns:p14="http://schemas.microsoft.com/office/powerpoint/2010/main" val="2494199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927253-3DF1-4603-900D-42B1DA1032D1}"/>
              </a:ext>
            </a:extLst>
          </p:cNvPr>
          <p:cNvSpPr>
            <a:spLocks noGrp="1"/>
          </p:cNvSpPr>
          <p:nvPr>
            <p:ph idx="4294967295"/>
          </p:nvPr>
        </p:nvSpPr>
        <p:spPr>
          <a:xfrm>
            <a:off x="386602" y="1167861"/>
            <a:ext cx="9601200" cy="5385339"/>
          </a:xfrm>
        </p:spPr>
        <p:txBody>
          <a:bodyPr vert="horz" lIns="91440" tIns="45720" rIns="91440" bIns="45720" rtlCol="0" anchor="t">
            <a:normAutofit/>
          </a:bodyPr>
          <a:lstStyle/>
          <a:p>
            <a:pPr indent="-228600" defTabSz="914400">
              <a:lnSpc>
                <a:spcPct val="110000"/>
              </a:lnSpc>
            </a:pPr>
            <a:r>
              <a:rPr lang="en-US" sz="2000" dirty="0"/>
              <a:t>It is the client’s decision to decide whether to accept not to accept a </a:t>
            </a:r>
            <a:r>
              <a:rPr lang="en-US" sz="2000" b="1" dirty="0"/>
              <a:t>Part 36</a:t>
            </a:r>
            <a:r>
              <a:rPr lang="en-US" sz="2000" dirty="0"/>
              <a:t> offer. (legal representative must ensure that the client has all the necessary information to enable them to make that decision).</a:t>
            </a:r>
          </a:p>
          <a:p>
            <a:pPr indent="-228600" defTabSz="914400">
              <a:lnSpc>
                <a:spcPct val="110000"/>
              </a:lnSpc>
            </a:pPr>
            <a:r>
              <a:rPr lang="en-US" sz="2000" dirty="0"/>
              <a:t>As </a:t>
            </a:r>
            <a:r>
              <a:rPr lang="en-US" sz="2000" b="1" dirty="0"/>
              <a:t>Part 36</a:t>
            </a:r>
            <a:r>
              <a:rPr lang="en-US" sz="2000" dirty="0"/>
              <a:t> offers can be accepted at any time if they have not been withdrawn or amended, it is important to keep a client’s offers under review and withdraw them if appropriate. Therefore, important to consider at all key stages whether these offers should be made, accepted, withdrawn or revised and if withdrawn, to ensure a client understands that the offer then loses the costs implications of a </a:t>
            </a:r>
            <a:r>
              <a:rPr lang="en-US" sz="2000" b="1" dirty="0"/>
              <a:t>Part 36</a:t>
            </a:r>
            <a:r>
              <a:rPr lang="en-US" sz="2000" dirty="0"/>
              <a:t> offer.</a:t>
            </a:r>
          </a:p>
          <a:p>
            <a:pPr indent="-228600" defTabSz="914400">
              <a:lnSpc>
                <a:spcPct val="110000"/>
              </a:lnSpc>
            </a:pPr>
            <a:r>
              <a:rPr lang="en-US" sz="2000" dirty="0"/>
              <a:t>If settlement is concluded after litigation has started by a method other than by accepting a </a:t>
            </a:r>
            <a:r>
              <a:rPr lang="en-US" sz="2000" b="1" dirty="0"/>
              <a:t>Part 36</a:t>
            </a:r>
            <a:r>
              <a:rPr lang="en-US" sz="2000" dirty="0"/>
              <a:t> offer, it is important to ensure that the correct consent order or Tomlin order is agreed and drafted.</a:t>
            </a:r>
          </a:p>
          <a:p>
            <a:pPr indent="-228600" defTabSz="914400">
              <a:lnSpc>
                <a:spcPct val="110000"/>
              </a:lnSpc>
            </a:pPr>
            <a:endParaRPr lang="en-US" sz="1700" dirty="0"/>
          </a:p>
        </p:txBody>
      </p:sp>
      <p:sp>
        <p:nvSpPr>
          <p:cNvPr id="2" name="Title 1">
            <a:extLst>
              <a:ext uri="{FF2B5EF4-FFF2-40B4-BE49-F238E27FC236}">
                <a16:creationId xmlns:a16="http://schemas.microsoft.com/office/drawing/2014/main" id="{01751801-63A5-D72A-4E3D-6349BD3572D8}"/>
              </a:ext>
            </a:extLst>
          </p:cNvPr>
          <p:cNvSpPr txBox="1">
            <a:spLocks/>
          </p:cNvSpPr>
          <p:nvPr/>
        </p:nvSpPr>
        <p:spPr>
          <a:xfrm>
            <a:off x="499054" y="304800"/>
            <a:ext cx="8596668" cy="782128"/>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Summary ….continued</a:t>
            </a:r>
          </a:p>
        </p:txBody>
      </p:sp>
    </p:spTree>
    <p:extLst>
      <p:ext uri="{BB962C8B-B14F-4D97-AF65-F5344CB8AC3E}">
        <p14:creationId xmlns:p14="http://schemas.microsoft.com/office/powerpoint/2010/main" val="2179030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18B3A1-96E9-8226-2531-4D99BF23ED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B6826-09FE-79E5-4523-E26A39AE3FF6}"/>
              </a:ext>
            </a:extLst>
          </p:cNvPr>
          <p:cNvSpPr>
            <a:spLocks noGrp="1"/>
          </p:cNvSpPr>
          <p:nvPr>
            <p:ph type="title"/>
          </p:nvPr>
        </p:nvSpPr>
        <p:spPr>
          <a:xfrm>
            <a:off x="464549" y="235789"/>
            <a:ext cx="3262062" cy="701615"/>
          </a:xfrm>
        </p:spPr>
        <p:txBody>
          <a:bodyPr/>
          <a:lstStyle/>
          <a:p>
            <a:r>
              <a:rPr lang="en-GB" dirty="0"/>
              <a:t>Test question:</a:t>
            </a:r>
          </a:p>
        </p:txBody>
      </p:sp>
      <p:sp>
        <p:nvSpPr>
          <p:cNvPr id="3" name="Content Placeholder 2">
            <a:extLst>
              <a:ext uri="{FF2B5EF4-FFF2-40B4-BE49-F238E27FC236}">
                <a16:creationId xmlns:a16="http://schemas.microsoft.com/office/drawing/2014/main" id="{A9932D67-C5A0-D2F6-080A-DB60E048A46C}"/>
              </a:ext>
            </a:extLst>
          </p:cNvPr>
          <p:cNvSpPr>
            <a:spLocks noGrp="1"/>
          </p:cNvSpPr>
          <p:nvPr>
            <p:ph idx="1"/>
          </p:nvPr>
        </p:nvSpPr>
        <p:spPr>
          <a:xfrm>
            <a:off x="504805" y="1039155"/>
            <a:ext cx="8903737" cy="5583056"/>
          </a:xfrm>
        </p:spPr>
        <p:txBody>
          <a:bodyPr>
            <a:normAutofit fontScale="85000" lnSpcReduction="20000"/>
          </a:bodyPr>
          <a:lstStyle/>
          <a:p>
            <a:pPr marL="0" indent="0" fontAlgn="base">
              <a:lnSpc>
                <a:spcPct val="115000"/>
              </a:lnSpc>
              <a:buNone/>
            </a:pPr>
            <a:r>
              <a:rPr lang="en-US" sz="1800" dirty="0">
                <a:effectLst/>
                <a:latin typeface="Arial" panose="020B0604020202020204" pitchFamily="34" charset="0"/>
                <a:ea typeface="Times New Roman" panose="02020603050405020304" pitchFamily="18" charset="0"/>
              </a:rPr>
              <a:t>One month before trial in a claim with a value of £40,000, a claimant makes a valid Part 36 offer in the sum of £30,000 which was not accepted by the defendant. No further offers were made by either party. At trial, the claimant is awarded judgment in the sum of £35,000.</a:t>
            </a:r>
            <a:endParaRPr lang="en-GB" sz="1800" dirty="0">
              <a:effectLst/>
              <a:latin typeface="Times New Roman" panose="02020603050405020304" pitchFamily="18" charset="0"/>
              <a:ea typeface="Times New Roman" panose="02020603050405020304" pitchFamily="18" charset="0"/>
            </a:endParaRPr>
          </a:p>
          <a:p>
            <a:pPr marL="0" indent="0" fontAlgn="base">
              <a:lnSpc>
                <a:spcPct val="115000"/>
              </a:lnSpc>
              <a:buNone/>
            </a:pPr>
            <a:r>
              <a:rPr lang="en-US" sz="1800" b="1" dirty="0">
                <a:effectLst/>
                <a:latin typeface="Arial" panose="020B0604020202020204" pitchFamily="34" charset="0"/>
                <a:ea typeface="Times New Roman" panose="02020603050405020304" pitchFamily="18" charset="0"/>
              </a:rPr>
              <a:t>Unless it considers it unjust, and ignoring any additional amount to which the claimant is entitled, what order should the court make in these circumstances? </a:t>
            </a:r>
            <a:endParaRPr lang="en-GB" sz="1800" dirty="0">
              <a:effectLst/>
              <a:latin typeface="Times New Roman" panose="02020603050405020304" pitchFamily="18" charset="0"/>
              <a:ea typeface="Times New Roman" panose="02020603050405020304" pitchFamily="18" charset="0"/>
            </a:endParaRPr>
          </a:p>
          <a:p>
            <a:pPr marL="114300" indent="0" fontAlgn="base">
              <a:lnSpc>
                <a:spcPct val="115000"/>
              </a:lnSpc>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court should award the claimant interest on the sum of £40,000 at a rate not exceeding 8% above base rate from the date of the offer, costs on the indemnity basis from that date and interest on those costs at a rate not exceeding 8% above base rate</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14300" indent="0">
              <a:lnSpc>
                <a:spcPct val="115000"/>
              </a:lnSpc>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B:</a:t>
            </a:r>
            <a:r>
              <a:rPr lang="en-GB" sz="1800" dirty="0">
                <a:effectLst/>
                <a:latin typeface="Arial" panose="020B0604020202020204" pitchFamily="34" charset="0"/>
                <a:ea typeface="Calibri" panose="020F0502020204030204" pitchFamily="34" charset="0"/>
                <a:cs typeface="Times New Roman" panose="02020603050405020304" pitchFamily="18" charset="0"/>
              </a:rPr>
              <a:t> The claimant should be awarded interest on the sum of £30,000 at a rate not exceeding 10% above base rate from the date of the offer, costs on the indemnity basis from that date and interest on those costs at a rate not exceeding 10% above base rate</a:t>
            </a:r>
            <a:br>
              <a:rPr lang="en-GB" sz="1800" dirty="0">
                <a:effectLst/>
                <a:latin typeface="Arial" panose="020B060402020202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14300" indent="0">
              <a:lnSpc>
                <a:spcPct val="115000"/>
              </a:lnSpc>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a:t>
            </a:r>
            <a:r>
              <a:rPr lang="en-GB" sz="1800" dirty="0">
                <a:effectLst/>
                <a:latin typeface="Arial" panose="020B0604020202020204" pitchFamily="34" charset="0"/>
                <a:ea typeface="Calibri" panose="020F0502020204030204" pitchFamily="34" charset="0"/>
                <a:cs typeface="Times New Roman" panose="02020603050405020304" pitchFamily="18" charset="0"/>
              </a:rPr>
              <a:t> The claimant should be awarded interest on the sum of £35,000 at a rate not exceeding 10% above base rate from the date the relevant period expired, costs on the indemnity basis from that date and interest on those costs at a rate not exceeding 10% above base rate</a:t>
            </a:r>
            <a:br>
              <a:rPr lang="en-GB" sz="1800" dirty="0">
                <a:effectLst/>
                <a:latin typeface="Arial" panose="020B060402020202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14300" indent="0" fontAlgn="base">
              <a:lnSpc>
                <a:spcPct val="115000"/>
              </a:lnSpc>
              <a:spcAft>
                <a:spcPts val="1000"/>
              </a:spcAft>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 The court should award the claimant interest on the sum of £40,000 at a rate not exceeding 8% above base rate from the date the relevant period expired, costs on the standard basis from that date and interest on those costs at a rate not exceeding 8% above base rate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6125805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F4148-8B61-9072-6EBC-36CABB52B4C2}"/>
              </a:ext>
            </a:extLst>
          </p:cNvPr>
          <p:cNvSpPr>
            <a:spLocks noGrp="1"/>
          </p:cNvSpPr>
          <p:nvPr>
            <p:ph type="title"/>
          </p:nvPr>
        </p:nvSpPr>
        <p:spPr>
          <a:xfrm>
            <a:off x="464549" y="235789"/>
            <a:ext cx="3262062" cy="701615"/>
          </a:xfrm>
        </p:spPr>
        <p:txBody>
          <a:bodyPr/>
          <a:lstStyle/>
          <a:p>
            <a:r>
              <a:rPr lang="en-GB" dirty="0"/>
              <a:t>Test question:</a:t>
            </a:r>
          </a:p>
        </p:txBody>
      </p:sp>
      <p:sp>
        <p:nvSpPr>
          <p:cNvPr id="3" name="Content Placeholder 2">
            <a:extLst>
              <a:ext uri="{FF2B5EF4-FFF2-40B4-BE49-F238E27FC236}">
                <a16:creationId xmlns:a16="http://schemas.microsoft.com/office/drawing/2014/main" id="{0B9AEAB1-FBFA-415E-DD47-7118CA49CA7B}"/>
              </a:ext>
            </a:extLst>
          </p:cNvPr>
          <p:cNvSpPr>
            <a:spLocks noGrp="1"/>
          </p:cNvSpPr>
          <p:nvPr>
            <p:ph idx="1"/>
          </p:nvPr>
        </p:nvSpPr>
        <p:spPr>
          <a:xfrm>
            <a:off x="504805" y="1039155"/>
            <a:ext cx="8903737" cy="5583056"/>
          </a:xfrm>
        </p:spPr>
        <p:txBody>
          <a:bodyPr>
            <a:normAutofit fontScale="85000" lnSpcReduction="20000"/>
          </a:bodyPr>
          <a:lstStyle/>
          <a:p>
            <a:pPr marL="0" indent="0" fontAlgn="base">
              <a:lnSpc>
                <a:spcPct val="115000"/>
              </a:lnSpc>
              <a:buNone/>
            </a:pPr>
            <a:r>
              <a:rPr lang="en-US" sz="1800" dirty="0">
                <a:effectLst/>
                <a:latin typeface="Arial" panose="020B0604020202020204" pitchFamily="34" charset="0"/>
                <a:ea typeface="Times New Roman" panose="02020603050405020304" pitchFamily="18" charset="0"/>
              </a:rPr>
              <a:t>One month before trial in a claim with a value of £40,000, a claimant makes a valid Part 36 offer in the sum of £30,000 which was not accepted by the defendant. No further offers were made by either party. At trial, the claimant is awarded judgment in the sum of £35,000.</a:t>
            </a:r>
            <a:endParaRPr lang="en-GB" sz="1800" dirty="0">
              <a:effectLst/>
              <a:latin typeface="Times New Roman" panose="02020603050405020304" pitchFamily="18" charset="0"/>
              <a:ea typeface="Times New Roman" panose="02020603050405020304" pitchFamily="18" charset="0"/>
            </a:endParaRPr>
          </a:p>
          <a:p>
            <a:pPr marL="0" indent="0" fontAlgn="base">
              <a:lnSpc>
                <a:spcPct val="115000"/>
              </a:lnSpc>
              <a:buNone/>
            </a:pPr>
            <a:r>
              <a:rPr lang="en-US" sz="1800" b="1" dirty="0">
                <a:effectLst/>
                <a:latin typeface="Arial" panose="020B0604020202020204" pitchFamily="34" charset="0"/>
                <a:ea typeface="Times New Roman" panose="02020603050405020304" pitchFamily="18" charset="0"/>
              </a:rPr>
              <a:t>Unless it considers it unjust, and ignoring any additional amount to which the claimant is entitled, what order should the court make in these circumstances? </a:t>
            </a:r>
            <a:endParaRPr lang="en-GB" sz="1800" dirty="0">
              <a:effectLst/>
              <a:latin typeface="Times New Roman" panose="02020603050405020304" pitchFamily="18" charset="0"/>
              <a:ea typeface="Times New Roman" panose="02020603050405020304" pitchFamily="18" charset="0"/>
            </a:endParaRPr>
          </a:p>
          <a:p>
            <a:pPr marL="114300" indent="0" fontAlgn="base">
              <a:lnSpc>
                <a:spcPct val="115000"/>
              </a:lnSpc>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 court should award the claimant interest on the sum of £40,000 at a rate not exceeding 8% above base rate from the date of the offer, costs on the indemnity basis from that date and interest on those costs at a rate not exceeding 8% above base rate</a:t>
            </a:r>
            <a:br>
              <a:rPr lang="en-GB" sz="1800" dirty="0">
                <a:effectLst/>
                <a:latin typeface="Arial" panose="020B0604020202020204" pitchFamily="34" charset="0"/>
                <a:ea typeface="Times New Roman" panose="02020603050405020304" pitchFamily="18"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14300" indent="0">
              <a:lnSpc>
                <a:spcPct val="115000"/>
              </a:lnSpc>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B:</a:t>
            </a:r>
            <a:r>
              <a:rPr lang="en-GB" sz="1800" dirty="0">
                <a:effectLst/>
                <a:latin typeface="Arial" panose="020B0604020202020204" pitchFamily="34" charset="0"/>
                <a:ea typeface="Calibri" panose="020F0502020204030204" pitchFamily="34" charset="0"/>
                <a:cs typeface="Times New Roman" panose="02020603050405020304" pitchFamily="18" charset="0"/>
              </a:rPr>
              <a:t> The claimant should be awarded interest on the sum of £30,000 at a rate not exceeding 10% above base rate from the date of the offer, costs on the indemnity basis from that date and interest on those costs at a rate not exceeding 10% above base rate</a:t>
            </a:r>
            <a:br>
              <a:rPr lang="en-GB" sz="1800" dirty="0">
                <a:effectLst/>
                <a:latin typeface="Arial" panose="020B0604020202020204" pitchFamily="34" charset="0"/>
                <a:ea typeface="Calibri" panose="020F0502020204030204" pitchFamily="34" charset="0"/>
                <a:cs typeface="Times New Roman" panose="02020603050405020304" pitchFamily="18" charset="0"/>
              </a:rPr>
            </a:b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114300" indent="0">
              <a:lnSpc>
                <a:spcPct val="115000"/>
              </a:lnSpc>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The claimant should be awarded interest on the sum of £35,000 at a rate not exceeding 10% above base rate from the date the relevant period expired, costs on the indemnity basis from that date and interest on those costs at a rate not exceeding 10% above base rate</a:t>
            </a:r>
            <a:br>
              <a:rPr lang="en-GB" sz="180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br>
            <a:endPar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marL="114300" indent="0" fontAlgn="base">
              <a:lnSpc>
                <a:spcPct val="115000"/>
              </a:lnSpc>
              <a:spcAft>
                <a:spcPts val="1000"/>
              </a:spcAft>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 The court should award the claimant interest on the sum of £40,000 at a rate not exceeding 8% above base rate from the date the relevant period expired, costs on the standard basis from that date and interest on those costs at a rate not exceeding 8% above base rate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0703048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2ED2A-E66D-9DFB-8163-2D3D3A1488D7}"/>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7ED3F1AA-8456-ACB8-7082-CF7B9E2932BA}"/>
              </a:ext>
            </a:extLst>
          </p:cNvPr>
          <p:cNvSpPr>
            <a:spLocks noGrp="1"/>
          </p:cNvSpPr>
          <p:nvPr>
            <p:ph idx="1"/>
          </p:nvPr>
        </p:nvSpPr>
        <p:spPr>
          <a:xfrm>
            <a:off x="562314" y="1660257"/>
            <a:ext cx="8851979" cy="4429992"/>
          </a:xfrm>
        </p:spPr>
        <p:txBody>
          <a:bodyPr>
            <a:normAutofit/>
          </a:bodyPr>
          <a:lstStyle/>
          <a:p>
            <a:r>
              <a:rPr lang="en-GB" sz="2400" dirty="0"/>
              <a:t>You firm is acting  for a Claimant in a matter where you have assessed the  value of the claim at £60,000.</a:t>
            </a:r>
          </a:p>
          <a:p>
            <a:r>
              <a:rPr lang="en-GB" sz="2400" dirty="0"/>
              <a:t>You receive correspondence from the Defendant’s solicitor indicating that the Defendant wishes to make a Part 36 offer to settle in the sum of £55,000.</a:t>
            </a:r>
          </a:p>
          <a:p>
            <a:r>
              <a:rPr lang="en-GB" sz="2400" dirty="0"/>
              <a:t>Your supervising partner asks you to draft paragraphs to be put in a letter to the client explaining what a Part 36 offer and what the consequences would be for your client in accepting or declining the offer. </a:t>
            </a:r>
          </a:p>
        </p:txBody>
      </p:sp>
    </p:spTree>
    <p:extLst>
      <p:ext uri="{BB962C8B-B14F-4D97-AF65-F5344CB8AC3E}">
        <p14:creationId xmlns:p14="http://schemas.microsoft.com/office/powerpoint/2010/main" val="96154788"/>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552</TotalTime>
  <Words>3389</Words>
  <Application>Microsoft Office PowerPoint</Application>
  <PresentationFormat>Widescreen</PresentationFormat>
  <Paragraphs>153</Paragraphs>
  <Slides>26</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Allerta</vt:lpstr>
      <vt:lpstr>Aptos</vt:lpstr>
      <vt:lpstr>Arial</vt:lpstr>
      <vt:lpstr>Calibri</vt:lpstr>
      <vt:lpstr>Times New Roman</vt:lpstr>
      <vt:lpstr>Trebuchet MS</vt:lpstr>
      <vt:lpstr>Wingdings 3</vt:lpstr>
      <vt:lpstr>Facet</vt:lpstr>
      <vt:lpstr>Part 36 and Offers to Settle</vt:lpstr>
      <vt:lpstr>Aims </vt:lpstr>
      <vt:lpstr>Resolving disputes by consent</vt:lpstr>
      <vt:lpstr>Does the court need to be involved in any settlement? </vt:lpstr>
      <vt:lpstr>Settlement of any claim involving children and protected parties </vt:lpstr>
      <vt:lpstr>Settling a dispute before proceedings have started</vt:lpstr>
      <vt:lpstr>An agreement reached between parties</vt:lpstr>
      <vt:lpstr>PowerPoint Presentation</vt:lpstr>
      <vt:lpstr>   CPR 36 Offers</vt:lpstr>
      <vt:lpstr>   CPR 36 Definitions </vt:lpstr>
      <vt:lpstr>Form and Content of a CPR 36 Offer</vt:lpstr>
      <vt:lpstr>Consequences if a Claimant Accepts a   Defendant’s CPR 36 Offer</vt:lpstr>
      <vt:lpstr>Consequences if a Claimant Rejects a Defendant’s CPR 36 Offer</vt:lpstr>
      <vt:lpstr>Consequences if a Defendant Accepts  a Claimant’s Part 36 Offer</vt:lpstr>
      <vt:lpstr>Consequences if a Defendant Rejects   a Claimant’s CPR 36 Offer</vt:lpstr>
      <vt:lpstr>Consequences if a Defendant Rejects a Claimants CPR 36 Offer Continued</vt:lpstr>
      <vt:lpstr>Example:</vt:lpstr>
      <vt:lpstr>PowerPoint Presentation</vt:lpstr>
      <vt:lpstr>Other types of settlement order </vt:lpstr>
      <vt:lpstr>Summary </vt:lpstr>
      <vt:lpstr>PowerPoint Presentation</vt:lpstr>
      <vt:lpstr>PowerPoint Presentation</vt:lpstr>
      <vt:lpstr>PowerPoint Presentation</vt:lpstr>
      <vt:lpstr>Test question:</vt:lpstr>
      <vt:lpstr>Test question:</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14</cp:revision>
  <dcterms:created xsi:type="dcterms:W3CDTF">2024-02-03T18:13:02Z</dcterms:created>
  <dcterms:modified xsi:type="dcterms:W3CDTF">2025-04-06T17:38:27Z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