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70" r:id="rId10"/>
    <p:sldId id="264" r:id="rId11"/>
    <p:sldId id="265" r:id="rId12"/>
    <p:sldId id="266" r:id="rId13"/>
    <p:sldId id="268" r:id="rId14"/>
    <p:sldId id="269" r:id="rId15"/>
    <p:sldId id="271"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AEACA2-F1D3-9E46-47B4-2731AC05BC40}" v="6" dt="2023-11-12T02:59:33.654"/>
    <p1510:client id="{70AED003-4933-908F-4127-0761D91E780C}" v="11" dt="2023-11-12T02:48:56.6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583" autoAdjust="0"/>
  </p:normalViewPr>
  <p:slideViewPr>
    <p:cSldViewPr snapToGrid="0">
      <p:cViewPr>
        <p:scale>
          <a:sx n="63" d="100"/>
          <a:sy n="63" d="100"/>
        </p:scale>
        <p:origin x="78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043DFC-3D3D-4644-AF05-1FB73609C9E3}" type="datetimeFigureOut">
              <a:rPr lang="en-GB" smtClean="0"/>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3E408D-DD5B-42A2-93C8-3E2E44BC6256}" type="slidenum">
              <a:rPr lang="en-GB" smtClean="0"/>
              <a:t>‹#›</a:t>
            </a:fld>
            <a:endParaRPr lang="en-GB"/>
          </a:p>
        </p:txBody>
      </p:sp>
    </p:spTree>
    <p:extLst>
      <p:ext uri="{BB962C8B-B14F-4D97-AF65-F5344CB8AC3E}">
        <p14:creationId xmlns:p14="http://schemas.microsoft.com/office/powerpoint/2010/main" val="3240859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3E408D-DD5B-42A2-93C8-3E2E44BC6256}" type="slidenum">
              <a:rPr lang="en-GB" smtClean="0"/>
              <a:t>3</a:t>
            </a:fld>
            <a:endParaRPr lang="en-GB"/>
          </a:p>
        </p:txBody>
      </p:sp>
    </p:spTree>
    <p:extLst>
      <p:ext uri="{BB962C8B-B14F-4D97-AF65-F5344CB8AC3E}">
        <p14:creationId xmlns:p14="http://schemas.microsoft.com/office/powerpoint/2010/main" val="1335118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3E408D-DD5B-42A2-93C8-3E2E44BC6256}" type="slidenum">
              <a:rPr lang="en-GB" smtClean="0"/>
              <a:t>4</a:t>
            </a:fld>
            <a:endParaRPr lang="en-GB"/>
          </a:p>
        </p:txBody>
      </p:sp>
    </p:spTree>
    <p:extLst>
      <p:ext uri="{BB962C8B-B14F-4D97-AF65-F5344CB8AC3E}">
        <p14:creationId xmlns:p14="http://schemas.microsoft.com/office/powerpoint/2010/main" val="2844602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3E408D-DD5B-42A2-93C8-3E2E44BC6256}" type="slidenum">
              <a:rPr lang="en-GB" smtClean="0"/>
              <a:t>7</a:t>
            </a:fld>
            <a:endParaRPr lang="en-GB"/>
          </a:p>
        </p:txBody>
      </p:sp>
    </p:spTree>
    <p:extLst>
      <p:ext uri="{BB962C8B-B14F-4D97-AF65-F5344CB8AC3E}">
        <p14:creationId xmlns:p14="http://schemas.microsoft.com/office/powerpoint/2010/main" val="16006590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3E408D-DD5B-42A2-93C8-3E2E44BC6256}" type="slidenum">
              <a:rPr lang="en-GB" smtClean="0"/>
              <a:t>16</a:t>
            </a:fld>
            <a:endParaRPr lang="en-GB"/>
          </a:p>
        </p:txBody>
      </p:sp>
    </p:spTree>
    <p:extLst>
      <p:ext uri="{BB962C8B-B14F-4D97-AF65-F5344CB8AC3E}">
        <p14:creationId xmlns:p14="http://schemas.microsoft.com/office/powerpoint/2010/main" val="2744382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816D6-41D8-0FD4-A9BB-80838F2F3E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E85160-4209-FE36-FE1A-66318CE355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E5F09B-03E8-223B-3377-2116568304C5}"/>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5" name="Footer Placeholder 4">
            <a:extLst>
              <a:ext uri="{FF2B5EF4-FFF2-40B4-BE49-F238E27FC236}">
                <a16:creationId xmlns:a16="http://schemas.microsoft.com/office/drawing/2014/main" id="{3587E58F-5DFC-EA2A-175A-4F4FBD605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BA194E-9886-E365-CB60-72494512F242}"/>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4003957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5528C-BC59-C087-2192-E168C19AC5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67A807-AB7F-1E4C-525C-ED2E1DF583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C3F499-DD79-847C-E995-AF32CB7EF921}"/>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5" name="Footer Placeholder 4">
            <a:extLst>
              <a:ext uri="{FF2B5EF4-FFF2-40B4-BE49-F238E27FC236}">
                <a16:creationId xmlns:a16="http://schemas.microsoft.com/office/drawing/2014/main" id="{FC21B54F-48D8-C3C5-8F01-9A54BDB97F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54CCBD-76E5-585C-5648-D75A448D0492}"/>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3175435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4B475-D96A-2274-F4D6-CA6D1C82BF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19D3C7-9F1E-EC5E-F369-DB13BCE56D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707374-2418-C2D7-044B-86E6248DFF71}"/>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5" name="Footer Placeholder 4">
            <a:extLst>
              <a:ext uri="{FF2B5EF4-FFF2-40B4-BE49-F238E27FC236}">
                <a16:creationId xmlns:a16="http://schemas.microsoft.com/office/drawing/2014/main" id="{B214653B-79CE-21A7-70C3-225E077244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D8F2B-F203-5593-7F2F-53D82CA49F5C}"/>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203406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A7859-2BBB-BF9C-B230-7215CA9B42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B995F3-65AD-921D-40B4-2C6BFB65ED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92A517-7EF9-F696-A6D1-765B5F4A5BE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AD3C98-285B-630C-9352-154C2525224A}"/>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6" name="Footer Placeholder 5">
            <a:extLst>
              <a:ext uri="{FF2B5EF4-FFF2-40B4-BE49-F238E27FC236}">
                <a16:creationId xmlns:a16="http://schemas.microsoft.com/office/drawing/2014/main" id="{A24A0974-0F1D-809B-F1EE-7CAB566E80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B005A5-F515-0FB5-D3EF-BEC04317A866}"/>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2344231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29B80-84BA-31AD-8480-9A913A1858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11F953-3074-82B8-7F3F-7D26C397A5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2532E8-36D8-4BF4-9880-3E08A7FF20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EDBB2D-2692-1093-0134-B798DEE9F3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04AC07-B58C-7BF4-B073-7B8E9CD258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BB64A9-CB18-F453-6D97-3C1D50233AB5}"/>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8" name="Footer Placeholder 7">
            <a:extLst>
              <a:ext uri="{FF2B5EF4-FFF2-40B4-BE49-F238E27FC236}">
                <a16:creationId xmlns:a16="http://schemas.microsoft.com/office/drawing/2014/main" id="{D0F5BD6D-C7CE-10A4-5F51-38ABDDFC6F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62DB16-41D3-95DC-DA20-54322B205309}"/>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1515516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CAAB3-6395-5248-0982-F9CEC38A90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3A34F3-BFF0-003D-1A4D-A5FB2109E714}"/>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4" name="Footer Placeholder 3">
            <a:extLst>
              <a:ext uri="{FF2B5EF4-FFF2-40B4-BE49-F238E27FC236}">
                <a16:creationId xmlns:a16="http://schemas.microsoft.com/office/drawing/2014/main" id="{40100BF7-6BD6-EEA0-5A6B-1D121692A9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DD78B4-C1DB-1617-9C4E-5D849BE239F5}"/>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2704801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52AD71-BDC4-4A5B-760A-16624A2F0D41}"/>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3" name="Footer Placeholder 2">
            <a:extLst>
              <a:ext uri="{FF2B5EF4-FFF2-40B4-BE49-F238E27FC236}">
                <a16:creationId xmlns:a16="http://schemas.microsoft.com/office/drawing/2014/main" id="{23FA0005-6B45-651B-0801-AB62440929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3FF3BD-FD5E-32BC-34AD-47B0D918731E}"/>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708066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2CC1-F84E-C817-6630-5406DA429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A5E29F-AEB0-EFE0-A3C2-99F65799D4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07766E-15EA-01FE-2A09-AEFBEF3AF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0BF2BB-E367-1D11-9A77-4C0D9706696B}"/>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6" name="Footer Placeholder 5">
            <a:extLst>
              <a:ext uri="{FF2B5EF4-FFF2-40B4-BE49-F238E27FC236}">
                <a16:creationId xmlns:a16="http://schemas.microsoft.com/office/drawing/2014/main" id="{802F1FD3-6738-BAB5-BFDA-774D318FDB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0CD658-3937-D912-B9DD-F40B4142A694}"/>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1325115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6D100-D264-8B9E-9E7B-F1F41F2E08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E921A5-A7EE-CCD7-75DC-F95AA6AB60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D4DE77-127D-E106-8060-EC878100C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5DF907-E2C2-EBF8-F0B4-95FE03EABA5C}"/>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6" name="Footer Placeholder 5">
            <a:extLst>
              <a:ext uri="{FF2B5EF4-FFF2-40B4-BE49-F238E27FC236}">
                <a16:creationId xmlns:a16="http://schemas.microsoft.com/office/drawing/2014/main" id="{F3D43FE9-10E6-E155-B278-2EA61812B3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1765AE-2D07-24B3-0143-4BB719189D68}"/>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2231378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65D1E-D312-FC4A-FFB6-41B45A168D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6D0573-105C-5AAA-4E88-8624B17AF6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B148A6-02D7-414D-4D9D-022E47FE4181}"/>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5" name="Footer Placeholder 4">
            <a:extLst>
              <a:ext uri="{FF2B5EF4-FFF2-40B4-BE49-F238E27FC236}">
                <a16:creationId xmlns:a16="http://schemas.microsoft.com/office/drawing/2014/main" id="{D4822BAF-F3A1-1E7F-A8FF-F3CE90697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2421F3-5A00-EF7C-1358-1E8C6D9D5F85}"/>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1812456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9AE8E9-0FF9-BC4A-FDCC-D84815A6A6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3BC87B-AA1D-6C9C-B576-D96DBAF352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073A1F-224B-23BF-29C3-BAFCCB49F894}"/>
              </a:ext>
            </a:extLst>
          </p:cNvPr>
          <p:cNvSpPr>
            <a:spLocks noGrp="1"/>
          </p:cNvSpPr>
          <p:nvPr>
            <p:ph type="dt" sz="half" idx="10"/>
          </p:nvPr>
        </p:nvSpPr>
        <p:spPr/>
        <p:txBody>
          <a:bodyPr/>
          <a:lstStyle/>
          <a:p>
            <a:fld id="{61F92F22-999C-498E-924D-8554C0A6F81F}" type="datetimeFigureOut">
              <a:rPr lang="en-GB" smtClean="0"/>
              <a:t>11/11/2023</a:t>
            </a:fld>
            <a:endParaRPr lang="en-GB"/>
          </a:p>
        </p:txBody>
      </p:sp>
      <p:sp>
        <p:nvSpPr>
          <p:cNvPr id="5" name="Footer Placeholder 4">
            <a:extLst>
              <a:ext uri="{FF2B5EF4-FFF2-40B4-BE49-F238E27FC236}">
                <a16:creationId xmlns:a16="http://schemas.microsoft.com/office/drawing/2014/main" id="{27F55BCB-3F12-A089-C0DD-A3CC1F37FF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C2AA0-7BF4-AD83-8711-6549C7526CA5}"/>
              </a:ext>
            </a:extLst>
          </p:cNvPr>
          <p:cNvSpPr>
            <a:spLocks noGrp="1"/>
          </p:cNvSpPr>
          <p:nvPr>
            <p:ph type="sldNum" sz="quarter" idx="12"/>
          </p:nvPr>
        </p:nvSpPr>
        <p:spPr/>
        <p:txBody>
          <a:bodyPr/>
          <a:lstStyle/>
          <a:p>
            <a:fld id="{BAE5AC27-D5F4-4896-9C27-C0EEFA1FAC93}" type="slidenum">
              <a:rPr lang="en-GB" smtClean="0"/>
              <a:t>‹#›</a:t>
            </a:fld>
            <a:endParaRPr lang="en-GB"/>
          </a:p>
        </p:txBody>
      </p:sp>
    </p:spTree>
    <p:extLst>
      <p:ext uri="{BB962C8B-B14F-4D97-AF65-F5344CB8AC3E}">
        <p14:creationId xmlns:p14="http://schemas.microsoft.com/office/powerpoint/2010/main" val="684927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C6F6B1-9FFC-9B8F-D02C-EBC31F0CB5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F46335-37B7-66D8-60CE-C2827148FC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47DC0-93A0-6B62-3021-43092E5065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F92F22-999C-498E-924D-8554C0A6F81F}" type="datetimeFigureOut">
              <a:rPr lang="en-GB" smtClean="0"/>
              <a:t>11/11/2023</a:t>
            </a:fld>
            <a:endParaRPr lang="en-GB"/>
          </a:p>
        </p:txBody>
      </p:sp>
      <p:sp>
        <p:nvSpPr>
          <p:cNvPr id="5" name="Footer Placeholder 4">
            <a:extLst>
              <a:ext uri="{FF2B5EF4-FFF2-40B4-BE49-F238E27FC236}">
                <a16:creationId xmlns:a16="http://schemas.microsoft.com/office/drawing/2014/main" id="{C8E959CE-A1B3-B6D9-3CF1-C23E5F21CB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FBC1B7-599F-3F61-4E7F-405B4574E5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5AC27-D5F4-4896-9C27-C0EEFA1FAC93}" type="slidenum">
              <a:rPr lang="en-GB" smtClean="0"/>
              <a:t>‹#›</a:t>
            </a:fld>
            <a:endParaRPr lang="en-GB"/>
          </a:p>
        </p:txBody>
      </p:sp>
    </p:spTree>
    <p:extLst>
      <p:ext uri="{BB962C8B-B14F-4D97-AF65-F5344CB8AC3E}">
        <p14:creationId xmlns:p14="http://schemas.microsoft.com/office/powerpoint/2010/main" val="24467910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1097632/power-beccs-business-model-consultation.pdf" TargetMode="External"/><Relationship Id="rId3" Type="http://schemas.openxmlformats.org/officeDocument/2006/relationships/hyperlink" Target="https://www.sciencedirect.com/science/article/pii/S2352484722013361" TargetMode="External"/><Relationship Id="rId7" Type="http://schemas.openxmlformats.org/officeDocument/2006/relationships/hyperlink" Target="https://assets.publishing.service.gov.uk/government/uploads/system/uploads/attachment_data/file/1032260/UK_Energy_in_Brief_2021.pdf" TargetMode="External"/><Relationship Id="rId2" Type="http://schemas.openxmlformats.org/officeDocument/2006/relationships/image" Target="../media/image15.jpeg"/><Relationship Id="rId1" Type="http://schemas.openxmlformats.org/officeDocument/2006/relationships/slideLayout" Target="../slideLayouts/slideLayout1.xml"/><Relationship Id="rId6" Type="http://schemas.openxmlformats.org/officeDocument/2006/relationships/hyperlink" Target="https://www.sciencedirect.com/topics/engineering/bioenergy" TargetMode="External"/><Relationship Id="rId5" Type="http://schemas.openxmlformats.org/officeDocument/2006/relationships/hyperlink" Target="https://www.theguardian.com/uk-news/2021/dec/28/why-is-the-uk-facing-an-energy-crisis-and-how-do-we-cope-with-it" TargetMode="External"/><Relationship Id="rId4" Type="http://schemas.openxmlformats.org/officeDocument/2006/relationships/hyperlink" Target="file:///C:\Users\sbpvf\Downloads\649976%20(3).pdf"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enterpriseappstoday.com/news/bioenergy-market-swot-analysis-by-size-and-growth-opportunities-by-2023-2029.html?utm_content=cmp-true" TargetMode="External"/><Relationship Id="rId3" Type="http://schemas.microsoft.com/office/2007/relationships/hdphoto" Target="../media/hdphoto3.wdp"/><Relationship Id="rId7" Type="http://schemas.openxmlformats.org/officeDocument/2006/relationships/hyperlink" Target="https://core.ac.uk/download/pdf/82747809.pdf" TargetMode="Externa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hyperlink" Target="https://www.tide.co/company-registration/?msclkid=a1a380564f881cff0eafe57011454d31&amp;utm_source=bing&amp;utm_medium=cpc&amp;utm_campaign=UK-EN-DA-Paid%20Search-Generic-Registration-Sector-Limited%20Company&amp;utm_term=opening%20a%20ltd%20company&amp;utm_content=Generic-Registration-Sector-Limited%20Company%20Creation" TargetMode="External"/><Relationship Id="rId5" Type="http://schemas.openxmlformats.org/officeDocument/2006/relationships/hyperlink" Target="https://bionic.co.uk/business-energy/ppc/?r=bingbrndbi&amp;gclid=1cea3700897417dba7655220e8abe9e2&amp;gclsrc=3p.ds&amp;msclkid=1cea3700897417dba7655220e8abe9e2&amp;utm_source=bing&amp;utm_medium=cpc&amp;utm_campaign=BIO_S_Brand_Energy_Exact&amp;utm_term=bionic%20energy&amp;utm_content=BIO%20Energy%20-%20BMM" TargetMode="External"/><Relationship Id="rId4" Type="http://schemas.openxmlformats.org/officeDocument/2006/relationships/hyperlink" Target="https://www.gov.uk/government/news/biggest-ever-renewable-energy-support-scheme-open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tipbioenergy.eu/markets-policies/financing-and-investment" TargetMode="External"/><Relationship Id="rId3" Type="http://schemas.microsoft.com/office/2007/relationships/hdphoto" Target="../media/hdphoto3.wdp"/><Relationship Id="rId7" Type="http://schemas.openxmlformats.org/officeDocument/2006/relationships/hyperlink" Target="https://pubs.rsc.org/en/content/articlelanding/2022/ee/d2ee00625a" TargetMode="Externa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hyperlink" Target="https://assets.publishing.service.gov.uk/government/uploads/system/uploads/attachment_data/file/911268/potential-of-bioenergy-with-carbon-capture.pdf" TargetMode="External"/><Relationship Id="rId5" Type="http://schemas.openxmlformats.org/officeDocument/2006/relationships/hyperlink" Target="https://www.statista.com/topics/4956/bioenergy-industry-in-the-united-kingdom-uk/#topicOverview" TargetMode="External"/><Relationship Id="rId10" Type="http://schemas.openxmlformats.org/officeDocument/2006/relationships/hyperlink" Target="https://www.irena.org/-/media/Files/IRENA/Agency/Publication/2020/Sep/CC_05_Recycle_bioenergy_2020.pdf" TargetMode="External"/><Relationship Id="rId4" Type="http://schemas.openxmlformats.org/officeDocument/2006/relationships/hyperlink" Target="https://www.ieabioenergy.com/wp-content/uploads/2021/11/CountryReport2021_UK_final.pdf" TargetMode="External"/><Relationship Id="rId9" Type="http://schemas.openxmlformats.org/officeDocument/2006/relationships/hyperlink" Target="https://link.springer.com/referenceworkentry/10.1007/978-3-319-20928-9_2327" TargetMode="External"/></Relationships>
</file>

<file path=ppt/slides/_rels/slide1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hyperlink" Target="https://link.springer.com/article/10.1007/s12155-022-10500-7" TargetMode="External"/><Relationship Id="rId5" Type="http://schemas.openxmlformats.org/officeDocument/2006/relationships/hyperlink" Target="https://www.unido.org/sites/default/files/files/2021-07/New-Publication-Bioenergy.pdf" TargetMode="External"/><Relationship Id="rId4" Type="http://schemas.openxmlformats.org/officeDocument/2006/relationships/hyperlink" Target="https://assets.publishing.service.gov.uk/government/uploads/system/uploads/attachment_data/file/911268/potential-of-bioenergy-with-carbon-capture.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egional Cooperation Council | Newsletters archive">
            <a:extLst>
              <a:ext uri="{FF2B5EF4-FFF2-40B4-BE49-F238E27FC236}">
                <a16:creationId xmlns:a16="http://schemas.microsoft.com/office/drawing/2014/main" id="{EE19C574-ED69-F2D1-589D-0671CE2E8B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83" t="9091" r="8822"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247F73-826F-7D9A-A634-2C48A994D67E}"/>
              </a:ext>
            </a:extLst>
          </p:cNvPr>
          <p:cNvSpPr>
            <a:spLocks noGrp="1"/>
          </p:cNvSpPr>
          <p:nvPr>
            <p:ph type="ctrTitle"/>
          </p:nvPr>
        </p:nvSpPr>
        <p:spPr>
          <a:xfrm>
            <a:off x="382242" y="2604988"/>
            <a:ext cx="5331172" cy="4945987"/>
          </a:xfrm>
        </p:spPr>
        <p:txBody>
          <a:bodyPr anchor="b">
            <a:normAutofit fontScale="90000"/>
          </a:bodyPr>
          <a:lstStyle/>
          <a:p>
            <a:pPr algn="l">
              <a:lnSpc>
                <a:spcPct val="150000"/>
              </a:lnSpc>
              <a:spcAft>
                <a:spcPts val="800"/>
              </a:spcAft>
            </a:pPr>
            <a:r>
              <a:rPr lang="en-GB" sz="2700" kern="100" dirty="0">
                <a:solidFill>
                  <a:schemeClr val="bg1"/>
                </a:solidFill>
                <a:effectLst/>
                <a:latin typeface="Agency FB"/>
                <a:ea typeface="Calibri"/>
                <a:cs typeface="Arial"/>
              </a:rPr>
              <a:t>Business Plan: Bioenergy Production Company- ASF Green Solutions LTD</a:t>
            </a:r>
            <a:br>
              <a:rPr lang="en-GB" sz="2700"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kern="100" dirty="0">
                <a:solidFill>
                  <a:schemeClr val="bg1"/>
                </a:solidFill>
                <a:effectLst/>
                <a:latin typeface="Agency FB"/>
                <a:ea typeface="Calibri"/>
                <a:cs typeface="Arial"/>
              </a:rPr>
              <a:t>By</a:t>
            </a:r>
            <a:br>
              <a:rPr lang="en-GB" sz="2700"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kern="100" dirty="0">
                <a:solidFill>
                  <a:schemeClr val="bg1"/>
                </a:solidFill>
                <a:effectLst/>
                <a:latin typeface="Agency FB"/>
                <a:ea typeface="Calibri"/>
                <a:cs typeface="Arial"/>
              </a:rPr>
              <a:t>Abel Paul </a:t>
            </a:r>
            <a:r>
              <a:rPr lang="en-GB" sz="2700" kern="100" dirty="0">
                <a:solidFill>
                  <a:schemeClr val="bg1"/>
                </a:solidFill>
                <a:latin typeface="Agency FB"/>
                <a:ea typeface="Calibri"/>
                <a:cs typeface="Arial"/>
              </a:rPr>
              <a:t>Sandu</a:t>
            </a:r>
            <a:br>
              <a:rPr lang="en-GB" sz="2700" kern="100" dirty="0">
                <a:latin typeface="Calibri"/>
                <a:ea typeface="Calibri"/>
                <a:cs typeface="Times New Roman"/>
              </a:rPr>
            </a:br>
            <a:r>
              <a:rPr lang="en-GB" sz="2700" kern="100" dirty="0">
                <a:solidFill>
                  <a:schemeClr val="bg1"/>
                </a:solidFill>
                <a:latin typeface="Agency FB"/>
                <a:ea typeface="Calibri"/>
                <a:cs typeface="Arial"/>
              </a:rPr>
              <a:t>Student</a:t>
            </a:r>
            <a:r>
              <a:rPr lang="en-GB" sz="2700" kern="100" dirty="0">
                <a:solidFill>
                  <a:schemeClr val="bg1"/>
                </a:solidFill>
                <a:effectLst/>
                <a:latin typeface="Agency FB"/>
                <a:ea typeface="Calibri"/>
                <a:cs typeface="Arial"/>
              </a:rPr>
              <a:t> ID:1911041</a:t>
            </a:r>
            <a:br>
              <a:rPr lang="en-GB" sz="2700"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kern="100" dirty="0">
                <a:solidFill>
                  <a:schemeClr val="bg1"/>
                </a:solidFill>
                <a:effectLst/>
                <a:latin typeface="Agency FB"/>
                <a:ea typeface="Calibri"/>
                <a:cs typeface="Arial"/>
              </a:rPr>
              <a:t>Course: MBA Master of Business Administration </a:t>
            </a:r>
            <a:br>
              <a:rPr lang="en-GB" sz="2700"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kern="100" dirty="0">
                <a:solidFill>
                  <a:schemeClr val="bg1"/>
                </a:solidFill>
                <a:effectLst/>
                <a:latin typeface="Agency FB"/>
                <a:ea typeface="Calibri"/>
                <a:cs typeface="Arial"/>
              </a:rPr>
              <a:t>Module: Entrepreneurship</a:t>
            </a:r>
            <a:br>
              <a:rPr lang="en-GB" sz="2700"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kern="100" dirty="0">
                <a:solidFill>
                  <a:schemeClr val="bg1"/>
                </a:solidFill>
                <a:effectLst/>
                <a:latin typeface="Agency FB"/>
                <a:ea typeface="Calibri"/>
                <a:cs typeface="Arial"/>
              </a:rPr>
              <a:t>Module Code: LCMB7004</a:t>
            </a:r>
            <a:br>
              <a:rPr lang="en-GB" sz="2700"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kern="100" dirty="0">
                <a:solidFill>
                  <a:schemeClr val="bg1"/>
                </a:solidFill>
                <a:effectLst/>
                <a:latin typeface="Agency FB"/>
                <a:ea typeface="Calibri"/>
                <a:cs typeface="Arial"/>
              </a:rPr>
              <a:t>Lecturer: Nazia Saeed</a:t>
            </a:r>
            <a:br>
              <a:rPr lang="en-GB" sz="2700"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kern="100" dirty="0">
                <a:solidFill>
                  <a:schemeClr val="bg1"/>
                </a:solidFill>
                <a:effectLst/>
                <a:latin typeface="Agency FB"/>
                <a:ea typeface="Calibri"/>
                <a:cs typeface="Arial"/>
              </a:rPr>
              <a:t>UWTSD Birmingham</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4800" dirty="0">
              <a:solidFill>
                <a:schemeClr val="bg1"/>
              </a:solidFill>
            </a:endParaRPr>
          </a:p>
        </p:txBody>
      </p:sp>
      <p:sp>
        <p:nvSpPr>
          <p:cNvPr id="1040" name="Rectangle 103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6727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Bioenergy to lead renewables growth to 2023: IEA">
            <a:extLst>
              <a:ext uri="{FF2B5EF4-FFF2-40B4-BE49-F238E27FC236}">
                <a16:creationId xmlns:a16="http://schemas.microsoft.com/office/drawing/2014/main" id="{FF4C2D9D-9CF0-1C13-5979-D8C79D15BE7D}"/>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5369"/>
          <a:stretch/>
        </p:blipFill>
        <p:spPr bwMode="auto">
          <a:xfrm>
            <a:off x="-3712" y="-29363"/>
            <a:ext cx="12191979" cy="6887364"/>
          </a:xfrm>
          <a:prstGeom prst="rect">
            <a:avLst/>
          </a:prstGeom>
          <a:noFill/>
          <a:extLst>
            <a:ext uri="{909E8E84-426E-40DD-AFC4-6F175D3DCCD1}">
              <a14:hiddenFill xmlns:a14="http://schemas.microsoft.com/office/drawing/2010/main">
                <a:solidFill>
                  <a:srgbClr val="FFFFFF"/>
                </a:solidFill>
              </a14:hiddenFill>
            </a:ext>
          </a:extLst>
        </p:spPr>
      </p:pic>
      <p:sp>
        <p:nvSpPr>
          <p:cNvPr id="2060" name="Rectangle 2059">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635594" y="-1"/>
            <a:ext cx="4556405" cy="6858000"/>
          </a:xfrm>
          <a:prstGeom prst="rect">
            <a:avLst/>
          </a:prstGeom>
          <a:gradFill flip="none" rotWithShape="1">
            <a:gsLst>
              <a:gs pos="0">
                <a:schemeClr val="accent5"/>
              </a:gs>
              <a:gs pos="63000">
                <a:schemeClr val="accent2">
                  <a:alpha val="0"/>
                </a:schemeClr>
              </a:gs>
            </a:gsLst>
            <a:lin ang="600000" scaled="0"/>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Rectangle 2061">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84928" y="-823517"/>
            <a:ext cx="3222144" cy="12191999"/>
          </a:xfrm>
          <a:prstGeom prst="rect">
            <a:avLst/>
          </a:prstGeom>
          <a:gradFill>
            <a:gsLst>
              <a:gs pos="14000">
                <a:schemeClr val="accent5">
                  <a:lumMod val="75000"/>
                </a:schemeClr>
              </a:gs>
              <a:gs pos="65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928BBEFD-91E8-853B-DA66-7F3664F40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0140" cy="6858000"/>
          </a:xfrm>
          <a:prstGeom prst="rect">
            <a:avLst/>
          </a:prstGeom>
          <a:gradFill flip="none" rotWithShape="1">
            <a:gsLst>
              <a:gs pos="0">
                <a:schemeClr val="accent2"/>
              </a:gs>
              <a:gs pos="50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061" name="Rectangle 2060">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040596" y="0"/>
            <a:ext cx="4147671" cy="6024983"/>
          </a:xfrm>
          <a:prstGeom prst="rect">
            <a:avLst/>
          </a:prstGeom>
          <a:gradFill>
            <a:gsLst>
              <a:gs pos="0">
                <a:schemeClr val="accent2"/>
              </a:gs>
              <a:gs pos="43000">
                <a:schemeClr val="accent2">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576742" y="-727893"/>
            <a:ext cx="6887364" cy="8343150"/>
          </a:xfrm>
          <a:prstGeom prst="rect">
            <a:avLst/>
          </a:prstGeom>
          <a:gradFill flip="none" rotWithShape="1">
            <a:gsLst>
              <a:gs pos="0">
                <a:schemeClr val="accent5"/>
              </a:gs>
              <a:gs pos="77000">
                <a:schemeClr val="accent2">
                  <a:alpha val="0"/>
                </a:schemeClr>
              </a:gs>
            </a:gsLst>
            <a:lin ang="4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2D4979AC-553F-E653-BB06-1D28C5FE9800}"/>
              </a:ext>
            </a:extLst>
          </p:cNvPr>
          <p:cNvSpPr>
            <a:spLocks noGrp="1"/>
          </p:cNvSpPr>
          <p:nvPr>
            <p:ph type="ctrTitle"/>
          </p:nvPr>
        </p:nvSpPr>
        <p:spPr>
          <a:xfrm>
            <a:off x="3602772" y="0"/>
            <a:ext cx="6208978" cy="889712"/>
          </a:xfrm>
        </p:spPr>
        <p:txBody>
          <a:bodyPr>
            <a:normAutofit/>
          </a:bodyPr>
          <a:lstStyle/>
          <a:p>
            <a:pPr algn="l"/>
            <a:r>
              <a:rPr lang="en-US" sz="4400" b="1" dirty="0">
                <a:solidFill>
                  <a:schemeClr val="accent1">
                    <a:lumMod val="75000"/>
                  </a:schemeClr>
                </a:solidFill>
              </a:rPr>
              <a:t>Table of contents:</a:t>
            </a:r>
            <a:endParaRPr lang="en-GB" sz="4400" b="1" dirty="0">
              <a:solidFill>
                <a:schemeClr val="accent1">
                  <a:lumMod val="75000"/>
                </a:schemeClr>
              </a:solidFill>
            </a:endParaRPr>
          </a:p>
        </p:txBody>
      </p:sp>
      <p:sp>
        <p:nvSpPr>
          <p:cNvPr id="4" name="Subtitle 3">
            <a:extLst>
              <a:ext uri="{FF2B5EF4-FFF2-40B4-BE49-F238E27FC236}">
                <a16:creationId xmlns:a16="http://schemas.microsoft.com/office/drawing/2014/main" id="{93CEDDFB-A77C-24AA-8952-55AEA7075344}"/>
              </a:ext>
            </a:extLst>
          </p:cNvPr>
          <p:cNvSpPr>
            <a:spLocks noGrp="1" noChangeArrowheads="1"/>
          </p:cNvSpPr>
          <p:nvPr>
            <p:ph type="subTitle" idx="1"/>
          </p:nvPr>
        </p:nvSpPr>
        <p:spPr bwMode="auto">
          <a:xfrm>
            <a:off x="2949312" y="1057874"/>
            <a:ext cx="8633860" cy="6093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342900" marR="0" lvl="0" indent="-342900" algn="l" defTabSz="914400" rtl="0" eaLnBrk="0" fontAlgn="base" latinLnBrk="0" hangingPunct="0">
              <a:lnSpc>
                <a:spcPct val="150000"/>
              </a:lnSpc>
              <a:spcBef>
                <a:spcPct val="0"/>
              </a:spcBef>
              <a:spcAft>
                <a:spcPct val="0"/>
              </a:spcAft>
              <a:buClrTx/>
              <a:buSzTx/>
              <a:buFont typeface="+mj-lt"/>
              <a:buAutoNum type="arabicPeriod"/>
              <a:tabLst>
                <a:tab pos="5724525" algn="r"/>
              </a:tabLst>
            </a:pPr>
            <a:r>
              <a:rPr kumimoji="0" lang="en-US" altLang="en-US" sz="2800" b="1" i="0" u="none" strike="noStrike" cap="none" normalizeH="0" baseline="0" dirty="0">
                <a:ln>
                  <a:noFill/>
                </a:ln>
                <a:solidFill>
                  <a:schemeClr val="accent1">
                    <a:lumMod val="75000"/>
                  </a:schemeClr>
                </a:solidFill>
                <a:effectLst/>
                <a:latin typeface="Arial" panose="020B0604020202020204" pitchFamily="34" charset="0"/>
              </a:rPr>
              <a:t>Overview of the business	</a:t>
            </a:r>
          </a:p>
          <a:p>
            <a:pPr marL="342900" marR="0" lvl="0" indent="-342900" algn="l" defTabSz="914400" rtl="0" eaLnBrk="0" fontAlgn="base" latinLnBrk="0" hangingPunct="0">
              <a:lnSpc>
                <a:spcPct val="150000"/>
              </a:lnSpc>
              <a:spcBef>
                <a:spcPct val="0"/>
              </a:spcBef>
              <a:spcAft>
                <a:spcPct val="0"/>
              </a:spcAft>
              <a:buClrTx/>
              <a:buSzTx/>
              <a:buFont typeface="+mj-lt"/>
              <a:buAutoNum type="arabicPeriod"/>
              <a:tabLst>
                <a:tab pos="5724525" algn="r"/>
              </a:tabLst>
            </a:pPr>
            <a:r>
              <a:rPr kumimoji="0" lang="en-US" altLang="en-US" sz="2800" b="1" i="0" u="none" strike="noStrike" cap="none" normalizeH="0" baseline="0" dirty="0">
                <a:ln>
                  <a:noFill/>
                </a:ln>
                <a:solidFill>
                  <a:schemeClr val="accent1">
                    <a:lumMod val="75000"/>
                  </a:schemeClr>
                </a:solidFill>
                <a:effectLst/>
                <a:latin typeface="Arial" panose="020B0604020202020204" pitchFamily="34" charset="0"/>
              </a:rPr>
              <a:t>Market Gap	</a:t>
            </a:r>
          </a:p>
          <a:p>
            <a:pPr marL="342900" marR="0" lvl="0" indent="-342900" algn="l" defTabSz="914400" rtl="0" eaLnBrk="0" fontAlgn="base" latinLnBrk="0" hangingPunct="0">
              <a:lnSpc>
                <a:spcPct val="150000"/>
              </a:lnSpc>
              <a:spcBef>
                <a:spcPct val="0"/>
              </a:spcBef>
              <a:spcAft>
                <a:spcPct val="0"/>
              </a:spcAft>
              <a:buClrTx/>
              <a:buSzTx/>
              <a:buFont typeface="+mj-lt"/>
              <a:buAutoNum type="arabicPeriod"/>
              <a:tabLst>
                <a:tab pos="5724525" algn="r"/>
              </a:tabLst>
            </a:pPr>
            <a:r>
              <a:rPr kumimoji="0" lang="en-US" altLang="en-US" sz="2800" b="1" i="0" u="none" strike="noStrike" cap="none" normalizeH="0" baseline="0" dirty="0">
                <a:ln>
                  <a:noFill/>
                </a:ln>
                <a:solidFill>
                  <a:schemeClr val="accent1">
                    <a:lumMod val="75000"/>
                  </a:schemeClr>
                </a:solidFill>
                <a:effectLst/>
                <a:latin typeface="Arial" panose="020B0604020202020204" pitchFamily="34" charset="0"/>
              </a:rPr>
              <a:t>Business location and legal entity	</a:t>
            </a:r>
          </a:p>
          <a:p>
            <a:pPr marL="342900" marR="0" lvl="0" indent="-342900" algn="l" defTabSz="914400" rtl="0" eaLnBrk="0" fontAlgn="base" latinLnBrk="0" hangingPunct="0">
              <a:lnSpc>
                <a:spcPct val="150000"/>
              </a:lnSpc>
              <a:spcBef>
                <a:spcPct val="0"/>
              </a:spcBef>
              <a:spcAft>
                <a:spcPct val="0"/>
              </a:spcAft>
              <a:buClrTx/>
              <a:buSzTx/>
              <a:buFont typeface="+mj-lt"/>
              <a:buAutoNum type="arabicPeriod"/>
              <a:tabLst>
                <a:tab pos="5724525" algn="r"/>
              </a:tabLst>
            </a:pPr>
            <a:r>
              <a:rPr kumimoji="0" lang="en-US" altLang="en-US" sz="2800" b="1" i="0" u="none" strike="noStrike" cap="none" normalizeH="0" baseline="0" dirty="0">
                <a:ln>
                  <a:noFill/>
                </a:ln>
                <a:solidFill>
                  <a:schemeClr val="accent1">
                    <a:lumMod val="75000"/>
                  </a:schemeClr>
                </a:solidFill>
                <a:effectLst/>
                <a:latin typeface="Arial" panose="020B0604020202020204" pitchFamily="34" charset="0"/>
              </a:rPr>
              <a:t>SWOT analysis	</a:t>
            </a:r>
          </a:p>
          <a:p>
            <a:pPr marL="342900" marR="0" lvl="0" indent="-342900" algn="l" defTabSz="914400" rtl="0" eaLnBrk="0" fontAlgn="base" latinLnBrk="0" hangingPunct="0">
              <a:lnSpc>
                <a:spcPct val="150000"/>
              </a:lnSpc>
              <a:spcBef>
                <a:spcPct val="0"/>
              </a:spcBef>
              <a:spcAft>
                <a:spcPct val="0"/>
              </a:spcAft>
              <a:buClrTx/>
              <a:buSzTx/>
              <a:buFont typeface="+mj-lt"/>
              <a:buAutoNum type="arabicPeriod"/>
              <a:tabLst>
                <a:tab pos="5724525" algn="r"/>
              </a:tabLst>
            </a:pPr>
            <a:r>
              <a:rPr kumimoji="0" lang="en-US" altLang="en-US" sz="2800" b="1" i="0" u="none" strike="noStrike" cap="none" normalizeH="0" baseline="0" dirty="0">
                <a:ln>
                  <a:noFill/>
                </a:ln>
                <a:solidFill>
                  <a:schemeClr val="accent1">
                    <a:lumMod val="75000"/>
                  </a:schemeClr>
                </a:solidFill>
                <a:effectLst/>
                <a:latin typeface="Arial" panose="020B0604020202020204" pitchFamily="34" charset="0"/>
              </a:rPr>
              <a:t>Target Market and Strategies	</a:t>
            </a:r>
          </a:p>
          <a:p>
            <a:pPr marL="342900" marR="0" lvl="0" indent="-342900" algn="l" defTabSz="914400" rtl="0" eaLnBrk="0" fontAlgn="base" latinLnBrk="0" hangingPunct="0">
              <a:lnSpc>
                <a:spcPct val="150000"/>
              </a:lnSpc>
              <a:spcBef>
                <a:spcPct val="0"/>
              </a:spcBef>
              <a:spcAft>
                <a:spcPct val="0"/>
              </a:spcAft>
              <a:buClrTx/>
              <a:buSzTx/>
              <a:buFont typeface="+mj-lt"/>
              <a:buAutoNum type="arabicPeriod"/>
              <a:tabLst>
                <a:tab pos="5724525" algn="r"/>
              </a:tabLst>
            </a:pPr>
            <a:r>
              <a:rPr kumimoji="0" lang="en-US" altLang="en-US" sz="2800" b="1" i="0" u="none" strike="noStrike" cap="none" normalizeH="0" baseline="0" dirty="0">
                <a:ln>
                  <a:noFill/>
                </a:ln>
                <a:solidFill>
                  <a:schemeClr val="accent1">
                    <a:lumMod val="75000"/>
                  </a:schemeClr>
                </a:solidFill>
                <a:effectLst/>
                <a:latin typeface="Arial" panose="020B0604020202020204" pitchFamily="34" charset="0"/>
              </a:rPr>
              <a:t>Budgeting and external funding	</a:t>
            </a:r>
          </a:p>
          <a:p>
            <a:pPr marL="342900" marR="0" lvl="0" indent="-342900" algn="l" defTabSz="914400" rtl="0" eaLnBrk="0" fontAlgn="base" latinLnBrk="0" hangingPunct="0">
              <a:lnSpc>
                <a:spcPct val="150000"/>
              </a:lnSpc>
              <a:spcBef>
                <a:spcPct val="0"/>
              </a:spcBef>
              <a:spcAft>
                <a:spcPct val="0"/>
              </a:spcAft>
              <a:buClrTx/>
              <a:buSzTx/>
              <a:buFont typeface="+mj-lt"/>
              <a:buAutoNum type="arabicPeriod"/>
              <a:tabLst>
                <a:tab pos="5724525" algn="r"/>
              </a:tabLst>
            </a:pPr>
            <a:r>
              <a:rPr kumimoji="0" lang="en-US" altLang="en-US" sz="2800" b="1" i="0" u="none" strike="noStrike" cap="none" normalizeH="0" baseline="0" dirty="0">
                <a:ln>
                  <a:noFill/>
                </a:ln>
                <a:solidFill>
                  <a:schemeClr val="accent1">
                    <a:lumMod val="75000"/>
                  </a:schemeClr>
                </a:solidFill>
                <a:effectLst/>
                <a:latin typeface="Arial" panose="020B0604020202020204" pitchFamily="34" charset="0"/>
              </a:rPr>
              <a:t>Conclusion	</a:t>
            </a:r>
          </a:p>
          <a:p>
            <a:pPr marL="342900" marR="0" lvl="0" indent="-342900" algn="l" defTabSz="914400" rtl="0" eaLnBrk="0" fontAlgn="base" latinLnBrk="0" hangingPunct="0">
              <a:lnSpc>
                <a:spcPct val="150000"/>
              </a:lnSpc>
              <a:spcBef>
                <a:spcPct val="0"/>
              </a:spcBef>
              <a:spcAft>
                <a:spcPct val="0"/>
              </a:spcAft>
              <a:buClrTx/>
              <a:buSzTx/>
              <a:buFont typeface="+mj-lt"/>
              <a:buAutoNum type="arabicPeriod"/>
              <a:tabLst>
                <a:tab pos="5724525" algn="r"/>
              </a:tabLst>
            </a:pPr>
            <a:r>
              <a:rPr kumimoji="0" lang="en-US" altLang="en-US" sz="2800" b="1" i="0" u="none" strike="noStrike" cap="none" normalizeH="0" baseline="0" dirty="0">
                <a:ln>
                  <a:noFill/>
                </a:ln>
                <a:solidFill>
                  <a:schemeClr val="accent1">
                    <a:lumMod val="75000"/>
                  </a:schemeClr>
                </a:solidFill>
                <a:effectLst/>
                <a:latin typeface="Arial" panose="020B0604020202020204" pitchFamily="34" charset="0"/>
              </a:rPr>
              <a:t>Reference list</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042856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AAF95-CAD1-CDF7-9BC3-84ACAB66DB8C}"/>
              </a:ext>
            </a:extLst>
          </p:cNvPr>
          <p:cNvSpPr>
            <a:spLocks noGrp="1"/>
          </p:cNvSpPr>
          <p:nvPr>
            <p:ph type="title"/>
          </p:nvPr>
        </p:nvSpPr>
        <p:spPr>
          <a:xfrm>
            <a:off x="804672" y="4554533"/>
            <a:ext cx="10592174" cy="1562652"/>
          </a:xfrm>
        </p:spPr>
        <p:txBody>
          <a:bodyPr vert="horz" lIns="91440" tIns="45720" rIns="91440" bIns="45720" rtlCol="0" anchor="t">
            <a:noAutofit/>
          </a:bodyPr>
          <a:lstStyle/>
          <a:p>
            <a:r>
              <a:rPr lang="en-US" sz="1400" dirty="0">
                <a:solidFill>
                  <a:schemeClr val="tx2"/>
                </a:solidFill>
              </a:rPr>
              <a:t>International renewable energy company ASF Green Solutions LTD is headquartered in the UK. The company generates bioenergy and develops </a:t>
            </a:r>
            <a:r>
              <a:rPr lang="en-US" sz="1400" dirty="0" err="1">
                <a:solidFill>
                  <a:schemeClr val="tx2"/>
                </a:solidFill>
              </a:rPr>
              <a:t>sl</a:t>
            </a:r>
            <a:endParaRPr lang="en-US" sz="1400" dirty="0">
              <a:solidFill>
                <a:schemeClr val="tx2"/>
              </a:solidFill>
            </a:endParaRPr>
          </a:p>
        </p:txBody>
      </p:sp>
      <p:pic>
        <p:nvPicPr>
          <p:cNvPr id="3074" name="Picture 2" descr="Business Plan Wallpapers - Wallpaper Cave">
            <a:extLst>
              <a:ext uri="{FF2B5EF4-FFF2-40B4-BE49-F238E27FC236}">
                <a16:creationId xmlns:a16="http://schemas.microsoft.com/office/drawing/2014/main" id="{A35C0499-D2A1-CC33-B850-98C523A126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235" b="16844"/>
          <a:stretch/>
        </p:blipFill>
        <p:spPr bwMode="auto">
          <a:xfrm>
            <a:off x="-3050" y="-145039"/>
            <a:ext cx="12192001" cy="4201449"/>
          </a:xfrm>
          <a:prstGeom prst="rect">
            <a:avLst/>
          </a:prstGeom>
          <a:noFill/>
          <a:extLst>
            <a:ext uri="{909E8E84-426E-40DD-AFC4-6F175D3DCCD1}">
              <a14:hiddenFill xmlns:a14="http://schemas.microsoft.com/office/drawing/2010/main">
                <a:solidFill>
                  <a:srgbClr val="FFFFFF"/>
                </a:solidFill>
              </a14:hiddenFill>
            </a:ext>
          </a:extLst>
        </p:spPr>
      </p:pic>
      <p:grpSp>
        <p:nvGrpSpPr>
          <p:cNvPr id="3081" name="Group 3080">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3082" name="Freeform: Shape 3081">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3083" name="Freeform: Shape 3082">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3084" name="Freeform: Shape 3083">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3085" name="Freeform: Shape 3084">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3" name="Text Placeholder 2">
            <a:extLst>
              <a:ext uri="{FF2B5EF4-FFF2-40B4-BE49-F238E27FC236}">
                <a16:creationId xmlns:a16="http://schemas.microsoft.com/office/drawing/2014/main" id="{C10AB3E0-2303-E48D-107F-C71322EBC847}"/>
              </a:ext>
            </a:extLst>
          </p:cNvPr>
          <p:cNvSpPr>
            <a:spLocks noGrp="1"/>
          </p:cNvSpPr>
          <p:nvPr>
            <p:ph type="body" idx="1"/>
          </p:nvPr>
        </p:nvSpPr>
        <p:spPr>
          <a:xfrm>
            <a:off x="193040" y="3308460"/>
            <a:ext cx="10110978" cy="521249"/>
          </a:xfrm>
        </p:spPr>
        <p:txBody>
          <a:bodyPr vert="horz" lIns="91440" tIns="45720" rIns="91440" bIns="45720" rtlCol="0" anchor="b">
            <a:normAutofit lnSpcReduction="10000"/>
          </a:bodyPr>
          <a:lstStyle/>
          <a:p>
            <a:r>
              <a:rPr lang="en-US" sz="3200" b="1" dirty="0">
                <a:solidFill>
                  <a:schemeClr val="accent1">
                    <a:lumMod val="75000"/>
                  </a:schemeClr>
                </a:solidFill>
              </a:rPr>
              <a:t>Introduction </a:t>
            </a:r>
          </a:p>
        </p:txBody>
      </p:sp>
      <p:sp>
        <p:nvSpPr>
          <p:cNvPr id="4" name="TextBox 3">
            <a:extLst>
              <a:ext uri="{FF2B5EF4-FFF2-40B4-BE49-F238E27FC236}">
                <a16:creationId xmlns:a16="http://schemas.microsoft.com/office/drawing/2014/main" id="{35A078FA-F613-B720-4052-609DBCB87417}"/>
              </a:ext>
            </a:extLst>
          </p:cNvPr>
          <p:cNvSpPr txBox="1"/>
          <p:nvPr/>
        </p:nvSpPr>
        <p:spPr>
          <a:xfrm>
            <a:off x="91440" y="4123080"/>
            <a:ext cx="11927840" cy="2308324"/>
          </a:xfrm>
          <a:prstGeom prst="rect">
            <a:avLst/>
          </a:prstGeom>
          <a:noFill/>
        </p:spPr>
        <p:txBody>
          <a:bodyPr wrap="square" rtlCol="0">
            <a:spAutoFit/>
          </a:bodyPr>
          <a:lstStyle/>
          <a:p>
            <a:r>
              <a:rPr lang="en-US" sz="1600" dirty="0"/>
              <a:t>ASF Green Solutions LTD  is an International renewable energy company , headquartered in the UK. The company generates bioenergy and develops related solutions. ASF Green Solutions LTD aims to solve the global energy crisis by providing renewable, low-carbon energy systems that capture atmospheric carbon and support environmental, social, economic, and sustainability goals. The company will cover the market gap with bioenergy, a renewable energy that reduces environmental impact and boosts economic growth. ASF Green Solutions LTD chose the UK for its strategic location in Europe, government backing for renewable energy projects, and organic waste. SWOT analysis highlights bioenergy's biggest potential, threats, strengths, and weaknesses. ASF Green Solutions LTD targets renewable energy enthusiasts. More precisely, the company targets environmentally concerned customers and businesses committed to sustainability in the UK and worldwide. The company aggressively seeks funding from outside parties including DECC, EU, Carbon Trust, BBSRC, etc. to expand and develop. More details regarding the budgeting- start up costs and expenses, will be cover in the next slides</a:t>
            </a:r>
            <a:endParaRPr lang="en-GB" sz="1600" dirty="0"/>
          </a:p>
        </p:txBody>
      </p:sp>
    </p:spTree>
    <p:extLst>
      <p:ext uri="{BB962C8B-B14F-4D97-AF65-F5344CB8AC3E}">
        <p14:creationId xmlns:p14="http://schemas.microsoft.com/office/powerpoint/2010/main" val="2037353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Benefits Of Gap Analysis / Cost-Benefit Analysis: Advantages ...">
            <a:extLst>
              <a:ext uri="{FF2B5EF4-FFF2-40B4-BE49-F238E27FC236}">
                <a16:creationId xmlns:a16="http://schemas.microsoft.com/office/drawing/2014/main" id="{6C7F945E-CB15-1ACB-2859-8CCD902FFE6F}"/>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t="7907" b="9067"/>
          <a:stretch/>
        </p:blipFill>
        <p:spPr bwMode="auto">
          <a:xfrm>
            <a:off x="54246" y="9757"/>
            <a:ext cx="12191997" cy="6857988"/>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35031" y="2213145"/>
            <a:ext cx="6864098" cy="2425614"/>
          </a:xfrm>
          <a:prstGeom prst="rect">
            <a:avLst/>
          </a:prstGeom>
          <a:gradFill>
            <a:gsLst>
              <a:gs pos="0">
                <a:schemeClr val="accent5">
                  <a:lumMod val="60000"/>
                  <a:lumOff val="40000"/>
                </a:schemeClr>
              </a:gs>
              <a:gs pos="43000">
                <a:schemeClr val="accent2">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62550" y="0"/>
            <a:ext cx="7048678" cy="6858000"/>
          </a:xfrm>
          <a:prstGeom prst="rect">
            <a:avLst/>
          </a:prstGeom>
          <a:gradFill flip="none" rotWithShape="1">
            <a:gsLst>
              <a:gs pos="19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86455" y="-60677"/>
            <a:ext cx="6864096" cy="6985449"/>
          </a:xfrm>
          <a:prstGeom prst="rect">
            <a:avLst/>
          </a:prstGeom>
          <a:gradFill flip="none" rotWithShape="1">
            <a:gsLst>
              <a:gs pos="0">
                <a:schemeClr val="accent5"/>
              </a:gs>
              <a:gs pos="64000">
                <a:schemeClr val="accent2">
                  <a:alpha val="0"/>
                </a:schemeClr>
              </a:gs>
            </a:gsLst>
            <a:lin ang="7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109" name="Rectangle 4108">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695591" y="-647892"/>
            <a:ext cx="2839273" cy="12192001"/>
          </a:xfrm>
          <a:prstGeom prst="rect">
            <a:avLst/>
          </a:prstGeom>
          <a:gradFill>
            <a:gsLst>
              <a:gs pos="0">
                <a:schemeClr val="accent2"/>
              </a:gs>
              <a:gs pos="53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24E7E2-855D-0B00-FEEA-EEA84ABCD6EC}"/>
              </a:ext>
            </a:extLst>
          </p:cNvPr>
          <p:cNvSpPr>
            <a:spLocks noGrp="1"/>
          </p:cNvSpPr>
          <p:nvPr>
            <p:ph type="ctrTitle"/>
          </p:nvPr>
        </p:nvSpPr>
        <p:spPr>
          <a:xfrm>
            <a:off x="4480268" y="-1908011"/>
            <a:ext cx="3712820" cy="2839273"/>
          </a:xfrm>
        </p:spPr>
        <p:txBody>
          <a:bodyPr>
            <a:normAutofit/>
          </a:bodyPr>
          <a:lstStyle/>
          <a:p>
            <a:pPr algn="l"/>
            <a:r>
              <a:rPr lang="en-US" sz="4400" b="1" dirty="0">
                <a:solidFill>
                  <a:schemeClr val="accent1">
                    <a:lumMod val="75000"/>
                  </a:schemeClr>
                </a:solidFill>
              </a:rPr>
              <a:t>Market Gap </a:t>
            </a:r>
            <a:endParaRPr lang="en-GB" sz="4400" b="1" dirty="0">
              <a:solidFill>
                <a:schemeClr val="accent1">
                  <a:lumMod val="75000"/>
                </a:schemeClr>
              </a:solidFill>
            </a:endParaRPr>
          </a:p>
        </p:txBody>
      </p:sp>
      <p:sp>
        <p:nvSpPr>
          <p:cNvPr id="3" name="Subtitle 2">
            <a:extLst>
              <a:ext uri="{FF2B5EF4-FFF2-40B4-BE49-F238E27FC236}">
                <a16:creationId xmlns:a16="http://schemas.microsoft.com/office/drawing/2014/main" id="{A7813731-E193-8193-2B7C-3246568552F2}"/>
              </a:ext>
            </a:extLst>
          </p:cNvPr>
          <p:cNvSpPr>
            <a:spLocks noGrp="1"/>
          </p:cNvSpPr>
          <p:nvPr>
            <p:ph type="subTitle" idx="1"/>
          </p:nvPr>
        </p:nvSpPr>
        <p:spPr>
          <a:xfrm>
            <a:off x="447040" y="931262"/>
            <a:ext cx="10946448" cy="5632904"/>
          </a:xfrm>
        </p:spPr>
        <p:txBody>
          <a:bodyPr>
            <a:normAutofit fontScale="92500" lnSpcReduction="20000"/>
          </a:bodyPr>
          <a:lstStyle/>
          <a:p>
            <a:pPr algn="l"/>
            <a:r>
              <a:rPr lang="en-US" sz="2000" dirty="0">
                <a:solidFill>
                  <a:schemeClr val="bg2">
                    <a:lumMod val="10000"/>
                  </a:schemeClr>
                </a:solidFill>
              </a:rPr>
              <a:t>The company developed a business model to meet the energy gap in the market. All nations strive for economic progress and wealth, usually steadily. Over the previous decade, global GDP has grown 30.7% annually, according to the World Bank. One component affecting economic growth is energy consumption. As the global economy grows, primary energy demand rises (Komarova A.V. et all, 2023). </a:t>
            </a:r>
          </a:p>
          <a:p>
            <a:pPr marL="342900" indent="-342900" algn="l">
              <a:buFont typeface="Wingdings" panose="05000000000000000000" pitchFamily="2" charset="2"/>
              <a:buChar char="Ø"/>
            </a:pPr>
            <a:r>
              <a:rPr lang="en-US" sz="2000" dirty="0">
                <a:solidFill>
                  <a:schemeClr val="bg2">
                    <a:lumMod val="10000"/>
                  </a:schemeClr>
                </a:solidFill>
              </a:rPr>
              <a:t>However, due to rising global energy demand, fossil fuel use for energy generation and transportation, and a population of over seven billion and rising, Planet Earth is facing an energy crisis. The excessive use of fossil fuels depletes natural resources and increases carbon dioxide emissions, which researchers blame for rising global temperatures. If concentration levels are not reduced, global climate may shift, affecting people, industry, and the economy. The International Energy Agency (IEA) has listed key actions that, if implemented quickly, can reverse atmospheric emissions (Eugene D. et all., 2022).</a:t>
            </a:r>
          </a:p>
          <a:p>
            <a:pPr marL="342900" indent="-342900" algn="l">
              <a:buFont typeface="Wingdings" panose="05000000000000000000" pitchFamily="2" charset="2"/>
              <a:buChar char="Ø"/>
            </a:pPr>
            <a:r>
              <a:rPr lang="en-US" sz="2000" dirty="0">
                <a:solidFill>
                  <a:schemeClr val="bg2">
                    <a:lumMod val="10000"/>
                  </a:schemeClr>
                </a:solidFill>
              </a:rPr>
              <a:t>Companies in industrial areas have been ordered to cut energy use, and people face rolling blackouts. Rising energy prices threaten manufacturers and businesses and may cause UK cost inflation (The Guardian, 2022). </a:t>
            </a:r>
          </a:p>
          <a:p>
            <a:pPr algn="l"/>
            <a:r>
              <a:rPr lang="en-US" sz="2000" b="1" u="sng" dirty="0">
                <a:solidFill>
                  <a:schemeClr val="bg2">
                    <a:lumMod val="10000"/>
                  </a:schemeClr>
                </a:solidFill>
              </a:rPr>
              <a:t>Resolution: Bioenergy</a:t>
            </a:r>
          </a:p>
          <a:p>
            <a:pPr algn="l"/>
            <a:r>
              <a:rPr lang="en-US" sz="2000" dirty="0">
                <a:solidFill>
                  <a:schemeClr val="bg2">
                    <a:lumMod val="10000"/>
                  </a:schemeClr>
                </a:solidFill>
              </a:rPr>
              <a:t>Bioenergy supports global climate change targets and other environmental, social, economic, and sustainability goals by delivering renewable, low-carbon energy sources that trap atmospheric carbon and give many environmental and socioeconomic advantages. To understand the synergies and trade-offs between bioenergy and related agricultural and forestry systems and ensure that bioenergy offers holistic emission reduction, ASF Green Solutions must use context-specific and long-term approaches. The company assesses bioenergy's environmental and sustainable impacts, supply networks, direct and indirect stakeholders, drivers, benefits, and difficulties. Bioenergy and its consequences on the environment, economy, and society are assessed by the company in the context of its system (</a:t>
            </a:r>
            <a:r>
              <a:rPr lang="en-US" sz="2000" dirty="0" err="1">
                <a:solidFill>
                  <a:schemeClr val="bg2">
                    <a:lumMod val="10000"/>
                  </a:schemeClr>
                </a:solidFill>
              </a:rPr>
              <a:t>Welfle</a:t>
            </a:r>
            <a:r>
              <a:rPr lang="en-US" sz="2000" dirty="0">
                <a:solidFill>
                  <a:schemeClr val="bg2">
                    <a:lumMod val="10000"/>
                  </a:schemeClr>
                </a:solidFill>
              </a:rPr>
              <a:t> A. et al., 2019).</a:t>
            </a:r>
          </a:p>
          <a:p>
            <a:pPr marL="342900" indent="-342900" algn="l">
              <a:buFont typeface="Wingdings" panose="05000000000000000000" pitchFamily="2" charset="2"/>
              <a:buChar char="Ø"/>
            </a:pPr>
            <a:endParaRPr lang="en-US" sz="2000" dirty="0">
              <a:solidFill>
                <a:schemeClr val="bg2">
                  <a:lumMod val="10000"/>
                </a:schemeClr>
              </a:solidFill>
            </a:endParaRPr>
          </a:p>
          <a:p>
            <a:pPr marL="342900" indent="-342900" algn="l">
              <a:buFont typeface="Wingdings" panose="05000000000000000000" pitchFamily="2" charset="2"/>
              <a:buChar char="Ø"/>
            </a:pPr>
            <a:endParaRPr lang="en-US" sz="2000" dirty="0">
              <a:solidFill>
                <a:schemeClr val="bg2">
                  <a:lumMod val="10000"/>
                </a:schemeClr>
              </a:solidFill>
            </a:endParaRPr>
          </a:p>
          <a:p>
            <a:pPr marL="342900" indent="-342900" algn="l">
              <a:buFont typeface="Wingdings" panose="05000000000000000000" pitchFamily="2" charset="2"/>
              <a:buChar char="Ø"/>
            </a:pPr>
            <a:endParaRPr lang="en-GB" sz="2000" dirty="0">
              <a:solidFill>
                <a:schemeClr val="bg2">
                  <a:lumMod val="10000"/>
                </a:schemeClr>
              </a:solidFill>
            </a:endParaRPr>
          </a:p>
        </p:txBody>
      </p:sp>
    </p:spTree>
    <p:extLst>
      <p:ext uri="{BB962C8B-B14F-4D97-AF65-F5344CB8AC3E}">
        <p14:creationId xmlns:p14="http://schemas.microsoft.com/office/powerpoint/2010/main" val="3115664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3D Map Of Location Stock Photo | Templates PowerPoint Slides | PPT ...">
            <a:extLst>
              <a:ext uri="{FF2B5EF4-FFF2-40B4-BE49-F238E27FC236}">
                <a16:creationId xmlns:a16="http://schemas.microsoft.com/office/drawing/2014/main" id="{486CF565-71D5-FE31-CE94-15A421683066}"/>
              </a:ext>
            </a:extLst>
          </p:cNvPr>
          <p:cNvPicPr>
            <a:picLocks noChangeAspect="1" noChangeArrowheads="1"/>
          </p:cNvPicPr>
          <p:nvPr/>
        </p:nvPicPr>
        <p:blipFill rotWithShape="1">
          <a:blip r:embed="rId2">
            <a:alphaModFix amt="20000"/>
            <a:extLst>
              <a:ext uri="{28A0092B-C50C-407E-A947-70E740481C1C}">
                <a14:useLocalDpi xmlns:a14="http://schemas.microsoft.com/office/drawing/2010/main" val="0"/>
              </a:ext>
            </a:extLst>
          </a:blip>
          <a:srcRect l="9091" t="6702" r="-2" b="3394"/>
          <a:stretch/>
        </p:blipFill>
        <p:spPr bwMode="auto">
          <a:xfrm>
            <a:off x="-2"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4D21D2-709F-36B3-800E-59B0A0C963EE}"/>
              </a:ext>
            </a:extLst>
          </p:cNvPr>
          <p:cNvSpPr>
            <a:spLocks noGrp="1"/>
          </p:cNvSpPr>
          <p:nvPr>
            <p:ph type="ctrTitle"/>
          </p:nvPr>
        </p:nvSpPr>
        <p:spPr>
          <a:xfrm>
            <a:off x="7665720" y="403391"/>
            <a:ext cx="4023360" cy="1612709"/>
          </a:xfrm>
        </p:spPr>
        <p:txBody>
          <a:bodyPr anchor="b">
            <a:normAutofit fontScale="90000"/>
          </a:bodyPr>
          <a:lstStyle/>
          <a:p>
            <a:pPr algn="l"/>
            <a:r>
              <a:rPr lang="en-US" sz="4800" dirty="0">
                <a:solidFill>
                  <a:schemeClr val="bg1"/>
                </a:solidFill>
              </a:rPr>
              <a:t>Business location and legal entity </a:t>
            </a:r>
            <a:endParaRPr lang="en-GB" sz="4800" dirty="0">
              <a:solidFill>
                <a:schemeClr val="bg1"/>
              </a:solidFill>
            </a:endParaRPr>
          </a:p>
        </p:txBody>
      </p:sp>
      <p:sp>
        <p:nvSpPr>
          <p:cNvPr id="3" name="Subtitle 2">
            <a:extLst>
              <a:ext uri="{FF2B5EF4-FFF2-40B4-BE49-F238E27FC236}">
                <a16:creationId xmlns:a16="http://schemas.microsoft.com/office/drawing/2014/main" id="{660040CA-B02C-9C82-251E-F32CABAF5DAD}"/>
              </a:ext>
            </a:extLst>
          </p:cNvPr>
          <p:cNvSpPr>
            <a:spLocks noGrp="1"/>
          </p:cNvSpPr>
          <p:nvPr>
            <p:ph type="subTitle" idx="1"/>
          </p:nvPr>
        </p:nvSpPr>
        <p:spPr>
          <a:xfrm>
            <a:off x="98384" y="126680"/>
            <a:ext cx="5379720" cy="4233992"/>
          </a:xfrm>
        </p:spPr>
        <p:txBody>
          <a:bodyPr>
            <a:normAutofit lnSpcReduction="10000"/>
          </a:bodyPr>
          <a:lstStyle/>
          <a:p>
            <a:pPr algn="l"/>
            <a:r>
              <a:rPr lang="en-US" sz="1800" b="1" u="sng" dirty="0"/>
              <a:t>Location</a:t>
            </a:r>
          </a:p>
          <a:p>
            <a:pPr algn="l"/>
            <a:r>
              <a:rPr lang="en-US" sz="1800" dirty="0"/>
              <a:t>The company chooses the UK. European position gives the UK strategic access to a highly integrated energy market. It improves bioenergy distribution and exports to EU neighbors (GOV UK, 2021). The company's UK location is also due to the UK government's incentives, subsidies, and feed-in tariffs for renewable energy initiatives. These subsidies favor UK-based renewable energy companies (GOV UK, 2022). The UK creates a lot of organic waste from agriculture, food production, and towns. These abundant feedstocks offer bioenergy production prospects (Bionic, 2023). Due to favorable regulations, access to organic waste, and rising demand for renewable energy, creating a bioenergy production firm in the UK may be wise. You must conduct thorough market research and examine the unique challenges and opportunities your organization may face in this area (Bionic, 2023).</a:t>
            </a:r>
            <a:endParaRPr lang="en-GB" sz="1800" dirty="0"/>
          </a:p>
        </p:txBody>
      </p:sp>
      <p:sp>
        <p:nvSpPr>
          <p:cNvPr id="1041" name="Rectangle 104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2" name="Rectangle 104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7EC69C6-5CE6-D7BF-BAB8-4D0149431336}"/>
              </a:ext>
            </a:extLst>
          </p:cNvPr>
          <p:cNvSpPr txBox="1"/>
          <p:nvPr/>
        </p:nvSpPr>
        <p:spPr>
          <a:xfrm>
            <a:off x="6246875" y="2098514"/>
            <a:ext cx="5455920" cy="4524315"/>
          </a:xfrm>
          <a:prstGeom prst="rect">
            <a:avLst/>
          </a:prstGeom>
          <a:noFill/>
        </p:spPr>
        <p:txBody>
          <a:bodyPr wrap="square" rtlCol="0">
            <a:spAutoFit/>
          </a:bodyPr>
          <a:lstStyle/>
          <a:p>
            <a:r>
              <a:rPr lang="en-US" b="1" u="sng" dirty="0">
                <a:solidFill>
                  <a:schemeClr val="bg1"/>
                </a:solidFill>
              </a:rPr>
              <a:t>LTD</a:t>
            </a:r>
          </a:p>
          <a:p>
            <a:endParaRPr lang="en-US" dirty="0">
              <a:solidFill>
                <a:schemeClr val="bg1"/>
              </a:solidFill>
            </a:endParaRPr>
          </a:p>
          <a:p>
            <a:r>
              <a:rPr lang="en-US" dirty="0">
                <a:solidFill>
                  <a:schemeClr val="bg1"/>
                </a:solidFill>
              </a:rPr>
              <a:t>Company name: ASF Green Solutions. Firm legal entity is LTD. The corporation will become an LLC after research. Limited obligation: An LTD is legally distinct from its owners. The owners' personal assets are protected if the firm runs into financial trouble. A limited liability company is often more credible than sole proprietorships or partnerships. Tax advantages: Although limited liability companies have lost several tax advantages, they still have some. Instead of trading as a sole proprietor, proprietors may pay less tax on the same income through a limited liability corporation. However, taxes and national insurance may vary for the business and owner based on the amount of money taken out (Tide, 2023).</a:t>
            </a:r>
            <a:endParaRPr lang="en-GB" dirty="0">
              <a:solidFill>
                <a:schemeClr val="bg1"/>
              </a:solidFill>
            </a:endParaRPr>
          </a:p>
        </p:txBody>
      </p:sp>
    </p:spTree>
    <p:extLst>
      <p:ext uri="{BB962C8B-B14F-4D97-AF65-F5344CB8AC3E}">
        <p14:creationId xmlns:p14="http://schemas.microsoft.com/office/powerpoint/2010/main" val="335784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94" name="Rectangle 209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96" name="Freeform: Shape 209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98" name="Rectangle 209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0" name="Rectangle 209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2" name="Freeform: Shape 210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04" name="Isosceles Triangle 210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6" name="Isosceles Triangle 210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89" name="Rectangle 2088">
            <a:extLst>
              <a:ext uri="{FF2B5EF4-FFF2-40B4-BE49-F238E27FC236}">
                <a16:creationId xmlns:a16="http://schemas.microsoft.com/office/drawing/2014/main" id="{CF3053AE-0161-4486-ADEF-A7650B7A0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180" y="643467"/>
            <a:ext cx="9901640" cy="55710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D Amazing Wallpapers Swot - Wallpaper Cave">
            <a:extLst>
              <a:ext uri="{FF2B5EF4-FFF2-40B4-BE49-F238E27FC236}">
                <a16:creationId xmlns:a16="http://schemas.microsoft.com/office/drawing/2014/main" id="{BA6CDDB2-0F4C-36E9-EFA8-50D88471D8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717" b="34177"/>
          <a:stretch/>
        </p:blipFill>
        <p:spPr bwMode="auto">
          <a:xfrm>
            <a:off x="1292405" y="1371235"/>
            <a:ext cx="4734561" cy="154747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A8D021C-D05F-3504-88FD-C10FA3CE7E97}"/>
              </a:ext>
            </a:extLst>
          </p:cNvPr>
          <p:cNvSpPr>
            <a:spLocks noGrp="1"/>
          </p:cNvSpPr>
          <p:nvPr>
            <p:ph type="title"/>
          </p:nvPr>
        </p:nvSpPr>
        <p:spPr>
          <a:xfrm>
            <a:off x="-797402" y="3371627"/>
            <a:ext cx="7957442" cy="1031260"/>
          </a:xfrm>
        </p:spPr>
        <p:txBody>
          <a:bodyPr vert="horz" lIns="91440" tIns="45720" rIns="91440" bIns="45720" rtlCol="0" anchor="b">
            <a:normAutofit/>
          </a:bodyPr>
          <a:lstStyle/>
          <a:p>
            <a:pPr algn="ctr" defTabSz="740664"/>
            <a:r>
              <a:rPr lang="en-US" sz="4212" kern="1200" dirty="0">
                <a:solidFill>
                  <a:schemeClr val="accent1">
                    <a:lumMod val="75000"/>
                  </a:schemeClr>
                </a:solidFill>
                <a:latin typeface="ADLaM Display" panose="020F0502020204030204" pitchFamily="2" charset="0"/>
                <a:ea typeface="ADLaM Display" panose="020F0502020204030204" pitchFamily="2" charset="0"/>
                <a:cs typeface="ADLaM Display" panose="020F0502020204030204" pitchFamily="2" charset="0"/>
              </a:rPr>
              <a:t>SWOT Analysis </a:t>
            </a:r>
            <a:endParaRPr lang="en-US" sz="5200" dirty="0">
              <a:solidFill>
                <a:schemeClr val="accent1">
                  <a:lumMod val="75000"/>
                </a:schemeClr>
              </a:solidFill>
              <a:latin typeface="ADLaM Display" panose="020F0502020204030204" pitchFamily="2" charset="0"/>
              <a:ea typeface="ADLaM Display" panose="020F0502020204030204" pitchFamily="2" charset="0"/>
              <a:cs typeface="ADLaM Display" panose="020F0502020204030204" pitchFamily="2" charset="0"/>
            </a:endParaRPr>
          </a:p>
        </p:txBody>
      </p:sp>
      <p:graphicFrame>
        <p:nvGraphicFramePr>
          <p:cNvPr id="5" name="Table 4">
            <a:extLst>
              <a:ext uri="{FF2B5EF4-FFF2-40B4-BE49-F238E27FC236}">
                <a16:creationId xmlns:a16="http://schemas.microsoft.com/office/drawing/2014/main" id="{F8DFBD0A-5A89-1672-46C7-E99ADE796BBE}"/>
              </a:ext>
            </a:extLst>
          </p:cNvPr>
          <p:cNvGraphicFramePr>
            <a:graphicFrameLocks noGrp="1"/>
          </p:cNvGraphicFramePr>
          <p:nvPr>
            <p:extLst>
              <p:ext uri="{D42A27DB-BD31-4B8C-83A1-F6EECF244321}">
                <p14:modId xmlns:p14="http://schemas.microsoft.com/office/powerpoint/2010/main" val="1164224149"/>
              </p:ext>
            </p:extLst>
          </p:nvPr>
        </p:nvGraphicFramePr>
        <p:xfrm>
          <a:off x="6303989" y="120424"/>
          <a:ext cx="5540233" cy="6465052"/>
        </p:xfrm>
        <a:graphic>
          <a:graphicData uri="http://schemas.openxmlformats.org/drawingml/2006/table">
            <a:tbl>
              <a:tblPr>
                <a:noFill/>
              </a:tblPr>
              <a:tblGrid>
                <a:gridCol w="2783878">
                  <a:extLst>
                    <a:ext uri="{9D8B030D-6E8A-4147-A177-3AD203B41FA5}">
                      <a16:colId xmlns:a16="http://schemas.microsoft.com/office/drawing/2014/main" val="2094312741"/>
                    </a:ext>
                  </a:extLst>
                </a:gridCol>
                <a:gridCol w="2756355">
                  <a:extLst>
                    <a:ext uri="{9D8B030D-6E8A-4147-A177-3AD203B41FA5}">
                      <a16:colId xmlns:a16="http://schemas.microsoft.com/office/drawing/2014/main" val="3148339525"/>
                    </a:ext>
                  </a:extLst>
                </a:gridCol>
              </a:tblGrid>
              <a:tr h="1614964">
                <a:tc>
                  <a:txBody>
                    <a:bodyPr/>
                    <a:lstStyle/>
                    <a:p>
                      <a:pPr fontAlgn="t"/>
                      <a:endParaRPr lang="en-US" sz="1100" cap="none" spc="0" dirty="0">
                        <a:solidFill>
                          <a:schemeClr val="tx1"/>
                        </a:solidFill>
                        <a:effectLst/>
                      </a:endParaRPr>
                    </a:p>
                    <a:p>
                      <a:pPr algn="l" rtl="0" fontAlgn="base"/>
                      <a:r>
                        <a:rPr lang="en-US" sz="1100" b="0" i="0" cap="none" spc="0" dirty="0">
                          <a:solidFill>
                            <a:schemeClr val="tx1"/>
                          </a:solidFill>
                          <a:effectLst/>
                          <a:highlight>
                            <a:srgbClr val="FFFF00"/>
                          </a:highlight>
                          <a:latin typeface="Arial" panose="020B0604020202020204" pitchFamily="34" charset="0"/>
                        </a:rPr>
                        <a:t>STRENGHTS  </a:t>
                      </a:r>
                      <a:endParaRPr lang="en-US" sz="1100" b="0" i="0" cap="none" spc="0" dirty="0">
                        <a:solidFill>
                          <a:schemeClr val="tx1"/>
                        </a:solidFill>
                        <a:effectLst/>
                        <a:highlight>
                          <a:srgbClr val="FFFF00"/>
                        </a:highlight>
                      </a:endParaRPr>
                    </a:p>
                    <a:p>
                      <a:pPr algn="l" rtl="0" fontAlgn="base"/>
                      <a:r>
                        <a:rPr lang="en-US" sz="1100" b="0" i="0" cap="none" spc="0" dirty="0">
                          <a:solidFill>
                            <a:schemeClr val="tx1"/>
                          </a:solidFill>
                          <a:effectLst/>
                          <a:latin typeface="Arial" panose="020B0604020202020204" pitchFamily="34" charset="0"/>
                        </a:rPr>
                        <a:t> </a:t>
                      </a:r>
                      <a:endParaRPr lang="en-US" sz="1100" b="0" i="0" cap="none" spc="0" dirty="0">
                        <a:solidFill>
                          <a:schemeClr val="tx1"/>
                        </a:solidFill>
                        <a:effectLst/>
                      </a:endParaRPr>
                    </a:p>
                    <a:p>
                      <a:pPr algn="l" rtl="0" fontAlgn="base">
                        <a:buFont typeface="Arial" panose="020B0604020202020204" pitchFamily="34" charset="0"/>
                        <a:buChar char="•"/>
                      </a:pPr>
                      <a:r>
                        <a:rPr lang="en-US" sz="1100" b="0" i="0" cap="none" spc="0" dirty="0">
                          <a:solidFill>
                            <a:schemeClr val="tx1"/>
                          </a:solidFill>
                          <a:effectLst/>
                          <a:latin typeface="Arial" panose="020B0604020202020204" pitchFamily="34" charset="0"/>
                        </a:rPr>
                        <a:t>Land availability: Bioenergy companies can utilize marginal land that is unsuitable for other purposes (Liu T.T. et all, 2011). </a:t>
                      </a:r>
                    </a:p>
                    <a:p>
                      <a:pPr algn="l" rtl="0" fontAlgn="base">
                        <a:buFont typeface="Arial" panose="020B0604020202020204" pitchFamily="34" charset="0"/>
                        <a:buChar char="•"/>
                      </a:pPr>
                      <a:r>
                        <a:rPr lang="en-US" sz="1100" b="0" i="0" cap="none" spc="0" dirty="0">
                          <a:solidFill>
                            <a:schemeClr val="tx1"/>
                          </a:solidFill>
                          <a:effectLst/>
                          <a:latin typeface="Arial" panose="020B0604020202020204" pitchFamily="34" charset="0"/>
                        </a:rPr>
                        <a:t>Adaptability of energy crops Bioenergy crops can be cultivated in a variety of environments and climates, making them suitable for multiple regions (Liu T.T. et all, 2011). </a:t>
                      </a:r>
                    </a:p>
                    <a:p>
                      <a:pPr algn="l" rtl="0" fontAlgn="base">
                        <a:buFont typeface="Arial" panose="020B0604020202020204" pitchFamily="34" charset="0"/>
                        <a:buChar char="•"/>
                      </a:pPr>
                      <a:r>
                        <a:rPr lang="en-US" sz="1100" b="0" i="0" cap="none" spc="0" dirty="0">
                          <a:solidFill>
                            <a:schemeClr val="tx1"/>
                          </a:solidFill>
                          <a:effectLst/>
                          <a:latin typeface="Arial" panose="020B0604020202020204" pitchFamily="34" charset="0"/>
                        </a:rPr>
                        <a:t>Bioenergy production can generate jobs and stimulate economic growth in rural areas, contributing to the development of the rural economy (Liu T.T. et all, 2011). </a:t>
                      </a:r>
                    </a:p>
                    <a:p>
                      <a:pPr algn="l" rtl="0" fontAlgn="base"/>
                      <a:r>
                        <a:rPr lang="en-US" sz="1100" b="0" i="0" cap="none" spc="0" dirty="0">
                          <a:solidFill>
                            <a:schemeClr val="tx1"/>
                          </a:solidFill>
                          <a:effectLst/>
                          <a:latin typeface="Arial" panose="020B0604020202020204" pitchFamily="34" charset="0"/>
                        </a:rPr>
                        <a:t> </a:t>
                      </a:r>
                      <a:endParaRPr lang="en-US" sz="1100" b="0" i="0" cap="none" spc="0" dirty="0">
                        <a:solidFill>
                          <a:schemeClr val="tx1"/>
                        </a:solidFill>
                        <a:effectLst/>
                      </a:endParaRPr>
                    </a:p>
                  </a:txBody>
                  <a:tcPr marL="40757" marR="29112" marT="19622" marB="58224">
                    <a:lnL w="12700" cmpd="sng">
                      <a:noFill/>
                      <a:prstDash val="solid"/>
                    </a:lnL>
                    <a:lnR w="12700" cmpd="sng">
                      <a:noFill/>
                      <a:prstDash val="solid"/>
                    </a:lnR>
                    <a:lnT w="12700" cap="flat" cmpd="sng" algn="ctr">
                      <a:solidFill>
                        <a:schemeClr val="tx1"/>
                      </a:solidFill>
                      <a:prstDash val="solid"/>
                    </a:lnT>
                    <a:lnB w="12700" cmpd="sng">
                      <a:noFill/>
                      <a:prstDash val="solid"/>
                    </a:lnB>
                    <a:noFill/>
                  </a:tcPr>
                </a:tc>
                <a:tc>
                  <a:txBody>
                    <a:bodyPr/>
                    <a:lstStyle/>
                    <a:p>
                      <a:pPr algn="ctr" fontAlgn="t"/>
                      <a:endParaRPr lang="en-US" sz="1200" cap="none" spc="0" dirty="0">
                        <a:solidFill>
                          <a:schemeClr val="tx1"/>
                        </a:solidFill>
                        <a:effectLst/>
                      </a:endParaRPr>
                    </a:p>
                    <a:p>
                      <a:pPr algn="l" rtl="0" fontAlgn="base"/>
                      <a:r>
                        <a:rPr lang="en-US" sz="1200" b="0" i="0" cap="none" spc="0" dirty="0">
                          <a:solidFill>
                            <a:schemeClr val="tx1"/>
                          </a:solidFill>
                          <a:effectLst/>
                          <a:highlight>
                            <a:srgbClr val="FF0000"/>
                          </a:highlight>
                          <a:latin typeface="Arial" panose="020B0604020202020204" pitchFamily="34" charset="0"/>
                        </a:rPr>
                        <a:t>WEAKNESES  </a:t>
                      </a:r>
                      <a:endParaRPr lang="en-US" sz="1200" b="0" i="0" cap="none" spc="0" dirty="0">
                        <a:solidFill>
                          <a:schemeClr val="tx1"/>
                        </a:solidFill>
                        <a:effectLst/>
                        <a:highlight>
                          <a:srgbClr val="FF0000"/>
                        </a:highlight>
                      </a:endParaRPr>
                    </a:p>
                    <a:p>
                      <a:pPr algn="l" rtl="0" fontAlgn="base"/>
                      <a:r>
                        <a:rPr lang="en-US" sz="1200" b="0" i="0" cap="none" spc="0" dirty="0">
                          <a:solidFill>
                            <a:schemeClr val="tx1"/>
                          </a:solidFill>
                          <a:effectLst/>
                          <a:latin typeface="Arial" panose="020B0604020202020204" pitchFamily="34" charset="0"/>
                        </a:rPr>
                        <a:t> </a:t>
                      </a:r>
                      <a:endParaRPr lang="en-US" sz="1200" b="0" i="0" cap="none" spc="0" dirty="0">
                        <a:solidFill>
                          <a:schemeClr val="tx1"/>
                        </a:solidFill>
                        <a:effectLst/>
                      </a:endParaRPr>
                    </a:p>
                    <a:p>
                      <a:pPr algn="l" rtl="0" fontAlgn="base">
                        <a:buFont typeface="Arial" panose="020B0604020202020204" pitchFamily="34" charset="0"/>
                        <a:buChar char="•"/>
                      </a:pPr>
                      <a:r>
                        <a:rPr lang="en-US" sz="1200" b="0" i="0" cap="none" spc="0" dirty="0">
                          <a:solidFill>
                            <a:schemeClr val="tx1"/>
                          </a:solidFill>
                          <a:effectLst/>
                          <a:latin typeface="Arial" panose="020B0604020202020204" pitchFamily="34" charset="0"/>
                        </a:rPr>
                        <a:t>Economic viability: Bioenergy production can be costly and, in some regions, may not be economically viable (Liu T.T. et all, 2011). </a:t>
                      </a:r>
                    </a:p>
                    <a:p>
                      <a:pPr algn="l" rtl="0" fontAlgn="base">
                        <a:buFont typeface="Arial" panose="020B0604020202020204" pitchFamily="34" charset="0"/>
                        <a:buChar char="•"/>
                      </a:pPr>
                      <a:r>
                        <a:rPr lang="en-US" sz="1200" b="0" i="0" cap="none" spc="0" dirty="0">
                          <a:solidFill>
                            <a:schemeClr val="tx1"/>
                          </a:solidFill>
                          <a:effectLst/>
                          <a:latin typeface="Arial" panose="020B0604020202020204" pitchFamily="34" charset="0"/>
                        </a:rPr>
                        <a:t>The production of bioenergy can have negative environmental consequences, such as deforestation and soil degradation (Enterprise Apps Today, 2023). </a:t>
                      </a:r>
                    </a:p>
                    <a:p>
                      <a:pPr algn="l" rtl="0" fontAlgn="base">
                        <a:buFont typeface="Arial" panose="020B0604020202020204" pitchFamily="34" charset="0"/>
                        <a:buChar char="•"/>
                      </a:pPr>
                      <a:r>
                        <a:rPr lang="en-US" sz="1200" b="0" i="0" cap="none" spc="0" dirty="0">
                          <a:solidFill>
                            <a:schemeClr val="tx1"/>
                          </a:solidFill>
                          <a:effectLst/>
                          <a:latin typeface="Arial" panose="020B0604020202020204" pitchFamily="34" charset="0"/>
                        </a:rPr>
                        <a:t>Equity and gender issues: Bioenergy production can have social repercussions, such as land grabs and the displacement of indigenous communities (Enterprise Apps Today, 2023). </a:t>
                      </a:r>
                    </a:p>
                  </a:txBody>
                  <a:tcPr marL="40757" marR="29112" marT="19622" marB="58224">
                    <a:lnL w="12700" cmpd="sng">
                      <a:noFill/>
                      <a:prstDash val="solid"/>
                    </a:lnL>
                    <a:lnR w="12700" cmpd="sng">
                      <a:noFill/>
                      <a:prstDash val="solid"/>
                    </a:lnR>
                    <a:lnT w="12700" cap="flat" cmpd="sng" algn="ctr">
                      <a:solidFill>
                        <a:schemeClr val="tx1"/>
                      </a:solidFill>
                      <a:prstDash val="solid"/>
                    </a:lnT>
                    <a:lnB w="12700" cmpd="sng">
                      <a:noFill/>
                      <a:prstDash val="solid"/>
                    </a:lnB>
                    <a:noFill/>
                  </a:tcPr>
                </a:tc>
                <a:extLst>
                  <a:ext uri="{0D108BD9-81ED-4DB2-BD59-A6C34878D82A}">
                    <a16:rowId xmlns:a16="http://schemas.microsoft.com/office/drawing/2014/main" val="3734955269"/>
                  </a:ext>
                </a:extLst>
              </a:tr>
              <a:tr h="1731413">
                <a:tc>
                  <a:txBody>
                    <a:bodyPr/>
                    <a:lstStyle/>
                    <a:p>
                      <a:pPr fontAlgn="t"/>
                      <a:endParaRPr lang="en-US" sz="1100" cap="none" spc="0" dirty="0">
                        <a:solidFill>
                          <a:schemeClr val="tx1"/>
                        </a:solidFill>
                        <a:effectLst/>
                      </a:endParaRPr>
                    </a:p>
                    <a:p>
                      <a:pPr algn="l" rtl="0" fontAlgn="base"/>
                      <a:r>
                        <a:rPr lang="en-US" sz="1100" b="0" i="0" cap="none" spc="0" dirty="0">
                          <a:solidFill>
                            <a:schemeClr val="tx1"/>
                          </a:solidFill>
                          <a:effectLst/>
                          <a:highlight>
                            <a:srgbClr val="008080"/>
                          </a:highlight>
                          <a:latin typeface="Arial" panose="020B0604020202020204" pitchFamily="34" charset="0"/>
                        </a:rPr>
                        <a:t>OPORTUNITIES  </a:t>
                      </a:r>
                      <a:endParaRPr lang="en-US" sz="1100" b="0" i="0" cap="none" spc="0" dirty="0">
                        <a:solidFill>
                          <a:schemeClr val="tx1"/>
                        </a:solidFill>
                        <a:effectLst/>
                        <a:highlight>
                          <a:srgbClr val="008080"/>
                        </a:highlight>
                      </a:endParaRPr>
                    </a:p>
                    <a:p>
                      <a:pPr algn="l" rtl="0" fontAlgn="base"/>
                      <a:r>
                        <a:rPr lang="en-US" sz="1100" b="0" i="0" cap="none" spc="0" dirty="0">
                          <a:solidFill>
                            <a:schemeClr val="tx1"/>
                          </a:solidFill>
                          <a:effectLst/>
                          <a:latin typeface="Arial" panose="020B0604020202020204" pitchFamily="34" charset="0"/>
                        </a:rPr>
                        <a:t> </a:t>
                      </a:r>
                      <a:endParaRPr lang="en-US" sz="1100" b="0" i="0" cap="none" spc="0" dirty="0">
                        <a:solidFill>
                          <a:schemeClr val="tx1"/>
                        </a:solidFill>
                        <a:effectLst/>
                      </a:endParaRPr>
                    </a:p>
                    <a:p>
                      <a:pPr algn="l" rtl="0" fontAlgn="base">
                        <a:buFont typeface="Arial" panose="020B0604020202020204" pitchFamily="34" charset="0"/>
                        <a:buChar char="•"/>
                      </a:pPr>
                      <a:r>
                        <a:rPr lang="en-US" sz="1100" b="0" i="0" cap="none" spc="0" dirty="0">
                          <a:solidFill>
                            <a:schemeClr val="tx1"/>
                          </a:solidFill>
                          <a:effectLst/>
                          <a:latin typeface="Arial" panose="020B0604020202020204" pitchFamily="34" charset="0"/>
                        </a:rPr>
                        <a:t>Governments around the world are establishing renewable energy planning targets, which could create opportunities for bioenergy companies (Enterprise Apps Today, 2023). </a:t>
                      </a:r>
                    </a:p>
                    <a:p>
                      <a:pPr algn="l" rtl="0" fontAlgn="base">
                        <a:buFont typeface="Arial" panose="020B0604020202020204" pitchFamily="34" charset="0"/>
                        <a:buChar char="•"/>
                      </a:pPr>
                      <a:r>
                        <a:rPr lang="en-US" sz="1100" b="0" i="0" cap="none" spc="0" dirty="0">
                          <a:solidFill>
                            <a:schemeClr val="tx1"/>
                          </a:solidFill>
                          <a:effectLst/>
                          <a:latin typeface="Arial" panose="020B0604020202020204" pitchFamily="34" charset="0"/>
                        </a:rPr>
                        <a:t>Bioenergy crops can be cultivated on land that is unsuitable for food crops, but it is essential to ensure that bioenergy production does not compromise food security (Enterprise Apps Today, 2023). </a:t>
                      </a:r>
                    </a:p>
                    <a:p>
                      <a:pPr algn="l" rtl="0" fontAlgn="base">
                        <a:buFont typeface="Arial" panose="020B0604020202020204" pitchFamily="34" charset="0"/>
                        <a:buChar char="•"/>
                      </a:pPr>
                      <a:r>
                        <a:rPr lang="en-US" sz="1100" b="0" i="0" cap="none" spc="0" dirty="0">
                          <a:solidFill>
                            <a:schemeClr val="tx1"/>
                          </a:solidFill>
                          <a:effectLst/>
                          <a:latin typeface="Arial" panose="020B0604020202020204" pitchFamily="34" charset="0"/>
                        </a:rPr>
                        <a:t>Biofuel policies and technological advancements: Government policies and technological advances can create expansion opportunities for bioenergy companies (Enterprise Apps Today, 2023). </a:t>
                      </a:r>
                    </a:p>
                  </a:txBody>
                  <a:tcPr marL="40757" marR="29112" marT="19622" marB="58224">
                    <a:lnL w="12700" cmpd="sng">
                      <a:noFill/>
                      <a:prstDash val="solid"/>
                    </a:lnL>
                    <a:lnR w="12700" cmpd="sng">
                      <a:noFill/>
                      <a:prstDash val="solid"/>
                    </a:lnR>
                    <a:lnT w="12700" cmpd="sng">
                      <a:noFill/>
                      <a:prstDash val="solid"/>
                    </a:lnT>
                    <a:lnB w="12700" cmpd="sng">
                      <a:noFill/>
                      <a:prstDash val="solid"/>
                    </a:lnB>
                    <a:noFill/>
                  </a:tcPr>
                </a:tc>
                <a:tc>
                  <a:txBody>
                    <a:bodyPr/>
                    <a:lstStyle/>
                    <a:p>
                      <a:pPr fontAlgn="t"/>
                      <a:endParaRPr lang="en-US" sz="1200" cap="none" spc="0" dirty="0">
                        <a:solidFill>
                          <a:schemeClr val="tx1"/>
                        </a:solidFill>
                        <a:effectLst/>
                      </a:endParaRPr>
                    </a:p>
                    <a:p>
                      <a:pPr algn="l" rtl="0" fontAlgn="base"/>
                      <a:r>
                        <a:rPr lang="en-US" sz="1200" b="0" i="0" cap="none" spc="0" dirty="0">
                          <a:solidFill>
                            <a:schemeClr val="tx1"/>
                          </a:solidFill>
                          <a:effectLst/>
                          <a:highlight>
                            <a:srgbClr val="00FFFF"/>
                          </a:highlight>
                          <a:latin typeface="Arial" panose="020B0604020202020204" pitchFamily="34" charset="0"/>
                        </a:rPr>
                        <a:t>THREATS </a:t>
                      </a:r>
                      <a:endParaRPr lang="en-US" sz="1200" b="0" i="0" cap="none" spc="0" dirty="0">
                        <a:solidFill>
                          <a:schemeClr val="tx1"/>
                        </a:solidFill>
                        <a:effectLst/>
                        <a:highlight>
                          <a:srgbClr val="00FFFF"/>
                        </a:highlight>
                      </a:endParaRPr>
                    </a:p>
                    <a:p>
                      <a:pPr algn="l" rtl="0" fontAlgn="base"/>
                      <a:r>
                        <a:rPr lang="en-US" sz="1200" b="0" i="0" cap="none" spc="0" dirty="0">
                          <a:solidFill>
                            <a:schemeClr val="tx1"/>
                          </a:solidFill>
                          <a:effectLst/>
                          <a:latin typeface="Arial" panose="020B0604020202020204" pitchFamily="34" charset="0"/>
                        </a:rPr>
                        <a:t> </a:t>
                      </a:r>
                      <a:endParaRPr lang="en-US" sz="1200" b="0" i="0" cap="none" spc="0" dirty="0">
                        <a:solidFill>
                          <a:schemeClr val="tx1"/>
                        </a:solidFill>
                        <a:effectLst/>
                      </a:endParaRPr>
                    </a:p>
                    <a:p>
                      <a:pPr algn="l" rtl="0" fontAlgn="base">
                        <a:buFont typeface="Arial" panose="020B0604020202020204" pitchFamily="34" charset="0"/>
                        <a:buChar char="•"/>
                      </a:pPr>
                      <a:r>
                        <a:rPr lang="en-US" sz="1200" b="0" i="0" cap="none" spc="0" dirty="0">
                          <a:solidFill>
                            <a:schemeClr val="tx1"/>
                          </a:solidFill>
                          <a:effectLst/>
                          <a:latin typeface="Arial" panose="020B0604020202020204" pitchFamily="34" charset="0"/>
                        </a:rPr>
                        <a:t>Increases in the cost of fuel or </a:t>
                      </a:r>
                      <a:r>
                        <a:rPr lang="en-US" sz="1200" b="0" i="0" cap="none" spc="0" dirty="0" err="1">
                          <a:solidFill>
                            <a:schemeClr val="tx1"/>
                          </a:solidFill>
                          <a:effectLst/>
                          <a:latin typeface="Arial" panose="020B0604020202020204" pitchFamily="34" charset="0"/>
                        </a:rPr>
                        <a:t>labour</a:t>
                      </a:r>
                      <a:r>
                        <a:rPr lang="en-US" sz="1200" b="0" i="0" cap="none" spc="0" dirty="0">
                          <a:solidFill>
                            <a:schemeClr val="tx1"/>
                          </a:solidFill>
                          <a:effectLst/>
                          <a:latin typeface="Arial" panose="020B0604020202020204" pitchFamily="34" charset="0"/>
                        </a:rPr>
                        <a:t> could reduce the competitiveness of the bioenergy industry (Enterprise Apps Today, 2023). </a:t>
                      </a:r>
                    </a:p>
                    <a:p>
                      <a:pPr algn="l" rtl="0" fontAlgn="base">
                        <a:buFont typeface="Arial" panose="020B0604020202020204" pitchFamily="34" charset="0"/>
                        <a:buChar char="•"/>
                      </a:pPr>
                      <a:r>
                        <a:rPr lang="en-US" sz="1200" b="0" i="0" cap="none" spc="0" dirty="0">
                          <a:solidFill>
                            <a:schemeClr val="tx1"/>
                          </a:solidFill>
                          <a:effectLst/>
                          <a:latin typeface="Arial" panose="020B0604020202020204" pitchFamily="34" charset="0"/>
                        </a:rPr>
                        <a:t>Natural disasters such as floods and droughts could have an effect on bioenergy production (Enterprise Apps Today, 2023). </a:t>
                      </a:r>
                    </a:p>
                    <a:p>
                      <a:pPr algn="l" rtl="0" fontAlgn="base">
                        <a:buFont typeface="Arial" panose="020B0604020202020204" pitchFamily="34" charset="0"/>
                        <a:buChar char="•"/>
                      </a:pPr>
                      <a:r>
                        <a:rPr lang="en-US" sz="1200" b="0" i="0" cap="none" spc="0" dirty="0">
                          <a:solidFill>
                            <a:schemeClr val="tx1"/>
                          </a:solidFill>
                          <a:effectLst/>
                          <a:latin typeface="Arial" panose="020B0604020202020204" pitchFamily="34" charset="0"/>
                        </a:rPr>
                        <a:t>Economic downturns or financial crises may have an impact on the availability of funding for bioenergy initiatives (Enterprise Apps Today, 2023). </a:t>
                      </a:r>
                    </a:p>
                  </a:txBody>
                  <a:tcPr marL="40757" marR="29112" marT="19622" marB="5822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68008222"/>
                  </a:ext>
                </a:extLst>
              </a:tr>
            </a:tbl>
          </a:graphicData>
        </a:graphic>
      </p:graphicFrame>
    </p:spTree>
    <p:extLst>
      <p:ext uri="{BB962C8B-B14F-4D97-AF65-F5344CB8AC3E}">
        <p14:creationId xmlns:p14="http://schemas.microsoft.com/office/powerpoint/2010/main" val="1938643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arget audience Illustrations and Clip Art. 13,043 Target audience ...">
            <a:extLst>
              <a:ext uri="{FF2B5EF4-FFF2-40B4-BE49-F238E27FC236}">
                <a16:creationId xmlns:a16="http://schemas.microsoft.com/office/drawing/2014/main" id="{F18685AB-E071-7C4D-1007-696219C6CA03}"/>
              </a:ext>
            </a:extLst>
          </p:cNvPr>
          <p:cNvPicPr>
            <a:picLocks noChangeAspect="1" noChangeArrowheads="1"/>
          </p:cNvPicPr>
          <p:nvPr/>
        </p:nvPicPr>
        <p:blipFill rotWithShape="1">
          <a:blip r:embed="rId3">
            <a:alphaModFix amt="35000"/>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l="10818"/>
          <a:stretch/>
        </p:blipFill>
        <p:spPr bwMode="auto">
          <a:xfrm>
            <a:off x="0"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B9790C-42A8-8652-60AD-944803A64483}"/>
              </a:ext>
            </a:extLst>
          </p:cNvPr>
          <p:cNvSpPr>
            <a:spLocks noGrp="1"/>
          </p:cNvSpPr>
          <p:nvPr>
            <p:ph type="title"/>
          </p:nvPr>
        </p:nvSpPr>
        <p:spPr>
          <a:xfrm>
            <a:off x="0" y="0"/>
            <a:ext cx="9083716" cy="824346"/>
          </a:xfrm>
        </p:spPr>
        <p:txBody>
          <a:bodyPr vert="horz" lIns="91440" tIns="45720" rIns="91440" bIns="45720" rtlCol="0" anchor="b">
            <a:normAutofit/>
          </a:bodyPr>
          <a:lstStyle/>
          <a:p>
            <a:r>
              <a:rPr kumimoji="0" lang="en-US" altLang="en-US" sz="4800" b="1" i="0" u="none" strike="noStrike" cap="none" normalizeH="0" baseline="0" dirty="0">
                <a:ln>
                  <a:noFill/>
                </a:ln>
                <a:solidFill>
                  <a:srgbClr val="FF0000"/>
                </a:solidFill>
                <a:effectLst/>
                <a:latin typeface="Arial" panose="020B0604020202020204" pitchFamily="34" charset="0"/>
              </a:rPr>
              <a:t>Target Market and Strategies</a:t>
            </a:r>
            <a:endParaRPr lang="en-US" sz="4800" dirty="0">
              <a:solidFill>
                <a:srgbClr val="FF0000"/>
              </a:solidFill>
            </a:endParaRP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C6FDE455-BDDE-7816-D97C-378887CDECD6}"/>
              </a:ext>
            </a:extLst>
          </p:cNvPr>
          <p:cNvSpPr txBox="1"/>
          <p:nvPr/>
        </p:nvSpPr>
        <p:spPr>
          <a:xfrm>
            <a:off x="6471920" y="825732"/>
            <a:ext cx="5720080" cy="4770537"/>
          </a:xfrm>
          <a:prstGeom prst="rect">
            <a:avLst/>
          </a:prstGeom>
          <a:noFill/>
        </p:spPr>
        <p:txBody>
          <a:bodyPr wrap="square" rtlCol="0">
            <a:spAutoFit/>
          </a:bodyPr>
          <a:lstStyle/>
          <a:p>
            <a:pPr marL="342900" indent="-342900">
              <a:buFont typeface="Wingdings" panose="05000000000000000000" pitchFamily="2" charset="2"/>
              <a:buChar char="Ø"/>
            </a:pPr>
            <a:r>
              <a:rPr lang="en-US" sz="1600" dirty="0">
                <a:solidFill>
                  <a:schemeClr val="bg1">
                    <a:lumMod val="95000"/>
                  </a:schemeClr>
                </a:solidFill>
              </a:rPr>
              <a:t>ASF Green Solutions LTD targets renewable energy enthusiasts. Bioenergy companies may target the UK due to rising demand for bioenergy products and services. Marketing to eco-conscious consumers and sustainable businesses could help ASF Green Solutions LTD reach this market.</a:t>
            </a:r>
          </a:p>
          <a:p>
            <a:pPr marL="285750" indent="-285750">
              <a:buFont typeface="Wingdings" panose="05000000000000000000" pitchFamily="2" charset="2"/>
              <a:buChar char="Ø"/>
            </a:pPr>
            <a:r>
              <a:rPr lang="en-US" sz="1600" dirty="0">
                <a:solidFill>
                  <a:schemeClr val="bg1">
                    <a:lumMod val="95000"/>
                  </a:schemeClr>
                </a:solidFill>
              </a:rPr>
              <a:t>Another strategy is to create a USP that sets the company apart from its competitors. The USP should consider the company's strengths and the market's needs (Ricardo Energy and Environment, 2020).</a:t>
            </a:r>
          </a:p>
          <a:p>
            <a:pPr marL="285750" indent="-285750">
              <a:buFont typeface="Wingdings" panose="05000000000000000000" pitchFamily="2" charset="2"/>
              <a:buChar char="Ø"/>
            </a:pPr>
            <a:r>
              <a:rPr lang="en-US" sz="1600" dirty="0">
                <a:solidFill>
                  <a:schemeClr val="bg1">
                    <a:lumMod val="95000"/>
                  </a:schemeClr>
                </a:solidFill>
              </a:rPr>
              <a:t>To reach potential customers, you also need a strong online presence. SEO, social media marketing, and other digital marketing methods can achieve this (GOV UK, 2022). An appealing, easy-to-navigate website with relevant content can also attract new customers (IEA, 2023).</a:t>
            </a:r>
          </a:p>
          <a:p>
            <a:pPr marL="285750" indent="-285750">
              <a:buFont typeface="Wingdings" panose="05000000000000000000" pitchFamily="2" charset="2"/>
              <a:buChar char="Ø"/>
            </a:pPr>
            <a:r>
              <a:rPr lang="en-US" sz="1600" dirty="0">
                <a:solidFill>
                  <a:schemeClr val="bg1">
                    <a:lumMod val="95000"/>
                  </a:schemeClr>
                </a:solidFill>
              </a:rPr>
              <a:t>Another strategy is to network with similar companies (IEA, 2023). This can boost credibility and open new markets. Staying up to date on industry changes and rules can help you find new possibilities and prevent mistakes (Geissler C. et al., 2022).</a:t>
            </a:r>
          </a:p>
          <a:p>
            <a:endParaRPr lang="en-US" sz="1600" dirty="0"/>
          </a:p>
        </p:txBody>
      </p:sp>
      <p:sp>
        <p:nvSpPr>
          <p:cNvPr id="9" name="TextBox 8">
            <a:extLst>
              <a:ext uri="{FF2B5EF4-FFF2-40B4-BE49-F238E27FC236}">
                <a16:creationId xmlns:a16="http://schemas.microsoft.com/office/drawing/2014/main" id="{E8092E68-E595-4399-1FAA-52C54FCF545E}"/>
              </a:ext>
            </a:extLst>
          </p:cNvPr>
          <p:cNvSpPr txBox="1"/>
          <p:nvPr/>
        </p:nvSpPr>
        <p:spPr>
          <a:xfrm>
            <a:off x="152400" y="1239520"/>
            <a:ext cx="5445760" cy="5293757"/>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Ø"/>
            </a:pPr>
            <a:r>
              <a:rPr lang="en-US" sz="1600" b="1" dirty="0"/>
              <a:t>Age, income, geography, and interests might help bioenergy companies segment their market those are some of the factors the company focused. (IEA Bioenergy, 2021).</a:t>
            </a:r>
          </a:p>
          <a:p>
            <a:pPr marL="285750" indent="-285750">
              <a:buFont typeface="Wingdings" panose="05000000000000000000" pitchFamily="2" charset="2"/>
              <a:buChar char="Ø"/>
            </a:pPr>
            <a:r>
              <a:rPr lang="en-US" sz="1600" b="1" dirty="0"/>
              <a:t>This information below, suggests that  bioenergy companies may find success in the UK IEA: Bioenergy reports that solid biomass now accounts for 60% of bioenergy supplies in the UK, a decade-long surge in electricity generation. Renewables supplied 12% of the UK's energy in 2019, with 60% coming from biomass, according to the report. (IEA Bioenergy, 2021).</a:t>
            </a:r>
          </a:p>
          <a:p>
            <a:pPr marL="285750" indent="-285750">
              <a:buFont typeface="Wingdings" panose="05000000000000000000" pitchFamily="2" charset="2"/>
              <a:buChar char="Ø"/>
            </a:pPr>
            <a:r>
              <a:rPr lang="en-US" sz="1600" b="1" dirty="0"/>
              <a:t>Statista expects the UK bioenergy business to expand from £2.5 billion in 2020 to £3.6 billion in 2022. This suggests rising UK demand for bioenergy products and services. Bioenergy companies could appeal to renewable energy enthusiasts to reach this market. This may involve targeting eco-conscious, carbon-conscious folks. The corporation could also sell to sustainable and environmentally conscious companies (Fernández L., 2023).</a:t>
            </a:r>
          </a:p>
          <a:p>
            <a:endParaRPr lang="en-GB" dirty="0"/>
          </a:p>
        </p:txBody>
      </p:sp>
    </p:spTree>
    <p:extLst>
      <p:ext uri="{BB962C8B-B14F-4D97-AF65-F5344CB8AC3E}">
        <p14:creationId xmlns:p14="http://schemas.microsoft.com/office/powerpoint/2010/main" val="1040706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udget Wallpapers - Wallpaper Cave">
            <a:extLst>
              <a:ext uri="{FF2B5EF4-FFF2-40B4-BE49-F238E27FC236}">
                <a16:creationId xmlns:a16="http://schemas.microsoft.com/office/drawing/2014/main" id="{535E4604-EF1F-2828-D00E-7E1C72163B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125" b="3987"/>
          <a:stretch/>
        </p:blipFill>
        <p:spPr bwMode="auto">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noFill/>
          <a:effectLst>
            <a:outerShdw blurRad="381000" dist="152400" dir="5400000" algn="t" rotWithShape="0">
              <a:prstClr val="black">
                <a:alpha val="20000"/>
              </a:prstClr>
            </a:outerShdw>
          </a:effectLst>
          <a:extLst>
            <a:ext uri="{909E8E84-426E-40DD-AFC4-6F175D3DCCD1}">
              <a14:hiddenFill xmlns:a14="http://schemas.microsoft.com/office/drawing/2010/main">
                <a:solidFill>
                  <a:srgbClr val="FFFFFF"/>
                </a:solidFill>
              </a14:hiddenFill>
            </a:ext>
          </a:extLst>
        </p:spPr>
      </p:pic>
      <p:sp>
        <p:nvSpPr>
          <p:cNvPr id="2057"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2059" name="Group 2058">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060" name="Freeform: Shape 2059">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1" name="Freeform: Shape 2060">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FCB6A73-D6DA-ABBC-55BF-7F030BD8FE46}"/>
              </a:ext>
            </a:extLst>
          </p:cNvPr>
          <p:cNvSpPr>
            <a:spLocks noGrp="1"/>
          </p:cNvSpPr>
          <p:nvPr>
            <p:ph type="title"/>
          </p:nvPr>
        </p:nvSpPr>
        <p:spPr>
          <a:xfrm>
            <a:off x="259079" y="145316"/>
            <a:ext cx="7021513" cy="959261"/>
          </a:xfrm>
        </p:spPr>
        <p:txBody>
          <a:bodyPr vert="horz" lIns="91440" tIns="45720" rIns="91440" bIns="45720" rtlCol="0" anchor="b">
            <a:normAutofit fontScale="90000"/>
          </a:bodyPr>
          <a:lstStyle/>
          <a:p>
            <a:r>
              <a:rPr lang="en-US" sz="7200" dirty="0">
                <a:solidFill>
                  <a:srgbClr val="FFFFFF"/>
                </a:solidFill>
              </a:rPr>
              <a:t>Budgeting</a:t>
            </a:r>
          </a:p>
        </p:txBody>
      </p:sp>
      <p:sp>
        <p:nvSpPr>
          <p:cNvPr id="4" name="Rectangle 1">
            <a:extLst>
              <a:ext uri="{FF2B5EF4-FFF2-40B4-BE49-F238E27FC236}">
                <a16:creationId xmlns:a16="http://schemas.microsoft.com/office/drawing/2014/main" id="{EB55DDC0-83B1-6E54-BD53-2AD152D38BB3}"/>
              </a:ext>
            </a:extLst>
          </p:cNvPr>
          <p:cNvSpPr>
            <a:spLocks noChangeArrowheads="1"/>
          </p:cNvSpPr>
          <p:nvPr/>
        </p:nvSpPr>
        <p:spPr bwMode="auto">
          <a:xfrm>
            <a:off x="1615439" y="2813499"/>
            <a:ext cx="9682481" cy="180049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700"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t>         </a:t>
            </a:r>
            <a:r>
              <a:rPr kumimoji="0" lang="en-GB" altLang="en-US" sz="11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2052" name="Picture 4">
            <a:extLst>
              <a:ext uri="{FF2B5EF4-FFF2-40B4-BE49-F238E27FC236}">
                <a16:creationId xmlns:a16="http://schemas.microsoft.com/office/drawing/2014/main" id="{6A668B51-8C0C-A635-8B6C-948302FA00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5439" y="2854097"/>
            <a:ext cx="6010275" cy="179636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DEC4188-09A2-A0F4-4DFE-8A3BA3A5D316}"/>
              </a:ext>
            </a:extLst>
          </p:cNvPr>
          <p:cNvSpPr txBox="1"/>
          <p:nvPr/>
        </p:nvSpPr>
        <p:spPr>
          <a:xfrm>
            <a:off x="497840" y="1290320"/>
            <a:ext cx="8280400" cy="1015663"/>
          </a:xfrm>
          <a:prstGeom prst="rect">
            <a:avLst/>
          </a:prstGeom>
          <a:noFill/>
        </p:spPr>
        <p:txBody>
          <a:bodyPr wrap="square" rtlCol="0">
            <a:spAutoFit/>
          </a:bodyPr>
          <a:lstStyle/>
          <a:p>
            <a:r>
              <a:rPr lang="en-US" sz="2000" b="1" i="0" dirty="0">
                <a:solidFill>
                  <a:schemeClr val="bg1"/>
                </a:solidFill>
                <a:effectLst/>
                <a:latin typeface="Arial" panose="020B0604020202020204" pitchFamily="34" charset="0"/>
              </a:rPr>
              <a:t>Budgeting- According to ETIP Bioenergy, ASF Green Solutions LTD, will have </a:t>
            </a:r>
            <a:r>
              <a:rPr lang="en-US" sz="2000" b="1" i="0" u="sng" dirty="0">
                <a:solidFill>
                  <a:schemeClr val="bg1"/>
                </a:solidFill>
                <a:effectLst/>
                <a:latin typeface="Arial" panose="020B0604020202020204" pitchFamily="34" charset="0"/>
              </a:rPr>
              <a:t>start-up cost</a:t>
            </a:r>
            <a:r>
              <a:rPr lang="en-US" sz="2000" b="1" i="0" dirty="0">
                <a:solidFill>
                  <a:schemeClr val="bg1"/>
                </a:solidFill>
                <a:effectLst/>
                <a:latin typeface="Arial" panose="020B0604020202020204" pitchFamily="34" charset="0"/>
              </a:rPr>
              <a:t>, as follow below in the Excel spreadsheet. </a:t>
            </a: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249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9" name="Group 3078">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3080" name="Rectangle 3079">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2" name="Rectangle 3081">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3074" name="Picture 2" descr="Understanding your business expenses and how to track them | Billdu">
            <a:extLst>
              <a:ext uri="{FF2B5EF4-FFF2-40B4-BE49-F238E27FC236}">
                <a16:creationId xmlns:a16="http://schemas.microsoft.com/office/drawing/2014/main" id="{BAE38237-2CD4-CA6B-7E3C-CE9F79D9CC2C}"/>
              </a:ext>
            </a:extLst>
          </p:cNvPr>
          <p:cNvPicPr>
            <a:picLocks noChangeAspect="1" noChangeArrowheads="1"/>
          </p:cNvPicPr>
          <p:nvPr/>
        </p:nvPicPr>
        <p:blipFill rotWithShape="1">
          <a:blip r:embed="rId2">
            <a:alphaModFix amt="35000"/>
            <a:extLst>
              <a:ext uri="{BEBA8EAE-BF5A-486C-A8C5-ECC9F3942E4B}">
                <a14:imgProps xmlns:a14="http://schemas.microsoft.com/office/drawing/2010/main">
                  <a14:imgLayer r:embed="rId3">
                    <a14:imgEffect>
                      <a14:brightnessContrast bright="-40000" contrast="20000"/>
                    </a14:imgEffect>
                  </a14:imgLayer>
                </a14:imgProps>
              </a:ext>
              <a:ext uri="{28A0092B-C50C-407E-A947-70E740481C1C}">
                <a14:useLocalDpi xmlns:a14="http://schemas.microsoft.com/office/drawing/2010/main" val="0"/>
              </a:ext>
            </a:extLst>
          </a:blip>
          <a:srcRect b="9615"/>
          <a:stretch/>
        </p:blipFill>
        <p:spPr bwMode="auto">
          <a:xfrm>
            <a:off x="20" y="-7624"/>
            <a:ext cx="12191981" cy="688736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FC77782-2F11-5EF7-4299-ABBE3D269C7C}"/>
              </a:ext>
            </a:extLst>
          </p:cNvPr>
          <p:cNvSpPr txBox="1"/>
          <p:nvPr/>
        </p:nvSpPr>
        <p:spPr>
          <a:xfrm>
            <a:off x="664220" y="955040"/>
            <a:ext cx="9540240" cy="646331"/>
          </a:xfrm>
          <a:prstGeom prst="rect">
            <a:avLst/>
          </a:prstGeom>
          <a:noFill/>
        </p:spPr>
        <p:txBody>
          <a:bodyPr wrap="square" rtlCol="0">
            <a:spAutoFit/>
          </a:bodyPr>
          <a:lstStyle/>
          <a:p>
            <a:r>
              <a:rPr lang="en-US" sz="1800" b="1" i="0" dirty="0">
                <a:solidFill>
                  <a:schemeClr val="bg1"/>
                </a:solidFill>
                <a:effectLst/>
                <a:latin typeface="Arial" panose="020B0604020202020204" pitchFamily="34" charset="0"/>
              </a:rPr>
              <a:t>According to Yamamoto K. (2018), ASF Green Solutions LTD, will have Ongoing Operational Expenses, as follow below in the Excel spreadsheet</a:t>
            </a:r>
            <a:r>
              <a:rPr lang="en-US" sz="1800" b="0" i="0" dirty="0">
                <a:solidFill>
                  <a:schemeClr val="bg1"/>
                </a:solidFill>
                <a:effectLst/>
                <a:latin typeface="Arial" panose="020B0604020202020204" pitchFamily="34" charset="0"/>
              </a:rPr>
              <a:t>.</a:t>
            </a:r>
            <a:r>
              <a:rPr lang="en-US" sz="1800" b="1" i="0" dirty="0">
                <a:solidFill>
                  <a:schemeClr val="bg1"/>
                </a:solidFill>
                <a:effectLst/>
                <a:latin typeface="Arial" panose="020B0604020202020204" pitchFamily="34" charset="0"/>
              </a:rPr>
              <a:t> </a:t>
            </a:r>
            <a:endParaRPr lang="en-GB" b="1" dirty="0">
              <a:solidFill>
                <a:schemeClr val="bg1"/>
              </a:solidFill>
            </a:endParaRPr>
          </a:p>
        </p:txBody>
      </p:sp>
      <p:sp>
        <p:nvSpPr>
          <p:cNvPr id="4" name="TextBox 3">
            <a:extLst>
              <a:ext uri="{FF2B5EF4-FFF2-40B4-BE49-F238E27FC236}">
                <a16:creationId xmlns:a16="http://schemas.microsoft.com/office/drawing/2014/main" id="{2968F9F0-FFB7-043C-1943-300127B49BB9}"/>
              </a:ext>
            </a:extLst>
          </p:cNvPr>
          <p:cNvSpPr txBox="1"/>
          <p:nvPr/>
        </p:nvSpPr>
        <p:spPr>
          <a:xfrm>
            <a:off x="1046480" y="294640"/>
            <a:ext cx="6847840" cy="584775"/>
          </a:xfrm>
          <a:prstGeom prst="rect">
            <a:avLst/>
          </a:prstGeom>
          <a:noFill/>
        </p:spPr>
        <p:txBody>
          <a:bodyPr wrap="square" rtlCol="0">
            <a:spAutoFit/>
          </a:bodyPr>
          <a:lstStyle/>
          <a:p>
            <a:r>
              <a:rPr lang="en-US" sz="3200" b="1" i="1" u="sng">
                <a:solidFill>
                  <a:schemeClr val="bg1"/>
                </a:solidFill>
              </a:rPr>
              <a:t>Expenses</a:t>
            </a:r>
            <a:endParaRPr lang="en-GB" b="1" i="1" u="sng" dirty="0">
              <a:solidFill>
                <a:schemeClr val="bg1"/>
              </a:solidFill>
            </a:endParaRPr>
          </a:p>
        </p:txBody>
      </p:sp>
      <p:sp>
        <p:nvSpPr>
          <p:cNvPr id="5" name="TextBox 4">
            <a:extLst>
              <a:ext uri="{FF2B5EF4-FFF2-40B4-BE49-F238E27FC236}">
                <a16:creationId xmlns:a16="http://schemas.microsoft.com/office/drawing/2014/main" id="{BD3CB958-338F-A08A-67A7-BD46E89C7AAC}"/>
              </a:ext>
            </a:extLst>
          </p:cNvPr>
          <p:cNvSpPr txBox="1"/>
          <p:nvPr/>
        </p:nvSpPr>
        <p:spPr>
          <a:xfrm>
            <a:off x="2692400" y="2651760"/>
            <a:ext cx="7345680" cy="2773680"/>
          </a:xfrm>
          <a:prstGeom prst="rect">
            <a:avLst/>
          </a:prstGeom>
          <a:solidFill>
            <a:schemeClr val="accent2"/>
          </a:solidFill>
        </p:spPr>
        <p:txBody>
          <a:bodyPr wrap="square" rtlCol="0">
            <a:spAutoFit/>
          </a:bodyPr>
          <a:lstStyle/>
          <a:p>
            <a:endParaRPr lang="en-GB" dirty="0"/>
          </a:p>
        </p:txBody>
      </p:sp>
      <p:pic>
        <p:nvPicPr>
          <p:cNvPr id="6" name="Picture 6">
            <a:extLst>
              <a:ext uri="{FF2B5EF4-FFF2-40B4-BE49-F238E27FC236}">
                <a16:creationId xmlns:a16="http://schemas.microsoft.com/office/drawing/2014/main" id="{0219991E-8A5C-E419-BF88-8D0C8250F7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37114" y="2893060"/>
            <a:ext cx="7256252" cy="2291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6206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013549-3726-4073-CF4D-442F1655D7C0}"/>
              </a:ext>
            </a:extLst>
          </p:cNvPr>
          <p:cNvPicPr>
            <a:picLocks noChangeAspect="1"/>
          </p:cNvPicPr>
          <p:nvPr/>
        </p:nvPicPr>
        <p:blipFill rotWithShape="1">
          <a:blip r:embed="rId2">
            <a:alphaModFix amt="50000"/>
          </a:blip>
          <a:srcRect t="5891" r="-1" b="4085"/>
          <a:stretch/>
        </p:blipFill>
        <p:spPr>
          <a:xfrm>
            <a:off x="20" y="10"/>
            <a:ext cx="12188930" cy="6857990"/>
          </a:xfrm>
          <a:prstGeom prst="rect">
            <a:avLst/>
          </a:prstGeom>
        </p:spPr>
      </p:pic>
      <p:sp>
        <p:nvSpPr>
          <p:cNvPr id="2" name="Title 1">
            <a:extLst>
              <a:ext uri="{FF2B5EF4-FFF2-40B4-BE49-F238E27FC236}">
                <a16:creationId xmlns:a16="http://schemas.microsoft.com/office/drawing/2014/main" id="{065B8217-14A9-4C33-411C-7E9A820B0829}"/>
              </a:ext>
            </a:extLst>
          </p:cNvPr>
          <p:cNvSpPr>
            <a:spLocks noGrp="1"/>
          </p:cNvSpPr>
          <p:nvPr>
            <p:ph type="ctrTitle"/>
          </p:nvPr>
        </p:nvSpPr>
        <p:spPr>
          <a:xfrm>
            <a:off x="1522476" y="224199"/>
            <a:ext cx="9144000" cy="996354"/>
          </a:xfrm>
        </p:spPr>
        <p:txBody>
          <a:bodyPr>
            <a:normAutofit fontScale="90000"/>
          </a:bodyPr>
          <a:lstStyle/>
          <a:p>
            <a:r>
              <a:rPr lang="en-US" sz="6600" dirty="0">
                <a:solidFill>
                  <a:schemeClr val="bg1"/>
                </a:solidFill>
              </a:rPr>
              <a:t>External funding </a:t>
            </a:r>
            <a:endParaRPr lang="en-GB" sz="6600" dirty="0">
              <a:solidFill>
                <a:schemeClr val="bg1"/>
              </a:solidFill>
            </a:endParaRPr>
          </a:p>
        </p:txBody>
      </p:sp>
      <p:sp>
        <p:nvSpPr>
          <p:cNvPr id="3" name="Subtitle 2">
            <a:extLst>
              <a:ext uri="{FF2B5EF4-FFF2-40B4-BE49-F238E27FC236}">
                <a16:creationId xmlns:a16="http://schemas.microsoft.com/office/drawing/2014/main" id="{760ED01F-D8B4-09CE-3DDF-E8681095A62C}"/>
              </a:ext>
            </a:extLst>
          </p:cNvPr>
          <p:cNvSpPr>
            <a:spLocks noGrp="1"/>
          </p:cNvSpPr>
          <p:nvPr>
            <p:ph type="subTitle" idx="1"/>
          </p:nvPr>
        </p:nvSpPr>
        <p:spPr>
          <a:xfrm>
            <a:off x="1616258" y="1688001"/>
            <a:ext cx="9144000" cy="1536192"/>
          </a:xfrm>
        </p:spPr>
        <p:txBody>
          <a:bodyPr>
            <a:noAutofit/>
          </a:bodyPr>
          <a:lstStyle/>
          <a:p>
            <a:pPr marL="285750" indent="-285750" algn="l">
              <a:buFont typeface="Wingdings" panose="05000000000000000000" pitchFamily="2" charset="2"/>
              <a:buChar char="q"/>
            </a:pPr>
            <a:r>
              <a:rPr lang="en-US" sz="1600" dirty="0">
                <a:solidFill>
                  <a:schemeClr val="bg1"/>
                </a:solidFill>
                <a:latin typeface="Arial" panose="020B0604020202020204" pitchFamily="34" charset="0"/>
                <a:cs typeface="Arial" panose="020B0604020202020204" pitchFamily="34" charset="0"/>
              </a:rPr>
              <a:t>ASF Green Solution offers a variety of outside sourcing solutions to help start and expand the business. After significant consideration and research, the company identified the following external resources:</a:t>
            </a:r>
          </a:p>
          <a:p>
            <a:pPr marL="285750" indent="-285750" algn="l">
              <a:buFont typeface="Wingdings" panose="05000000000000000000" pitchFamily="2" charset="2"/>
              <a:buChar char="q"/>
            </a:pPr>
            <a:r>
              <a:rPr lang="en-US" sz="1600" dirty="0">
                <a:solidFill>
                  <a:schemeClr val="bg1"/>
                </a:solidFill>
                <a:latin typeface="Arial" panose="020B0604020202020204" pitchFamily="34" charset="0"/>
                <a:cs typeface="Arial" panose="020B0604020202020204" pitchFamily="34" charset="0"/>
              </a:rPr>
              <a:t>The UK Department of Energy and Climate Change (DECC) funds renewable energy initiatives. They assist new technology and infrastructure development with grants and loans (IRENA, 2020).</a:t>
            </a:r>
          </a:p>
          <a:p>
            <a:pPr marL="285750" indent="-285750" algn="l">
              <a:buFont typeface="Wingdings" panose="05000000000000000000" pitchFamily="2" charset="2"/>
              <a:buChar char="q"/>
            </a:pPr>
            <a:r>
              <a:rPr lang="en-US" sz="1600" dirty="0">
                <a:solidFill>
                  <a:schemeClr val="bg1"/>
                </a:solidFill>
                <a:latin typeface="Arial" panose="020B0604020202020204" pitchFamily="34" charset="0"/>
                <a:cs typeface="Arial" panose="020B0604020202020204" pitchFamily="34" charset="0"/>
              </a:rPr>
              <a:t>The European Union (EU) funds bioenergy research and development. They offer grants and loans to develop new technologies and infrastructure Ricardo Energy and Environment (2020).</a:t>
            </a:r>
          </a:p>
          <a:p>
            <a:pPr marL="285750" indent="-285750" algn="l">
              <a:buFont typeface="Wingdings" panose="05000000000000000000" pitchFamily="2" charset="2"/>
              <a:buChar char="q"/>
            </a:pPr>
            <a:r>
              <a:rPr lang="en-US" sz="1600" dirty="0">
                <a:solidFill>
                  <a:schemeClr val="bg1"/>
                </a:solidFill>
                <a:latin typeface="Arial" panose="020B0604020202020204" pitchFamily="34" charset="0"/>
                <a:cs typeface="Arial" panose="020B0604020202020204" pitchFamily="34" charset="0"/>
              </a:rPr>
              <a:t>The Carbon Trust: This charity funds bioenergy and other low-carbon technology. They offer grants and loans to create innovative technologies and infrastructure (UNIDO, 2021).</a:t>
            </a:r>
          </a:p>
          <a:p>
            <a:pPr marL="285750" indent="-285750" algn="l">
              <a:buFont typeface="Wingdings" panose="05000000000000000000" pitchFamily="2" charset="2"/>
              <a:buChar char="q"/>
            </a:pPr>
            <a:r>
              <a:rPr lang="en-US" sz="1600" dirty="0">
                <a:solidFill>
                  <a:schemeClr val="bg1"/>
                </a:solidFill>
                <a:latin typeface="Arial" panose="020B0604020202020204" pitchFamily="34" charset="0"/>
                <a:cs typeface="Arial" panose="020B0604020202020204" pitchFamily="34" charset="0"/>
              </a:rPr>
              <a:t>BBSRC: Biotechnology and Biological Sciences Research Council The BBSRC funds bioenergy research. They assist innovative technology and infrastructure development with grants and loans (Banerjee N., 2023).</a:t>
            </a:r>
          </a:p>
          <a:p>
            <a:pPr marL="285750" indent="-285750" algn="l">
              <a:buFont typeface="Wingdings" panose="05000000000000000000" pitchFamily="2" charset="2"/>
              <a:buChar char="q"/>
            </a:pPr>
            <a:r>
              <a:rPr lang="en-US" sz="1600" dirty="0">
                <a:solidFill>
                  <a:schemeClr val="bg1"/>
                </a:solidFill>
                <a:latin typeface="Arial" panose="020B0604020202020204" pitchFamily="34" charset="0"/>
                <a:cs typeface="Arial" panose="020B0604020202020204" pitchFamily="34" charset="0"/>
              </a:rPr>
              <a:t>The Engineering and Physical Sciences Research Council (EPSRC) funds bioenergy research. They assist innovative technology and infrastructure development with grants and loans (Banerjee N., 2023).</a:t>
            </a:r>
            <a:endParaRPr lang="en-GB" sz="1600" dirty="0">
              <a:solidFill>
                <a:schemeClr val="bg1"/>
              </a:solidFill>
              <a:latin typeface="Arial" panose="020B0604020202020204" pitchFamily="34" charset="0"/>
              <a:cs typeface="Arial" panose="020B0604020202020204" pitchFamily="34" charset="0"/>
            </a:endParaRPr>
          </a:p>
        </p:txBody>
      </p:sp>
      <p:sp>
        <p:nvSpPr>
          <p:cNvPr id="18"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8247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E2CE38B-D685-A46B-0624-0FF206EDDE35}"/>
              </a:ext>
            </a:extLst>
          </p:cNvPr>
          <p:cNvPicPr>
            <a:picLocks noChangeAspect="1"/>
          </p:cNvPicPr>
          <p:nvPr/>
        </p:nvPicPr>
        <p:blipFill rotWithShape="1">
          <a:blip r:embed="rId2"/>
          <a:srcRect t="6891" r="-1" b="847"/>
          <a:stretch/>
        </p:blipFill>
        <p:spPr>
          <a:xfrm>
            <a:off x="0" y="-106316"/>
            <a:ext cx="8668512" cy="6857990"/>
          </a:xfrm>
          <a:prstGeom prst="rect">
            <a:avLst/>
          </a:prstGeom>
        </p:spPr>
      </p:pic>
      <p:sp>
        <p:nvSpPr>
          <p:cNvPr id="11"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181996-1D4C-5101-ECE5-01F95A3CE701}"/>
              </a:ext>
            </a:extLst>
          </p:cNvPr>
          <p:cNvSpPr>
            <a:spLocks noGrp="1"/>
          </p:cNvSpPr>
          <p:nvPr>
            <p:ph type="ctrTitle"/>
          </p:nvPr>
        </p:nvSpPr>
        <p:spPr>
          <a:xfrm>
            <a:off x="7670181" y="944692"/>
            <a:ext cx="4023360" cy="662684"/>
          </a:xfrm>
        </p:spPr>
        <p:txBody>
          <a:bodyPr anchor="b">
            <a:normAutofit fontScale="90000"/>
          </a:bodyPr>
          <a:lstStyle/>
          <a:p>
            <a:pPr algn="l"/>
            <a:r>
              <a:rPr lang="en-US" sz="4800" dirty="0">
                <a:solidFill>
                  <a:schemeClr val="bg1"/>
                </a:solidFill>
              </a:rPr>
              <a:t>Conclusion </a:t>
            </a:r>
            <a:endParaRPr lang="en-GB" sz="4800" dirty="0">
              <a:solidFill>
                <a:schemeClr val="bg1"/>
              </a:solidFill>
            </a:endParaRPr>
          </a:p>
        </p:txBody>
      </p:sp>
      <p:sp>
        <p:nvSpPr>
          <p:cNvPr id="3" name="Subtitle 2">
            <a:extLst>
              <a:ext uri="{FF2B5EF4-FFF2-40B4-BE49-F238E27FC236}">
                <a16:creationId xmlns:a16="http://schemas.microsoft.com/office/drawing/2014/main" id="{8ED87AEF-F3C5-992F-6874-773B45BDEE9B}"/>
              </a:ext>
            </a:extLst>
          </p:cNvPr>
          <p:cNvSpPr>
            <a:spLocks noGrp="1"/>
          </p:cNvSpPr>
          <p:nvPr>
            <p:ph type="subTitle" idx="1"/>
          </p:nvPr>
        </p:nvSpPr>
        <p:spPr>
          <a:xfrm>
            <a:off x="4521820" y="1558277"/>
            <a:ext cx="7670180" cy="4463761"/>
          </a:xfrm>
        </p:spPr>
        <p:txBody>
          <a:bodyPr>
            <a:normAutofit lnSpcReduction="10000"/>
          </a:bodyPr>
          <a:lstStyle/>
          <a:p>
            <a:pPr algn="l"/>
            <a:r>
              <a:rPr lang="en-US" sz="1800" dirty="0">
                <a:solidFill>
                  <a:schemeClr val="bg1"/>
                </a:solidFill>
              </a:rPr>
              <a:t>ASF Green Solutions LTD, a UK renewable energy firm, provides bioenergy and energy solutions. Moving to the UK gives the company organic waste, strategic position, and government incentives. Bioenergy SWOT shows opportunities, threats, weaknesses, and strengths. Bioenergy may alleviate the worldwide energy crisis caused by environmental concerns and rising demand. ASF Green Solutions' renewable, low-carbon energy solutions promote social, economic, and environmental goals. The UK renewable energy market attracted the company. LLC's protect taxes and legislation. SWOT analysis illustrates bioenergy's environmental impact, land availability, cost, and growth. Technological developments and government renewable energy targets are opportunities, but natural disasters and escalating costs are hazards. As bioenergy grows, ASF Green Solutions LTD targets eco-conscious UK businesses and individuals. sector research, a unique selling proposal, a strong web presence, strategic relationships, and industry updates are needed to join this sector. Growing startups need finances and outside money. EU, DECC, BBSRC, and EPSRC fund bioenergy R&amp;D. Finally, ASF Green Solutions LTD can solve the global energy crisis and boost UK renewable energy with bioenergy solutions. Sustainability, strategic strategy, and external funding benefit the organization.</a:t>
            </a:r>
            <a:endParaRPr lang="en-GB" sz="1800" dirty="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2094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ree stock photo of book aesthetic, books, old books">
            <a:extLst>
              <a:ext uri="{FF2B5EF4-FFF2-40B4-BE49-F238E27FC236}">
                <a16:creationId xmlns:a16="http://schemas.microsoft.com/office/drawing/2014/main" id="{120C2461-A06D-BDBA-68D8-E30BBC2E4218}"/>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5230" b="1050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D57A8C1-B4F1-481A-9D71-F75D45B02F21}"/>
              </a:ext>
            </a:extLst>
          </p:cNvPr>
          <p:cNvSpPr>
            <a:spLocks noGrp="1"/>
          </p:cNvSpPr>
          <p:nvPr>
            <p:ph type="ctrTitle"/>
          </p:nvPr>
        </p:nvSpPr>
        <p:spPr>
          <a:xfrm>
            <a:off x="1209040" y="91440"/>
            <a:ext cx="9144000" cy="934240"/>
          </a:xfrm>
        </p:spPr>
        <p:txBody>
          <a:bodyPr>
            <a:normAutofit/>
          </a:bodyPr>
          <a:lstStyle/>
          <a:p>
            <a:r>
              <a:rPr lang="en-US" dirty="0">
                <a:solidFill>
                  <a:srgbClr val="FFFFFF"/>
                </a:solidFill>
              </a:rPr>
              <a:t>Reference list </a:t>
            </a:r>
            <a:endParaRPr lang="en-GB" dirty="0">
              <a:solidFill>
                <a:srgbClr val="FFFFFF"/>
              </a:solidFill>
            </a:endParaRPr>
          </a:p>
        </p:txBody>
      </p:sp>
      <p:sp>
        <p:nvSpPr>
          <p:cNvPr id="3" name="Subtitle 2">
            <a:extLst>
              <a:ext uri="{FF2B5EF4-FFF2-40B4-BE49-F238E27FC236}">
                <a16:creationId xmlns:a16="http://schemas.microsoft.com/office/drawing/2014/main" id="{5BEC0372-4BFF-621C-DC3D-932309EAD838}"/>
              </a:ext>
            </a:extLst>
          </p:cNvPr>
          <p:cNvSpPr>
            <a:spLocks noGrp="1"/>
          </p:cNvSpPr>
          <p:nvPr>
            <p:ph type="subTitle" idx="1"/>
          </p:nvPr>
        </p:nvSpPr>
        <p:spPr>
          <a:xfrm>
            <a:off x="711200" y="1270000"/>
            <a:ext cx="11135360" cy="5334000"/>
          </a:xfrm>
        </p:spPr>
        <p:txBody>
          <a:bodyPr>
            <a:normAutofit/>
          </a:bodyPr>
          <a:lstStyle/>
          <a:p>
            <a:pPr marL="342900" indent="-342900" algn="l">
              <a:buAutoNum type="arabicPeriod"/>
            </a:pPr>
            <a:r>
              <a:rPr lang="en-US" sz="1800" dirty="0">
                <a:solidFill>
                  <a:srgbClr val="FFFFFF"/>
                </a:solidFill>
                <a:latin typeface="Arial" panose="020B0604020202020204" pitchFamily="34" charset="0"/>
                <a:cs typeface="Arial" panose="020B0604020202020204" pitchFamily="34" charset="0"/>
              </a:rPr>
              <a:t>Komarova A.V. et all (2023), </a:t>
            </a:r>
            <a:r>
              <a:rPr lang="en-US" sz="1800" i="1" dirty="0">
                <a:solidFill>
                  <a:srgbClr val="FFFFFF"/>
                </a:solidFill>
                <a:latin typeface="Arial" panose="020B0604020202020204" pitchFamily="34" charset="0"/>
                <a:cs typeface="Arial" panose="020B0604020202020204" pitchFamily="34" charset="0"/>
              </a:rPr>
              <a:t>Energy consumption of the countries in the context of economic development and energy transition</a:t>
            </a:r>
            <a:r>
              <a:rPr lang="en-US" sz="1800" dirty="0">
                <a:solidFill>
                  <a:srgbClr val="FFFFFF"/>
                </a:solidFill>
                <a:latin typeface="Arial" panose="020B0604020202020204" pitchFamily="34" charset="0"/>
                <a:cs typeface="Arial" panose="020B0604020202020204" pitchFamily="34" charset="0"/>
              </a:rPr>
              <a:t>, Available in: </a:t>
            </a:r>
            <a:r>
              <a:rPr lang="en-US" sz="1800" dirty="0">
                <a:solidFill>
                  <a:srgbClr val="FFFFFF"/>
                </a:solidFill>
                <a:latin typeface="Arial" panose="020B0604020202020204" pitchFamily="34" charset="0"/>
                <a:cs typeface="Arial" panose="020B0604020202020204" pitchFamily="34" charset="0"/>
                <a:hlinkClick r:id="rId3"/>
              </a:rPr>
              <a:t>https://www.sciencedirect.com/science/article/pii/S2352484722013361</a:t>
            </a:r>
            <a:r>
              <a:rPr lang="en-US" sz="1800" dirty="0">
                <a:solidFill>
                  <a:srgbClr val="FFFFFF"/>
                </a:solidFill>
                <a:latin typeface="Arial" panose="020B0604020202020204" pitchFamily="34" charset="0"/>
                <a:cs typeface="Arial" panose="020B0604020202020204" pitchFamily="34" charset="0"/>
              </a:rPr>
              <a:t>  (Accessed: 9</a:t>
            </a:r>
            <a:r>
              <a:rPr lang="en-US" sz="1800" baseline="30000" dirty="0">
                <a:solidFill>
                  <a:srgbClr val="FFFFFF"/>
                </a:solidFill>
                <a:latin typeface="Arial" panose="020B0604020202020204" pitchFamily="34" charset="0"/>
                <a:cs typeface="Arial" panose="020B0604020202020204" pitchFamily="34" charset="0"/>
              </a:rPr>
              <a:t>th</a:t>
            </a:r>
            <a:r>
              <a:rPr lang="en-US" sz="1800" dirty="0">
                <a:solidFill>
                  <a:srgbClr val="FFFFFF"/>
                </a:solidFill>
                <a:latin typeface="Arial" panose="020B0604020202020204" pitchFamily="34" charset="0"/>
                <a:cs typeface="Arial" panose="020B0604020202020204" pitchFamily="34" charset="0"/>
              </a:rPr>
              <a:t> of November 2023)  </a:t>
            </a:r>
          </a:p>
          <a:p>
            <a:pPr marL="342900" indent="-342900" algn="l">
              <a:buAutoNum type="arabicPeriod"/>
            </a:pPr>
            <a:r>
              <a:rPr lang="en-US" sz="1800" b="0" i="0" dirty="0">
                <a:effectLst/>
                <a:latin typeface="Arial" panose="020B0604020202020204" pitchFamily="34" charset="0"/>
                <a:cs typeface="Arial" panose="020B0604020202020204" pitchFamily="34" charset="0"/>
              </a:rPr>
              <a:t>Eugene D. and others (2022), </a:t>
            </a:r>
            <a:r>
              <a:rPr lang="en-US" sz="1800" b="0" i="1" dirty="0">
                <a:effectLst/>
                <a:latin typeface="Arial" panose="020B0604020202020204" pitchFamily="34" charset="0"/>
                <a:cs typeface="Arial" panose="020B0604020202020204" pitchFamily="34" charset="0"/>
              </a:rPr>
              <a:t>Understanding the Global Energy Crisis, </a:t>
            </a:r>
            <a:r>
              <a:rPr lang="en-US" sz="1800" b="0" i="0" dirty="0">
                <a:effectLst/>
                <a:latin typeface="Arial" panose="020B0604020202020204" pitchFamily="34" charset="0"/>
                <a:cs typeface="Arial" panose="020B0604020202020204" pitchFamily="34" charset="0"/>
              </a:rPr>
              <a:t>Global Policy Research Institute, Available in</a:t>
            </a:r>
            <a:r>
              <a:rPr lang="en-US" sz="1800" b="0" i="0" dirty="0">
                <a:solidFill>
                  <a:srgbClr val="000000"/>
                </a:solidFill>
                <a:effectLst/>
                <a:latin typeface="Arial" panose="020B0604020202020204" pitchFamily="34" charset="0"/>
                <a:cs typeface="Arial" panose="020B0604020202020204" pitchFamily="34" charset="0"/>
              </a:rPr>
              <a:t>: </a:t>
            </a:r>
            <a:r>
              <a:rPr lang="en-US" sz="1800" b="0" i="0" u="sng" strike="noStrike" dirty="0">
                <a:solidFill>
                  <a:srgbClr val="0563C1"/>
                </a:solidFill>
                <a:effectLst/>
                <a:latin typeface="Arial" panose="020B0604020202020204" pitchFamily="34" charset="0"/>
                <a:cs typeface="Arial" panose="020B0604020202020204" pitchFamily="34" charset="0"/>
                <a:hlinkClick r:id="rId4"/>
              </a:rPr>
              <a:t>file:///C:/Users/sbpvf/Downloads/649976%20(3).pdf</a:t>
            </a:r>
            <a:r>
              <a:rPr lang="en-US" sz="1800" b="0" i="0" dirty="0">
                <a:solidFill>
                  <a:srgbClr val="000000"/>
                </a:solidFill>
                <a:effectLst/>
                <a:latin typeface="Arial" panose="020B0604020202020204" pitchFamily="34" charset="0"/>
                <a:cs typeface="Arial" panose="020B0604020202020204" pitchFamily="34" charset="0"/>
              </a:rPr>
              <a:t> </a:t>
            </a:r>
            <a:r>
              <a:rPr lang="en-US" sz="1800" b="0" i="0" dirty="0">
                <a:effectLst/>
                <a:latin typeface="Arial" panose="020B0604020202020204" pitchFamily="34" charset="0"/>
                <a:cs typeface="Arial" panose="020B0604020202020204" pitchFamily="34" charset="0"/>
              </a:rPr>
              <a:t>(Accessed: 9</a:t>
            </a:r>
            <a:r>
              <a:rPr lang="en-US" sz="1800" b="0" i="0" baseline="30000" dirty="0">
                <a:effectLst/>
                <a:latin typeface="Arial" panose="020B0604020202020204" pitchFamily="34" charset="0"/>
                <a:cs typeface="Arial" panose="020B0604020202020204" pitchFamily="34" charset="0"/>
              </a:rPr>
              <a:t>th</a:t>
            </a:r>
            <a:r>
              <a:rPr lang="en-US" sz="1800" b="0" i="0" dirty="0">
                <a:effectLst/>
                <a:latin typeface="Arial" panose="020B0604020202020204" pitchFamily="34" charset="0"/>
                <a:cs typeface="Arial" panose="020B0604020202020204" pitchFamily="34" charset="0"/>
              </a:rPr>
              <a:t> of November 2023) </a:t>
            </a:r>
          </a:p>
          <a:p>
            <a:pPr marL="342900" indent="-342900" algn="l">
              <a:buAutoNum type="arabicPeriod"/>
            </a:pPr>
            <a:r>
              <a:rPr lang="en-US" sz="1800" dirty="0">
                <a:latin typeface="Arial" panose="020B0604020202020204" pitchFamily="34" charset="0"/>
                <a:cs typeface="Arial" panose="020B0604020202020204" pitchFamily="34" charset="0"/>
              </a:rPr>
              <a:t>The Guardian (2022), Why is the UK facing an energy crisis and how do we cope with it?, Available in: </a:t>
            </a:r>
            <a:r>
              <a:rPr lang="en-US" sz="1800" dirty="0">
                <a:solidFill>
                  <a:schemeClr val="accent1">
                    <a:lumMod val="75000"/>
                  </a:schemeClr>
                </a:solidFill>
                <a:latin typeface="Arial" panose="020B0604020202020204" pitchFamily="34" charset="0"/>
                <a:cs typeface="Arial" panose="020B0604020202020204" pitchFamily="34" charset="0"/>
                <a:hlinkClick r:id="rId5"/>
              </a:rPr>
              <a:t>https://www.theguardian.com/uk-news/2021/dec/28/why-is-the-uk-facing-an-energy-crisis-and-how-do-we-cope-with-it</a:t>
            </a:r>
            <a:r>
              <a:rPr lang="en-US" sz="1800" dirty="0">
                <a:solidFill>
                  <a:schemeClr val="accent1">
                    <a:lumMod val="75000"/>
                  </a:schemeClr>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(Accessed: 9</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of November 2023)  </a:t>
            </a:r>
          </a:p>
          <a:p>
            <a:pPr marL="342900" indent="-342900" algn="l">
              <a:buAutoNum type="arabicPeriod"/>
            </a:pPr>
            <a:r>
              <a:rPr lang="en-US" sz="1800" dirty="0" err="1">
                <a:latin typeface="Arial" panose="020B0604020202020204" pitchFamily="34" charset="0"/>
                <a:cs typeface="Arial" panose="020B0604020202020204" pitchFamily="34" charset="0"/>
              </a:rPr>
              <a:t>Welfle</a:t>
            </a:r>
            <a:r>
              <a:rPr lang="en-US" sz="1800" dirty="0">
                <a:latin typeface="Arial" panose="020B0604020202020204" pitchFamily="34" charset="0"/>
                <a:cs typeface="Arial" panose="020B0604020202020204" pitchFamily="34" charset="0"/>
              </a:rPr>
              <a:t> A. and others (2019), </a:t>
            </a:r>
            <a:r>
              <a:rPr lang="en-US" sz="1800" i="1" dirty="0">
                <a:latin typeface="Arial" panose="020B0604020202020204" pitchFamily="34" charset="0"/>
                <a:cs typeface="Arial" panose="020B0604020202020204" pitchFamily="34" charset="0"/>
              </a:rPr>
              <a:t>Sustainable Farming of Bioenergy Cr</a:t>
            </a:r>
            <a:r>
              <a:rPr lang="en-US" sz="1800" dirty="0">
                <a:latin typeface="Arial" panose="020B0604020202020204" pitchFamily="34" charset="0"/>
                <a:cs typeface="Arial" panose="020B0604020202020204" pitchFamily="34" charset="0"/>
              </a:rPr>
              <a:t>ops, Available in: </a:t>
            </a:r>
            <a:r>
              <a:rPr lang="en-US" sz="1800" dirty="0">
                <a:latin typeface="Arial" panose="020B0604020202020204" pitchFamily="34" charset="0"/>
                <a:cs typeface="Arial" panose="020B0604020202020204" pitchFamily="34" charset="0"/>
                <a:hlinkClick r:id="rId6"/>
              </a:rPr>
              <a:t>https://www.sciencedirect.com/topics/engineering/bioenergy</a:t>
            </a:r>
            <a:r>
              <a:rPr lang="en-US" sz="1800" dirty="0">
                <a:latin typeface="Arial" panose="020B0604020202020204" pitchFamily="34" charset="0"/>
                <a:cs typeface="Arial" panose="020B0604020202020204" pitchFamily="34" charset="0"/>
              </a:rPr>
              <a:t>  (Accessed: 9</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of November 2023)</a:t>
            </a:r>
          </a:p>
          <a:p>
            <a:pPr marL="342900" indent="-342900" algn="l">
              <a:buAutoNum type="arabicPeriod"/>
            </a:pPr>
            <a:r>
              <a:rPr lang="en-US" sz="1800" dirty="0">
                <a:latin typeface="Arial" panose="020B0604020202020204" pitchFamily="34" charset="0"/>
                <a:cs typeface="Arial" panose="020B0604020202020204" pitchFamily="34" charset="0"/>
              </a:rPr>
              <a:t> GOV UK (2021), </a:t>
            </a:r>
            <a:r>
              <a:rPr lang="en-US" sz="1800" i="1" dirty="0">
                <a:latin typeface="Arial" panose="020B0604020202020204" pitchFamily="34" charset="0"/>
                <a:cs typeface="Arial" panose="020B0604020202020204" pitchFamily="34" charset="0"/>
              </a:rPr>
              <a:t>UK ENERGY IN BRIEF 2021</a:t>
            </a:r>
            <a:r>
              <a:rPr lang="en-US" sz="1800" dirty="0">
                <a:latin typeface="Arial" panose="020B0604020202020204" pitchFamily="34" charset="0"/>
                <a:cs typeface="Arial" panose="020B0604020202020204" pitchFamily="34" charset="0"/>
              </a:rPr>
              <a:t>, Available in: </a:t>
            </a:r>
            <a:r>
              <a:rPr lang="en-US" sz="1800" dirty="0">
                <a:latin typeface="Arial" panose="020B0604020202020204" pitchFamily="34" charset="0"/>
                <a:cs typeface="Arial" panose="020B0604020202020204" pitchFamily="34" charset="0"/>
                <a:hlinkClick r:id="rId7"/>
              </a:rPr>
              <a:t>https://assets.publishing.service.gov.uk/government/uploads/system/uploads/attachment_data/file/1032260/UK_Energy_in_Brief_2021.pdf</a:t>
            </a:r>
            <a:r>
              <a:rPr lang="en-US" sz="1800" dirty="0">
                <a:latin typeface="Arial" panose="020B0604020202020204" pitchFamily="34" charset="0"/>
                <a:cs typeface="Arial" panose="020B0604020202020204" pitchFamily="34" charset="0"/>
              </a:rPr>
              <a:t>  (Accessed: 2nd of October 2023) </a:t>
            </a:r>
          </a:p>
          <a:p>
            <a:pPr marL="342900" indent="-342900" algn="l">
              <a:buAutoNum type="arabicPeriod"/>
            </a:pPr>
            <a:r>
              <a:rPr lang="en-US" sz="1800" dirty="0">
                <a:latin typeface="Arial" panose="020B0604020202020204" pitchFamily="34" charset="0"/>
                <a:cs typeface="Arial" panose="020B0604020202020204" pitchFamily="34" charset="0"/>
              </a:rPr>
              <a:t>GOV UK (2022), </a:t>
            </a:r>
            <a:r>
              <a:rPr lang="en-US" sz="1800" i="1" dirty="0">
                <a:latin typeface="Arial" panose="020B0604020202020204" pitchFamily="34" charset="0"/>
                <a:cs typeface="Arial" panose="020B0604020202020204" pitchFamily="34" charset="0"/>
              </a:rPr>
              <a:t>Business model for power bioenergy with carbon capture and storage (‘Power BECCS’)</a:t>
            </a:r>
            <a:r>
              <a:rPr lang="en-US" sz="1800" dirty="0">
                <a:latin typeface="Arial" panose="020B0604020202020204" pitchFamily="34" charset="0"/>
                <a:cs typeface="Arial" panose="020B0604020202020204" pitchFamily="34" charset="0"/>
              </a:rPr>
              <a:t>, Available in: </a:t>
            </a:r>
            <a:r>
              <a:rPr lang="en-US" sz="1800" dirty="0">
                <a:latin typeface="Arial" panose="020B0604020202020204" pitchFamily="34" charset="0"/>
                <a:cs typeface="Arial" panose="020B0604020202020204" pitchFamily="34" charset="0"/>
                <a:hlinkClick r:id="rId8"/>
              </a:rPr>
              <a:t>https://assets.publishing.service.gov.uk/government/uploads/system/uploads/attachment_data/file/1097632/power-beccs-business-model-consultation.pdf</a:t>
            </a:r>
            <a:r>
              <a:rPr lang="en-US" sz="1800" dirty="0">
                <a:latin typeface="Arial" panose="020B0604020202020204" pitchFamily="34" charset="0"/>
                <a:cs typeface="Arial" panose="020B0604020202020204" pitchFamily="34" charset="0"/>
              </a:rPr>
              <a:t>  (Accessed: 6th of October 2023) </a:t>
            </a:r>
          </a:p>
        </p:txBody>
      </p:sp>
    </p:spTree>
    <p:extLst>
      <p:ext uri="{BB962C8B-B14F-4D97-AF65-F5344CB8AC3E}">
        <p14:creationId xmlns:p14="http://schemas.microsoft.com/office/powerpoint/2010/main" val="354978906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2" descr="Free stock photo of book aesthetic, books, old books">
            <a:extLst>
              <a:ext uri="{FF2B5EF4-FFF2-40B4-BE49-F238E27FC236}">
                <a16:creationId xmlns:a16="http://schemas.microsoft.com/office/drawing/2014/main" id="{8913C867-3457-E3C1-37CD-AD6C5CD6A9BA}"/>
              </a:ext>
            </a:extLst>
          </p:cNvPr>
          <p:cNvPicPr>
            <a:picLocks noGrp="1" noChangeAspect="1" noChangeArrowheads="1"/>
          </p:cNvPicPr>
          <p:nvPr>
            <p:ph idx="1"/>
          </p:nvPr>
        </p:nvPicPr>
        <p:blipFill rotWithShape="1">
          <a:blip r:embed="rId2">
            <a:duotone>
              <a:prstClr val="black"/>
              <a:schemeClr val="accent3">
                <a:tint val="45000"/>
                <a:satMod val="400000"/>
              </a:schemeClr>
            </a:duotone>
            <a:alphaModFix amt="70000"/>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val="0"/>
              </a:ext>
            </a:extLst>
          </a:blip>
          <a:srcRect t="5238" b="10508"/>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C0E0E3B-07CE-E899-D1E5-E0AD3B50E410}"/>
              </a:ext>
            </a:extLst>
          </p:cNvPr>
          <p:cNvSpPr txBox="1"/>
          <p:nvPr/>
        </p:nvSpPr>
        <p:spPr>
          <a:xfrm>
            <a:off x="467360" y="436880"/>
            <a:ext cx="11399520" cy="6186309"/>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7. GOV UK(2022), </a:t>
            </a:r>
            <a:r>
              <a:rPr lang="en-US" i="1" dirty="0">
                <a:solidFill>
                  <a:schemeClr val="bg1"/>
                </a:solidFill>
                <a:latin typeface="Arial" panose="020B0604020202020204" pitchFamily="34" charset="0"/>
                <a:cs typeface="Arial" panose="020B0604020202020204" pitchFamily="34" charset="0"/>
              </a:rPr>
              <a:t>Biggest ever renewable energy support scheme opens</a:t>
            </a:r>
            <a:r>
              <a:rPr lang="en-US" dirty="0">
                <a:solidFill>
                  <a:schemeClr val="bg1"/>
                </a:solidFill>
                <a:latin typeface="Arial" panose="020B0604020202020204" pitchFamily="34" charset="0"/>
                <a:cs typeface="Arial" panose="020B0604020202020204" pitchFamily="34" charset="0"/>
              </a:rPr>
              <a:t>, Available in:</a:t>
            </a:r>
            <a:r>
              <a:rPr lang="en-US" u="sng" dirty="0">
                <a:solidFill>
                  <a:schemeClr val="accent1">
                    <a:lumMod val="75000"/>
                  </a:schemeClr>
                </a:solidFill>
                <a:latin typeface="Arial" panose="020B0604020202020204" pitchFamily="34" charset="0"/>
                <a:cs typeface="Arial" panose="020B0604020202020204" pitchFamily="34" charset="0"/>
              </a:rPr>
              <a:t> </a:t>
            </a:r>
            <a:r>
              <a:rPr lang="en-US" u="sng" dirty="0">
                <a:solidFill>
                  <a:schemeClr val="accent1">
                    <a:lumMod val="75000"/>
                  </a:schemeClr>
                </a:solidFill>
                <a:latin typeface="Arial" panose="020B0604020202020204" pitchFamily="34" charset="0"/>
                <a:cs typeface="Arial" panose="020B0604020202020204" pitchFamily="34" charset="0"/>
                <a:hlinkClick r:id="rId4"/>
              </a:rPr>
              <a:t>https://www.gov.uk/government/news/biggest-ever-renewable-energy-support-scheme-opens</a:t>
            </a:r>
            <a:r>
              <a:rPr lang="en-US" u="sng" dirty="0">
                <a:solidFill>
                  <a:schemeClr val="accent1">
                    <a:lumMod val="75000"/>
                  </a:schemeClr>
                </a:solidFill>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(Accessed:10</a:t>
            </a:r>
            <a:r>
              <a:rPr lang="en-US" baseline="30000" dirty="0">
                <a:solidFill>
                  <a:schemeClr val="bg1"/>
                </a:solidFill>
                <a:latin typeface="Arial" panose="020B0604020202020204" pitchFamily="34" charset="0"/>
                <a:cs typeface="Arial" panose="020B0604020202020204" pitchFamily="34" charset="0"/>
              </a:rPr>
              <a:t>th</a:t>
            </a:r>
            <a:r>
              <a:rPr lang="en-US" dirty="0">
                <a:solidFill>
                  <a:schemeClr val="bg1"/>
                </a:solidFill>
                <a:latin typeface="Arial" panose="020B0604020202020204" pitchFamily="34" charset="0"/>
                <a:cs typeface="Arial" panose="020B0604020202020204" pitchFamily="34" charset="0"/>
              </a:rPr>
              <a:t> of November 2023)</a:t>
            </a:r>
          </a:p>
          <a:p>
            <a:r>
              <a:rPr lang="en-US" dirty="0">
                <a:solidFill>
                  <a:schemeClr val="bg1"/>
                </a:solidFill>
                <a:latin typeface="Arial" panose="020B0604020202020204" pitchFamily="34" charset="0"/>
                <a:cs typeface="Arial" panose="020B0604020202020204" pitchFamily="34" charset="0"/>
              </a:rPr>
              <a:t>8. </a:t>
            </a:r>
            <a:r>
              <a:rPr lang="en-US" sz="1800" b="0" i="0" dirty="0">
                <a:solidFill>
                  <a:schemeClr val="bg1"/>
                </a:solidFill>
                <a:effectLst/>
                <a:latin typeface="Arial" panose="020B0604020202020204" pitchFamily="34" charset="0"/>
              </a:rPr>
              <a:t>Bionic(2023), </a:t>
            </a:r>
            <a:r>
              <a:rPr lang="en-US" sz="1800" b="0" i="1" dirty="0">
                <a:solidFill>
                  <a:schemeClr val="bg1"/>
                </a:solidFill>
                <a:effectLst/>
                <a:latin typeface="Arial" panose="020B0604020202020204" pitchFamily="34" charset="0"/>
              </a:rPr>
              <a:t>Bionic is the smart way to save on your business energy, </a:t>
            </a:r>
            <a:r>
              <a:rPr lang="en-US" sz="1800" b="0" i="0" dirty="0">
                <a:solidFill>
                  <a:schemeClr val="bg1"/>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5"/>
              </a:rPr>
              <a:t>https://bionic.co.uk/business-energy/ppc/?r=bingbrndbi&amp;gclid=1cea3700897417dba7655220e8abe9e2&amp;gclsrc=3p.ds&amp;msclkid=1cea3700897417dba7655220e8abe9e2&amp;utm_source=bing&amp;utm_medium=cpc&amp;utm_campaign=BIO_S_Brand_Energy_Exact&amp;utm_term=bionic%20energy&amp;utm_content=BIO%20Energy%20-%20BMM</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10</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November 2023) </a:t>
            </a:r>
            <a:endParaRPr lang="en-US" dirty="0">
              <a:solidFill>
                <a:schemeClr val="bg1"/>
              </a:solidFill>
              <a:latin typeface="Arial" panose="020B0604020202020204" pitchFamily="34" charset="0"/>
              <a:cs typeface="Arial" panose="020B0604020202020204" pitchFamily="34" charset="0"/>
            </a:endParaRPr>
          </a:p>
          <a:p>
            <a:r>
              <a:rPr lang="en-GB" dirty="0">
                <a:solidFill>
                  <a:schemeClr val="bg1"/>
                </a:solidFill>
              </a:rPr>
              <a:t>9. </a:t>
            </a:r>
            <a:r>
              <a:rPr lang="en-US" sz="1800" b="0" i="0" dirty="0">
                <a:solidFill>
                  <a:schemeClr val="bg1"/>
                </a:solidFill>
                <a:effectLst/>
                <a:latin typeface="Arial" panose="020B0604020202020204" pitchFamily="34" charset="0"/>
              </a:rPr>
              <a:t>Tide (2023), </a:t>
            </a:r>
            <a:r>
              <a:rPr lang="en-US" sz="1800" b="0" i="1" dirty="0">
                <a:solidFill>
                  <a:schemeClr val="bg1"/>
                </a:solidFill>
                <a:effectLst/>
                <a:latin typeface="Arial" panose="020B0604020202020204" pitchFamily="34" charset="0"/>
              </a:rPr>
              <a:t>Register a limited company and open a bank account</a:t>
            </a:r>
            <a:r>
              <a:rPr lang="en-US" sz="1800" b="0" i="0" dirty="0">
                <a:solidFill>
                  <a:schemeClr val="bg1"/>
                </a:solidFill>
                <a:effectLst/>
                <a:latin typeface="Arial" panose="020B0604020202020204" pitchFamily="34" charset="0"/>
              </a:rPr>
              <a:t>, Available in: </a:t>
            </a:r>
            <a:r>
              <a:rPr lang="en-US" sz="1800" b="0" i="0" u="sng" strike="noStrike" dirty="0">
                <a:solidFill>
                  <a:srgbClr val="0563C1"/>
                </a:solidFill>
                <a:effectLst/>
                <a:latin typeface="Arial" panose="020B0604020202020204" pitchFamily="34" charset="0"/>
                <a:hlinkClick r:id="rId6"/>
              </a:rPr>
              <a:t>https://www.tide.co/company-registration/?msclkid=a1a380564f881cff0eafe57011454d31&amp;utm_source=bing&amp;utm_medium=cpc&amp;utm_campaign=UK-EN-DA-Paid%20Search-Generic-Registration-Sector-Limited%20Company&amp;utm_term=opening%20a%20ltd%20company&amp;utm_content=Generic-Registration-Sector-Limited%20Company%20Creation</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10</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November 2023)</a:t>
            </a:r>
          </a:p>
          <a:p>
            <a:r>
              <a:rPr lang="en-US" dirty="0">
                <a:solidFill>
                  <a:schemeClr val="bg1"/>
                </a:solidFill>
                <a:latin typeface="Arial" panose="020B0604020202020204" pitchFamily="34" charset="0"/>
              </a:rPr>
              <a:t>10. </a:t>
            </a:r>
            <a:r>
              <a:rPr lang="en-US" sz="1800" b="0" i="0" dirty="0">
                <a:solidFill>
                  <a:schemeClr val="bg1">
                    <a:lumMod val="95000"/>
                  </a:schemeClr>
                </a:solidFill>
                <a:effectLst/>
                <a:latin typeface="Arial" panose="020B0604020202020204" pitchFamily="34" charset="0"/>
              </a:rPr>
              <a:t>Liu T.T. </a:t>
            </a:r>
            <a:r>
              <a:rPr lang="en-US" dirty="0">
                <a:solidFill>
                  <a:schemeClr val="bg1">
                    <a:lumMod val="95000"/>
                  </a:schemeClr>
                </a:solidFill>
                <a:latin typeface="Arial" panose="020B0604020202020204" pitchFamily="34" charset="0"/>
              </a:rPr>
              <a:t>et all</a:t>
            </a:r>
            <a:r>
              <a:rPr lang="en-US" sz="1800" b="0" i="0" dirty="0">
                <a:solidFill>
                  <a:schemeClr val="bg1">
                    <a:lumMod val="95000"/>
                  </a:schemeClr>
                </a:solidFill>
                <a:effectLst/>
                <a:latin typeface="Arial" panose="020B0604020202020204" pitchFamily="34" charset="0"/>
              </a:rPr>
              <a:t> (2011), </a:t>
            </a:r>
            <a:r>
              <a:rPr lang="en-US" sz="1800" b="0" i="1" dirty="0">
                <a:solidFill>
                  <a:schemeClr val="bg1">
                    <a:lumMod val="95000"/>
                  </a:schemeClr>
                </a:solidFill>
                <a:effectLst/>
                <a:latin typeface="Arial" panose="020B0604020202020204" pitchFamily="34" charset="0"/>
              </a:rPr>
              <a:t>Strengths, Weaknesses, Opportunities and Threats Analysis of Bioenergy Production on Marginal Land, </a:t>
            </a:r>
            <a:r>
              <a:rPr lang="en-US" sz="1800" b="0" i="0" dirty="0">
                <a:solidFill>
                  <a:schemeClr val="bg1">
                    <a:lumMod val="95000"/>
                  </a:schemeClr>
                </a:solidFill>
                <a:effectLst/>
                <a:latin typeface="Arial" panose="020B0604020202020204" pitchFamily="34" charset="0"/>
              </a:rPr>
              <a:t>Available at</a:t>
            </a:r>
            <a:r>
              <a:rPr lang="en-US" sz="1800" b="0" i="0" dirty="0">
                <a:solidFill>
                  <a:srgbClr val="000000"/>
                </a:solidFill>
                <a:effectLst/>
                <a:latin typeface="Arial" panose="020B0604020202020204" pitchFamily="34" charset="0"/>
              </a:rPr>
              <a:t>: </a:t>
            </a:r>
            <a:r>
              <a:rPr lang="en-US" sz="1800" b="0" i="0" u="sng" strike="noStrike" dirty="0">
                <a:solidFill>
                  <a:srgbClr val="0563C1"/>
                </a:solidFill>
                <a:effectLst/>
                <a:latin typeface="Arial" panose="020B0604020202020204" pitchFamily="34" charset="0"/>
                <a:hlinkClick r:id="rId7"/>
              </a:rPr>
              <a:t>https://core.ac.uk/download/pdf/82747809.pdf</a:t>
            </a:r>
            <a:r>
              <a:rPr lang="en-US" sz="1800" b="0" i="0" dirty="0">
                <a:solidFill>
                  <a:srgbClr val="000000"/>
                </a:solidFill>
                <a:effectLst/>
                <a:latin typeface="Arial" panose="020B0604020202020204" pitchFamily="34" charset="0"/>
              </a:rPr>
              <a:t> </a:t>
            </a:r>
            <a:r>
              <a:rPr lang="en-US" sz="1800" b="0" i="0" dirty="0">
                <a:solidFill>
                  <a:schemeClr val="bg1">
                    <a:lumMod val="95000"/>
                  </a:schemeClr>
                </a:solidFill>
                <a:effectLst/>
                <a:latin typeface="Arial" panose="020B0604020202020204" pitchFamily="34" charset="0"/>
              </a:rPr>
              <a:t>(Accessed: 11th of November 2023)</a:t>
            </a:r>
          </a:p>
          <a:p>
            <a:r>
              <a:rPr lang="en-US" dirty="0">
                <a:solidFill>
                  <a:schemeClr val="bg1">
                    <a:lumMod val="95000"/>
                  </a:schemeClr>
                </a:solidFill>
                <a:latin typeface="Arial" panose="020B0604020202020204" pitchFamily="34" charset="0"/>
              </a:rPr>
              <a:t>11. </a:t>
            </a:r>
            <a:r>
              <a:rPr lang="en-US" sz="1800" b="0" i="0" dirty="0">
                <a:solidFill>
                  <a:schemeClr val="bg1">
                    <a:lumMod val="95000"/>
                  </a:schemeClr>
                </a:solidFill>
                <a:effectLst/>
                <a:latin typeface="Arial" panose="020B0604020202020204" pitchFamily="34" charset="0"/>
              </a:rPr>
              <a:t>Enterprise Apps Today (2023), </a:t>
            </a:r>
            <a:r>
              <a:rPr lang="en-US" sz="1800" b="0" i="1" dirty="0">
                <a:solidFill>
                  <a:schemeClr val="bg1">
                    <a:lumMod val="95000"/>
                  </a:schemeClr>
                </a:solidFill>
                <a:effectLst/>
                <a:latin typeface="Arial" panose="020B0604020202020204" pitchFamily="34" charset="0"/>
              </a:rPr>
              <a:t>Bioenergy Market SWOT Analysis by Size and Growth Opportunities by 2023-2029, </a:t>
            </a:r>
            <a:r>
              <a:rPr lang="en-US" sz="1800" b="0" i="0" dirty="0">
                <a:solidFill>
                  <a:schemeClr val="bg1">
                    <a:lumMod val="95000"/>
                  </a:schemeClr>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8"/>
              </a:rPr>
              <a:t>https://www.enterpriseappstoday.com/news/bioenergy-market-swot-analysis-by-size-and-growth-opportunities-by-2023-2029.html?utm_content=cmp-true</a:t>
            </a:r>
            <a:r>
              <a:rPr lang="en-US" sz="1800" b="0" i="0" dirty="0">
                <a:solidFill>
                  <a:srgbClr val="000000"/>
                </a:solidFill>
                <a:effectLst/>
                <a:latin typeface="Arial" panose="020B0604020202020204" pitchFamily="34" charset="0"/>
              </a:rPr>
              <a:t> </a:t>
            </a:r>
            <a:r>
              <a:rPr lang="en-US" sz="1800" b="0" i="0" dirty="0">
                <a:solidFill>
                  <a:schemeClr val="bg1">
                    <a:lumMod val="95000"/>
                  </a:schemeClr>
                </a:solidFill>
                <a:effectLst/>
                <a:latin typeface="Arial" panose="020B0604020202020204" pitchFamily="34" charset="0"/>
              </a:rPr>
              <a:t>(Accessed: 12</a:t>
            </a:r>
            <a:r>
              <a:rPr lang="en-US" sz="1800" b="0" i="0" baseline="30000" dirty="0">
                <a:solidFill>
                  <a:schemeClr val="bg1">
                    <a:lumMod val="95000"/>
                  </a:schemeClr>
                </a:solidFill>
                <a:effectLst/>
                <a:latin typeface="Arial" panose="020B0604020202020204" pitchFamily="34" charset="0"/>
              </a:rPr>
              <a:t>th</a:t>
            </a:r>
            <a:r>
              <a:rPr lang="en-US" sz="1800" b="0" i="0" dirty="0">
                <a:solidFill>
                  <a:schemeClr val="bg1">
                    <a:lumMod val="95000"/>
                  </a:schemeClr>
                </a:solidFill>
                <a:effectLst/>
                <a:latin typeface="Arial" panose="020B0604020202020204" pitchFamily="34" charset="0"/>
              </a:rPr>
              <a:t> o</a:t>
            </a:r>
            <a:r>
              <a:rPr lang="en-US" dirty="0">
                <a:solidFill>
                  <a:schemeClr val="bg1">
                    <a:lumMod val="95000"/>
                  </a:schemeClr>
                </a:solidFill>
                <a:latin typeface="Arial" panose="020B0604020202020204" pitchFamily="34" charset="0"/>
              </a:rPr>
              <a:t>f November 2023</a:t>
            </a:r>
            <a:r>
              <a:rPr lang="en-US" sz="1800" b="0" i="0" dirty="0">
                <a:solidFill>
                  <a:schemeClr val="bg1">
                    <a:lumMod val="95000"/>
                  </a:schemeClr>
                </a:solidFill>
                <a:effectLst/>
                <a:latin typeface="Arial" panose="020B0604020202020204" pitchFamily="34" charset="0"/>
              </a:rPr>
              <a:t>) </a:t>
            </a:r>
          </a:p>
          <a:p>
            <a:endParaRPr lang="en-GB" dirty="0">
              <a:solidFill>
                <a:schemeClr val="bg1"/>
              </a:solidFill>
            </a:endParaRPr>
          </a:p>
        </p:txBody>
      </p:sp>
    </p:spTree>
    <p:extLst>
      <p:ext uri="{BB962C8B-B14F-4D97-AF65-F5344CB8AC3E}">
        <p14:creationId xmlns:p14="http://schemas.microsoft.com/office/powerpoint/2010/main" val="2357896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613B4A9-1C7C-4729-A016-AB42D397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stock photo of book aesthetic, books, old books">
            <a:extLst>
              <a:ext uri="{FF2B5EF4-FFF2-40B4-BE49-F238E27FC236}">
                <a16:creationId xmlns:a16="http://schemas.microsoft.com/office/drawing/2014/main" id="{A31862E5-4E8E-2C6D-D6AC-8C12CDDC95BC}"/>
              </a:ext>
            </a:extLst>
          </p:cNvPr>
          <p:cNvPicPr>
            <a:picLocks noChangeAspect="1" noChangeArrowheads="1"/>
          </p:cNvPicPr>
          <p:nvPr/>
        </p:nvPicPr>
        <p:blipFill rotWithShape="1">
          <a:blip r:embed="rId2">
            <a:alphaModFix amt="70000"/>
            <a:extLst>
              <a:ext uri="{BEBA8EAE-BF5A-486C-A8C5-ECC9F3942E4B}">
                <a14:imgProps xmlns:a14="http://schemas.microsoft.com/office/drawing/2010/main">
                  <a14:imgLayer r:embed="rId3">
                    <a14:imgEffect>
                      <a14:saturation sat="33000"/>
                    </a14:imgEffect>
                    <a14:imgEffect>
                      <a14:brightnessContrast bright="-40000" contrast="40000"/>
                    </a14:imgEffect>
                  </a14:imgLayer>
                </a14:imgProps>
              </a:ext>
              <a:ext uri="{28A0092B-C50C-407E-A947-70E740481C1C}">
                <a14:useLocalDpi xmlns:a14="http://schemas.microsoft.com/office/drawing/2010/main" val="0"/>
              </a:ext>
            </a:extLst>
          </a:blip>
          <a:srcRect t="4061" r="1" b="9331"/>
          <a:stretch/>
        </p:blipFill>
        <p:spPr bwMode="auto">
          <a:xfrm>
            <a:off x="326268" y="10"/>
            <a:ext cx="11862684" cy="6857990"/>
          </a:xfrm>
          <a:custGeom>
            <a:avLst/>
            <a:gdLst/>
            <a:ahLst/>
            <a:cxnLst/>
            <a:rect l="l" t="t" r="r" b="b"/>
            <a:pathLst>
              <a:path w="11862684" h="6858000">
                <a:moveTo>
                  <a:pt x="1047342" y="0"/>
                </a:moveTo>
                <a:lnTo>
                  <a:pt x="4590463" y="0"/>
                </a:lnTo>
                <a:lnTo>
                  <a:pt x="5499874" y="0"/>
                </a:lnTo>
                <a:lnTo>
                  <a:pt x="5723425" y="0"/>
                </a:lnTo>
                <a:lnTo>
                  <a:pt x="7580390" y="0"/>
                </a:lnTo>
                <a:lnTo>
                  <a:pt x="7747884" y="0"/>
                </a:lnTo>
                <a:lnTo>
                  <a:pt x="7824084" y="0"/>
                </a:lnTo>
                <a:lnTo>
                  <a:pt x="11862684" y="0"/>
                </a:lnTo>
                <a:lnTo>
                  <a:pt x="11862684" y="6858000"/>
                </a:lnTo>
                <a:lnTo>
                  <a:pt x="7824084" y="6858000"/>
                </a:lnTo>
                <a:lnTo>
                  <a:pt x="7747884" y="6858000"/>
                </a:lnTo>
                <a:lnTo>
                  <a:pt x="7580390" y="6858000"/>
                </a:lnTo>
                <a:lnTo>
                  <a:pt x="5723425" y="6858000"/>
                </a:lnTo>
                <a:lnTo>
                  <a:pt x="5499874" y="6858000"/>
                </a:lnTo>
                <a:lnTo>
                  <a:pt x="4590463" y="6858000"/>
                </a:lnTo>
                <a:lnTo>
                  <a:pt x="1654188" y="6858000"/>
                </a:lnTo>
                <a:cubicBezTo>
                  <a:pt x="1530404" y="6786859"/>
                  <a:pt x="1412658" y="6701489"/>
                  <a:pt x="1279816" y="6658805"/>
                </a:cubicBezTo>
                <a:cubicBezTo>
                  <a:pt x="1189242" y="6630349"/>
                  <a:pt x="1101686" y="6580550"/>
                  <a:pt x="1116783" y="6431153"/>
                </a:cubicBezTo>
                <a:cubicBezTo>
                  <a:pt x="1119802" y="6388469"/>
                  <a:pt x="1095648" y="6356456"/>
                  <a:pt x="1059419" y="6367127"/>
                </a:cubicBezTo>
                <a:cubicBezTo>
                  <a:pt x="989979" y="6388469"/>
                  <a:pt x="956768" y="6327999"/>
                  <a:pt x="917520" y="6281757"/>
                </a:cubicBezTo>
                <a:cubicBezTo>
                  <a:pt x="848079" y="6199945"/>
                  <a:pt x="781658" y="6114575"/>
                  <a:pt x="669950" y="6100347"/>
                </a:cubicBezTo>
                <a:cubicBezTo>
                  <a:pt x="691084" y="6036320"/>
                  <a:pt x="727312" y="6043434"/>
                  <a:pt x="760524" y="6057663"/>
                </a:cubicBezTo>
                <a:cubicBezTo>
                  <a:pt x="848079" y="6093234"/>
                  <a:pt x="935634" y="6132361"/>
                  <a:pt x="1023188" y="6167932"/>
                </a:cubicBezTo>
                <a:cubicBezTo>
                  <a:pt x="1080552" y="6189274"/>
                  <a:pt x="1137916" y="6221287"/>
                  <a:pt x="1213395" y="6196388"/>
                </a:cubicBezTo>
                <a:cubicBezTo>
                  <a:pt x="1146974" y="6068335"/>
                  <a:pt x="1035266" y="6043434"/>
                  <a:pt x="944692" y="6004307"/>
                </a:cubicBezTo>
                <a:cubicBezTo>
                  <a:pt x="832982" y="5954508"/>
                  <a:pt x="766562" y="5862025"/>
                  <a:pt x="685045" y="5755314"/>
                </a:cubicBezTo>
                <a:cubicBezTo>
                  <a:pt x="766562" y="5726858"/>
                  <a:pt x="817887" y="5805112"/>
                  <a:pt x="884310" y="5801555"/>
                </a:cubicBezTo>
                <a:cubicBezTo>
                  <a:pt x="887328" y="5790884"/>
                  <a:pt x="893366" y="5769542"/>
                  <a:pt x="893366" y="5769542"/>
                </a:cubicBezTo>
                <a:cubicBezTo>
                  <a:pt x="784676" y="5712629"/>
                  <a:pt x="736372" y="5605917"/>
                  <a:pt x="718256" y="5474306"/>
                </a:cubicBezTo>
                <a:cubicBezTo>
                  <a:pt x="712218" y="5406721"/>
                  <a:pt x="672970" y="5385379"/>
                  <a:pt x="633720" y="5353367"/>
                </a:cubicBezTo>
                <a:cubicBezTo>
                  <a:pt x="500878" y="5243097"/>
                  <a:pt x="358980" y="5143500"/>
                  <a:pt x="247270" y="4994104"/>
                </a:cubicBezTo>
                <a:cubicBezTo>
                  <a:pt x="377094" y="5011889"/>
                  <a:pt x="479744" y="5111487"/>
                  <a:pt x="615606" y="5154171"/>
                </a:cubicBezTo>
                <a:cubicBezTo>
                  <a:pt x="506917" y="4990547"/>
                  <a:pt x="365016" y="4905177"/>
                  <a:pt x="235194" y="4805580"/>
                </a:cubicBezTo>
                <a:cubicBezTo>
                  <a:pt x="174810" y="4759339"/>
                  <a:pt x="120468" y="4702425"/>
                  <a:pt x="51026" y="4677526"/>
                </a:cubicBezTo>
                <a:cubicBezTo>
                  <a:pt x="26873" y="4670412"/>
                  <a:pt x="-15396" y="4652628"/>
                  <a:pt x="5740" y="4602828"/>
                </a:cubicBezTo>
                <a:cubicBezTo>
                  <a:pt x="23854" y="4560144"/>
                  <a:pt x="57065" y="4574373"/>
                  <a:pt x="87257" y="4585042"/>
                </a:cubicBezTo>
                <a:cubicBezTo>
                  <a:pt x="159715" y="4613499"/>
                  <a:pt x="238213" y="4613499"/>
                  <a:pt x="337844" y="4613499"/>
                </a:cubicBezTo>
                <a:cubicBezTo>
                  <a:pt x="253310" y="4478331"/>
                  <a:pt x="99332" y="4521016"/>
                  <a:pt x="26873" y="4378734"/>
                </a:cubicBezTo>
                <a:cubicBezTo>
                  <a:pt x="117448" y="4353835"/>
                  <a:pt x="186888" y="4403633"/>
                  <a:pt x="259346" y="4414305"/>
                </a:cubicBezTo>
                <a:cubicBezTo>
                  <a:pt x="325769" y="4424975"/>
                  <a:pt x="340863" y="4400076"/>
                  <a:pt x="325769" y="4321821"/>
                </a:cubicBezTo>
                <a:cubicBezTo>
                  <a:pt x="301616" y="4200882"/>
                  <a:pt x="337844" y="4140411"/>
                  <a:pt x="434458" y="4172424"/>
                </a:cubicBezTo>
                <a:cubicBezTo>
                  <a:pt x="525031" y="4204438"/>
                  <a:pt x="534089" y="4158196"/>
                  <a:pt x="509936" y="4090612"/>
                </a:cubicBezTo>
                <a:cubicBezTo>
                  <a:pt x="473706" y="3991015"/>
                  <a:pt x="512954" y="3912759"/>
                  <a:pt x="540128" y="3827390"/>
                </a:cubicBezTo>
                <a:cubicBezTo>
                  <a:pt x="582395" y="3699337"/>
                  <a:pt x="564281" y="3635309"/>
                  <a:pt x="476725" y="3539269"/>
                </a:cubicBezTo>
                <a:cubicBezTo>
                  <a:pt x="425400" y="3485914"/>
                  <a:pt x="374074" y="3439672"/>
                  <a:pt x="301616" y="3393429"/>
                </a:cubicBezTo>
                <a:cubicBezTo>
                  <a:pt x="467668" y="3368530"/>
                  <a:pt x="295577" y="3283162"/>
                  <a:pt x="352940" y="3229805"/>
                </a:cubicBezTo>
                <a:cubicBezTo>
                  <a:pt x="470686" y="3208463"/>
                  <a:pt x="564281" y="3379202"/>
                  <a:pt x="724294" y="3329402"/>
                </a:cubicBezTo>
                <a:cubicBezTo>
                  <a:pt x="531070" y="3183563"/>
                  <a:pt x="313691" y="3137322"/>
                  <a:pt x="171792" y="2941684"/>
                </a:cubicBezTo>
                <a:cubicBezTo>
                  <a:pt x="205002" y="2899000"/>
                  <a:pt x="238213" y="2941684"/>
                  <a:pt x="265385" y="2923898"/>
                </a:cubicBezTo>
                <a:cubicBezTo>
                  <a:pt x="265385" y="2913227"/>
                  <a:pt x="582395" y="2980812"/>
                  <a:pt x="600510" y="2703362"/>
                </a:cubicBezTo>
                <a:cubicBezTo>
                  <a:pt x="606548" y="2703362"/>
                  <a:pt x="612587" y="2703362"/>
                  <a:pt x="618624" y="2692689"/>
                </a:cubicBezTo>
                <a:cubicBezTo>
                  <a:pt x="651834" y="2653563"/>
                  <a:pt x="621644" y="2561080"/>
                  <a:pt x="675988" y="2553965"/>
                </a:cubicBezTo>
                <a:cubicBezTo>
                  <a:pt x="736372" y="2546851"/>
                  <a:pt x="793735" y="2514837"/>
                  <a:pt x="857136" y="2532623"/>
                </a:cubicBezTo>
                <a:cubicBezTo>
                  <a:pt x="905443" y="2546851"/>
                  <a:pt x="956768" y="2564636"/>
                  <a:pt x="1008094" y="2564636"/>
                </a:cubicBezTo>
                <a:cubicBezTo>
                  <a:pt x="1062438" y="2564636"/>
                  <a:pt x="1137916" y="2685576"/>
                  <a:pt x="1171128" y="2525509"/>
                </a:cubicBezTo>
                <a:cubicBezTo>
                  <a:pt x="1171128" y="2518395"/>
                  <a:pt x="1264720" y="2536181"/>
                  <a:pt x="1316045" y="2543294"/>
                </a:cubicBezTo>
                <a:cubicBezTo>
                  <a:pt x="1358314" y="2550408"/>
                  <a:pt x="1409640" y="2582422"/>
                  <a:pt x="1439830" y="2518395"/>
                </a:cubicBezTo>
                <a:cubicBezTo>
                  <a:pt x="1454926" y="2479267"/>
                  <a:pt x="1382466" y="2408126"/>
                  <a:pt x="1319065" y="2401012"/>
                </a:cubicBezTo>
                <a:cubicBezTo>
                  <a:pt x="1261702" y="2393898"/>
                  <a:pt x="1204338" y="2386784"/>
                  <a:pt x="1149994" y="2401012"/>
                </a:cubicBezTo>
                <a:cubicBezTo>
                  <a:pt x="1083572" y="2418796"/>
                  <a:pt x="1047342" y="2390340"/>
                  <a:pt x="1029227" y="2326314"/>
                </a:cubicBezTo>
                <a:cubicBezTo>
                  <a:pt x="1008094" y="2258731"/>
                  <a:pt x="968844" y="2223159"/>
                  <a:pt x="914500" y="2191146"/>
                </a:cubicBezTo>
                <a:cubicBezTo>
                  <a:pt x="781658" y="2112891"/>
                  <a:pt x="654854" y="2020407"/>
                  <a:pt x="509936" y="1974165"/>
                </a:cubicBezTo>
                <a:cubicBezTo>
                  <a:pt x="482764" y="1967051"/>
                  <a:pt x="449553" y="1952823"/>
                  <a:pt x="437476" y="1892353"/>
                </a:cubicBezTo>
                <a:cubicBezTo>
                  <a:pt x="829964" y="1984836"/>
                  <a:pt x="1186222" y="2223159"/>
                  <a:pt x="1590788" y="2208931"/>
                </a:cubicBezTo>
                <a:cubicBezTo>
                  <a:pt x="1482098" y="2134233"/>
                  <a:pt x="1352276" y="2130676"/>
                  <a:pt x="1234528" y="2077320"/>
                </a:cubicBezTo>
                <a:cubicBezTo>
                  <a:pt x="1319065" y="2038192"/>
                  <a:pt x="1397562" y="2080877"/>
                  <a:pt x="1476060" y="2102219"/>
                </a:cubicBezTo>
                <a:cubicBezTo>
                  <a:pt x="1542482" y="2120004"/>
                  <a:pt x="1602864" y="2123562"/>
                  <a:pt x="1608902" y="2013292"/>
                </a:cubicBezTo>
                <a:cubicBezTo>
                  <a:pt x="1608902" y="2002622"/>
                  <a:pt x="1608902" y="1995507"/>
                  <a:pt x="1608902" y="1984836"/>
                </a:cubicBezTo>
                <a:cubicBezTo>
                  <a:pt x="1584749" y="1938595"/>
                  <a:pt x="1551538" y="1917252"/>
                  <a:pt x="1509271" y="1903025"/>
                </a:cubicBezTo>
                <a:cubicBezTo>
                  <a:pt x="1485118" y="1895910"/>
                  <a:pt x="1451907" y="1881683"/>
                  <a:pt x="1451907" y="1849668"/>
                </a:cubicBezTo>
                <a:cubicBezTo>
                  <a:pt x="1454926" y="1728729"/>
                  <a:pt x="1373409" y="1693158"/>
                  <a:pt x="1294912" y="1657587"/>
                </a:cubicBezTo>
                <a:cubicBezTo>
                  <a:pt x="1337180" y="1597117"/>
                  <a:pt x="1373409" y="1639802"/>
                  <a:pt x="1406620" y="1636245"/>
                </a:cubicBezTo>
                <a:cubicBezTo>
                  <a:pt x="1427754" y="1632688"/>
                  <a:pt x="1448887" y="1629132"/>
                  <a:pt x="1448887" y="1597117"/>
                </a:cubicBezTo>
                <a:cubicBezTo>
                  <a:pt x="1448887" y="1572219"/>
                  <a:pt x="1439830" y="1540204"/>
                  <a:pt x="1418696" y="1540204"/>
                </a:cubicBezTo>
                <a:cubicBezTo>
                  <a:pt x="1285854" y="1536647"/>
                  <a:pt x="1210375" y="1365909"/>
                  <a:pt x="1071494" y="1365909"/>
                </a:cubicBezTo>
                <a:cubicBezTo>
                  <a:pt x="986960" y="1365909"/>
                  <a:pt x="1113764" y="1269868"/>
                  <a:pt x="1044324" y="1230741"/>
                </a:cubicBezTo>
                <a:cubicBezTo>
                  <a:pt x="1029227" y="1220069"/>
                  <a:pt x="1086591" y="1205842"/>
                  <a:pt x="1110744" y="1209399"/>
                </a:cubicBezTo>
                <a:cubicBezTo>
                  <a:pt x="1134897" y="1212955"/>
                  <a:pt x="1156032" y="1237855"/>
                  <a:pt x="1186222" y="1220069"/>
                </a:cubicBezTo>
                <a:cubicBezTo>
                  <a:pt x="1201318" y="1156043"/>
                  <a:pt x="1162069" y="1131144"/>
                  <a:pt x="1125840" y="1113358"/>
                </a:cubicBezTo>
                <a:cubicBezTo>
                  <a:pt x="1047342" y="1070674"/>
                  <a:pt x="968844" y="1020875"/>
                  <a:pt x="881290" y="1006647"/>
                </a:cubicBezTo>
                <a:cubicBezTo>
                  <a:pt x="851099" y="1003089"/>
                  <a:pt x="832982" y="985305"/>
                  <a:pt x="836002" y="949734"/>
                </a:cubicBezTo>
                <a:cubicBezTo>
                  <a:pt x="842040" y="903491"/>
                  <a:pt x="872232" y="917720"/>
                  <a:pt x="896385" y="921277"/>
                </a:cubicBezTo>
                <a:cubicBezTo>
                  <a:pt x="911482" y="924835"/>
                  <a:pt x="926577" y="935506"/>
                  <a:pt x="941672" y="910606"/>
                </a:cubicBezTo>
                <a:cubicBezTo>
                  <a:pt x="588434" y="658055"/>
                  <a:pt x="401247" y="672284"/>
                  <a:pt x="5740" y="465975"/>
                </a:cubicBezTo>
                <a:cubicBezTo>
                  <a:pt x="93294" y="426847"/>
                  <a:pt x="156696" y="455303"/>
                  <a:pt x="217079" y="462417"/>
                </a:cubicBezTo>
                <a:cubicBezTo>
                  <a:pt x="368036" y="480203"/>
                  <a:pt x="274442" y="512216"/>
                  <a:pt x="425400" y="533558"/>
                </a:cubicBezTo>
                <a:cubicBezTo>
                  <a:pt x="497860" y="544229"/>
                  <a:pt x="564281" y="579800"/>
                  <a:pt x="645798" y="522887"/>
                </a:cubicBezTo>
                <a:cubicBezTo>
                  <a:pt x="700142" y="483759"/>
                  <a:pt x="787696" y="526444"/>
                  <a:pt x="854118" y="558458"/>
                </a:cubicBezTo>
                <a:cubicBezTo>
                  <a:pt x="908462" y="586915"/>
                  <a:pt x="962806" y="594028"/>
                  <a:pt x="1035266" y="558458"/>
                </a:cubicBezTo>
                <a:cubicBezTo>
                  <a:pt x="968844" y="537116"/>
                  <a:pt x="917520" y="519330"/>
                  <a:pt x="866193" y="505101"/>
                </a:cubicBezTo>
                <a:cubicBezTo>
                  <a:pt x="823926" y="494431"/>
                  <a:pt x="799772" y="469532"/>
                  <a:pt x="802792" y="416176"/>
                </a:cubicBezTo>
                <a:cubicBezTo>
                  <a:pt x="802792" y="387720"/>
                  <a:pt x="793735" y="348592"/>
                  <a:pt x="823926" y="334364"/>
                </a:cubicBezTo>
                <a:cubicBezTo>
                  <a:pt x="848079" y="320135"/>
                  <a:pt x="881290" y="334364"/>
                  <a:pt x="893366" y="359262"/>
                </a:cubicBezTo>
                <a:cubicBezTo>
                  <a:pt x="908462" y="405504"/>
                  <a:pt x="923557" y="448189"/>
                  <a:pt x="974883" y="451747"/>
                </a:cubicBezTo>
                <a:cubicBezTo>
                  <a:pt x="1044324" y="458860"/>
                  <a:pt x="1005074" y="430405"/>
                  <a:pt x="992998" y="394834"/>
                </a:cubicBezTo>
                <a:cubicBezTo>
                  <a:pt x="980921" y="355706"/>
                  <a:pt x="1017152" y="345034"/>
                  <a:pt x="1041304" y="352148"/>
                </a:cubicBezTo>
                <a:cubicBezTo>
                  <a:pt x="1131878" y="384162"/>
                  <a:pt x="1225472" y="327250"/>
                  <a:pt x="1319065" y="373491"/>
                </a:cubicBezTo>
                <a:cubicBezTo>
                  <a:pt x="1294912" y="259665"/>
                  <a:pt x="1243586" y="209867"/>
                  <a:pt x="1134897" y="192082"/>
                </a:cubicBezTo>
                <a:cubicBezTo>
                  <a:pt x="1095648" y="188525"/>
                  <a:pt x="1053380" y="195638"/>
                  <a:pt x="1017152" y="163625"/>
                </a:cubicBezTo>
                <a:cubicBezTo>
                  <a:pt x="996016" y="145839"/>
                  <a:pt x="974883" y="124497"/>
                  <a:pt x="989979" y="88927"/>
                </a:cubicBezTo>
                <a:cubicBezTo>
                  <a:pt x="999036" y="64027"/>
                  <a:pt x="1023188" y="64027"/>
                  <a:pt x="1044324" y="71141"/>
                </a:cubicBezTo>
                <a:cubicBezTo>
                  <a:pt x="1131878" y="110269"/>
                  <a:pt x="1225472" y="120941"/>
                  <a:pt x="1316045" y="135168"/>
                </a:cubicBezTo>
                <a:cubicBezTo>
                  <a:pt x="1331142" y="138725"/>
                  <a:pt x="1346237" y="145839"/>
                  <a:pt x="1361334" y="110269"/>
                </a:cubicBezTo>
                <a:cubicBezTo>
                  <a:pt x="1255664" y="78255"/>
                  <a:pt x="1153012" y="35571"/>
                  <a:pt x="1047342" y="0"/>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89018D1-470D-FBCA-17D3-E628D5B01CCC}"/>
              </a:ext>
            </a:extLst>
          </p:cNvPr>
          <p:cNvSpPr txBox="1"/>
          <p:nvPr/>
        </p:nvSpPr>
        <p:spPr>
          <a:xfrm>
            <a:off x="1850065" y="265814"/>
            <a:ext cx="10015667" cy="6463308"/>
          </a:xfrm>
          <a:prstGeom prst="rect">
            <a:avLst/>
          </a:prstGeom>
          <a:noFill/>
        </p:spPr>
        <p:txBody>
          <a:bodyPr wrap="square" rtlCol="0">
            <a:spAutoFit/>
          </a:bodyPr>
          <a:lstStyle/>
          <a:p>
            <a:r>
              <a:rPr lang="en-US" sz="1800" b="0" i="0" dirty="0">
                <a:solidFill>
                  <a:schemeClr val="bg1"/>
                </a:solidFill>
                <a:effectLst/>
                <a:latin typeface="Arial" panose="020B0604020202020204" pitchFamily="34" charset="0"/>
              </a:rPr>
              <a:t>12.IEA Bioenergy (2021), </a:t>
            </a:r>
            <a:r>
              <a:rPr lang="en-US" sz="1800" b="0" i="1" dirty="0">
                <a:solidFill>
                  <a:schemeClr val="bg1"/>
                </a:solidFill>
                <a:effectLst/>
                <a:latin typeface="Arial" panose="020B0604020202020204" pitchFamily="34" charset="0"/>
              </a:rPr>
              <a:t>Implementation of bioenergy in the United Kingdom – 2021 update, </a:t>
            </a:r>
            <a:r>
              <a:rPr lang="en-US" sz="1800" b="0" i="0" dirty="0">
                <a:solidFill>
                  <a:schemeClr val="bg1"/>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4"/>
              </a:rPr>
              <a:t>https://www.ieabioenergy.com/wp-content/uploads/2021/11/CountryReport2021_UK_final.pdf</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11th of November 2023)</a:t>
            </a:r>
          </a:p>
          <a:p>
            <a:r>
              <a:rPr lang="en-US" dirty="0">
                <a:solidFill>
                  <a:schemeClr val="bg1"/>
                </a:solidFill>
                <a:latin typeface="Arial" panose="020B0604020202020204" pitchFamily="34" charset="0"/>
              </a:rPr>
              <a:t>13. </a:t>
            </a:r>
            <a:r>
              <a:rPr lang="en-US" sz="1800" b="0" i="0" dirty="0">
                <a:solidFill>
                  <a:schemeClr val="bg1"/>
                </a:solidFill>
                <a:effectLst/>
                <a:latin typeface="Arial" panose="020B0604020202020204" pitchFamily="34" charset="0"/>
              </a:rPr>
              <a:t>Fernández L. (2023), </a:t>
            </a:r>
            <a:r>
              <a:rPr lang="en-US" sz="1800" b="0" i="1" dirty="0">
                <a:solidFill>
                  <a:schemeClr val="bg1"/>
                </a:solidFill>
                <a:effectLst/>
                <a:latin typeface="Arial" panose="020B0604020202020204" pitchFamily="34" charset="0"/>
              </a:rPr>
              <a:t>Bioenergy industry in the UK – Statistics &amp; Facts,</a:t>
            </a:r>
            <a:r>
              <a:rPr lang="en-US" sz="1800" b="0" i="0" dirty="0">
                <a:solidFill>
                  <a:schemeClr val="bg1"/>
                </a:solidFill>
                <a:effectLst/>
                <a:latin typeface="Arial" panose="020B0604020202020204" pitchFamily="34" charset="0"/>
              </a:rPr>
              <a:t> Available in: </a:t>
            </a:r>
            <a:r>
              <a:rPr lang="en-US" sz="1800" b="0" i="0" u="sng" strike="noStrike" dirty="0">
                <a:solidFill>
                  <a:srgbClr val="0563C1"/>
                </a:solidFill>
                <a:effectLst/>
                <a:latin typeface="Arial" panose="020B0604020202020204" pitchFamily="34" charset="0"/>
                <a:hlinkClick r:id="rId5"/>
              </a:rPr>
              <a:t>https://www.statista.com/topics/4956/bioenergy-industry-in-the-united-kingdom-uk/#topicOverview</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12</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November 2023) </a:t>
            </a:r>
          </a:p>
          <a:p>
            <a:r>
              <a:rPr lang="en-US" dirty="0">
                <a:solidFill>
                  <a:schemeClr val="bg1"/>
                </a:solidFill>
                <a:latin typeface="Arial" panose="020B0604020202020204" pitchFamily="34" charset="0"/>
              </a:rPr>
              <a:t>14. </a:t>
            </a:r>
            <a:r>
              <a:rPr lang="en-US" sz="1800" b="0" i="0" dirty="0">
                <a:solidFill>
                  <a:schemeClr val="bg1"/>
                </a:solidFill>
                <a:effectLst/>
                <a:latin typeface="Arial" panose="020B0604020202020204" pitchFamily="34" charset="0"/>
              </a:rPr>
              <a:t>Ricardo Energy and Environment (2020), </a:t>
            </a:r>
            <a:r>
              <a:rPr lang="en-US" sz="1800" b="0" i="1" dirty="0" err="1">
                <a:solidFill>
                  <a:schemeClr val="bg1"/>
                </a:solidFill>
                <a:effectLst/>
                <a:latin typeface="Arial" panose="020B0604020202020204" pitchFamily="34" charset="0"/>
              </a:rPr>
              <a:t>Analysing</a:t>
            </a:r>
            <a:r>
              <a:rPr lang="en-US" sz="1800" b="0" i="1" dirty="0">
                <a:solidFill>
                  <a:schemeClr val="bg1"/>
                </a:solidFill>
                <a:effectLst/>
                <a:latin typeface="Arial" panose="020B0604020202020204" pitchFamily="34" charset="0"/>
              </a:rPr>
              <a:t> the potential of bioenergy with carbon capture in the UK to 2050, </a:t>
            </a:r>
            <a:r>
              <a:rPr lang="en-US" sz="1800" b="0" i="0" dirty="0">
                <a:solidFill>
                  <a:schemeClr val="bg1"/>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6"/>
              </a:rPr>
              <a:t>https://assets.publishing.service.gov.uk/government/uploads/system/uploads/attachment_data/file/911268/potential-of-bioenergy-with-carbon-capture.pdf</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11</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November 2023)</a:t>
            </a:r>
          </a:p>
          <a:p>
            <a:r>
              <a:rPr lang="en-US" dirty="0">
                <a:solidFill>
                  <a:schemeClr val="bg1"/>
                </a:solidFill>
                <a:latin typeface="Arial" panose="020B0604020202020204" pitchFamily="34" charset="0"/>
              </a:rPr>
              <a:t>15. </a:t>
            </a:r>
            <a:r>
              <a:rPr lang="en-US" sz="1800" b="0" i="0" dirty="0">
                <a:solidFill>
                  <a:schemeClr val="bg1"/>
                </a:solidFill>
                <a:effectLst/>
                <a:latin typeface="Arial" panose="020B0604020202020204" pitchFamily="34" charset="0"/>
              </a:rPr>
              <a:t>Geissler C. and others (2022), </a:t>
            </a:r>
            <a:r>
              <a:rPr lang="en-US" sz="1800" b="0" i="1" dirty="0">
                <a:solidFill>
                  <a:schemeClr val="bg1"/>
                </a:solidFill>
                <a:effectLst/>
                <a:latin typeface="Arial" panose="020B0604020202020204" pitchFamily="34" charset="0"/>
              </a:rPr>
              <a:t>Analysis of alternative bioenergy with carbon capture strategies: present and future, </a:t>
            </a:r>
            <a:r>
              <a:rPr lang="en-US" sz="1800" b="0" i="0" dirty="0">
                <a:solidFill>
                  <a:schemeClr val="bg1"/>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7"/>
              </a:rPr>
              <a:t>https://pubs.rsc.org/en/content/articlelanding/2022/ee/d2ee00625a</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(Accessed:10</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November 2023)  </a:t>
            </a:r>
          </a:p>
          <a:p>
            <a:r>
              <a:rPr lang="en-US" dirty="0">
                <a:solidFill>
                  <a:schemeClr val="bg1"/>
                </a:solidFill>
                <a:latin typeface="Arial" panose="020B0604020202020204" pitchFamily="34" charset="0"/>
              </a:rPr>
              <a:t>16. ETIP Bioenergy (2023), </a:t>
            </a:r>
            <a:r>
              <a:rPr lang="en-US" i="1" dirty="0">
                <a:solidFill>
                  <a:schemeClr val="bg1"/>
                </a:solidFill>
                <a:latin typeface="Arial" panose="020B0604020202020204" pitchFamily="34" charset="0"/>
              </a:rPr>
              <a:t>Investing in European fuel security - funding commercial deployment of advanced biofuels</a:t>
            </a:r>
            <a:r>
              <a:rPr lang="en-US" dirty="0">
                <a:solidFill>
                  <a:schemeClr val="bg1"/>
                </a:solidFill>
                <a:latin typeface="Arial" panose="020B0604020202020204" pitchFamily="34" charset="0"/>
              </a:rPr>
              <a:t>, Available in: </a:t>
            </a:r>
            <a:r>
              <a:rPr lang="en-US" dirty="0">
                <a:solidFill>
                  <a:schemeClr val="bg1"/>
                </a:solidFill>
                <a:latin typeface="Arial" panose="020B0604020202020204" pitchFamily="34" charset="0"/>
                <a:hlinkClick r:id="rId8"/>
              </a:rPr>
              <a:t>https://www.etipbioenergy.eu/markets-policies/financing-and-investment</a:t>
            </a:r>
            <a:r>
              <a:rPr lang="en-US" dirty="0">
                <a:solidFill>
                  <a:schemeClr val="bg1"/>
                </a:solidFill>
                <a:latin typeface="Arial" panose="020B0604020202020204" pitchFamily="34" charset="0"/>
              </a:rPr>
              <a:t>  (Accessed: 7th of October 2023) </a:t>
            </a:r>
          </a:p>
          <a:p>
            <a:r>
              <a:rPr lang="en-US" dirty="0">
                <a:solidFill>
                  <a:schemeClr val="bg1"/>
                </a:solidFill>
                <a:latin typeface="Arial" panose="020B0604020202020204" pitchFamily="34" charset="0"/>
              </a:rPr>
              <a:t>17. </a:t>
            </a:r>
            <a:r>
              <a:rPr lang="en-US" sz="1800" b="0" i="0" dirty="0">
                <a:solidFill>
                  <a:schemeClr val="bg1"/>
                </a:solidFill>
                <a:effectLst/>
                <a:latin typeface="Arial" panose="020B0604020202020204" pitchFamily="34" charset="0"/>
              </a:rPr>
              <a:t>Yamamoto K. (2018), </a:t>
            </a:r>
            <a:r>
              <a:rPr lang="en-US" sz="1800" b="0" i="1" dirty="0">
                <a:solidFill>
                  <a:schemeClr val="bg1"/>
                </a:solidFill>
                <a:effectLst/>
                <a:latin typeface="Arial" panose="020B0604020202020204" pitchFamily="34" charset="0"/>
              </a:rPr>
              <a:t>Budgeting and Decision-Making, </a:t>
            </a:r>
            <a:r>
              <a:rPr lang="en-US" sz="1800" b="0" i="0" dirty="0">
                <a:solidFill>
                  <a:schemeClr val="bg1"/>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9"/>
              </a:rPr>
              <a:t>https://link.springer.com/referenceworkentry/10.1007/978-3-319-20928-9_2327</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10th of November 2023) </a:t>
            </a:r>
          </a:p>
          <a:p>
            <a:r>
              <a:rPr lang="en-US" dirty="0">
                <a:solidFill>
                  <a:schemeClr val="bg1"/>
                </a:solidFill>
                <a:latin typeface="Arial" panose="020B0604020202020204" pitchFamily="34" charset="0"/>
              </a:rPr>
              <a:t>18.</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IRENA(2020), </a:t>
            </a:r>
            <a:r>
              <a:rPr lang="en-US" sz="1800" b="0" i="1" dirty="0">
                <a:solidFill>
                  <a:schemeClr val="bg1"/>
                </a:solidFill>
                <a:effectLst/>
                <a:latin typeface="Arial" panose="020B0604020202020204" pitchFamily="34" charset="0"/>
              </a:rPr>
              <a:t>Recycle: Bioenergy, </a:t>
            </a:r>
            <a:r>
              <a:rPr lang="en-US" sz="1800" b="0" i="0" dirty="0">
                <a:solidFill>
                  <a:schemeClr val="bg1"/>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10"/>
              </a:rPr>
              <a:t>https://www.irena.org/-/media/Files/IRENA/Agency/Publication/2020/Sep/CC_05_Recycle_bioenergy_2020.pdf</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12</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a:t>
            </a:r>
            <a:r>
              <a:rPr lang="en-US" dirty="0">
                <a:solidFill>
                  <a:schemeClr val="bg1"/>
                </a:solidFill>
                <a:latin typeface="Arial" panose="020B0604020202020204" pitchFamily="34" charset="0"/>
              </a:rPr>
              <a:t>mber </a:t>
            </a:r>
            <a:r>
              <a:rPr lang="en-US" sz="1800" b="0" i="0" dirty="0">
                <a:solidFill>
                  <a:schemeClr val="bg1"/>
                </a:solidFill>
                <a:effectLst/>
                <a:latin typeface="Arial" panose="020B0604020202020204" pitchFamily="34" charset="0"/>
              </a:rPr>
              <a:t>2023) </a:t>
            </a:r>
            <a:endParaRPr lang="en-GB" dirty="0">
              <a:solidFill>
                <a:schemeClr val="bg1"/>
              </a:solidFill>
            </a:endParaRPr>
          </a:p>
        </p:txBody>
      </p:sp>
    </p:spTree>
    <p:extLst>
      <p:ext uri="{BB962C8B-B14F-4D97-AF65-F5344CB8AC3E}">
        <p14:creationId xmlns:p14="http://schemas.microsoft.com/office/powerpoint/2010/main" val="3669432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Free stock photo of book aesthetic, books, old books">
            <a:extLst>
              <a:ext uri="{FF2B5EF4-FFF2-40B4-BE49-F238E27FC236}">
                <a16:creationId xmlns:a16="http://schemas.microsoft.com/office/drawing/2014/main" id="{183A051B-0FE6-139A-7D14-0BF437BDBFFE}"/>
              </a:ext>
            </a:extLst>
          </p:cNvPr>
          <p:cNvPicPr>
            <a:picLocks noChangeAspect="1" noChangeArrowheads="1"/>
          </p:cNvPicPr>
          <p:nvPr/>
        </p:nvPicPr>
        <p:blipFill rotWithShape="1">
          <a:blip r:embed="rId2">
            <a:alphaModFix amt="70000"/>
            <a:extLst>
              <a:ext uri="{BEBA8EAE-BF5A-486C-A8C5-ECC9F3942E4B}">
                <a14:imgProps xmlns:a14="http://schemas.microsoft.com/office/drawing/2010/main">
                  <a14:imgLayer r:embed="rId3">
                    <a14:imgEffect>
                      <a14:brightnessContrast bright="-40000" contrast="40000"/>
                    </a14:imgEffect>
                  </a14:imgLayer>
                </a14:imgProps>
              </a:ext>
              <a:ext uri="{28A0092B-C50C-407E-A947-70E740481C1C}">
                <a14:useLocalDpi xmlns:a14="http://schemas.microsoft.com/office/drawing/2010/main" val="0"/>
              </a:ext>
            </a:extLst>
          </a:blip>
          <a:srcRect t="5230" b="1050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8083C7-74D3-F9EF-427E-DBE703509D5F}"/>
              </a:ext>
            </a:extLst>
          </p:cNvPr>
          <p:cNvSpPr txBox="1"/>
          <p:nvPr/>
        </p:nvSpPr>
        <p:spPr>
          <a:xfrm>
            <a:off x="487680" y="277615"/>
            <a:ext cx="8757920" cy="3693319"/>
          </a:xfrm>
          <a:prstGeom prst="rect">
            <a:avLst/>
          </a:prstGeom>
          <a:noFill/>
        </p:spPr>
        <p:txBody>
          <a:bodyPr wrap="square" rtlCol="0">
            <a:spAutoFit/>
          </a:bodyPr>
          <a:lstStyle/>
          <a:p>
            <a:r>
              <a:rPr lang="en-US" dirty="0">
                <a:solidFill>
                  <a:schemeClr val="bg1"/>
                </a:solidFill>
              </a:rPr>
              <a:t>19. </a:t>
            </a:r>
            <a:r>
              <a:rPr lang="en-US" sz="1800" b="0" i="0" dirty="0">
                <a:solidFill>
                  <a:schemeClr val="bg1"/>
                </a:solidFill>
                <a:effectLst/>
                <a:latin typeface="Arial" panose="020B0604020202020204" pitchFamily="34" charset="0"/>
              </a:rPr>
              <a:t>Ricardo Energy and Environment (2020), </a:t>
            </a:r>
            <a:r>
              <a:rPr lang="en-US" sz="1800" b="0" i="1" dirty="0" err="1">
                <a:solidFill>
                  <a:schemeClr val="bg1"/>
                </a:solidFill>
                <a:effectLst/>
                <a:latin typeface="Arial" panose="020B0604020202020204" pitchFamily="34" charset="0"/>
              </a:rPr>
              <a:t>Analysing</a:t>
            </a:r>
            <a:r>
              <a:rPr lang="en-US" sz="1800" b="0" i="1" dirty="0">
                <a:solidFill>
                  <a:schemeClr val="bg1"/>
                </a:solidFill>
                <a:effectLst/>
                <a:latin typeface="Arial" panose="020B0604020202020204" pitchFamily="34" charset="0"/>
              </a:rPr>
              <a:t> the potential of bioenergy with carbon capture in the UK to 2050, </a:t>
            </a:r>
            <a:r>
              <a:rPr lang="en-US" sz="1800" b="0" i="0" dirty="0">
                <a:solidFill>
                  <a:schemeClr val="bg1"/>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4"/>
              </a:rPr>
              <a:t>https://assets.publishing.service.gov.uk/government/uploads/system/uploads/attachment_data/file/911268/potential-of-bioenergy-with-carbon-capture.pdf</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12</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November 2023)</a:t>
            </a:r>
          </a:p>
          <a:p>
            <a:r>
              <a:rPr lang="en-US" dirty="0">
                <a:solidFill>
                  <a:schemeClr val="bg1"/>
                </a:solidFill>
                <a:latin typeface="Arial" panose="020B0604020202020204" pitchFamily="34" charset="0"/>
              </a:rPr>
              <a:t>20. </a:t>
            </a:r>
            <a:r>
              <a:rPr lang="en-US" sz="1800" b="0" i="0" dirty="0">
                <a:solidFill>
                  <a:schemeClr val="bg1"/>
                </a:solidFill>
                <a:effectLst/>
                <a:latin typeface="Arial" panose="020B0604020202020204" pitchFamily="34" charset="0"/>
              </a:rPr>
              <a:t> UNIDO (2021), </a:t>
            </a:r>
            <a:r>
              <a:rPr lang="en-US" sz="1800" b="0" i="1" dirty="0">
                <a:solidFill>
                  <a:schemeClr val="bg1"/>
                </a:solidFill>
                <a:effectLst/>
                <a:latin typeface="Arial" panose="020B0604020202020204" pitchFamily="34" charset="0"/>
              </a:rPr>
              <a:t>THE ROLE OF BIOENERGY IN THE CLEAN ENERGY TRANSITION AND SUSTAINABLE DEVELOPMENT, </a:t>
            </a:r>
            <a:r>
              <a:rPr lang="en-US" sz="1800" b="0" i="0" dirty="0">
                <a:solidFill>
                  <a:schemeClr val="bg1"/>
                </a:solidFill>
                <a:effectLst/>
                <a:latin typeface="Arial" panose="020B0604020202020204" pitchFamily="34" charset="0"/>
              </a:rPr>
              <a:t>Available in: </a:t>
            </a:r>
            <a:r>
              <a:rPr lang="en-US" sz="1800" b="0" i="0" u="sng" strike="noStrike" dirty="0">
                <a:solidFill>
                  <a:srgbClr val="0563C1"/>
                </a:solidFill>
                <a:effectLst/>
                <a:latin typeface="Arial" panose="020B0604020202020204" pitchFamily="34" charset="0"/>
                <a:hlinkClick r:id="rId5"/>
              </a:rPr>
              <a:t>https://www.unido.org/sites/default/files/files/2021-07/New-Publication-Bioenergy.pdf</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(Accessed:10</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November 2023) </a:t>
            </a:r>
          </a:p>
          <a:p>
            <a:r>
              <a:rPr lang="en-US" dirty="0">
                <a:solidFill>
                  <a:schemeClr val="bg1"/>
                </a:solidFill>
                <a:latin typeface="Arial" panose="020B0604020202020204" pitchFamily="34" charset="0"/>
              </a:rPr>
              <a:t>21. </a:t>
            </a:r>
            <a:r>
              <a:rPr lang="en-US" sz="1800" b="0" i="0" dirty="0">
                <a:solidFill>
                  <a:schemeClr val="bg1"/>
                </a:solidFill>
                <a:effectLst/>
                <a:latin typeface="Arial" panose="020B0604020202020204" pitchFamily="34" charset="0"/>
              </a:rPr>
              <a:t>Banerjee N. (2022), </a:t>
            </a:r>
            <a:r>
              <a:rPr lang="en-US" sz="1800" b="0" i="1" dirty="0">
                <a:solidFill>
                  <a:schemeClr val="bg1"/>
                </a:solidFill>
                <a:effectLst/>
                <a:latin typeface="Arial" panose="020B0604020202020204" pitchFamily="34" charset="0"/>
              </a:rPr>
              <a:t>Biomass to Energy — an Analysis of Current Technologies, Prospects, and Challenges, </a:t>
            </a:r>
            <a:r>
              <a:rPr lang="en-US" sz="1800" b="0" i="0" dirty="0">
                <a:solidFill>
                  <a:schemeClr val="bg1"/>
                </a:solidFill>
                <a:effectLst/>
                <a:latin typeface="Arial" panose="020B0604020202020204" pitchFamily="34" charset="0"/>
              </a:rPr>
              <a:t>Available in:</a:t>
            </a:r>
            <a:r>
              <a:rPr lang="en-US" sz="1800" b="0" i="0" dirty="0">
                <a:solidFill>
                  <a:schemeClr val="bg1"/>
                </a:solidFill>
                <a:effectLst/>
                <a:latin typeface="Calibri" panose="020F0502020204030204" pitchFamily="34" charset="0"/>
              </a:rPr>
              <a:t> </a:t>
            </a:r>
            <a:r>
              <a:rPr lang="en-US" sz="1800" b="0" i="0" u="sng" strike="noStrike" dirty="0">
                <a:solidFill>
                  <a:srgbClr val="0563C1"/>
                </a:solidFill>
                <a:effectLst/>
                <a:latin typeface="Arial" panose="020B0604020202020204" pitchFamily="34" charset="0"/>
                <a:hlinkClick r:id="rId6"/>
              </a:rPr>
              <a:t>https://link.springer.com/article/10.1007/s12155-022-10500-7</a:t>
            </a:r>
            <a:r>
              <a:rPr lang="en-US" sz="1800" b="0" i="0" dirty="0">
                <a:solidFill>
                  <a:srgbClr val="000000"/>
                </a:solidFill>
                <a:effectLst/>
                <a:latin typeface="Arial" panose="020B0604020202020204" pitchFamily="34" charset="0"/>
              </a:rPr>
              <a:t> </a:t>
            </a:r>
            <a:r>
              <a:rPr lang="en-US" sz="1800" b="0" i="0" dirty="0">
                <a:solidFill>
                  <a:schemeClr val="bg1"/>
                </a:solidFill>
                <a:effectLst/>
                <a:latin typeface="Arial" panose="020B0604020202020204" pitchFamily="34" charset="0"/>
              </a:rPr>
              <a:t>(Accessed: 10</a:t>
            </a:r>
            <a:r>
              <a:rPr lang="en-US" sz="1800" b="0" i="0" baseline="30000" dirty="0">
                <a:solidFill>
                  <a:schemeClr val="bg1"/>
                </a:solidFill>
                <a:effectLst/>
                <a:latin typeface="Arial" panose="020B0604020202020204" pitchFamily="34" charset="0"/>
              </a:rPr>
              <a:t>th</a:t>
            </a:r>
            <a:r>
              <a:rPr lang="en-US" sz="1800" b="0" i="0" dirty="0">
                <a:solidFill>
                  <a:schemeClr val="bg1"/>
                </a:solidFill>
                <a:effectLst/>
                <a:latin typeface="Arial" panose="020B0604020202020204" pitchFamily="34" charset="0"/>
              </a:rPr>
              <a:t> of November 2023) </a:t>
            </a:r>
            <a:endParaRPr lang="en-GB" dirty="0">
              <a:solidFill>
                <a:schemeClr val="bg1"/>
              </a:solidFill>
            </a:endParaRPr>
          </a:p>
        </p:txBody>
      </p:sp>
    </p:spTree>
    <p:extLst>
      <p:ext uri="{BB962C8B-B14F-4D97-AF65-F5344CB8AC3E}">
        <p14:creationId xmlns:p14="http://schemas.microsoft.com/office/powerpoint/2010/main" val="2047185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107" name="Rectangle 410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30+ Thank You Images For Powerpoint Presentation Hd Pictures - POSITIVE ...">
            <a:extLst>
              <a:ext uri="{FF2B5EF4-FFF2-40B4-BE49-F238E27FC236}">
                <a16:creationId xmlns:a16="http://schemas.microsoft.com/office/drawing/2014/main" id="{4A29CD42-5280-6426-FA26-A215B4B18841}"/>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661585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966</TotalTime>
  <Words>3242</Words>
  <Application>Microsoft Office PowerPoint</Application>
  <PresentationFormat>Widescreen</PresentationFormat>
  <Paragraphs>101</Paragraphs>
  <Slides>16</Slides>
  <Notes>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Business Plan: Bioenergy Production Company- ASF Green Solutions LTD By Abel Paul Sandu Student ID:1911041 Course: MBA Master of Business Administration  Module: Entrepreneurship Module Code: LCMB7004 Lecturer: Nazia Saeed UWTSD Birmingham </vt:lpstr>
      <vt:lpstr>Table of contents:</vt:lpstr>
      <vt:lpstr>International renewable energy company ASF Green Solutions LTD is headquartered in the UK. The company generates bioenergy and develops sl</vt:lpstr>
      <vt:lpstr>Market Gap </vt:lpstr>
      <vt:lpstr>Business location and legal entity </vt:lpstr>
      <vt:lpstr>SWOT Analysis </vt:lpstr>
      <vt:lpstr>Target Market and Strategies</vt:lpstr>
      <vt:lpstr>Budgeting</vt:lpstr>
      <vt:lpstr>PowerPoint Presentation</vt:lpstr>
      <vt:lpstr>External funding </vt:lpstr>
      <vt:lpstr>Conclusion </vt:lpstr>
      <vt:lpstr>Reference list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Bioenergy Production Company- ASF Green Solutions LTD By Abel Paul Sandu Student ID:1911041 Course: MBA Master of Business Administration  Module: Entrepreneurship Module Code: LCMB7004 Lecturer: Nazia Saeed UWTSD Birmingham </dc:title>
  <dc:creator>Abel Sandu</dc:creator>
  <cp:lastModifiedBy>Svetla Aleksandrova (2029252)</cp:lastModifiedBy>
  <cp:revision>19</cp:revision>
  <dcterms:created xsi:type="dcterms:W3CDTF">2023-11-07T12:07:49Z</dcterms:created>
  <dcterms:modified xsi:type="dcterms:W3CDTF">2023-11-12T02:59:48Z</dcterms:modified>
</cp:coreProperties>
</file>