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5238"/>
    <p:restoredTop sz="94618"/>
  </p:normalViewPr>
  <p:slideViewPr>
    <p:cSldViewPr snapToGrid="0">
      <p:cViewPr varScale="1">
        <p:scale>
          <a:sx n="17" d="100"/>
          <a:sy n="17" d="100"/>
        </p:scale>
        <p:origin x="176" y="1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773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738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63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188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437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309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59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24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772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1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206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5604477-6C06-BF4C-9C05-E3B2B4B12492}" type="datetimeFigureOut">
              <a:rPr lang="en-US" smtClean="0"/>
              <a:t>4/2/25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F04B419B-1933-134A-9416-1CB4FC7EA1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997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iltech.com/all/2024/02/09/swiss-federal-railways-maintain-92-5-percent-punctuality-in-2023/?gdpr=accept" TargetMode="External"/><Relationship Id="rId2" Type="http://schemas.openxmlformats.org/officeDocument/2006/relationships/hyperlink" Target="http://www.alpineelements.co.uk/blog/artificial-snowmaking-good-or-bad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21568316.2021.1903983" TargetMode="External"/><Relationship Id="rId3" Type="http://schemas.openxmlformats.org/officeDocument/2006/relationships/hyperlink" Target="http://www.powder.com/ski-resorts/spring-summer-festivals-events-ski-resorts#1-rendezvous-fest-jackson-hole" TargetMode="External"/><Relationship Id="rId7" Type="http://schemas.openxmlformats.org/officeDocument/2006/relationships/hyperlink" Target="https://doi.org/10.1016/j.jort.2020.100344" TargetMode="External"/><Relationship Id="rId2" Type="http://schemas.openxmlformats.org/officeDocument/2006/relationships/hyperlink" Target="http://www.slf.ch/en/snow/snow-as-a-water-resour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wertechsystems.eu/100-electric-groomer-powered-by-powermodule/" TargetMode="External"/><Relationship Id="rId5" Type="http://schemas.openxmlformats.org/officeDocument/2006/relationships/hyperlink" Target="http://www.nendaz.ch/en/P76465/international-alphorn-festival" TargetMode="External"/><Relationship Id="rId4" Type="http://schemas.openxmlformats.org/officeDocument/2006/relationships/hyperlink" Target="http://www.swissinfo.ch/eng/culture/evolution-of-traditions-a-threat-to-identity-or-a-necessity/48944130" TargetMode="External"/><Relationship Id="rId9" Type="http://schemas.openxmlformats.org/officeDocument/2006/relationships/hyperlink" Target="http://www.sno.co.uk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5194/tc-18-3017-2024" TargetMode="External"/><Relationship Id="rId3" Type="http://schemas.openxmlformats.org/officeDocument/2006/relationships/hyperlink" Target="http://www.statista.com/statistics/1426669/winter-sports-tourists-country-of-origin-switzerland/" TargetMode="External"/><Relationship Id="rId7" Type="http://schemas.openxmlformats.org/officeDocument/2006/relationships/hyperlink" Target="http://www.swissinfo.ch/eng/business/the-importance-of-white-gold-to-the-alpine-economy/46233650" TargetMode="External"/><Relationship Id="rId2" Type="http://schemas.openxmlformats.org/officeDocument/2006/relationships/hyperlink" Target="https://doi.org/10.5194/tc-13-1325-201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avelswitzerland.com/en/about-us/swiss-travel-system/sustainability/" TargetMode="External"/><Relationship Id="rId5" Type="http://schemas.openxmlformats.org/officeDocument/2006/relationships/hyperlink" Target="http://www.swissgrid.ch/en/home/newsroom/blog/2022/every-kilowatt-hour-counts.html" TargetMode="External"/><Relationship Id="rId4" Type="http://schemas.openxmlformats.org/officeDocument/2006/relationships/hyperlink" Target="http://www.swissinfo.ch/eng/alpine-environment/swiss-overtourism-threatens-industrys-health/78928218" TargetMode="External"/><Relationship Id="rId9" Type="http://schemas.openxmlformats.org/officeDocument/2006/relationships/hyperlink" Target="http://www.slf.ch/en/snow/snow-sports/schnee-und-ressourcenmanagement/snowfarming-preserving-snow-over-the-summ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7F231E5-F402-49E1-82B4-C762909ED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The World's Top Ski Resorts Are Melting Away With Rising Temperatures">
            <a:extLst>
              <a:ext uri="{FF2B5EF4-FFF2-40B4-BE49-F238E27FC236}">
                <a16:creationId xmlns:a16="http://schemas.microsoft.com/office/drawing/2014/main" id="{1B3ADC52-F9CC-4A24-5E29-C820DEC40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491" y="761999"/>
            <a:ext cx="9474025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6F0BA12B-74D1-4DB1-9A3F-C9BA27B81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515FCC40-AA93-4D3B-90D0-69BC824EA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EF612D-14BF-66D0-F533-68D384BD23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08489" y="1298447"/>
            <a:ext cx="7315200" cy="4004241"/>
          </a:xfrm>
        </p:spPr>
        <p:txBody>
          <a:bodyPr>
            <a:normAutofit/>
          </a:bodyPr>
          <a:lstStyle/>
          <a:p>
            <a:pPr rtl="0" fontAlgn="base"/>
            <a:r>
              <a:rPr lang="en-US" sz="24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H</a:t>
            </a:r>
            <a: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alf of all ski resorts across Europe would be unviable if global temperatures rise by 2C​</a:t>
            </a:r>
            <a:b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</a:br>
            <a:b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</a:br>
            <a: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3 million tourists come to Switzerland to ski and 35% of the domestic population ​ski as well</a:t>
            </a:r>
            <a:b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</a:br>
            <a:b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</a:br>
            <a: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$</a:t>
            </a:r>
            <a: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8 billion annually from skiing and continues to employ 17,000 people</a:t>
            </a:r>
            <a:br>
              <a:rPr lang="en-US" sz="2400" i="0" u="none" strike="noStrik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</a:br>
            <a:endParaRPr lang="en-US" sz="2400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2F8682-498B-F18D-4893-03CAA7599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066" y="1298447"/>
            <a:ext cx="3847332" cy="2276025"/>
          </a:xfrm>
        </p:spPr>
        <p:txBody>
          <a:bodyPr>
            <a:noAutofit/>
          </a:bodyPr>
          <a:lstStyle/>
          <a:p>
            <a:r>
              <a:rPr lang="en-GB" sz="3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Demand and Supply Management and Cultural </a:t>
            </a:r>
            <a:r>
              <a:rPr lang="en-GB" sz="32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3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onsiderations</a:t>
            </a:r>
          </a:p>
          <a:p>
            <a:endParaRPr lang="en-GB" sz="3200" b="1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3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Jac Davies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6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B62461-C65C-7DD3-8BA4-BE72D7FB7A14}"/>
              </a:ext>
            </a:extLst>
          </p:cNvPr>
          <p:cNvSpPr txBox="1"/>
          <p:nvPr/>
        </p:nvSpPr>
        <p:spPr>
          <a:xfrm>
            <a:off x="0" y="5641548"/>
            <a:ext cx="622300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Turuban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2024) (Statista, 2023)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38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CA8DC-6129-ACDE-C864-F129DBA10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Summer </a:t>
            </a:r>
            <a:br>
              <a:rPr lang="en-US" dirty="0"/>
            </a:br>
            <a:r>
              <a:rPr lang="en-US" dirty="0"/>
              <a:t>alternatives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F2A9D-E99B-36D5-FEF2-9D2735FD1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367" y="745573"/>
            <a:ext cx="3818465" cy="5604425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Direct and indirect added value of summer adventure tourism amounts to about 8.4% of Austria’s GDP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 algn="ctr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Alternative activities like mountain biking, paragliding and festivals</a:t>
            </a:r>
          </a:p>
          <a:p>
            <a:pPr marL="0" indent="0" algn="ctr">
              <a:buNone/>
            </a:pP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 algn="ctr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Aspen has invested heavily in summer festivals, with each resort with a different USP</a:t>
            </a:r>
          </a:p>
          <a:p>
            <a:pPr marL="0" indent="0" algn="ctr">
              <a:buNone/>
            </a:pP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 algn="ctr">
              <a:buNone/>
            </a:pPr>
            <a:r>
              <a:rPr lang="en-GB" sz="1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Geothermal heating and cooling systems would further help lower utility costs </a:t>
            </a:r>
            <a:endParaRPr lang="en-US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050" name="Picture 2" descr="Paragliding flight in the Alps | Les 2 Alpes">
            <a:extLst>
              <a:ext uri="{FF2B5EF4-FFF2-40B4-BE49-F238E27FC236}">
                <a16:creationId xmlns:a16="http://schemas.microsoft.com/office/drawing/2014/main" id="{B93D4439-CC2A-5A8F-0F85-D30A1C4515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94"/>
          <a:stretch/>
        </p:blipFill>
        <p:spPr bwMode="auto">
          <a:xfrm>
            <a:off x="7852832" y="0"/>
            <a:ext cx="5562599" cy="6858000"/>
          </a:xfrm>
          <a:prstGeom prst="rect">
            <a:avLst/>
          </a:prstGeom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6CE23C-1939-B8FF-5497-330A6B459ABA}"/>
              </a:ext>
            </a:extLst>
          </p:cNvPr>
          <p:cNvSpPr txBox="1"/>
          <p:nvPr/>
        </p:nvSpPr>
        <p:spPr>
          <a:xfrm>
            <a:off x="0" y="4796978"/>
            <a:ext cx="3283527" cy="1237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Pröbstl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-Haider et al., 2020)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(Lidsky, 2025)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(Snow Only, 2024)</a:t>
            </a:r>
          </a:p>
        </p:txBody>
      </p:sp>
    </p:spTree>
    <p:extLst>
      <p:ext uri="{BB962C8B-B14F-4D97-AF65-F5344CB8AC3E}">
        <p14:creationId xmlns:p14="http://schemas.microsoft.com/office/powerpoint/2010/main" val="2516683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2902A-FA5D-45A8-81EE-4342D330F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2B538A-2A50-48E0-89A4-F2D2EEB12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19273A-84F0-4EF0-9ABB-6725351DB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CB1B2-068C-0932-4D9A-04C567A34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281127"/>
            <a:ext cx="10905066" cy="93869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Target market realignment</a:t>
            </a:r>
          </a:p>
        </p:txBody>
      </p:sp>
      <p:pic>
        <p:nvPicPr>
          <p:cNvPr id="3078" name="Picture 6" descr="The Ultimate Ski Checklist for Kids - Mountain Resort Concierge">
            <a:extLst>
              <a:ext uri="{FF2B5EF4-FFF2-40B4-BE49-F238E27FC236}">
                <a16:creationId xmlns:a16="http://schemas.microsoft.com/office/drawing/2014/main" id="{8AB7C111-10EC-3903-5448-28A26980D4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3" r="14315"/>
          <a:stretch/>
        </p:blipFill>
        <p:spPr bwMode="auto">
          <a:xfrm>
            <a:off x="-220133" y="1151412"/>
            <a:ext cx="3703255" cy="332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inocqua Cross Country Skiing | Snowshoeing &amp; Fat Tire Biking">
            <a:extLst>
              <a:ext uri="{FF2B5EF4-FFF2-40B4-BE49-F238E27FC236}">
                <a16:creationId xmlns:a16="http://schemas.microsoft.com/office/drawing/2014/main" id="{D8BAC81B-F471-6942-3AB2-CF7C4EFFF4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52" r="22379"/>
          <a:stretch/>
        </p:blipFill>
        <p:spPr bwMode="auto">
          <a:xfrm>
            <a:off x="9106664" y="1151412"/>
            <a:ext cx="3085336" cy="332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987C7-64FB-5A5D-54FA-74F11A742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5337" y="1151412"/>
            <a:ext cx="6380395" cy="33271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With cross-country skiing, slopes are not needed, and high-energy ski lifts are unnecessary</a:t>
            </a:r>
            <a:r>
              <a:rPr lang="en-GB" dirty="0">
                <a:solidFill>
                  <a:srgbClr val="002060"/>
                </a:solidFill>
                <a:effectLst/>
              </a:rPr>
              <a:t> </a:t>
            </a:r>
          </a:p>
          <a:p>
            <a:pPr marL="0" indent="0" algn="ctr">
              <a:buNone/>
            </a:pPr>
            <a:endParaRPr lang="en-GB" dirty="0">
              <a:solidFill>
                <a:srgbClr val="002060"/>
              </a:solidFill>
              <a:effectLst/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Multi-generational trips have grown in the ski holiday market, with a 34% increase in family bookings in 2023</a:t>
            </a:r>
          </a:p>
          <a:p>
            <a:pPr marL="0" indent="0" algn="ctr">
              <a:buNone/>
            </a:pPr>
            <a:endParaRPr lang="en-GB" sz="1800" dirty="0">
              <a:solidFill>
                <a:srgbClr val="00206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00206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8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maller environmental impact and a lower per person resource consumption</a:t>
            </a:r>
            <a:r>
              <a:rPr lang="en-GB" dirty="0">
                <a:solidFill>
                  <a:srgbClr val="002060"/>
                </a:solidFill>
                <a:effectLst/>
              </a:rPr>
              <a:t>  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474E9-C2BC-3CC3-411A-ED04017036F9}"/>
              </a:ext>
            </a:extLst>
          </p:cNvPr>
          <p:cNvSpPr txBox="1"/>
          <p:nvPr/>
        </p:nvSpPr>
        <p:spPr>
          <a:xfrm>
            <a:off x="3392561" y="6186617"/>
            <a:ext cx="5406878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(Cove, 2024) (Seraphin et al., 2021) (Guillaume, 2019)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1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2" name="Rectangle 4111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114" name="Rectangle 4113">
            <a:extLst>
              <a:ext uri="{FF2B5EF4-FFF2-40B4-BE49-F238E27FC236}">
                <a16:creationId xmlns:a16="http://schemas.microsoft.com/office/drawing/2014/main" id="{A5A2BA67-BF68-4F48-BAA9-1091D4FED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E4190DBD-4A62-4416-ACB7-ACEC1DE30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09288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A3870-E408-E30B-97F2-4A91081B0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287" y="767449"/>
            <a:ext cx="5567516" cy="533095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30% increase in traffic to its web site for information about ski resorts for non-skiers’ in 2024</a:t>
            </a:r>
            <a: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popularity on social media, and the many influencers partaking, this is a different and very lucrative venture for ski resorts</a:t>
            </a:r>
            <a: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 events must be carefully planned, as these events have unfortunately led to tragedy on occasion</a:t>
            </a:r>
            <a: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br>
              <a:rPr lang="en-GB" sz="2000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GB" sz="20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br>
              <a:rPr lang="en-GB" sz="20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(SNO Holidays, 2024) (Aspden-Kean, 2021)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US" sz="2000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098" name="Picture 2" descr="What Is Après-Ski? | VIP SKI">
            <a:extLst>
              <a:ext uri="{FF2B5EF4-FFF2-40B4-BE49-F238E27FC236}">
                <a16:creationId xmlns:a16="http://schemas.microsoft.com/office/drawing/2014/main" id="{EB94E4F9-4F07-712C-8743-C71EAE5F7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6" r="27888" b="1"/>
          <a:stretch/>
        </p:blipFill>
        <p:spPr bwMode="auto">
          <a:xfrm>
            <a:off x="6586977" y="759599"/>
            <a:ext cx="4908848" cy="533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Rectangle 4110">
            <a:extLst>
              <a:ext uri="{FF2B5EF4-FFF2-40B4-BE49-F238E27FC236}">
                <a16:creationId xmlns:a16="http://schemas.microsoft.com/office/drawing/2014/main" id="{DBF12D6D-FE37-445A-BF16-6DA1A659A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91398A-4037-661C-C377-91A015179602}"/>
              </a:ext>
            </a:extLst>
          </p:cNvPr>
          <p:cNvSpPr txBox="1"/>
          <p:nvPr/>
        </p:nvSpPr>
        <p:spPr>
          <a:xfrm>
            <a:off x="1518600" y="1100667"/>
            <a:ext cx="32142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Après skiing</a:t>
            </a:r>
          </a:p>
        </p:txBody>
      </p:sp>
    </p:spTree>
    <p:extLst>
      <p:ext uri="{BB962C8B-B14F-4D97-AF65-F5344CB8AC3E}">
        <p14:creationId xmlns:p14="http://schemas.microsoft.com/office/powerpoint/2010/main" val="1346961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2C94A-81F1-7109-82DA-2418C0470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1" cy="460118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newer, younger  </a:t>
            </a:r>
            <a:br>
              <a:rPr lang="en-GB" sz="36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36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more influential target market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br>
              <a:rPr lang="en-GB" dirty="0">
                <a:solidFill>
                  <a:schemeClr val="bg1"/>
                </a:solidFill>
                <a:effectLst/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D6555-051D-E5D9-B0AE-38228E566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7" y="864108"/>
            <a:ext cx="3585891" cy="5120640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skiing kit would cost over £750, but by renting the whole outfit, guest could pay just £100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solidFill>
                <a:srgbClr val="002060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creation of new ski’s made using decommissioned wind turbine blades to create high-performance skis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</a:p>
          <a:p>
            <a:pPr marL="0" indent="0" algn="r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potential of circular economy principles and offers new inspiration to increase sustainability</a:t>
            </a: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</p:txBody>
      </p:sp>
      <p:pic>
        <p:nvPicPr>
          <p:cNvPr id="5122" name="Picture 2" descr="What is Apres Ski? [Ultimate Snow Party Guide] - Courchevel.VIP">
            <a:extLst>
              <a:ext uri="{FF2B5EF4-FFF2-40B4-BE49-F238E27FC236}">
                <a16:creationId xmlns:a16="http://schemas.microsoft.com/office/drawing/2014/main" id="{5BBE7D7C-95B1-B72D-AD0C-39DCF79ACD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3" r="46559"/>
          <a:stretch/>
        </p:blipFill>
        <p:spPr bwMode="auto">
          <a:xfrm>
            <a:off x="7818120" y="758952"/>
            <a:ext cx="3617432" cy="533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EF81C5-4037-A73E-CB61-3861CAC057D9}"/>
              </a:ext>
            </a:extLst>
          </p:cNvPr>
          <p:cNvSpPr txBox="1"/>
          <p:nvPr/>
        </p:nvSpPr>
        <p:spPr>
          <a:xfrm>
            <a:off x="39205" y="5338990"/>
            <a:ext cx="346710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(Vattenfall, 2025)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EcoSki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2972080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696A55C8-89F1-439D-863D-E208C0AC8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Ski bus in the Salzburger Saalachtal">
            <a:extLst>
              <a:ext uri="{FF2B5EF4-FFF2-40B4-BE49-F238E27FC236}">
                <a16:creationId xmlns:a16="http://schemas.microsoft.com/office/drawing/2014/main" id="{D0669C66-FC61-8F1F-EF2E-00C21D8E8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72" r="9092" b="1"/>
          <a:stretch/>
        </p:blipFill>
        <p:spPr bwMode="auto">
          <a:xfrm>
            <a:off x="20" y="1"/>
            <a:ext cx="121889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E4A1FD7E-EAEC-40B9-B75B-432F9DA75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09599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E42E0-3551-501E-F55B-D60296B2D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9137"/>
            <a:ext cx="5960533" cy="4971396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keeping guests longer, rather than a quicker turnaround, as longer stays have a positive effect on the ecological footprint</a:t>
            </a: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</a:p>
          <a:p>
            <a:pPr algn="ctr"/>
            <a:endParaRPr lang="en-GB" sz="2400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Swiss railways contribute only 0.2% to the total CO2 emissions of overall traffic</a:t>
            </a: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</a:p>
          <a:p>
            <a:pPr algn="ctr"/>
            <a:endParaRPr lang="en-GB" sz="2400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most reliable trains in Europe with a 92.5% punctuality score</a:t>
            </a: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</a:p>
          <a:p>
            <a:pPr algn="ctr"/>
            <a:endParaRPr lang="en-GB" sz="2400" dirty="0">
              <a:solidFill>
                <a:srgbClr val="002060"/>
              </a:solidFill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encouraging tourist to make the most of greenway travel routes we not only increase sustainable travel options but also improve public health</a:t>
            </a:r>
            <a:r>
              <a:rPr lang="en-GB" sz="2400" dirty="0">
                <a:solidFill>
                  <a:srgbClr val="002060"/>
                </a:solidFill>
                <a:effectLst/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AC88629E-396B-4C99-B284-F30AABDF2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AA5B47-E455-33CA-737F-C802EC7D6005}"/>
              </a:ext>
            </a:extLst>
          </p:cNvPr>
          <p:cNvSpPr txBox="1"/>
          <p:nvPr/>
        </p:nvSpPr>
        <p:spPr>
          <a:xfrm>
            <a:off x="7336721" y="5471176"/>
            <a:ext cx="4671167" cy="1237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(Dailey, 2024) (Morzine </a:t>
            </a:r>
            <a:r>
              <a:rPr lang="en-GB" sz="1800" kern="1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Avoriaz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2025)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(SWI </a:t>
            </a:r>
            <a:r>
              <a:rPr lang="en-GB" sz="1800" kern="1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swissinfo.ch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2024) (Zawawi et al., 2023)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(TRAVEL SWITZERLAND, 2025)</a:t>
            </a:r>
          </a:p>
        </p:txBody>
      </p:sp>
    </p:spTree>
    <p:extLst>
      <p:ext uri="{BB962C8B-B14F-4D97-AF65-F5344CB8AC3E}">
        <p14:creationId xmlns:p14="http://schemas.microsoft.com/office/powerpoint/2010/main" val="447813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0" name="Rectangle 7179">
            <a:extLst>
              <a:ext uri="{FF2B5EF4-FFF2-40B4-BE49-F238E27FC236}">
                <a16:creationId xmlns:a16="http://schemas.microsoft.com/office/drawing/2014/main" id="{696A55C8-89F1-439D-863D-E208C0AC8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Yodelling and alphorns: a mythical kinship">
            <a:extLst>
              <a:ext uri="{FF2B5EF4-FFF2-40B4-BE49-F238E27FC236}">
                <a16:creationId xmlns:a16="http://schemas.microsoft.com/office/drawing/2014/main" id="{79DD4D4C-1CE1-56F7-F644-0C0FE92EF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33" r="9092" b="4640"/>
          <a:stretch/>
        </p:blipFill>
        <p:spPr bwMode="auto">
          <a:xfrm>
            <a:off x="20" y="1"/>
            <a:ext cx="121889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1" name="Rectangle 7180">
            <a:extLst>
              <a:ext uri="{FF2B5EF4-FFF2-40B4-BE49-F238E27FC236}">
                <a16:creationId xmlns:a16="http://schemas.microsoft.com/office/drawing/2014/main" id="{E4A1FD7E-EAEC-40B9-B75B-432F9DA75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052486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ABA85-CEA1-A220-CA04-D9F802B62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US" dirty="0"/>
              <a:t>Cultural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66FF6-1168-10E3-E195-1234925DE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104" y="2379306"/>
            <a:ext cx="6534254" cy="338588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ollaborate with local communities to create Yodelling competitions between locals and guests</a:t>
            </a:r>
            <a:r>
              <a:rPr lang="en-GB" sz="2200" dirty="0">
                <a:effectLst/>
              </a:rPr>
              <a:t> 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Local suppliers should have the opportunity to sell produce to the resort, investing in the local economy and reducing the resort’s carbon footprint</a:t>
            </a:r>
          </a:p>
          <a:p>
            <a:pPr marL="0" indent="0">
              <a:buNone/>
            </a:pPr>
            <a:r>
              <a:rPr lang="en-GB" sz="2200" kern="100" dirty="0">
                <a:solidFill>
                  <a:srgbClr val="00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</a:t>
            </a:r>
            <a:r>
              <a:rPr lang="en-GB" sz="22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sit established events like the Alphorn festival, where the cows are called from the mountains down into the lower pastures</a:t>
            </a:r>
            <a:endParaRPr lang="en-GB" sz="2200" dirty="0">
              <a:solidFill>
                <a:srgbClr val="00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200" dirty="0">
              <a:solidFill>
                <a:srgbClr val="FFFFFF"/>
              </a:solidFill>
            </a:endParaRPr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AC88629E-396B-4C99-B284-F30AABDF2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A4349D-0F6D-F637-8995-DB01FF61E232}"/>
              </a:ext>
            </a:extLst>
          </p:cNvPr>
          <p:cNvSpPr txBox="1"/>
          <p:nvPr/>
        </p:nvSpPr>
        <p:spPr>
          <a:xfrm>
            <a:off x="206104" y="5538003"/>
            <a:ext cx="3420533" cy="392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(Micallef, 2023) (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Nendaz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2022)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765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8" name="Rectangle 8207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8210" name="Rectangle 8209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Snow groomer ride in Val Thorens">
            <a:extLst>
              <a:ext uri="{FF2B5EF4-FFF2-40B4-BE49-F238E27FC236}">
                <a16:creationId xmlns:a16="http://schemas.microsoft.com/office/drawing/2014/main" id="{96F338CF-DEE9-FF16-56C3-43852FDE2BE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1" t="2525" r="4927" b="6565"/>
          <a:stretch/>
        </p:blipFill>
        <p:spPr bwMode="auto">
          <a:xfrm>
            <a:off x="4642229" y="-4572"/>
            <a:ext cx="1103905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11" name="Rectangle 8210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AC5D3-82F5-662C-4D40-094A2D405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298448"/>
            <a:ext cx="3685070" cy="46451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all-electric snow groomers allow the snow to be maintained by machines charged by the grid’s electricity, with a battery life of 8 hours</a:t>
            </a:r>
            <a:r>
              <a:rPr lang="en-GB" sz="2400" dirty="0">
                <a:effectLst/>
              </a:rPr>
              <a:t> </a:t>
            </a:r>
            <a:br>
              <a:rPr lang="en-GB" sz="2400" dirty="0">
                <a:effectLst/>
              </a:rPr>
            </a:br>
            <a:br>
              <a:rPr lang="en-GB" sz="2400" dirty="0">
                <a:effectLst/>
              </a:rPr>
            </a:b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noise pollution and the impact on the local area is also reduced during night</a:t>
            </a:r>
            <a:b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65% of Swiss energy comes from renewable sources, mainly hydro energy, with this excepted to rise to 90% by 2035</a:t>
            </a:r>
            <a:r>
              <a:rPr lang="en-GB" sz="2400" dirty="0">
                <a:effectLst/>
              </a:rPr>
              <a:t> </a:t>
            </a:r>
            <a:endParaRPr lang="en-US" sz="2400" spc="-100" dirty="0"/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05BD94-5023-75C9-2AD0-91786B485862}"/>
              </a:ext>
            </a:extLst>
          </p:cNvPr>
          <p:cNvSpPr txBox="1"/>
          <p:nvPr/>
        </p:nvSpPr>
        <p:spPr>
          <a:xfrm>
            <a:off x="8562293" y="6271031"/>
            <a:ext cx="3943398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(Power Tech, 2023) (Swiss Grid, 2022)</a:t>
            </a:r>
          </a:p>
        </p:txBody>
      </p:sp>
    </p:spTree>
    <p:extLst>
      <p:ext uri="{BB962C8B-B14F-4D97-AF65-F5344CB8AC3E}">
        <p14:creationId xmlns:p14="http://schemas.microsoft.com/office/powerpoint/2010/main" val="2045753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25851-CD95-8E6C-1FBA-9AEB8EC1B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736" y="4148666"/>
            <a:ext cx="4051015" cy="1491546"/>
          </a:xfrm>
        </p:spPr>
        <p:txBody>
          <a:bodyPr>
            <a:normAutofit/>
          </a:bodyPr>
          <a:lstStyle/>
          <a:p>
            <a:r>
              <a:rPr lang="en-US" sz="4800" b="1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Snow cannons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18A3B-92B2-F171-6DF1-3EC343534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7" y="864108"/>
            <a:ext cx="3585891" cy="512064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artificially cover lower altitude areas in snow, extending the resorts ski season and the skier capacity</a:t>
            </a:r>
            <a:r>
              <a:rPr lang="en-GB" dirty="0">
                <a:solidFill>
                  <a:srgbClr val="002060"/>
                </a:solidFill>
                <a:effectLst/>
              </a:rPr>
              <a:t> </a:t>
            </a:r>
          </a:p>
          <a:p>
            <a:pPr marL="0" indent="0" algn="ctr">
              <a:buNone/>
            </a:pPr>
            <a:endParaRPr lang="en-GB" dirty="0">
              <a:solidFill>
                <a:srgbClr val="002060"/>
              </a:solidFill>
              <a:effectLst/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 fans do take a lot of energy to run, with some resorts so reliant on their cannons</a:t>
            </a:r>
            <a:r>
              <a:rPr lang="en-GB" dirty="0">
                <a:solidFill>
                  <a:srgbClr val="002060"/>
                </a:solidFill>
                <a:effectLst/>
              </a:rPr>
              <a:t> </a:t>
            </a:r>
          </a:p>
          <a:p>
            <a:pPr marL="0" indent="0" algn="ctr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0020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snowmelt reservoirs must be implemented to collect all the water during the summer months as it melts down the mountain</a:t>
            </a:r>
            <a:r>
              <a:rPr lang="en-GB" dirty="0">
                <a:solidFill>
                  <a:srgbClr val="002060"/>
                </a:solidFill>
                <a:effectLst/>
              </a:rPr>
              <a:t> </a:t>
            </a: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220" name="Picture 4" descr="Snowmaking – How Ski Resorts Make Artificial Snow - Rayburn Tours">
            <a:extLst>
              <a:ext uri="{FF2B5EF4-FFF2-40B4-BE49-F238E27FC236}">
                <a16:creationId xmlns:a16="http://schemas.microsoft.com/office/drawing/2014/main" id="{F78E2970-865C-46BC-C66C-3EAA29BEC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31" r="21909" b="-3"/>
          <a:stretch/>
        </p:blipFill>
        <p:spPr bwMode="auto">
          <a:xfrm>
            <a:off x="0" y="681396"/>
            <a:ext cx="3474721" cy="54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BETE Snowmaking Nozzles | Nucleation Nozzles">
            <a:extLst>
              <a:ext uri="{FF2B5EF4-FFF2-40B4-BE49-F238E27FC236}">
                <a16:creationId xmlns:a16="http://schemas.microsoft.com/office/drawing/2014/main" id="{82ABBBEF-9F85-6355-8BEE-2D51E4A8AE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1" r="5634"/>
          <a:stretch/>
        </p:blipFill>
        <p:spPr bwMode="auto">
          <a:xfrm>
            <a:off x="7687736" y="872067"/>
            <a:ext cx="3877733" cy="309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9C1490-2D5A-CC8C-0FB6-AFE0472DBA87}"/>
              </a:ext>
            </a:extLst>
          </p:cNvPr>
          <p:cNvSpPr txBox="1"/>
          <p:nvPr/>
        </p:nvSpPr>
        <p:spPr>
          <a:xfrm>
            <a:off x="7664452" y="5435585"/>
            <a:ext cx="3924300" cy="409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(Alpine Elements, 2025) (Jonas, 2023)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373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F13A95FF-1A75-49AA-86AE-EED61BD0E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F9EAA-5599-B6DD-B0A1-182A8B47C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>
            <a:normAutofit/>
          </a:bodyPr>
          <a:lstStyle/>
          <a:p>
            <a:r>
              <a:rPr lang="en-US" dirty="0"/>
              <a:t>Snow storing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AAC7C-642E-747E-4848-DB9D554BC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16667"/>
            <a:ext cx="4521200" cy="3668314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process of moving snow from areas with plenty of cover or those that are in-accessible to our skiers and then storing it to later redisperse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</a:p>
          <a:p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insulated with natural products like sawdust, that can be made from the remnants of the necessary forestry maintenance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Sawdust had no impact on the ecosystem and was a 25% more effective insulator than any plastic or non-organic alternative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242" name="Picture 2" descr="The ski resorts saving snow over the summer">
            <a:extLst>
              <a:ext uri="{FF2B5EF4-FFF2-40B4-BE49-F238E27FC236}">
                <a16:creationId xmlns:a16="http://schemas.microsoft.com/office/drawing/2014/main" id="{8D1D179A-BD75-2C4C-B2AB-874BC35606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09" r="8834" b="1"/>
          <a:stretch/>
        </p:blipFill>
        <p:spPr bwMode="auto">
          <a:xfrm>
            <a:off x="5137463" y="759599"/>
            <a:ext cx="6193767" cy="533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C6DA4C-E04D-9303-A0C6-4E43D5AA0FCE}"/>
              </a:ext>
            </a:extLst>
          </p:cNvPr>
          <p:cNvSpPr txBox="1"/>
          <p:nvPr/>
        </p:nvSpPr>
        <p:spPr>
          <a:xfrm>
            <a:off x="289249" y="5587394"/>
            <a:ext cx="6121400" cy="39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(Wang et al., 2024) (</a:t>
            </a:r>
            <a:r>
              <a:rPr lang="en-GB" sz="1800" kern="1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Wolfsperger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376404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9A7CB0E-0112-5F82-0B5E-9BCDC22DD071}"/>
              </a:ext>
            </a:extLst>
          </p:cNvPr>
          <p:cNvSpPr txBox="1"/>
          <p:nvPr/>
        </p:nvSpPr>
        <p:spPr>
          <a:xfrm>
            <a:off x="372533" y="695561"/>
            <a:ext cx="11819467" cy="5609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lnSpc>
                <a:spcPts val="2400"/>
              </a:lnSpc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Alpine Elements. “Artificial Snowmaking – Good or Bad? | Alpine Elements.”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Alpineelements.co.uk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2025,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www.alpineelements.co.uk/blog/artificial-snowmaking-good-or-bad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Aspden-Kean, Lucy. “The Death of Après Spells Disaster for Skiers in the Post-Pandemic World.”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Telegraph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29 Mar. 2021,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www.telegraph.co.uk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/travel/ski/articles/the-death-of-apres-ski-spells-disaster-for-skiers/.</a:t>
            </a:r>
          </a:p>
          <a:p>
            <a:pPr marL="457200" indent="-457200" algn="l">
              <a:lnSpc>
                <a:spcPts val="2400"/>
              </a:lnSpc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Cove, James. “Multi-Generational Non-Ski Trips Rise -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PlanetSKI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.”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PlanetSKI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30 Oct. 2024,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planetski.eu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/2024/10/30/multi-generational-non-ski-trips-rise/.</a:t>
            </a:r>
          </a:p>
          <a:p>
            <a:pPr marL="457200" indent="-457200" algn="l">
              <a:lnSpc>
                <a:spcPts val="2400"/>
              </a:lnSpc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Dailey, Emma. “Swiss Federal Railways Maintain 92.5 Percent Punctuality in 2023.”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RailTech.com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9 Feb. 2024,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www.railtech.com/all/2024/02/09/swiss-federal-railways-maintain-92-5-percent-punctuality-in-2023/?gdpr=accept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lnSpc>
                <a:spcPts val="2400"/>
              </a:lnSpc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lnSpc>
                <a:spcPts val="2400"/>
              </a:lnSpc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Eco Ski. “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EcoSki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Helps Skiers Save Hundreds by Renting Ski Kit This Winter |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Ecoski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Stories.”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Ecoski.co.uk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2024,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ecoski.co.uk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/stories/ecoski-helps-skiers-save-hundreds-of-pounds-when-they-rent-instead-of-buy-their-kit-this-winter/.</a:t>
            </a:r>
          </a:p>
          <a:p>
            <a:pPr marL="457200" indent="-457200" algn="l">
              <a:lnSpc>
                <a:spcPts val="2400"/>
              </a:lnSpc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lnSpc>
                <a:spcPts val="2400"/>
              </a:lnSpc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Guillaume, Sally. “Nordic Skiing and Cross Country Skiing – What’s the Difference?”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Undiscoveredmountains.com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Undiscovered Mountains, 10 Dec. 2019,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undiscoveredmountains.com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nordic-skiing-vs-cross-country-skiing?srsltid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=afmboopqlvb6fuhydxwsi-ffznidzxfvrtqvu6cmsg4lyrmnsysblj-m.</a:t>
            </a:r>
          </a:p>
        </p:txBody>
      </p:sp>
    </p:spTree>
    <p:extLst>
      <p:ext uri="{BB962C8B-B14F-4D97-AF65-F5344CB8AC3E}">
        <p14:creationId xmlns:p14="http://schemas.microsoft.com/office/powerpoint/2010/main" val="2419489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6DF45951-DF73-E386-BF1B-603C74B06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BDFD42-4814-FDBF-62D4-78A934C24E0A}"/>
              </a:ext>
            </a:extLst>
          </p:cNvPr>
          <p:cNvSpPr txBox="1"/>
          <p:nvPr/>
        </p:nvSpPr>
        <p:spPr>
          <a:xfrm>
            <a:off x="220133" y="624289"/>
            <a:ext cx="11751733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Jonas, Tobias . “Snow as a Water Resource.”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Www.slf.ch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2023,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www.slf.ch/en/snow/snow-as-a-water-resource/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Lidsky, Izzy. “The Top 9 Spring and Summer Festivals at Ski Resorts in 2025.”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Powder.com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9 Mar. 2025,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www.powder.com/ski-resorts/spring-summer-festivals-events-ski-resorts#1-rendezvous-fest-jackson-hole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Micallef, Claire. “Evolution of Traditions: A Threat to Identity or a Necessity?”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 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Swissinfo.ch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 Nov. 2023,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www.swissinfo.ch/eng/culture/evolution-of-traditions-a-threat-to-identity-or-a-necessity/48944130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Morzine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Avoriaz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“Shuttle Morzine -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Avoriaz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: Shops and Services for Your Mountains Holidays.”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Morzine 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Avoriaz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5 Mar. 2025,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en.morzine-avoriaz.com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/your-stay/practice/getting-to-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morzine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/by-bus/.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Nendaz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“International Alphorn Festival |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Nendaz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Switzerland.”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Nendaz.ch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2022,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www.nendaz.ch/en/P76465/international-alphorn-festival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Power Tech. “100% Electric Groomer Powered by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PowerModule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.”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PowerTech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Systems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21 July 2023,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www.powertechsystems.eu/100-electric-groomer-powered-by-powermodule/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Pröbstl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-Haider, Ulrike, et al. “Climate Change: Impacts on Outdoor Activities in the Summer and Shoulder Seasons.”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Journal of Outdoor Recreation and Tourism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vol. 34, Nov. 2020, p. 100344,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https://doi.org/10.1016/j.jort.2020.100344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Seraphin, Hugues, et al. “Destination Marketing Organisations: The Need for a Child-Centred Approach to Diaspora Tourism.”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Tourism Planning &amp; Development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24 Mar. 2021, pp. 1–13,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https://doi.org/10.1080/21568316.2021.1903983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 Holidays. “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SNO.co.uk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| Ski Holidays, All-Inclusive &amp; Luxury 2024 / 2025.”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Sno.co.uk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2024,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9"/>
              </a:rPr>
              <a:t>www.sno.co.uk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/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Snow Only. “Sustainable Architecture in Ski Resorts.”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Snowonly.com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2024,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snowonly.com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/articles/sustainable-architecture-in-ski-resorts.</a:t>
            </a:r>
          </a:p>
        </p:txBody>
      </p:sp>
    </p:spTree>
    <p:extLst>
      <p:ext uri="{BB962C8B-B14F-4D97-AF65-F5344CB8AC3E}">
        <p14:creationId xmlns:p14="http://schemas.microsoft.com/office/powerpoint/2010/main" val="32011553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00C69C-CBB5-AD99-DE1B-1CC8926B4666}"/>
              </a:ext>
            </a:extLst>
          </p:cNvPr>
          <p:cNvSpPr txBox="1"/>
          <p:nvPr/>
        </p:nvSpPr>
        <p:spPr>
          <a:xfrm>
            <a:off x="135466" y="258901"/>
            <a:ext cx="12192000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None/>
            </a:pP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Spandre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Pierre, et al. “Winter Tourism under Climate Change in the Pyrenees and the French Alps: Relevance of Snowmaking as a Technical Adaptation.”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Cryosphere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vol. 13, no. 4, 24 Apr. 2019, pp. 1325–1347,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https://doi.org/10.5194/tc-13-1325-2019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Statista. “Winter Sports Tourists by Origin Switzerland | Statista.”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Statista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Statista, 2023,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www.statista.com/statistics/1426669/winter-sports-tourists-country-of-origin-switzerland/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swissinfo.ch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“Swiss Overtourism Threatens Industry’s Health.”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 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Swissinfo.ch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28 May 2024,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www.swissinfo.ch/eng/alpine-environment/swiss-overtourism-threatens-industrys-health/78928218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 Grid. “Every Kilowatt Hour of Renewable Energy Counts.” 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Swissgrid.ch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29 June 2022,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www.swissgrid.ch/en/home/newsroom/blog/2022/every-kilowatt-hour-counts.html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TRAVEL SWITZERLAND. “Sustainability.”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 Travel System Media &amp; Trade 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Plattform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2025,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www.travelswitzerland.com/en/about-us/swiss-travel-system/sustainability/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Turuban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Pauline. “The Importance of “White Gold” to the Alpine Economy.”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 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Swissinfo.ch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18 Dec. 2020,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www.swissinfo.ch/eng/business/the-importance-of-white-gold-to-the-alpine-economy/46233650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Vattenfall. “From Blades to Skis: Vattenfall’s Recycled Turbine Blades Hit the Ski Slopes.”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Vattenfall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7 Mar. 2025,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group.vattenfall.com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uk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/newsroom/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pressreleases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/2025/from-blades-to-skis-vattenfalls-recycled-turbine-blades-hit-the-ski-slopes#.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Wang, Xing, et al. “Assessing the Key Concerns in Snow Storage: A Case Study for China.”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the Cryosphere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vol. 18, no. 7, 3 July 2024, pp. 3017–3031,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tc.copernicus.org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/articles/18/3017/2024/#section6,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https://doi.org/10.5194/tc-18-3017-2024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>
              <a:buNone/>
            </a:pP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Wolfsperger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Fabian. “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Snowfarming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– Preserving Snow over the Summer.” 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Www.slf.ch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2022,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9"/>
              </a:rPr>
              <a:t>www.slf.ch/en/snow/snow-sports/schnee-und-ressourcenmanagement/snowfarming-preserving-snow-over-the-summer/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457200" indent="-457200" algn="l"/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Zawawi, Abdulrahman A., et al. “Influences on Greenways Usage for Active Transportation: A Systematic Review.”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Sustainability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vol. 15, no. 13, 1 Jan. 2023, p. 10695,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www.mdpi.com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/2071-1050/15/13/10695,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/10.3390/su151310695.</a:t>
            </a:r>
          </a:p>
        </p:txBody>
      </p:sp>
    </p:spTree>
    <p:extLst>
      <p:ext uri="{BB962C8B-B14F-4D97-AF65-F5344CB8AC3E}">
        <p14:creationId xmlns:p14="http://schemas.microsoft.com/office/powerpoint/2010/main" val="3864843361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1771</Words>
  <Application>Microsoft Macintosh PowerPoint</Application>
  <PresentationFormat>Widescreen</PresentationFormat>
  <Paragraphs>110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Corbel</vt:lpstr>
      <vt:lpstr>Times New Roman</vt:lpstr>
      <vt:lpstr>Wingdings 2</vt:lpstr>
      <vt:lpstr>Frame</vt:lpstr>
      <vt:lpstr>Half of all ski resorts across Europe would be unviable if global temperatures rise by 2C​  3 million tourists come to Switzerland to ski and 35% of the domestic population ​ski as well  $8 billion annually from skiing and continues to employ 17,000 people </vt:lpstr>
      <vt:lpstr>Summer  alternatives</vt:lpstr>
      <vt:lpstr>Target market realignment</vt:lpstr>
      <vt:lpstr>  30% increase in traffic to its web site for information about ski resorts for non-skiers’ in 2024   popularity on social media, and the many influencers partaking, this is a different and very lucrative venture for ski resorts   all events must be carefully planned, as these events have unfortunately led to tragedy on occasion    (SNO Holidays, 2024) (Aspden-Kean, 2021) </vt:lpstr>
      <vt:lpstr>newer, younger   and more influential target market  </vt:lpstr>
      <vt:lpstr>PowerPoint Presentation</vt:lpstr>
      <vt:lpstr>Cultural engagement</vt:lpstr>
      <vt:lpstr>all-electric snow groomers allow the snow to be maintained by machines charged by the grid’s electricity, with a battery life of 8 hours   noise pollution and the impact on the local area is also reduced during night  65% of Swiss energy comes from renewable sources, mainly hydro energy, with this excepted to rise to 90% by 2035 </vt:lpstr>
      <vt:lpstr>Snow cannons</vt:lpstr>
      <vt:lpstr>Snow storing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Davies (2305914)</dc:creator>
  <cp:lastModifiedBy>Jac Davies (2305914)</cp:lastModifiedBy>
  <cp:revision>1</cp:revision>
  <dcterms:created xsi:type="dcterms:W3CDTF">2025-04-02T08:38:02Z</dcterms:created>
  <dcterms:modified xsi:type="dcterms:W3CDTF">2025-04-02T09:49:30Z</dcterms:modified>
</cp:coreProperties>
</file>