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3" d="100"/>
          <a:sy n="83" d="100"/>
        </p:scale>
        <p:origin x="-1426" y="-7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183C86A-0E1C-41EE-9CF8-07ED38116CAF}" type="datetimeFigureOut">
              <a:rPr lang="en-IN" smtClean="0"/>
              <a:t>22/10/23</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63AEE7-133B-483B-AA65-8C78CADAFF33}" type="slidenum">
              <a:rPr lang="en-IN" smtClean="0"/>
              <a:t>‹#›</a:t>
            </a:fld>
            <a:endParaRPr lang="en-IN"/>
          </a:p>
        </p:txBody>
      </p:sp>
    </p:spTree>
    <p:extLst>
      <p:ext uri="{BB962C8B-B14F-4D97-AF65-F5344CB8AC3E}">
        <p14:creationId xmlns:p14="http://schemas.microsoft.com/office/powerpoint/2010/main" val="4564692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International hotel management refers to an approach that improves the visibility of hotels and resorts in the global market by implementing innovation in guest services and increasing the satisfaction of global customers.</a:t>
            </a:r>
          </a:p>
          <a:p>
            <a:endParaRPr lang="en-IN" dirty="0"/>
          </a:p>
          <a:p>
            <a:endParaRPr lang="en-IN" dirty="0"/>
          </a:p>
        </p:txBody>
      </p:sp>
      <p:sp>
        <p:nvSpPr>
          <p:cNvPr id="4" name="Slide Number Placeholder 3"/>
          <p:cNvSpPr>
            <a:spLocks noGrp="1"/>
          </p:cNvSpPr>
          <p:nvPr>
            <p:ph type="sldNum" sz="quarter" idx="10"/>
          </p:nvPr>
        </p:nvSpPr>
        <p:spPr/>
        <p:txBody>
          <a:bodyPr/>
          <a:lstStyle/>
          <a:p>
            <a:fld id="{FC63AEE7-133B-483B-AA65-8C78CADAFF33}" type="slidenum">
              <a:rPr lang="en-IN" smtClean="0"/>
              <a:t>2</a:t>
            </a:fld>
            <a:endParaRPr lang="en-IN"/>
          </a:p>
        </p:txBody>
      </p:sp>
    </p:spTree>
    <p:extLst>
      <p:ext uri="{BB962C8B-B14F-4D97-AF65-F5344CB8AC3E}">
        <p14:creationId xmlns:p14="http://schemas.microsoft.com/office/powerpoint/2010/main" val="6363254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JW Marriott is a well-known luxury hotel group which expanded its business around 139 countries and manages 31 sub-brands in order to satisfy customers and increase their engagement in the organisation.</a:t>
            </a:r>
          </a:p>
          <a:p>
            <a:endParaRPr lang="en-IN" dirty="0"/>
          </a:p>
          <a:p>
            <a:endParaRPr lang="en-IN" dirty="0"/>
          </a:p>
        </p:txBody>
      </p:sp>
      <p:sp>
        <p:nvSpPr>
          <p:cNvPr id="4" name="Slide Number Placeholder 3"/>
          <p:cNvSpPr>
            <a:spLocks noGrp="1"/>
          </p:cNvSpPr>
          <p:nvPr>
            <p:ph type="sldNum" sz="quarter" idx="10"/>
          </p:nvPr>
        </p:nvSpPr>
        <p:spPr/>
        <p:txBody>
          <a:bodyPr/>
          <a:lstStyle/>
          <a:p>
            <a:fld id="{FC63AEE7-133B-483B-AA65-8C78CADAFF33}" type="slidenum">
              <a:rPr lang="en-IN" smtClean="0"/>
              <a:t>3</a:t>
            </a:fld>
            <a:endParaRPr lang="en-IN"/>
          </a:p>
        </p:txBody>
      </p:sp>
    </p:spTree>
    <p:extLst>
      <p:ext uri="{BB962C8B-B14F-4D97-AF65-F5344CB8AC3E}">
        <p14:creationId xmlns:p14="http://schemas.microsoft.com/office/powerpoint/2010/main" val="8159692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JW Marriott targets premium-class customers by adopting demographic segmentation in order to maintain the revenue growth of the business in the competitive market to beat the competition. This strategy helps to increase the popularity of the organisation in the competitive market and present the engagement of customers in the business. </a:t>
            </a:r>
          </a:p>
          <a:p>
            <a:endParaRPr lang="en-IN" dirty="0"/>
          </a:p>
          <a:p>
            <a:endParaRPr lang="en-IN" dirty="0"/>
          </a:p>
        </p:txBody>
      </p:sp>
      <p:sp>
        <p:nvSpPr>
          <p:cNvPr id="4" name="Slide Number Placeholder 3"/>
          <p:cNvSpPr>
            <a:spLocks noGrp="1"/>
          </p:cNvSpPr>
          <p:nvPr>
            <p:ph type="sldNum" sz="quarter" idx="10"/>
          </p:nvPr>
        </p:nvSpPr>
        <p:spPr/>
        <p:txBody>
          <a:bodyPr/>
          <a:lstStyle/>
          <a:p>
            <a:fld id="{FC63AEE7-133B-483B-AA65-8C78CADAFF33}" type="slidenum">
              <a:rPr lang="en-IN" smtClean="0"/>
              <a:t>4</a:t>
            </a:fld>
            <a:endParaRPr lang="en-IN"/>
          </a:p>
        </p:txBody>
      </p:sp>
    </p:spTree>
    <p:extLst>
      <p:ext uri="{BB962C8B-B14F-4D97-AF65-F5344CB8AC3E}">
        <p14:creationId xmlns:p14="http://schemas.microsoft.com/office/powerpoint/2010/main" val="18352432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Customer targeting strategies of JW Marriott focus on understanding the affordability of target customers and the demand for the services of the business in the global market in order to analyse the effectiveness of its guest services in target markets.</a:t>
            </a:r>
          </a:p>
          <a:p>
            <a:endParaRPr lang="en-IN" dirty="0"/>
          </a:p>
          <a:p>
            <a:endParaRPr lang="en-IN" dirty="0"/>
          </a:p>
        </p:txBody>
      </p:sp>
      <p:sp>
        <p:nvSpPr>
          <p:cNvPr id="4" name="Slide Number Placeholder 3"/>
          <p:cNvSpPr>
            <a:spLocks noGrp="1"/>
          </p:cNvSpPr>
          <p:nvPr>
            <p:ph type="sldNum" sz="quarter" idx="10"/>
          </p:nvPr>
        </p:nvSpPr>
        <p:spPr/>
        <p:txBody>
          <a:bodyPr/>
          <a:lstStyle/>
          <a:p>
            <a:fld id="{FC63AEE7-133B-483B-AA65-8C78CADAFF33}" type="slidenum">
              <a:rPr lang="en-IN" smtClean="0"/>
              <a:t>5</a:t>
            </a:fld>
            <a:endParaRPr lang="en-IN"/>
          </a:p>
        </p:txBody>
      </p:sp>
    </p:spTree>
    <p:extLst>
      <p:ext uri="{BB962C8B-B14F-4D97-AF65-F5344CB8AC3E}">
        <p14:creationId xmlns:p14="http://schemas.microsoft.com/office/powerpoint/2010/main" val="31998295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Customer services and facilities in the hotel industry focus on providing premium quality guest services to customers as well as meeting their expectations in order to improve brand images and establish a loyal customer base in the competitive market to hold the market position.</a:t>
            </a:r>
          </a:p>
          <a:p>
            <a:endParaRPr lang="en-IN" dirty="0"/>
          </a:p>
          <a:p>
            <a:endParaRPr lang="en-IN" dirty="0"/>
          </a:p>
        </p:txBody>
      </p:sp>
      <p:sp>
        <p:nvSpPr>
          <p:cNvPr id="4" name="Slide Number Placeholder 3"/>
          <p:cNvSpPr>
            <a:spLocks noGrp="1"/>
          </p:cNvSpPr>
          <p:nvPr>
            <p:ph type="sldNum" sz="quarter" idx="10"/>
          </p:nvPr>
        </p:nvSpPr>
        <p:spPr/>
        <p:txBody>
          <a:bodyPr/>
          <a:lstStyle/>
          <a:p>
            <a:fld id="{FC63AEE7-133B-483B-AA65-8C78CADAFF33}" type="slidenum">
              <a:rPr lang="en-IN" smtClean="0"/>
              <a:t>6</a:t>
            </a:fld>
            <a:endParaRPr lang="en-IN"/>
          </a:p>
        </p:txBody>
      </p:sp>
    </p:spTree>
    <p:extLst>
      <p:ext uri="{BB962C8B-B14F-4D97-AF65-F5344CB8AC3E}">
        <p14:creationId xmlns:p14="http://schemas.microsoft.com/office/powerpoint/2010/main" val="16670368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JW Marriott aims to provide high-quality customer services to potential customers in order to present the culture of the organisation as well as emphasize effective relationships with target customers through maximising the profit margin.</a:t>
            </a:r>
          </a:p>
          <a:p>
            <a:endParaRPr lang="en-IN" dirty="0"/>
          </a:p>
          <a:p>
            <a:endParaRPr lang="en-IN" dirty="0"/>
          </a:p>
        </p:txBody>
      </p:sp>
      <p:sp>
        <p:nvSpPr>
          <p:cNvPr id="4" name="Slide Number Placeholder 3"/>
          <p:cNvSpPr>
            <a:spLocks noGrp="1"/>
          </p:cNvSpPr>
          <p:nvPr>
            <p:ph type="sldNum" sz="quarter" idx="10"/>
          </p:nvPr>
        </p:nvSpPr>
        <p:spPr/>
        <p:txBody>
          <a:bodyPr/>
          <a:lstStyle/>
          <a:p>
            <a:fld id="{FC63AEE7-133B-483B-AA65-8C78CADAFF33}" type="slidenum">
              <a:rPr lang="en-IN" smtClean="0"/>
              <a:t>7</a:t>
            </a:fld>
            <a:endParaRPr lang="en-IN"/>
          </a:p>
        </p:txBody>
      </p:sp>
    </p:spTree>
    <p:extLst>
      <p:ext uri="{BB962C8B-B14F-4D97-AF65-F5344CB8AC3E}">
        <p14:creationId xmlns:p14="http://schemas.microsoft.com/office/powerpoint/2010/main" val="21848533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Hospitality and meeting guest expectations are the major factors in the hospitality sector which focus on increasing the engagement of customers with premium quality guest services which help to develop positive experiences for customers and enhance their </a:t>
            </a:r>
            <a:r>
              <a:rPr lang="en-IN" dirty="0" err="1"/>
              <a:t>defendability</a:t>
            </a:r>
            <a:r>
              <a:rPr lang="en-IN" dirty="0"/>
              <a:t> on hotel organisations.</a:t>
            </a:r>
          </a:p>
          <a:p>
            <a:endParaRPr lang="en-IN" dirty="0"/>
          </a:p>
          <a:p>
            <a:endParaRPr lang="en-IN" dirty="0"/>
          </a:p>
        </p:txBody>
      </p:sp>
      <p:sp>
        <p:nvSpPr>
          <p:cNvPr id="4" name="Slide Number Placeholder 3"/>
          <p:cNvSpPr>
            <a:spLocks noGrp="1"/>
          </p:cNvSpPr>
          <p:nvPr>
            <p:ph type="sldNum" sz="quarter" idx="10"/>
          </p:nvPr>
        </p:nvSpPr>
        <p:spPr/>
        <p:txBody>
          <a:bodyPr/>
          <a:lstStyle/>
          <a:p>
            <a:fld id="{FC63AEE7-133B-483B-AA65-8C78CADAFF33}" type="slidenum">
              <a:rPr lang="en-IN" smtClean="0"/>
              <a:t>8</a:t>
            </a:fld>
            <a:endParaRPr lang="en-IN"/>
          </a:p>
        </p:txBody>
      </p:sp>
    </p:spTree>
    <p:extLst>
      <p:ext uri="{BB962C8B-B14F-4D97-AF65-F5344CB8AC3E}">
        <p14:creationId xmlns:p14="http://schemas.microsoft.com/office/powerpoint/2010/main" val="14833096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 present study has provided an overview of the customer services of JW Marriott in order to enhance the reputation of the organisation and achieve opportunities to expand its business in different international markets.</a:t>
            </a:r>
          </a:p>
          <a:p>
            <a:endParaRPr lang="en-IN" dirty="0"/>
          </a:p>
          <a:p>
            <a:endParaRPr lang="en-IN" dirty="0"/>
          </a:p>
        </p:txBody>
      </p:sp>
      <p:sp>
        <p:nvSpPr>
          <p:cNvPr id="4" name="Slide Number Placeholder 3"/>
          <p:cNvSpPr>
            <a:spLocks noGrp="1"/>
          </p:cNvSpPr>
          <p:nvPr>
            <p:ph type="sldNum" sz="quarter" idx="10"/>
          </p:nvPr>
        </p:nvSpPr>
        <p:spPr/>
        <p:txBody>
          <a:bodyPr/>
          <a:lstStyle/>
          <a:p>
            <a:fld id="{FC63AEE7-133B-483B-AA65-8C78CADAFF33}" type="slidenum">
              <a:rPr lang="en-IN" smtClean="0"/>
              <a:t>9</a:t>
            </a:fld>
            <a:endParaRPr lang="en-IN"/>
          </a:p>
        </p:txBody>
      </p:sp>
    </p:spTree>
    <p:extLst>
      <p:ext uri="{BB962C8B-B14F-4D97-AF65-F5344CB8AC3E}">
        <p14:creationId xmlns:p14="http://schemas.microsoft.com/office/powerpoint/2010/main" val="25381440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IN"/>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4A70B10F-B4AE-4BBE-948A-CD00BBD9360F}" type="datetimeFigureOut">
              <a:rPr lang="en-IN" smtClean="0"/>
              <a:t>22/10/23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6CB4FDC-10F2-4CAF-9572-196F1E6BB477}" type="slidenum">
              <a:rPr lang="en-IN" smtClean="0"/>
              <a:t>‹#›</a:t>
            </a:fld>
            <a:endParaRPr lang="en-IN"/>
          </a:p>
        </p:txBody>
      </p:sp>
    </p:spTree>
    <p:extLst>
      <p:ext uri="{BB962C8B-B14F-4D97-AF65-F5344CB8AC3E}">
        <p14:creationId xmlns:p14="http://schemas.microsoft.com/office/powerpoint/2010/main" val="3314091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4A70B10F-B4AE-4BBE-948A-CD00BBD9360F}" type="datetimeFigureOut">
              <a:rPr lang="en-IN" smtClean="0"/>
              <a:t>22/10/23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6CB4FDC-10F2-4CAF-9572-196F1E6BB477}" type="slidenum">
              <a:rPr lang="en-IN" smtClean="0"/>
              <a:t>‹#›</a:t>
            </a:fld>
            <a:endParaRPr lang="en-IN"/>
          </a:p>
        </p:txBody>
      </p:sp>
    </p:spTree>
    <p:extLst>
      <p:ext uri="{BB962C8B-B14F-4D97-AF65-F5344CB8AC3E}">
        <p14:creationId xmlns:p14="http://schemas.microsoft.com/office/powerpoint/2010/main" val="32158804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IN"/>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70B10F-B4AE-4BBE-948A-CD00BBD9360F}" type="datetimeFigureOut">
              <a:rPr lang="en-IN" smtClean="0"/>
              <a:t>22/10/23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6CB4FDC-10F2-4CAF-9572-196F1E6BB477}" type="slidenum">
              <a:rPr lang="en-IN" smtClean="0"/>
              <a:t>‹#›</a:t>
            </a:fld>
            <a:endParaRPr lang="en-IN"/>
          </a:p>
        </p:txBody>
      </p:sp>
    </p:spTree>
    <p:extLst>
      <p:ext uri="{BB962C8B-B14F-4D97-AF65-F5344CB8AC3E}">
        <p14:creationId xmlns:p14="http://schemas.microsoft.com/office/powerpoint/2010/main" val="13019107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4A70B10F-B4AE-4BBE-948A-CD00BBD9360F}" type="datetimeFigureOut">
              <a:rPr lang="en-IN" smtClean="0"/>
              <a:t>22/10/23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6CB4FDC-10F2-4CAF-9572-196F1E6BB477}" type="slidenum">
              <a:rPr lang="en-IN" smtClean="0"/>
              <a:t>‹#›</a:t>
            </a:fld>
            <a:endParaRPr lang="en-IN"/>
          </a:p>
        </p:txBody>
      </p:sp>
    </p:spTree>
    <p:extLst>
      <p:ext uri="{BB962C8B-B14F-4D97-AF65-F5344CB8AC3E}">
        <p14:creationId xmlns:p14="http://schemas.microsoft.com/office/powerpoint/2010/main" val="22174258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IN"/>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4A70B10F-B4AE-4BBE-948A-CD00BBD9360F}" type="datetimeFigureOut">
              <a:rPr lang="en-IN" smtClean="0"/>
              <a:t>22/10/23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F6CB4FDC-10F2-4CAF-9572-196F1E6BB477}" type="slidenum">
              <a:rPr lang="en-IN" smtClean="0"/>
              <a:t>‹#›</a:t>
            </a:fld>
            <a:endParaRPr lang="en-IN"/>
          </a:p>
        </p:txBody>
      </p:sp>
    </p:spTree>
    <p:extLst>
      <p:ext uri="{BB962C8B-B14F-4D97-AF65-F5344CB8AC3E}">
        <p14:creationId xmlns:p14="http://schemas.microsoft.com/office/powerpoint/2010/main" val="16608458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4A70B10F-B4AE-4BBE-948A-CD00BBD9360F}" type="datetimeFigureOut">
              <a:rPr lang="en-IN" smtClean="0"/>
              <a:t>22/10/23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F6CB4FDC-10F2-4CAF-9572-196F1E6BB477}" type="slidenum">
              <a:rPr lang="en-IN" smtClean="0"/>
              <a:t>‹#›</a:t>
            </a:fld>
            <a:endParaRPr lang="en-IN"/>
          </a:p>
        </p:txBody>
      </p:sp>
    </p:spTree>
    <p:extLst>
      <p:ext uri="{BB962C8B-B14F-4D97-AF65-F5344CB8AC3E}">
        <p14:creationId xmlns:p14="http://schemas.microsoft.com/office/powerpoint/2010/main" val="41407963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70B10F-B4AE-4BBE-948A-CD00BBD9360F}" type="datetimeFigureOut">
              <a:rPr lang="en-IN" smtClean="0"/>
              <a:t>22/10/23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F6CB4FDC-10F2-4CAF-9572-196F1E6BB477}" type="slidenum">
              <a:rPr lang="en-IN" smtClean="0"/>
              <a:t>‹#›</a:t>
            </a:fld>
            <a:endParaRPr lang="en-IN"/>
          </a:p>
        </p:txBody>
      </p:sp>
    </p:spTree>
    <p:extLst>
      <p:ext uri="{BB962C8B-B14F-4D97-AF65-F5344CB8AC3E}">
        <p14:creationId xmlns:p14="http://schemas.microsoft.com/office/powerpoint/2010/main" val="6575597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IN"/>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70B10F-B4AE-4BBE-948A-CD00BBD9360F}" type="datetimeFigureOut">
              <a:rPr lang="en-IN" smtClean="0"/>
              <a:t>22/10/23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6CB4FDC-10F2-4CAF-9572-196F1E6BB477}" type="slidenum">
              <a:rPr lang="en-IN" smtClean="0"/>
              <a:t>‹#›</a:t>
            </a:fld>
            <a:endParaRPr lang="en-IN"/>
          </a:p>
        </p:txBody>
      </p:sp>
    </p:spTree>
    <p:extLst>
      <p:ext uri="{BB962C8B-B14F-4D97-AF65-F5344CB8AC3E}">
        <p14:creationId xmlns:p14="http://schemas.microsoft.com/office/powerpoint/2010/main" val="41855535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IN"/>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70B10F-B4AE-4BBE-948A-CD00BBD9360F}" type="datetimeFigureOut">
              <a:rPr lang="en-IN" smtClean="0"/>
              <a:t>22/10/23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6CB4FDC-10F2-4CAF-9572-196F1E6BB477}" type="slidenum">
              <a:rPr lang="en-IN" smtClean="0"/>
              <a:t>‹#›</a:t>
            </a:fld>
            <a:endParaRPr lang="en-IN"/>
          </a:p>
        </p:txBody>
      </p:sp>
    </p:spTree>
    <p:extLst>
      <p:ext uri="{BB962C8B-B14F-4D97-AF65-F5344CB8AC3E}">
        <p14:creationId xmlns:p14="http://schemas.microsoft.com/office/powerpoint/2010/main" val="39745584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4A70B10F-B4AE-4BBE-948A-CD00BBD9360F}" type="datetimeFigureOut">
              <a:rPr lang="en-IN" smtClean="0"/>
              <a:t>22/10/23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6CB4FDC-10F2-4CAF-9572-196F1E6BB477}" type="slidenum">
              <a:rPr lang="en-IN" smtClean="0"/>
              <a:t>‹#›</a:t>
            </a:fld>
            <a:endParaRPr lang="en-IN"/>
          </a:p>
        </p:txBody>
      </p:sp>
    </p:spTree>
    <p:extLst>
      <p:ext uri="{BB962C8B-B14F-4D97-AF65-F5344CB8AC3E}">
        <p14:creationId xmlns:p14="http://schemas.microsoft.com/office/powerpoint/2010/main" val="14527539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4A70B10F-B4AE-4BBE-948A-CD00BBD9360F}" type="datetimeFigureOut">
              <a:rPr lang="en-IN" smtClean="0"/>
              <a:t>22/10/23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6CB4FDC-10F2-4CAF-9572-196F1E6BB477}" type="slidenum">
              <a:rPr lang="en-IN" smtClean="0"/>
              <a:t>‹#›</a:t>
            </a:fld>
            <a:endParaRPr lang="en-IN"/>
          </a:p>
        </p:txBody>
      </p:sp>
    </p:spTree>
    <p:extLst>
      <p:ext uri="{BB962C8B-B14F-4D97-AF65-F5344CB8AC3E}">
        <p14:creationId xmlns:p14="http://schemas.microsoft.com/office/powerpoint/2010/main" val="42450135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7000"/>
            <a:lum/>
          </a:blip>
          <a:srcRect/>
          <a:stretch>
            <a:fillRect l="-16000" r="-16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A70B10F-B4AE-4BBE-948A-CD00BBD9360F}" type="datetimeFigureOut">
              <a:rPr lang="en-IN" smtClean="0"/>
              <a:t>22/10/23</a:t>
            </a:fld>
            <a:endParaRPr lang="en-IN"/>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CB4FDC-10F2-4CAF-9572-196F1E6BB477}" type="slidenum">
              <a:rPr lang="en-IN" smtClean="0"/>
              <a:t>‹#›</a:t>
            </a:fld>
            <a:endParaRPr lang="en-IN"/>
          </a:p>
        </p:txBody>
      </p:sp>
    </p:spTree>
    <p:extLst>
      <p:ext uri="{BB962C8B-B14F-4D97-AF65-F5344CB8AC3E}">
        <p14:creationId xmlns:p14="http://schemas.microsoft.com/office/powerpoint/2010/main" val="29708413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83568" y="1700808"/>
            <a:ext cx="8229600" cy="1503040"/>
          </a:xfrm>
        </p:spPr>
        <p:txBody>
          <a:bodyPr>
            <a:noAutofit/>
          </a:bodyPr>
          <a:lstStyle/>
          <a:p>
            <a:r>
              <a:rPr lang="en-GB" sz="1200" b="1" i="0" u="none" strike="noStrike" dirty="0">
                <a:solidFill>
                  <a:srgbClr val="FF0000"/>
                </a:solidFill>
                <a:effectLst/>
                <a:latin typeface="Times New Roman"/>
              </a:rPr>
              <a:t>BMIH4003 </a:t>
            </a:r>
            <a:br>
              <a:rPr lang="en-GB" sz="1200" b="1" i="0" u="none" strike="noStrike" dirty="0">
                <a:solidFill>
                  <a:srgbClr val="FF0000"/>
                </a:solidFill>
                <a:effectLst/>
                <a:latin typeface="Times New Roman"/>
              </a:rPr>
            </a:br>
            <a:r>
              <a:rPr lang="en-GB" sz="1200" b="1" i="0" u="none" strike="noStrike" dirty="0">
                <a:solidFill>
                  <a:srgbClr val="FF0000"/>
                </a:solidFill>
                <a:effectLst/>
                <a:latin typeface="Times New Roman"/>
              </a:rPr>
              <a:t>Hospitality &amp; Guest Services </a:t>
            </a:r>
            <a:br>
              <a:rPr lang="en-GB" sz="1200" b="1" i="0" u="none" strike="noStrike" dirty="0">
                <a:solidFill>
                  <a:srgbClr val="FF0000"/>
                </a:solidFill>
                <a:effectLst/>
                <a:latin typeface="Times New Roman"/>
              </a:rPr>
            </a:br>
            <a:r>
              <a:rPr lang="en-GB" sz="1200" b="1" i="0" u="none" strike="noStrike" dirty="0">
                <a:solidFill>
                  <a:srgbClr val="FF0000"/>
                </a:solidFill>
                <a:effectLst/>
                <a:latin typeface="Times New Roman"/>
              </a:rPr>
              <a:t>Module Lead: Charlotte Joyner</a:t>
            </a:r>
            <a:br>
              <a:rPr lang="en-GB" sz="1200" b="1" i="0" u="none" strike="noStrike" dirty="0">
                <a:solidFill>
                  <a:srgbClr val="FF0000"/>
                </a:solidFill>
                <a:effectLst/>
                <a:latin typeface="Times New Roman"/>
              </a:rPr>
            </a:br>
            <a:r>
              <a:rPr lang="en-GB" sz="1200" b="1" i="0" u="none" strike="noStrike" dirty="0">
                <a:solidFill>
                  <a:srgbClr val="FF0000"/>
                </a:solidFill>
                <a:effectLst/>
                <a:latin typeface="Times New Roman"/>
              </a:rPr>
              <a:t>Name: Mircea </a:t>
            </a:r>
            <a:r>
              <a:rPr lang="en-GB" sz="1200" b="1" i="0" u="none" strike="noStrike" dirty="0" err="1">
                <a:solidFill>
                  <a:srgbClr val="FF0000"/>
                </a:solidFill>
                <a:effectLst/>
                <a:latin typeface="Times New Roman"/>
              </a:rPr>
              <a:t>Catalin</a:t>
            </a:r>
            <a:r>
              <a:rPr lang="en-GB" sz="1200" b="1" i="0" u="none" strike="noStrike" dirty="0">
                <a:solidFill>
                  <a:srgbClr val="FF0000"/>
                </a:solidFill>
                <a:effectLst/>
                <a:latin typeface="Times New Roman"/>
              </a:rPr>
              <a:t> Leva</a:t>
            </a:r>
            <a:br>
              <a:rPr lang="en-GB" sz="1200" b="1" i="0" u="none" strike="noStrike" dirty="0">
                <a:solidFill>
                  <a:srgbClr val="FF0000"/>
                </a:solidFill>
                <a:effectLst/>
                <a:latin typeface="Times New Roman"/>
              </a:rPr>
            </a:br>
            <a:r>
              <a:rPr lang="en-GB" sz="1200" b="1" i="0" u="none" strike="noStrike" dirty="0">
                <a:solidFill>
                  <a:srgbClr val="FF0000"/>
                </a:solidFill>
                <a:effectLst/>
                <a:latin typeface="Times New Roman"/>
              </a:rPr>
              <a:t>Student ID number: 2244690</a:t>
            </a:r>
            <a:endParaRPr lang="en-IN" sz="3200" b="1" dirty="0">
              <a:latin typeface="Times New Roman" pitchFamily="18" charset="0"/>
              <a:cs typeface="Times New Roman" pitchFamily="18" charset="0"/>
            </a:endParaRPr>
          </a:p>
        </p:txBody>
      </p:sp>
    </p:spTree>
    <p:extLst>
      <p:ext uri="{BB962C8B-B14F-4D97-AF65-F5344CB8AC3E}">
        <p14:creationId xmlns:p14="http://schemas.microsoft.com/office/powerpoint/2010/main" val="11020648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200" b="1" dirty="0">
                <a:latin typeface="Times New Roman" pitchFamily="18" charset="0"/>
                <a:cs typeface="Times New Roman" pitchFamily="18" charset="0"/>
              </a:rPr>
              <a:t>Introduction</a:t>
            </a:r>
            <a:endParaRPr lang="en-IN" sz="3200"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a:bodyPr>
          <a:lstStyle/>
          <a:p>
            <a:pPr algn="just">
              <a:lnSpc>
                <a:spcPct val="150000"/>
              </a:lnSpc>
              <a:buFont typeface="Wingdings" pitchFamily="2" charset="2"/>
              <a:buChar char="v"/>
            </a:pPr>
            <a:r>
              <a:rPr lang="en-IN" sz="2000" dirty="0">
                <a:latin typeface="Times New Roman" pitchFamily="18" charset="0"/>
                <a:cs typeface="Times New Roman" pitchFamily="18" charset="0"/>
              </a:rPr>
              <a:t>International hotel management is a process of managing guest services and hospitality operations in the international context (Rutherford, 2021)</a:t>
            </a:r>
          </a:p>
          <a:p>
            <a:pPr lvl="0" algn="just">
              <a:lnSpc>
                <a:spcPct val="150000"/>
              </a:lnSpc>
              <a:buFont typeface="Wingdings" pitchFamily="2" charset="2"/>
              <a:buChar char="v"/>
            </a:pPr>
            <a:r>
              <a:rPr lang="en-IN" sz="2000" dirty="0">
                <a:latin typeface="Times New Roman" pitchFamily="18" charset="0"/>
                <a:cs typeface="Times New Roman" pitchFamily="18" charset="0"/>
              </a:rPr>
              <a:t>It focuses on expanding business reputations at the international level by improving guest services and increasing the engagement of global customers</a:t>
            </a:r>
          </a:p>
          <a:p>
            <a:pPr lvl="0" algn="just">
              <a:lnSpc>
                <a:spcPct val="150000"/>
              </a:lnSpc>
              <a:buFont typeface="Wingdings" pitchFamily="2" charset="2"/>
              <a:buChar char="v"/>
            </a:pPr>
            <a:r>
              <a:rPr lang="en-IN" sz="2000" dirty="0">
                <a:latin typeface="Times New Roman" pitchFamily="18" charset="0"/>
                <a:cs typeface="Times New Roman" pitchFamily="18" charset="0"/>
              </a:rPr>
              <a:t>It also helps to understand the changing views of customers towards the hotel sector to improve customer communication</a:t>
            </a:r>
          </a:p>
        </p:txBody>
      </p:sp>
    </p:spTree>
    <p:extLst>
      <p:ext uri="{BB962C8B-B14F-4D97-AF65-F5344CB8AC3E}">
        <p14:creationId xmlns:p14="http://schemas.microsoft.com/office/powerpoint/2010/main" val="3735704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IN" sz="3200" b="1" dirty="0">
                <a:latin typeface="Times New Roman" pitchFamily="18" charset="0"/>
                <a:cs typeface="Times New Roman" pitchFamily="18" charset="0"/>
              </a:rPr>
              <a:t>Overview of the hotel</a:t>
            </a:r>
            <a:endParaRPr lang="en-IN" sz="3200" dirty="0">
              <a:latin typeface="Times New Roman" pitchFamily="18" charset="0"/>
              <a:cs typeface="Times New Roman" pitchFamily="18" charset="0"/>
            </a:endParaRPr>
          </a:p>
        </p:txBody>
      </p:sp>
      <p:sp>
        <p:nvSpPr>
          <p:cNvPr id="3" name="Content Placeholder 2"/>
          <p:cNvSpPr>
            <a:spLocks noGrp="1"/>
          </p:cNvSpPr>
          <p:nvPr>
            <p:ph sz="half" idx="1"/>
          </p:nvPr>
        </p:nvSpPr>
        <p:spPr>
          <a:xfrm>
            <a:off x="323528" y="1628800"/>
            <a:ext cx="4186808" cy="4637112"/>
          </a:xfrm>
        </p:spPr>
        <p:txBody>
          <a:bodyPr>
            <a:normAutofit/>
          </a:bodyPr>
          <a:lstStyle/>
          <a:p>
            <a:pPr lvl="0" algn="just">
              <a:lnSpc>
                <a:spcPct val="150000"/>
              </a:lnSpc>
              <a:buFont typeface="Wingdings" pitchFamily="2" charset="2"/>
              <a:buChar char="v"/>
            </a:pPr>
            <a:r>
              <a:rPr lang="en-IN" sz="1600" dirty="0">
                <a:latin typeface="Times New Roman" pitchFamily="18" charset="0"/>
                <a:cs typeface="Times New Roman" pitchFamily="18" charset="0"/>
              </a:rPr>
              <a:t>JW Marriott is a luxury hotel brand with a 23.48% market share in the global market (JW Marriott, 2023)</a:t>
            </a:r>
          </a:p>
          <a:p>
            <a:pPr lvl="0" algn="just">
              <a:lnSpc>
                <a:spcPct val="150000"/>
              </a:lnSpc>
              <a:buFont typeface="Wingdings" pitchFamily="2" charset="2"/>
              <a:buChar char="v"/>
            </a:pPr>
            <a:r>
              <a:rPr lang="en-IN" sz="1600" dirty="0">
                <a:latin typeface="Times New Roman" pitchFamily="18" charset="0"/>
                <a:cs typeface="Times New Roman" pitchFamily="18" charset="0"/>
              </a:rPr>
              <a:t>The organisation has expanded its hotels by 8,288 across the world and hold 53.53 billion US dollar in market capital in the global market (</a:t>
            </a:r>
            <a:r>
              <a:rPr lang="en-IN" sz="1600" dirty="0" err="1">
                <a:latin typeface="Times New Roman" pitchFamily="18" charset="0"/>
                <a:cs typeface="Times New Roman" pitchFamily="18" charset="0"/>
              </a:rPr>
              <a:t>Statista</a:t>
            </a:r>
            <a:r>
              <a:rPr lang="en-IN" sz="1600" dirty="0">
                <a:latin typeface="Times New Roman" pitchFamily="18" charset="0"/>
                <a:cs typeface="Times New Roman" pitchFamily="18" charset="0"/>
              </a:rPr>
              <a:t>, 2023)</a:t>
            </a:r>
          </a:p>
          <a:p>
            <a:pPr lvl="0" algn="just">
              <a:lnSpc>
                <a:spcPct val="150000"/>
              </a:lnSpc>
              <a:buFont typeface="Wingdings" pitchFamily="2" charset="2"/>
              <a:buChar char="v"/>
            </a:pPr>
            <a:r>
              <a:rPr lang="en-IN" sz="1600" dirty="0">
                <a:latin typeface="Times New Roman" pitchFamily="18" charset="0"/>
                <a:cs typeface="Times New Roman" pitchFamily="18" charset="0"/>
              </a:rPr>
              <a:t>The organisation has recruited around 377,000 employees in order to improve the guest service of the organisation (JW Marriott, 2023)</a:t>
            </a:r>
          </a:p>
        </p:txBody>
      </p:sp>
      <p:pic>
        <p:nvPicPr>
          <p:cNvPr id="5" name="image3.png"/>
          <p:cNvPicPr/>
          <p:nvPr/>
        </p:nvPicPr>
        <p:blipFill>
          <a:blip r:embed="rId3"/>
          <a:stretch>
            <a:fillRect/>
          </a:stretch>
        </p:blipFill>
        <p:spPr>
          <a:xfrm>
            <a:off x="4788024" y="1772816"/>
            <a:ext cx="4161582" cy="2880320"/>
          </a:xfrm>
          <a:prstGeom prst="rect">
            <a:avLst/>
          </a:prstGeom>
          <a:ln>
            <a:noFill/>
          </a:ln>
          <a:effectLst>
            <a:outerShdw blurRad="292100" dist="139700" dir="2700000" algn="tl" rotWithShape="0">
              <a:srgbClr val="333333">
                <a:alpha val="65000"/>
              </a:srgbClr>
            </a:outerShdw>
          </a:effectLst>
        </p:spPr>
      </p:pic>
      <p:sp>
        <p:nvSpPr>
          <p:cNvPr id="6" name="Rectangle 5"/>
          <p:cNvSpPr/>
          <p:nvPr/>
        </p:nvSpPr>
        <p:spPr>
          <a:xfrm>
            <a:off x="4788024" y="4869160"/>
            <a:ext cx="4161582" cy="461665"/>
          </a:xfrm>
          <a:prstGeom prst="rect">
            <a:avLst/>
          </a:prstGeom>
        </p:spPr>
        <p:txBody>
          <a:bodyPr wrap="square">
            <a:spAutoFit/>
          </a:bodyPr>
          <a:lstStyle/>
          <a:p>
            <a:pPr algn="ctr"/>
            <a:r>
              <a:rPr lang="en-IN" sz="1200" b="1" dirty="0">
                <a:latin typeface="Times New Roman" pitchFamily="18" charset="0"/>
                <a:cs typeface="Times New Roman" pitchFamily="18" charset="0"/>
              </a:rPr>
              <a:t>Figure: Marriott hotels worldwide</a:t>
            </a:r>
            <a:endParaRPr lang="en-IN" sz="1200" dirty="0">
              <a:latin typeface="Times New Roman" pitchFamily="18" charset="0"/>
              <a:cs typeface="Times New Roman" pitchFamily="18" charset="0"/>
            </a:endParaRPr>
          </a:p>
          <a:p>
            <a:pPr algn="ctr"/>
            <a:r>
              <a:rPr lang="en-IN" sz="1200" dirty="0">
                <a:latin typeface="Times New Roman" pitchFamily="18" charset="0"/>
                <a:cs typeface="Times New Roman" pitchFamily="18" charset="0"/>
              </a:rPr>
              <a:t>(Source: </a:t>
            </a:r>
            <a:r>
              <a:rPr lang="en-IN" sz="1200" dirty="0" err="1">
                <a:latin typeface="Times New Roman" pitchFamily="18" charset="0"/>
                <a:cs typeface="Times New Roman" pitchFamily="18" charset="0"/>
              </a:rPr>
              <a:t>Statista</a:t>
            </a:r>
            <a:r>
              <a:rPr lang="en-IN" sz="1200" dirty="0">
                <a:latin typeface="Times New Roman" pitchFamily="18" charset="0"/>
                <a:cs typeface="Times New Roman" pitchFamily="18" charset="0"/>
              </a:rPr>
              <a:t>, 2023)</a:t>
            </a:r>
          </a:p>
        </p:txBody>
      </p:sp>
    </p:spTree>
    <p:extLst>
      <p:ext uri="{BB962C8B-B14F-4D97-AF65-F5344CB8AC3E}">
        <p14:creationId xmlns:p14="http://schemas.microsoft.com/office/powerpoint/2010/main" val="6956273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IN" sz="3200" b="1" dirty="0">
                <a:latin typeface="Times New Roman" pitchFamily="18" charset="0"/>
                <a:cs typeface="Times New Roman" pitchFamily="18" charset="0"/>
              </a:rPr>
              <a:t>Identification of the major target customer of the hotel</a:t>
            </a:r>
            <a:endParaRPr lang="en-IN" sz="3200"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a:bodyPr>
          <a:lstStyle/>
          <a:p>
            <a:pPr lvl="0" algn="just">
              <a:lnSpc>
                <a:spcPct val="150000"/>
              </a:lnSpc>
              <a:buFont typeface="Wingdings" pitchFamily="2" charset="2"/>
              <a:buChar char="v"/>
            </a:pPr>
            <a:r>
              <a:rPr lang="en-IN" sz="2000" dirty="0">
                <a:latin typeface="Times New Roman" pitchFamily="18" charset="0"/>
                <a:cs typeface="Times New Roman" pitchFamily="18" charset="0"/>
              </a:rPr>
              <a:t>JW Marriott has targeted demographic and behavioural segmentations in order to target potential customers for the business</a:t>
            </a:r>
          </a:p>
          <a:p>
            <a:pPr lvl="0" algn="just">
              <a:lnSpc>
                <a:spcPct val="150000"/>
              </a:lnSpc>
              <a:buFont typeface="Wingdings" pitchFamily="2" charset="2"/>
              <a:buChar char="v"/>
            </a:pPr>
            <a:r>
              <a:rPr lang="en-IN" sz="2000" dirty="0">
                <a:latin typeface="Times New Roman" pitchFamily="18" charset="0"/>
                <a:cs typeface="Times New Roman" pitchFamily="18" charset="0"/>
              </a:rPr>
              <a:t>The organisation provides premium quality guest service at premium prices to target high and high-middle-class customers</a:t>
            </a:r>
          </a:p>
          <a:p>
            <a:pPr lvl="0" algn="just">
              <a:lnSpc>
                <a:spcPct val="150000"/>
              </a:lnSpc>
              <a:buFont typeface="Wingdings" pitchFamily="2" charset="2"/>
              <a:buChar char="v"/>
            </a:pPr>
            <a:r>
              <a:rPr lang="en-IN" sz="2000" dirty="0">
                <a:latin typeface="Times New Roman" pitchFamily="18" charset="0"/>
                <a:cs typeface="Times New Roman" pitchFamily="18" charset="0"/>
              </a:rPr>
              <a:t>Behavioural segmentation helps maintain customer loyalty towards the business and attracts loyal customers with different facilities </a:t>
            </a:r>
          </a:p>
          <a:p>
            <a:pPr lvl="0" algn="just">
              <a:lnSpc>
                <a:spcPct val="150000"/>
              </a:lnSpc>
              <a:buFont typeface="Wingdings" pitchFamily="2" charset="2"/>
              <a:buChar char="v"/>
            </a:pPr>
            <a:r>
              <a:rPr lang="en-IN" sz="2000" dirty="0">
                <a:latin typeface="Times New Roman" pitchFamily="18" charset="0"/>
                <a:cs typeface="Times New Roman" pitchFamily="18" charset="0"/>
              </a:rPr>
              <a:t>The organisation has more than 177 million customers and premium members across the world (JW Marriott, 2023)</a:t>
            </a:r>
          </a:p>
        </p:txBody>
      </p:sp>
    </p:spTree>
    <p:extLst>
      <p:ext uri="{BB962C8B-B14F-4D97-AF65-F5344CB8AC3E}">
        <p14:creationId xmlns:p14="http://schemas.microsoft.com/office/powerpoint/2010/main" val="22225633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94122"/>
          </a:xfrm>
        </p:spPr>
        <p:txBody>
          <a:bodyPr>
            <a:noAutofit/>
          </a:bodyPr>
          <a:lstStyle/>
          <a:p>
            <a:r>
              <a:rPr lang="en-IN" sz="3200" b="1" dirty="0">
                <a:latin typeface="Times New Roman" pitchFamily="18" charset="0"/>
                <a:cs typeface="Times New Roman" pitchFamily="18" charset="0"/>
              </a:rPr>
              <a:t>The reason behind appealing to the target customer group</a:t>
            </a:r>
            <a:endParaRPr lang="en-IN" sz="3200" dirty="0">
              <a:latin typeface="Times New Roman" pitchFamily="18" charset="0"/>
              <a:cs typeface="Times New Roman" pitchFamily="18" charset="0"/>
            </a:endParaRPr>
          </a:p>
        </p:txBody>
      </p:sp>
      <p:sp>
        <p:nvSpPr>
          <p:cNvPr id="3" name="Content Placeholder 2"/>
          <p:cNvSpPr>
            <a:spLocks noGrp="1"/>
          </p:cNvSpPr>
          <p:nvPr>
            <p:ph sz="half" idx="1"/>
          </p:nvPr>
        </p:nvSpPr>
        <p:spPr/>
        <p:txBody>
          <a:bodyPr>
            <a:noAutofit/>
          </a:bodyPr>
          <a:lstStyle/>
          <a:p>
            <a:pPr lvl="0" algn="just">
              <a:lnSpc>
                <a:spcPct val="150000"/>
              </a:lnSpc>
              <a:buFont typeface="Wingdings" pitchFamily="2" charset="2"/>
              <a:buChar char="v"/>
            </a:pPr>
            <a:r>
              <a:rPr lang="en-IN" sz="1600" dirty="0">
                <a:latin typeface="Times New Roman" pitchFamily="18" charset="0"/>
                <a:cs typeface="Times New Roman" pitchFamily="18" charset="0"/>
              </a:rPr>
              <a:t>The reason behind choosing demographic segmentation is that it helps to maintain the financial stability of JW Marriott</a:t>
            </a:r>
          </a:p>
          <a:p>
            <a:pPr lvl="0" algn="just">
              <a:lnSpc>
                <a:spcPct val="150000"/>
              </a:lnSpc>
              <a:buFont typeface="Wingdings" pitchFamily="2" charset="2"/>
              <a:buChar char="v"/>
            </a:pPr>
            <a:r>
              <a:rPr lang="en-IN" sz="1600" dirty="0">
                <a:latin typeface="Times New Roman" pitchFamily="18" charset="0"/>
                <a:cs typeface="Times New Roman" pitchFamily="18" charset="0"/>
              </a:rPr>
              <a:t>It also helps to maintain the standards of the hotel as well as improve brand value in the target market (JW Marriott, 2023)</a:t>
            </a:r>
          </a:p>
          <a:p>
            <a:pPr lvl="0" algn="just">
              <a:lnSpc>
                <a:spcPct val="150000"/>
              </a:lnSpc>
              <a:buFont typeface="Wingdings" pitchFamily="2" charset="2"/>
              <a:buChar char="v"/>
            </a:pPr>
            <a:r>
              <a:rPr lang="en-IN" sz="1600" dirty="0">
                <a:latin typeface="Times New Roman" pitchFamily="18" charset="0"/>
                <a:cs typeface="Times New Roman" pitchFamily="18" charset="0"/>
              </a:rPr>
              <a:t>Behavioural segmentation helps to present the browsing options used by loyal customers and their changing expectations</a:t>
            </a:r>
          </a:p>
          <a:p>
            <a:pPr lvl="0" algn="just">
              <a:lnSpc>
                <a:spcPct val="150000"/>
              </a:lnSpc>
              <a:buFont typeface="Wingdings" pitchFamily="2" charset="2"/>
              <a:buChar char="v"/>
            </a:pPr>
            <a:r>
              <a:rPr lang="en-IN" sz="1600" dirty="0">
                <a:latin typeface="Times New Roman" pitchFamily="18" charset="0"/>
                <a:cs typeface="Times New Roman" pitchFamily="18" charset="0"/>
              </a:rPr>
              <a:t>It also helps to increase brand reputation and brand loyalty in the target market by meeting the expectations of customers</a:t>
            </a:r>
          </a:p>
        </p:txBody>
      </p:sp>
      <p:pic>
        <p:nvPicPr>
          <p:cNvPr id="5" name="image6.png"/>
          <p:cNvPicPr/>
          <p:nvPr/>
        </p:nvPicPr>
        <p:blipFill>
          <a:blip r:embed="rId3"/>
          <a:stretch>
            <a:fillRect/>
          </a:stretch>
        </p:blipFill>
        <p:spPr>
          <a:xfrm>
            <a:off x="4788024" y="1772816"/>
            <a:ext cx="4104456" cy="3384376"/>
          </a:xfrm>
          <a:prstGeom prst="rect">
            <a:avLst/>
          </a:prstGeom>
          <a:ln>
            <a:noFill/>
          </a:ln>
          <a:effectLst>
            <a:outerShdw blurRad="292100" dist="139700" dir="2700000" algn="tl" rotWithShape="0">
              <a:srgbClr val="333333">
                <a:alpha val="65000"/>
              </a:srgbClr>
            </a:outerShdw>
          </a:effectLst>
        </p:spPr>
      </p:pic>
      <p:sp>
        <p:nvSpPr>
          <p:cNvPr id="6" name="Rectangle 5"/>
          <p:cNvSpPr/>
          <p:nvPr/>
        </p:nvSpPr>
        <p:spPr>
          <a:xfrm>
            <a:off x="4788024" y="5445224"/>
            <a:ext cx="4104456" cy="461665"/>
          </a:xfrm>
          <a:prstGeom prst="rect">
            <a:avLst/>
          </a:prstGeom>
        </p:spPr>
        <p:txBody>
          <a:bodyPr wrap="square">
            <a:spAutoFit/>
          </a:bodyPr>
          <a:lstStyle/>
          <a:p>
            <a:pPr algn="ctr"/>
            <a:r>
              <a:rPr lang="en-IN" sz="1200" b="1" dirty="0">
                <a:latin typeface="Times New Roman" pitchFamily="18" charset="0"/>
                <a:cs typeface="Times New Roman" pitchFamily="18" charset="0"/>
              </a:rPr>
              <a:t>Figure: Known Hotel brands among global customers</a:t>
            </a:r>
            <a:endParaRPr lang="en-IN" sz="1200" dirty="0">
              <a:latin typeface="Times New Roman" pitchFamily="18" charset="0"/>
              <a:cs typeface="Times New Roman" pitchFamily="18" charset="0"/>
            </a:endParaRPr>
          </a:p>
          <a:p>
            <a:pPr algn="ctr"/>
            <a:r>
              <a:rPr lang="en-IN" sz="1200" dirty="0">
                <a:latin typeface="Times New Roman" pitchFamily="18" charset="0"/>
                <a:cs typeface="Times New Roman" pitchFamily="18" charset="0"/>
              </a:rPr>
              <a:t>(Source: </a:t>
            </a:r>
            <a:r>
              <a:rPr lang="en-IN" sz="1200" dirty="0" err="1">
                <a:latin typeface="Times New Roman" pitchFamily="18" charset="0"/>
                <a:cs typeface="Times New Roman" pitchFamily="18" charset="0"/>
              </a:rPr>
              <a:t>Statista</a:t>
            </a:r>
            <a:r>
              <a:rPr lang="en-IN" sz="1200" dirty="0">
                <a:latin typeface="Times New Roman" pitchFamily="18" charset="0"/>
                <a:cs typeface="Times New Roman" pitchFamily="18" charset="0"/>
              </a:rPr>
              <a:t>, 2023)</a:t>
            </a:r>
          </a:p>
        </p:txBody>
      </p:sp>
    </p:spTree>
    <p:extLst>
      <p:ext uri="{BB962C8B-B14F-4D97-AF65-F5344CB8AC3E}">
        <p14:creationId xmlns:p14="http://schemas.microsoft.com/office/powerpoint/2010/main" val="5208883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74638"/>
            <a:ext cx="8229600" cy="850106"/>
          </a:xfrm>
        </p:spPr>
        <p:txBody>
          <a:bodyPr>
            <a:noAutofit/>
          </a:bodyPr>
          <a:lstStyle/>
          <a:p>
            <a:r>
              <a:rPr lang="en-IN" sz="3200" b="1" dirty="0">
                <a:latin typeface="Times New Roman" pitchFamily="18" charset="0"/>
                <a:cs typeface="Times New Roman" pitchFamily="18" charset="0"/>
              </a:rPr>
              <a:t>Nature, scope, and role of customer services and facilities in the hotel industry</a:t>
            </a:r>
            <a:endParaRPr lang="en-IN" sz="3200" dirty="0">
              <a:latin typeface="Times New Roman" pitchFamily="18" charset="0"/>
              <a:cs typeface="Times New Roman" pitchFamily="18" charset="0"/>
            </a:endParaRPr>
          </a:p>
        </p:txBody>
      </p:sp>
      <p:sp>
        <p:nvSpPr>
          <p:cNvPr id="5" name="Content Placeholder 4"/>
          <p:cNvSpPr>
            <a:spLocks noGrp="1"/>
          </p:cNvSpPr>
          <p:nvPr>
            <p:ph sz="half" idx="1"/>
          </p:nvPr>
        </p:nvSpPr>
        <p:spPr/>
        <p:txBody>
          <a:bodyPr>
            <a:noAutofit/>
          </a:bodyPr>
          <a:lstStyle/>
          <a:p>
            <a:pPr lvl="0" algn="just">
              <a:lnSpc>
                <a:spcPct val="150000"/>
              </a:lnSpc>
              <a:buFont typeface="Wingdings" pitchFamily="2" charset="2"/>
              <a:buChar char="v"/>
            </a:pPr>
            <a:r>
              <a:rPr lang="en-IN" sz="1400" dirty="0">
                <a:latin typeface="Times New Roman" pitchFamily="18" charset="0"/>
                <a:cs typeface="Times New Roman" pitchFamily="18" charset="0"/>
              </a:rPr>
              <a:t>The nature of customer service and facilities include premium quality accommodation with high-level hospitality and personalised assistance</a:t>
            </a:r>
          </a:p>
          <a:p>
            <a:pPr lvl="0" algn="just">
              <a:lnSpc>
                <a:spcPct val="150000"/>
              </a:lnSpc>
              <a:buFont typeface="Wingdings" pitchFamily="2" charset="2"/>
              <a:buChar char="v"/>
            </a:pPr>
            <a:r>
              <a:rPr lang="en-IN" sz="1400" dirty="0">
                <a:latin typeface="Times New Roman" pitchFamily="18" charset="0"/>
                <a:cs typeface="Times New Roman" pitchFamily="18" charset="0"/>
              </a:rPr>
              <a:t>The scope of customer service and facilities in the hotel industry includes effective accommodation, arrival and pre-arrival services</a:t>
            </a:r>
          </a:p>
          <a:p>
            <a:pPr lvl="0" algn="just">
              <a:lnSpc>
                <a:spcPct val="150000"/>
              </a:lnSpc>
              <a:buFont typeface="Wingdings" pitchFamily="2" charset="2"/>
              <a:buChar char="v"/>
            </a:pPr>
            <a:r>
              <a:rPr lang="en-IN" sz="1400" dirty="0">
                <a:latin typeface="Times New Roman" pitchFamily="18" charset="0"/>
                <a:cs typeface="Times New Roman" pitchFamily="18" charset="0"/>
              </a:rPr>
              <a:t>The role of customer service and facilities in the particular industry is to attract customers and enhance their experiences (</a:t>
            </a:r>
            <a:r>
              <a:rPr lang="en-IN" sz="1400" dirty="0" err="1">
                <a:latin typeface="Times New Roman" pitchFamily="18" charset="0"/>
                <a:cs typeface="Times New Roman" pitchFamily="18" charset="0"/>
              </a:rPr>
              <a:t>Ojo</a:t>
            </a:r>
            <a:r>
              <a:rPr lang="en-IN" sz="1400" dirty="0">
                <a:latin typeface="Times New Roman" pitchFamily="18" charset="0"/>
                <a:cs typeface="Times New Roman" pitchFamily="18" charset="0"/>
              </a:rPr>
              <a:t> and </a:t>
            </a:r>
            <a:r>
              <a:rPr lang="en-IN" sz="1400" dirty="0" err="1">
                <a:latin typeface="Times New Roman" pitchFamily="18" charset="0"/>
                <a:cs typeface="Times New Roman" pitchFamily="18" charset="0"/>
              </a:rPr>
              <a:t>Majebi</a:t>
            </a:r>
            <a:r>
              <a:rPr lang="en-IN" sz="1400" dirty="0">
                <a:latin typeface="Times New Roman" pitchFamily="18" charset="0"/>
                <a:cs typeface="Times New Roman" pitchFamily="18" charset="0"/>
              </a:rPr>
              <a:t> </a:t>
            </a:r>
            <a:r>
              <a:rPr lang="en-IN" sz="1400" dirty="0" err="1">
                <a:latin typeface="Times New Roman" pitchFamily="18" charset="0"/>
                <a:cs typeface="Times New Roman" pitchFamily="18" charset="0"/>
              </a:rPr>
              <a:t>Enesi</a:t>
            </a:r>
            <a:r>
              <a:rPr lang="en-IN" sz="1400" dirty="0">
                <a:latin typeface="Times New Roman" pitchFamily="18" charset="0"/>
                <a:cs typeface="Times New Roman" pitchFamily="18" charset="0"/>
              </a:rPr>
              <a:t>, 2018)</a:t>
            </a:r>
          </a:p>
          <a:p>
            <a:pPr lvl="0" algn="just">
              <a:lnSpc>
                <a:spcPct val="150000"/>
              </a:lnSpc>
              <a:buFont typeface="Wingdings" pitchFamily="2" charset="2"/>
              <a:buChar char="v"/>
            </a:pPr>
            <a:r>
              <a:rPr lang="en-IN" sz="1400" dirty="0">
                <a:latin typeface="Times New Roman" pitchFamily="18" charset="0"/>
                <a:cs typeface="Times New Roman" pitchFamily="18" charset="0"/>
              </a:rPr>
              <a:t>Effective customer service and facilities help to establish the business reputation and improve guest satisfaction in the target market</a:t>
            </a:r>
          </a:p>
        </p:txBody>
      </p:sp>
      <p:pic>
        <p:nvPicPr>
          <p:cNvPr id="7" name="image2.png"/>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4860032" y="1920980"/>
            <a:ext cx="3960440" cy="3092196"/>
          </a:xfrm>
          <a:prstGeom prst="rect">
            <a:avLst/>
          </a:prstGeom>
          <a:ln>
            <a:noFill/>
          </a:ln>
          <a:effectLst>
            <a:outerShdw blurRad="292100" dist="139700" dir="2700000" algn="tl" rotWithShape="0">
              <a:srgbClr val="333333">
                <a:alpha val="65000"/>
              </a:srgbClr>
            </a:outerShdw>
          </a:effectLst>
        </p:spPr>
      </p:pic>
      <p:sp>
        <p:nvSpPr>
          <p:cNvPr id="8" name="Rectangle 7"/>
          <p:cNvSpPr/>
          <p:nvPr/>
        </p:nvSpPr>
        <p:spPr>
          <a:xfrm>
            <a:off x="4860032" y="5229200"/>
            <a:ext cx="3960440" cy="646331"/>
          </a:xfrm>
          <a:prstGeom prst="rect">
            <a:avLst/>
          </a:prstGeom>
        </p:spPr>
        <p:txBody>
          <a:bodyPr wrap="square">
            <a:spAutoFit/>
          </a:bodyPr>
          <a:lstStyle/>
          <a:p>
            <a:pPr algn="ctr"/>
            <a:r>
              <a:rPr lang="en-IN" sz="1200" b="1" dirty="0">
                <a:latin typeface="Times New Roman" pitchFamily="18" charset="0"/>
                <a:cs typeface="Times New Roman" pitchFamily="18" charset="0"/>
              </a:rPr>
              <a:t>Figure: Service quality and customer satisfaction in the hotel industry</a:t>
            </a:r>
            <a:endParaRPr lang="en-IN" sz="1200" dirty="0">
              <a:latin typeface="Times New Roman" pitchFamily="18" charset="0"/>
              <a:cs typeface="Times New Roman" pitchFamily="18" charset="0"/>
            </a:endParaRPr>
          </a:p>
          <a:p>
            <a:pPr algn="ctr"/>
            <a:r>
              <a:rPr lang="en-IN" sz="1200" dirty="0">
                <a:latin typeface="Times New Roman" pitchFamily="18" charset="0"/>
                <a:cs typeface="Times New Roman" pitchFamily="18" charset="0"/>
              </a:rPr>
              <a:t>(Source: </a:t>
            </a:r>
            <a:r>
              <a:rPr lang="en-IN" sz="1200" dirty="0" err="1">
                <a:latin typeface="Times New Roman" pitchFamily="18" charset="0"/>
                <a:cs typeface="Times New Roman" pitchFamily="18" charset="0"/>
              </a:rPr>
              <a:t>Ojo</a:t>
            </a:r>
            <a:r>
              <a:rPr lang="en-IN" sz="1200" dirty="0">
                <a:latin typeface="Times New Roman" pitchFamily="18" charset="0"/>
                <a:cs typeface="Times New Roman" pitchFamily="18" charset="0"/>
              </a:rPr>
              <a:t> and </a:t>
            </a:r>
            <a:r>
              <a:rPr lang="en-IN" sz="1200" dirty="0" err="1">
                <a:latin typeface="Times New Roman" pitchFamily="18" charset="0"/>
                <a:cs typeface="Times New Roman" pitchFamily="18" charset="0"/>
              </a:rPr>
              <a:t>Majebi</a:t>
            </a:r>
            <a:r>
              <a:rPr lang="en-IN" sz="1200" dirty="0">
                <a:latin typeface="Times New Roman" pitchFamily="18" charset="0"/>
                <a:cs typeface="Times New Roman" pitchFamily="18" charset="0"/>
              </a:rPr>
              <a:t> </a:t>
            </a:r>
            <a:r>
              <a:rPr lang="en-IN" sz="1200" dirty="0" err="1">
                <a:latin typeface="Times New Roman" pitchFamily="18" charset="0"/>
                <a:cs typeface="Times New Roman" pitchFamily="18" charset="0"/>
              </a:rPr>
              <a:t>Enesi</a:t>
            </a:r>
            <a:r>
              <a:rPr lang="en-IN" sz="1200" dirty="0">
                <a:latin typeface="Times New Roman" pitchFamily="18" charset="0"/>
                <a:cs typeface="Times New Roman" pitchFamily="18" charset="0"/>
              </a:rPr>
              <a:t>, 2018)</a:t>
            </a:r>
          </a:p>
        </p:txBody>
      </p:sp>
    </p:spTree>
    <p:extLst>
      <p:ext uri="{BB962C8B-B14F-4D97-AF65-F5344CB8AC3E}">
        <p14:creationId xmlns:p14="http://schemas.microsoft.com/office/powerpoint/2010/main" val="506535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Autofit/>
          </a:bodyPr>
          <a:lstStyle/>
          <a:p>
            <a:r>
              <a:rPr lang="en-IN" sz="3200" b="1" dirty="0">
                <a:latin typeface="Times New Roman" pitchFamily="18" charset="0"/>
                <a:cs typeface="Times New Roman" pitchFamily="18" charset="0"/>
              </a:rPr>
              <a:t>Nature, scope, and role of customer services and facilities in J.W. Marriott</a:t>
            </a:r>
            <a:endParaRPr lang="en-IN" sz="3200" dirty="0">
              <a:latin typeface="Times New Roman" pitchFamily="18" charset="0"/>
              <a:cs typeface="Times New Roman" pitchFamily="18" charset="0"/>
            </a:endParaRPr>
          </a:p>
        </p:txBody>
      </p:sp>
      <p:sp>
        <p:nvSpPr>
          <p:cNvPr id="3" name="Content Placeholder 2"/>
          <p:cNvSpPr>
            <a:spLocks noGrp="1"/>
          </p:cNvSpPr>
          <p:nvPr>
            <p:ph sz="half" idx="1"/>
          </p:nvPr>
        </p:nvSpPr>
        <p:spPr/>
        <p:txBody>
          <a:bodyPr>
            <a:normAutofit fontScale="85000" lnSpcReduction="10000"/>
          </a:bodyPr>
          <a:lstStyle/>
          <a:p>
            <a:pPr lvl="0" algn="just">
              <a:lnSpc>
                <a:spcPct val="150000"/>
              </a:lnSpc>
              <a:buFont typeface="Wingdings" pitchFamily="2" charset="2"/>
              <a:buChar char="v"/>
            </a:pPr>
            <a:r>
              <a:rPr lang="en-IN" sz="1600" dirty="0">
                <a:latin typeface="Times New Roman" pitchFamily="18" charset="0"/>
                <a:cs typeface="Times New Roman" pitchFamily="18" charset="0"/>
              </a:rPr>
              <a:t>The nature of customer service and facilities of JW Marriott evolves around the expectations of guests and provides memorable experiences for them</a:t>
            </a:r>
          </a:p>
          <a:p>
            <a:pPr lvl="0" algn="just">
              <a:lnSpc>
                <a:spcPct val="150000"/>
              </a:lnSpc>
              <a:buFont typeface="Wingdings" pitchFamily="2" charset="2"/>
              <a:buChar char="v"/>
            </a:pPr>
            <a:r>
              <a:rPr lang="en-IN" sz="1600" dirty="0">
                <a:latin typeface="Times New Roman" pitchFamily="18" charset="0"/>
                <a:cs typeface="Times New Roman" pitchFamily="18" charset="0"/>
              </a:rPr>
              <a:t>The scope of customer service and facilities of the organisation highlights premium quality accommodation system and recreational facilities for guests</a:t>
            </a:r>
          </a:p>
          <a:p>
            <a:pPr lvl="0" algn="just">
              <a:lnSpc>
                <a:spcPct val="150000"/>
              </a:lnSpc>
              <a:buFont typeface="Wingdings" pitchFamily="2" charset="2"/>
              <a:buChar char="v"/>
            </a:pPr>
            <a:r>
              <a:rPr lang="en-IN" sz="1600" dirty="0">
                <a:latin typeface="Times New Roman" pitchFamily="18" charset="0"/>
                <a:cs typeface="Times New Roman" pitchFamily="18" charset="0"/>
              </a:rPr>
              <a:t>Customer services and facilities of the hotel play a major role in generating revenue which reached 20.773 billion US dollars</a:t>
            </a:r>
          </a:p>
          <a:p>
            <a:pPr lvl="0" algn="just">
              <a:lnSpc>
                <a:spcPct val="150000"/>
              </a:lnSpc>
              <a:buFont typeface="Wingdings" pitchFamily="2" charset="2"/>
              <a:buChar char="v"/>
            </a:pPr>
            <a:r>
              <a:rPr lang="en-IN" sz="1600" dirty="0">
                <a:latin typeface="Times New Roman" pitchFamily="18" charset="0"/>
                <a:cs typeface="Times New Roman" pitchFamily="18" charset="0"/>
              </a:rPr>
              <a:t>It helps to improve brand engagement with target customers in the global market by developing positive customer experience in the market</a:t>
            </a:r>
          </a:p>
        </p:txBody>
      </p:sp>
      <p:pic>
        <p:nvPicPr>
          <p:cNvPr id="5" name="image4.png"/>
          <p:cNvPicPr/>
          <p:nvPr/>
        </p:nvPicPr>
        <p:blipFill>
          <a:blip r:embed="rId3"/>
          <a:stretch>
            <a:fillRect/>
          </a:stretch>
        </p:blipFill>
        <p:spPr>
          <a:xfrm>
            <a:off x="4872560" y="1844824"/>
            <a:ext cx="4019920" cy="3240360"/>
          </a:xfrm>
          <a:prstGeom prst="rect">
            <a:avLst/>
          </a:prstGeom>
          <a:ln>
            <a:noFill/>
          </a:ln>
          <a:effectLst>
            <a:outerShdw blurRad="292100" dist="139700" dir="2700000" algn="tl" rotWithShape="0">
              <a:srgbClr val="333333">
                <a:alpha val="65000"/>
              </a:srgbClr>
            </a:outerShdw>
          </a:effectLst>
        </p:spPr>
      </p:pic>
      <p:sp>
        <p:nvSpPr>
          <p:cNvPr id="6" name="Rectangle 5"/>
          <p:cNvSpPr/>
          <p:nvPr/>
        </p:nvSpPr>
        <p:spPr>
          <a:xfrm>
            <a:off x="4872560" y="5301208"/>
            <a:ext cx="4019920" cy="461665"/>
          </a:xfrm>
          <a:prstGeom prst="rect">
            <a:avLst/>
          </a:prstGeom>
        </p:spPr>
        <p:txBody>
          <a:bodyPr wrap="square">
            <a:spAutoFit/>
          </a:bodyPr>
          <a:lstStyle/>
          <a:p>
            <a:pPr algn="ctr"/>
            <a:r>
              <a:rPr lang="en-IN" sz="1200" b="1" dirty="0">
                <a:latin typeface="Times New Roman" pitchFamily="18" charset="0"/>
                <a:cs typeface="Times New Roman" pitchFamily="18" charset="0"/>
              </a:rPr>
              <a:t>Figure: Marriott revenue worldwide</a:t>
            </a:r>
            <a:endParaRPr lang="en-IN" sz="1200" dirty="0">
              <a:latin typeface="Times New Roman" pitchFamily="18" charset="0"/>
              <a:cs typeface="Times New Roman" pitchFamily="18" charset="0"/>
            </a:endParaRPr>
          </a:p>
          <a:p>
            <a:pPr algn="ctr"/>
            <a:r>
              <a:rPr lang="en-IN" sz="1200" dirty="0">
                <a:latin typeface="Times New Roman" pitchFamily="18" charset="0"/>
                <a:cs typeface="Times New Roman" pitchFamily="18" charset="0"/>
              </a:rPr>
              <a:t>(Source: </a:t>
            </a:r>
            <a:r>
              <a:rPr lang="en-IN" sz="1200" dirty="0" err="1">
                <a:latin typeface="Times New Roman" pitchFamily="18" charset="0"/>
                <a:cs typeface="Times New Roman" pitchFamily="18" charset="0"/>
              </a:rPr>
              <a:t>Statista</a:t>
            </a:r>
            <a:r>
              <a:rPr lang="en-IN" sz="1200" dirty="0">
                <a:latin typeface="Times New Roman" pitchFamily="18" charset="0"/>
                <a:cs typeface="Times New Roman" pitchFamily="18" charset="0"/>
              </a:rPr>
              <a:t>, 2023)</a:t>
            </a:r>
          </a:p>
        </p:txBody>
      </p:sp>
    </p:spTree>
    <p:extLst>
      <p:ext uri="{BB962C8B-B14F-4D97-AF65-F5344CB8AC3E}">
        <p14:creationId xmlns:p14="http://schemas.microsoft.com/office/powerpoint/2010/main" val="32737533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IN" sz="2800" b="1" dirty="0">
                <a:latin typeface="Times New Roman" pitchFamily="18" charset="0"/>
                <a:cs typeface="Times New Roman" pitchFamily="18" charset="0"/>
              </a:rPr>
              <a:t>Importance of hospitality and the process of meeting the expectations of guests</a:t>
            </a:r>
            <a:endParaRPr lang="en-IN" sz="2800" dirty="0">
              <a:latin typeface="Times New Roman" pitchFamily="18" charset="0"/>
              <a:cs typeface="Times New Roman" pitchFamily="18" charset="0"/>
            </a:endParaRPr>
          </a:p>
        </p:txBody>
      </p:sp>
      <p:sp>
        <p:nvSpPr>
          <p:cNvPr id="3" name="Content Placeholder 2"/>
          <p:cNvSpPr>
            <a:spLocks noGrp="1"/>
          </p:cNvSpPr>
          <p:nvPr>
            <p:ph idx="1"/>
          </p:nvPr>
        </p:nvSpPr>
        <p:spPr/>
        <p:txBody>
          <a:bodyPr>
            <a:noAutofit/>
          </a:bodyPr>
          <a:lstStyle/>
          <a:p>
            <a:pPr lvl="0" algn="just">
              <a:lnSpc>
                <a:spcPct val="150000"/>
              </a:lnSpc>
              <a:buFont typeface="Wingdings" pitchFamily="2" charset="2"/>
              <a:buChar char="v"/>
            </a:pPr>
            <a:r>
              <a:rPr lang="en-IN" sz="2000" dirty="0">
                <a:latin typeface="Times New Roman" pitchFamily="18" charset="0"/>
                <a:cs typeface="Times New Roman" pitchFamily="18" charset="0"/>
              </a:rPr>
              <a:t>Hospitality is the most important aspect of the hotel sector which focuses on guest satisfaction and reputation management in the market</a:t>
            </a:r>
          </a:p>
          <a:p>
            <a:pPr lvl="0" algn="just">
              <a:lnSpc>
                <a:spcPct val="150000"/>
              </a:lnSpc>
              <a:buFont typeface="Wingdings" pitchFamily="2" charset="2"/>
              <a:buChar char="v"/>
            </a:pPr>
            <a:r>
              <a:rPr lang="en-IN" sz="2000" dirty="0">
                <a:latin typeface="Times New Roman" pitchFamily="18" charset="0"/>
                <a:cs typeface="Times New Roman" pitchFamily="18" charset="0"/>
              </a:rPr>
              <a:t>It helps to provide excellent guest service and build loyal customer bases in order to ensure continuous revenue generation</a:t>
            </a:r>
          </a:p>
          <a:p>
            <a:pPr lvl="0" algn="just">
              <a:lnSpc>
                <a:spcPct val="150000"/>
              </a:lnSpc>
              <a:buFont typeface="Wingdings" pitchFamily="2" charset="2"/>
              <a:buChar char="v"/>
            </a:pPr>
            <a:r>
              <a:rPr lang="en-IN" sz="2000" dirty="0">
                <a:latin typeface="Times New Roman" pitchFamily="18" charset="0"/>
                <a:cs typeface="Times New Roman" pitchFamily="18" charset="0"/>
              </a:rPr>
              <a:t>In the process of meeting the expectations of guests hotels focus on empowering workers and maintaining consistency in customer services</a:t>
            </a:r>
          </a:p>
          <a:p>
            <a:pPr lvl="0" algn="just">
              <a:lnSpc>
                <a:spcPct val="150000"/>
              </a:lnSpc>
              <a:buFont typeface="Wingdings" pitchFamily="2" charset="2"/>
              <a:buChar char="v"/>
            </a:pPr>
            <a:r>
              <a:rPr lang="en-IN" sz="2000" dirty="0">
                <a:latin typeface="Times New Roman" pitchFamily="18" charset="0"/>
                <a:cs typeface="Times New Roman" pitchFamily="18" charset="0"/>
              </a:rPr>
              <a:t>JW Marriott includes personalisation in guest service and collects feedback to improve its services which increases sales by 181 million US dollars (JW Marriott, 2023)</a:t>
            </a:r>
          </a:p>
        </p:txBody>
      </p:sp>
    </p:spTree>
    <p:extLst>
      <p:ext uri="{BB962C8B-B14F-4D97-AF65-F5344CB8AC3E}">
        <p14:creationId xmlns:p14="http://schemas.microsoft.com/office/powerpoint/2010/main" val="12572498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200" b="1" dirty="0">
                <a:latin typeface="Times New Roman" pitchFamily="18" charset="0"/>
                <a:cs typeface="Times New Roman" pitchFamily="18" charset="0"/>
              </a:rPr>
              <a:t>Conclusion</a:t>
            </a:r>
            <a:endParaRPr lang="en-IN" sz="3200"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a:bodyPr>
          <a:lstStyle/>
          <a:p>
            <a:pPr lvl="0" algn="just">
              <a:lnSpc>
                <a:spcPct val="150000"/>
              </a:lnSpc>
              <a:buFont typeface="Wingdings" pitchFamily="2" charset="2"/>
              <a:buChar char="v"/>
            </a:pPr>
            <a:r>
              <a:rPr lang="en-IN" sz="2000" dirty="0">
                <a:latin typeface="Times New Roman" pitchFamily="18" charset="0"/>
                <a:cs typeface="Times New Roman" pitchFamily="18" charset="0"/>
              </a:rPr>
              <a:t>The study has presented the importance of international hotel management in expanding the businesses of hotels</a:t>
            </a:r>
          </a:p>
          <a:p>
            <a:pPr lvl="0" algn="just">
              <a:lnSpc>
                <a:spcPct val="150000"/>
              </a:lnSpc>
              <a:buFont typeface="Wingdings" pitchFamily="2" charset="2"/>
              <a:buChar char="v"/>
            </a:pPr>
            <a:r>
              <a:rPr lang="en-IN" sz="2000" dirty="0">
                <a:latin typeface="Times New Roman" pitchFamily="18" charset="0"/>
                <a:cs typeface="Times New Roman" pitchFamily="18" charset="0"/>
              </a:rPr>
              <a:t>It has highlighted the way JW Marriott maintains the quality of guest services in order to enhance the engagement of customers</a:t>
            </a:r>
          </a:p>
          <a:p>
            <a:pPr lvl="0" algn="just">
              <a:lnSpc>
                <a:spcPct val="150000"/>
              </a:lnSpc>
              <a:buFont typeface="Wingdings" pitchFamily="2" charset="2"/>
              <a:buChar char="v"/>
            </a:pPr>
            <a:r>
              <a:rPr lang="en-IN" sz="2000" dirty="0">
                <a:latin typeface="Times New Roman" pitchFamily="18" charset="0"/>
                <a:cs typeface="Times New Roman" pitchFamily="18" charset="0"/>
              </a:rPr>
              <a:t>It has also presented the approach of the chosen Organisation in targeting customers in the target market</a:t>
            </a:r>
          </a:p>
        </p:txBody>
      </p:sp>
    </p:spTree>
    <p:extLst>
      <p:ext uri="{BB962C8B-B14F-4D97-AF65-F5344CB8AC3E}">
        <p14:creationId xmlns:p14="http://schemas.microsoft.com/office/powerpoint/2010/main" val="40332601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US" sz="3200" b="1" dirty="0">
                <a:latin typeface="Times New Roman" pitchFamily="18" charset="0"/>
                <a:cs typeface="Times New Roman" pitchFamily="18" charset="0"/>
              </a:rPr>
              <a:t>References</a:t>
            </a:r>
            <a:endParaRPr lang="en-IN" b="1" dirty="0">
              <a:latin typeface="Times New Roman" pitchFamily="18" charset="0"/>
              <a:cs typeface="Times New Roman" pitchFamily="18" charset="0"/>
            </a:endParaRPr>
          </a:p>
        </p:txBody>
      </p:sp>
      <p:sp>
        <p:nvSpPr>
          <p:cNvPr id="3" name="Content Placeholder 2"/>
          <p:cNvSpPr>
            <a:spLocks noGrp="1"/>
          </p:cNvSpPr>
          <p:nvPr>
            <p:ph idx="1"/>
          </p:nvPr>
        </p:nvSpPr>
        <p:spPr>
          <a:xfrm>
            <a:off x="457200" y="1268760"/>
            <a:ext cx="8229600" cy="4857403"/>
          </a:xfrm>
        </p:spPr>
        <p:txBody>
          <a:bodyPr>
            <a:noAutofit/>
          </a:bodyPr>
          <a:lstStyle/>
          <a:p>
            <a:pPr algn="just">
              <a:lnSpc>
                <a:spcPct val="170000"/>
              </a:lnSpc>
              <a:buFont typeface="Wingdings" pitchFamily="2" charset="2"/>
              <a:buChar char="v"/>
            </a:pPr>
            <a:r>
              <a:rPr lang="en-IN" sz="1100" dirty="0">
                <a:latin typeface="Times New Roman" pitchFamily="18" charset="0"/>
                <a:cs typeface="Times New Roman" pitchFamily="18" charset="0"/>
              </a:rPr>
              <a:t>JW Marriott, 2023. </a:t>
            </a:r>
            <a:r>
              <a:rPr lang="en-IN" sz="1100" i="1" dirty="0">
                <a:latin typeface="Times New Roman" pitchFamily="18" charset="0"/>
                <a:cs typeface="Times New Roman" pitchFamily="18" charset="0"/>
              </a:rPr>
              <a:t>Annual Report 2022 JW Marriott</a:t>
            </a:r>
            <a:r>
              <a:rPr lang="en-IN" sz="1100" dirty="0">
                <a:latin typeface="Times New Roman" pitchFamily="18" charset="0"/>
                <a:cs typeface="Times New Roman" pitchFamily="18" charset="0"/>
              </a:rPr>
              <a:t>. Available at: https://marriott.gcs-web.com/static-files/b82978a6-9d28-4e38-9855-fc4ae2cebe11 (Accessed: 18 October 2023).</a:t>
            </a:r>
          </a:p>
          <a:p>
            <a:pPr algn="just">
              <a:lnSpc>
                <a:spcPct val="170000"/>
              </a:lnSpc>
              <a:buFont typeface="Wingdings" pitchFamily="2" charset="2"/>
              <a:buChar char="v"/>
            </a:pPr>
            <a:r>
              <a:rPr lang="en-IN" sz="1100" dirty="0">
                <a:latin typeface="Times New Roman" pitchFamily="18" charset="0"/>
                <a:cs typeface="Times New Roman" pitchFamily="18" charset="0"/>
              </a:rPr>
              <a:t>JW Marriott, 2023. </a:t>
            </a:r>
            <a:r>
              <a:rPr lang="en-IN" sz="1100" i="1" dirty="0">
                <a:latin typeface="Times New Roman" pitchFamily="18" charset="0"/>
                <a:cs typeface="Times New Roman" pitchFamily="18" charset="0"/>
              </a:rPr>
              <a:t>Marriott International Announces Sale of Eight Hotels for $181 Million</a:t>
            </a:r>
            <a:r>
              <a:rPr lang="en-IN" sz="1100" dirty="0">
                <a:latin typeface="Times New Roman" pitchFamily="18" charset="0"/>
                <a:cs typeface="Times New Roman" pitchFamily="18" charset="0"/>
              </a:rPr>
              <a:t>. Available at: https://marriott.gcs-web.com/news-releases/news-release-details/marriott-international-announces-sale-eight-hotels-181-million (Accessed: 18 October 2023).</a:t>
            </a:r>
          </a:p>
          <a:p>
            <a:pPr algn="just">
              <a:lnSpc>
                <a:spcPct val="170000"/>
              </a:lnSpc>
              <a:buFont typeface="Wingdings" pitchFamily="2" charset="2"/>
              <a:buChar char="v"/>
            </a:pPr>
            <a:r>
              <a:rPr lang="en-IN" sz="1100" dirty="0" err="1">
                <a:latin typeface="Times New Roman" pitchFamily="18" charset="0"/>
                <a:cs typeface="Times New Roman" pitchFamily="18" charset="0"/>
              </a:rPr>
              <a:t>Ojo</a:t>
            </a:r>
            <a:r>
              <a:rPr lang="en-IN" sz="1100" dirty="0">
                <a:latin typeface="Times New Roman" pitchFamily="18" charset="0"/>
                <a:cs typeface="Times New Roman" pitchFamily="18" charset="0"/>
              </a:rPr>
              <a:t>, B.Y. and </a:t>
            </a:r>
            <a:r>
              <a:rPr lang="en-IN" sz="1100" dirty="0" err="1">
                <a:latin typeface="Times New Roman" pitchFamily="18" charset="0"/>
                <a:cs typeface="Times New Roman" pitchFamily="18" charset="0"/>
              </a:rPr>
              <a:t>Majebi</a:t>
            </a:r>
            <a:r>
              <a:rPr lang="en-IN" sz="1100" dirty="0">
                <a:latin typeface="Times New Roman" pitchFamily="18" charset="0"/>
                <a:cs typeface="Times New Roman" pitchFamily="18" charset="0"/>
              </a:rPr>
              <a:t> </a:t>
            </a:r>
            <a:r>
              <a:rPr lang="en-IN" sz="1100" dirty="0" err="1">
                <a:latin typeface="Times New Roman" pitchFamily="18" charset="0"/>
                <a:cs typeface="Times New Roman" pitchFamily="18" charset="0"/>
              </a:rPr>
              <a:t>Enesi</a:t>
            </a:r>
            <a:r>
              <a:rPr lang="en-IN" sz="1100" dirty="0">
                <a:latin typeface="Times New Roman" pitchFamily="18" charset="0"/>
                <a:cs typeface="Times New Roman" pitchFamily="18" charset="0"/>
              </a:rPr>
              <a:t>, C., 2018. Lodging quality index approach: Exploring the relationship between service quality and customer satisfaction in the hotel industry. </a:t>
            </a:r>
            <a:r>
              <a:rPr lang="en-IN" sz="1100" i="1" dirty="0">
                <a:latin typeface="Times New Roman" pitchFamily="18" charset="0"/>
                <a:cs typeface="Times New Roman" pitchFamily="18" charset="0"/>
              </a:rPr>
              <a:t>Journal of Tourism and Heritage Studies</a:t>
            </a:r>
            <a:r>
              <a:rPr lang="en-IN" sz="1100" dirty="0">
                <a:latin typeface="Times New Roman" pitchFamily="18" charset="0"/>
                <a:cs typeface="Times New Roman" pitchFamily="18" charset="0"/>
              </a:rPr>
              <a:t>, </a:t>
            </a:r>
            <a:r>
              <a:rPr lang="en-IN" sz="1100" i="1" dirty="0">
                <a:latin typeface="Times New Roman" pitchFamily="18" charset="0"/>
                <a:cs typeface="Times New Roman" pitchFamily="18" charset="0"/>
              </a:rPr>
              <a:t>7</a:t>
            </a:r>
            <a:r>
              <a:rPr lang="en-IN" sz="1100" dirty="0">
                <a:latin typeface="Times New Roman" pitchFamily="18" charset="0"/>
                <a:cs typeface="Times New Roman" pitchFamily="18" charset="0"/>
              </a:rPr>
              <a:t>(1), pp.58-78.</a:t>
            </a:r>
          </a:p>
          <a:p>
            <a:pPr algn="just">
              <a:lnSpc>
                <a:spcPct val="170000"/>
              </a:lnSpc>
              <a:buFont typeface="Wingdings" pitchFamily="2" charset="2"/>
              <a:buChar char="v"/>
            </a:pPr>
            <a:r>
              <a:rPr lang="en-IN" sz="1100" dirty="0">
                <a:latin typeface="Times New Roman" pitchFamily="18" charset="0"/>
                <a:cs typeface="Times New Roman" pitchFamily="18" charset="0"/>
              </a:rPr>
              <a:t>Rutherford, D.G., 2021. Hotel management and operations, pp.98-231.</a:t>
            </a:r>
          </a:p>
          <a:p>
            <a:pPr algn="just">
              <a:lnSpc>
                <a:spcPct val="170000"/>
              </a:lnSpc>
              <a:buFont typeface="Wingdings" pitchFamily="2" charset="2"/>
              <a:buChar char="v"/>
            </a:pPr>
            <a:r>
              <a:rPr lang="en-IN" sz="1100" dirty="0" err="1">
                <a:latin typeface="Times New Roman" pitchFamily="18" charset="0"/>
                <a:cs typeface="Times New Roman" pitchFamily="18" charset="0"/>
              </a:rPr>
              <a:t>Sert</a:t>
            </a:r>
            <a:r>
              <a:rPr lang="en-IN" sz="1100" dirty="0">
                <a:latin typeface="Times New Roman" pitchFamily="18" charset="0"/>
                <a:cs typeface="Times New Roman" pitchFamily="18" charset="0"/>
              </a:rPr>
              <a:t>, A.N., 2017. Niche marketing and tourism. </a:t>
            </a:r>
            <a:r>
              <a:rPr lang="en-IN" sz="1100" i="1" dirty="0">
                <a:latin typeface="Times New Roman" pitchFamily="18" charset="0"/>
                <a:cs typeface="Times New Roman" pitchFamily="18" charset="0"/>
              </a:rPr>
              <a:t>Journal of Business Management and Economic Research</a:t>
            </a:r>
            <a:r>
              <a:rPr lang="en-IN" sz="1100" dirty="0">
                <a:latin typeface="Times New Roman" pitchFamily="18" charset="0"/>
                <a:cs typeface="Times New Roman" pitchFamily="18" charset="0"/>
              </a:rPr>
              <a:t>, </a:t>
            </a:r>
            <a:r>
              <a:rPr lang="en-IN" sz="1100" i="1" dirty="0">
                <a:latin typeface="Times New Roman" pitchFamily="18" charset="0"/>
                <a:cs typeface="Times New Roman" pitchFamily="18" charset="0"/>
              </a:rPr>
              <a:t>1</a:t>
            </a:r>
            <a:r>
              <a:rPr lang="en-IN" sz="1100" dirty="0">
                <a:latin typeface="Times New Roman" pitchFamily="18" charset="0"/>
                <a:cs typeface="Times New Roman" pitchFamily="18" charset="0"/>
              </a:rPr>
              <a:t>(1), pp.14-25.</a:t>
            </a:r>
          </a:p>
          <a:p>
            <a:pPr algn="just">
              <a:lnSpc>
                <a:spcPct val="170000"/>
              </a:lnSpc>
              <a:buFont typeface="Wingdings" pitchFamily="2" charset="2"/>
              <a:buChar char="v"/>
            </a:pPr>
            <a:r>
              <a:rPr lang="en-IN" sz="1100" dirty="0" err="1">
                <a:latin typeface="Times New Roman" pitchFamily="18" charset="0"/>
                <a:cs typeface="Times New Roman" pitchFamily="18" charset="0"/>
              </a:rPr>
              <a:t>Statista</a:t>
            </a:r>
            <a:r>
              <a:rPr lang="en-IN" sz="1100" dirty="0">
                <a:latin typeface="Times New Roman" pitchFamily="18" charset="0"/>
                <a:cs typeface="Times New Roman" pitchFamily="18" charset="0"/>
              </a:rPr>
              <a:t>, 2023. </a:t>
            </a:r>
            <a:r>
              <a:rPr lang="en-IN" sz="1100" i="1" dirty="0" err="1">
                <a:latin typeface="Times New Roman" pitchFamily="18" charset="0"/>
                <a:cs typeface="Times New Roman" pitchFamily="18" charset="0"/>
              </a:rPr>
              <a:t>Infographic</a:t>
            </a:r>
            <a:r>
              <a:rPr lang="en-IN" sz="1100" i="1" dirty="0">
                <a:latin typeface="Times New Roman" pitchFamily="18" charset="0"/>
                <a:cs typeface="Times New Roman" pitchFamily="18" charset="0"/>
              </a:rPr>
              <a:t>: Holiday Inn Best-Known, Hilton Most-Liked Hotel</a:t>
            </a:r>
            <a:r>
              <a:rPr lang="en-IN" sz="1100" dirty="0">
                <a:latin typeface="Times New Roman" pitchFamily="18" charset="0"/>
                <a:cs typeface="Times New Roman" pitchFamily="18" charset="0"/>
              </a:rPr>
              <a:t>. Available at: https://www.statista.com/chart/28570/brand-profiler-hotels/ (Accessed: 18 October 2023).</a:t>
            </a:r>
          </a:p>
          <a:p>
            <a:pPr algn="just">
              <a:lnSpc>
                <a:spcPct val="170000"/>
              </a:lnSpc>
              <a:buFont typeface="Wingdings" pitchFamily="2" charset="2"/>
              <a:buChar char="v"/>
            </a:pPr>
            <a:r>
              <a:rPr lang="en-IN" sz="1100" dirty="0" err="1">
                <a:latin typeface="Times New Roman" pitchFamily="18" charset="0"/>
                <a:cs typeface="Times New Roman" pitchFamily="18" charset="0"/>
              </a:rPr>
              <a:t>Statista</a:t>
            </a:r>
            <a:r>
              <a:rPr lang="en-IN" sz="1100" dirty="0">
                <a:latin typeface="Times New Roman" pitchFamily="18" charset="0"/>
                <a:cs typeface="Times New Roman" pitchFamily="18" charset="0"/>
              </a:rPr>
              <a:t>, 2023. </a:t>
            </a:r>
            <a:r>
              <a:rPr lang="en-IN" sz="1100" i="1" dirty="0">
                <a:latin typeface="Times New Roman" pitchFamily="18" charset="0"/>
                <a:cs typeface="Times New Roman" pitchFamily="18" charset="0"/>
              </a:rPr>
              <a:t>Marriott hotels worldwide</a:t>
            </a:r>
            <a:r>
              <a:rPr lang="en-IN" sz="1100" dirty="0">
                <a:latin typeface="Times New Roman" pitchFamily="18" charset="0"/>
                <a:cs typeface="Times New Roman" pitchFamily="18" charset="0"/>
              </a:rPr>
              <a:t>. Available at: https://www.statista.com/statistics/247285/number-of-marriott-international-hotels-worldwide/ (Accessed: 18 October 2023).</a:t>
            </a:r>
          </a:p>
          <a:p>
            <a:pPr algn="just">
              <a:lnSpc>
                <a:spcPct val="170000"/>
              </a:lnSpc>
              <a:buFont typeface="Wingdings" pitchFamily="2" charset="2"/>
              <a:buChar char="v"/>
            </a:pPr>
            <a:r>
              <a:rPr lang="en-IN" sz="1100" dirty="0" err="1">
                <a:latin typeface="Times New Roman" pitchFamily="18" charset="0"/>
                <a:cs typeface="Times New Roman" pitchFamily="18" charset="0"/>
              </a:rPr>
              <a:t>Statista</a:t>
            </a:r>
            <a:r>
              <a:rPr lang="en-IN" sz="1100" dirty="0">
                <a:latin typeface="Times New Roman" pitchFamily="18" charset="0"/>
                <a:cs typeface="Times New Roman" pitchFamily="18" charset="0"/>
              </a:rPr>
              <a:t>, 2023. </a:t>
            </a:r>
            <a:r>
              <a:rPr lang="en-IN" sz="1100" i="1" dirty="0">
                <a:latin typeface="Times New Roman" pitchFamily="18" charset="0"/>
                <a:cs typeface="Times New Roman" pitchFamily="18" charset="0"/>
              </a:rPr>
              <a:t>Marriott revenue worldwide</a:t>
            </a:r>
            <a:r>
              <a:rPr lang="en-IN" sz="1100" dirty="0">
                <a:latin typeface="Times New Roman" pitchFamily="18" charset="0"/>
                <a:cs typeface="Times New Roman" pitchFamily="18" charset="0"/>
              </a:rPr>
              <a:t>. Available at: https://www.statista.com/statistics/266279/revenue-of-the-marriott-international-inc-hotel-chain/ (Accessed: 18 October 2023).</a:t>
            </a:r>
          </a:p>
        </p:txBody>
      </p:sp>
    </p:spTree>
    <p:extLst>
      <p:ext uri="{BB962C8B-B14F-4D97-AF65-F5344CB8AC3E}">
        <p14:creationId xmlns:p14="http://schemas.microsoft.com/office/powerpoint/2010/main" val="2964867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ank You Signage · Free Stock Phot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592" y="1146464"/>
            <a:ext cx="7128792" cy="417646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1562063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TotalTime>
  <Words>1263</Words>
  <Application>Microsoft Office PowerPoint</Application>
  <PresentationFormat>On-screen Show (4:3)</PresentationFormat>
  <Paragraphs>71</Paragraphs>
  <Slides>11</Slides>
  <Notes>8</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BMIH4003  Hospitality &amp; Guest Services  Module Lead: Charlotte Joyner Name: Mircea Catalin Leva Student ID number: 2244690</vt:lpstr>
      <vt:lpstr>Introduction</vt:lpstr>
      <vt:lpstr>Overview of the hotel</vt:lpstr>
      <vt:lpstr>Identification of the major target customer of the hotel</vt:lpstr>
      <vt:lpstr>The reason behind appealing to the target customer group</vt:lpstr>
      <vt:lpstr>Nature, scope, and role of customer services and facilities in the hotel industry</vt:lpstr>
      <vt:lpstr>Nature, scope, and role of customer services and facilities in J.W. Marriott</vt:lpstr>
      <vt:lpstr>Importance of hospitality and the process of meeting the expectations of guests</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quality service, hospitality, and guest services within the hotel Industry</dc:title>
  <dc:creator>USER</dc:creator>
  <cp:lastModifiedBy>ghitiudalia@yahoo.com</cp:lastModifiedBy>
  <cp:revision>4</cp:revision>
  <dcterms:created xsi:type="dcterms:W3CDTF">2023-10-18T13:44:54Z</dcterms:created>
  <dcterms:modified xsi:type="dcterms:W3CDTF">2023-10-22T08:22:23Z</dcterms:modified>
</cp:coreProperties>
</file>