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Default Extension="wdp" ContentType="image/vnd.ms-photo"/>
  <Override PartName="/ppt/commentAuthors.xml" ContentType="application/vnd.openxmlformats-officedocument.presentationml.commentAuthors+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Default Extension="jpeg" ContentType="image/jpeg"/>
  <Default Extension="emf" ContentType="image/x-emf"/>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5" r:id="rId1"/>
  </p:sldMasterIdLst>
  <p:notesMasterIdLst>
    <p:notesMasterId r:id="rId23"/>
  </p:notesMasterIdLst>
  <p:sldIdLst>
    <p:sldId id="257" r:id="rId2"/>
    <p:sldId id="457" r:id="rId3"/>
    <p:sldId id="447" r:id="rId4"/>
    <p:sldId id="448" r:id="rId5"/>
    <p:sldId id="449" r:id="rId6"/>
    <p:sldId id="450" r:id="rId7"/>
    <p:sldId id="451" r:id="rId8"/>
    <p:sldId id="452" r:id="rId9"/>
    <p:sldId id="453" r:id="rId10"/>
    <p:sldId id="454" r:id="rId11"/>
    <p:sldId id="455" r:id="rId12"/>
    <p:sldId id="458" r:id="rId13"/>
    <p:sldId id="420" r:id="rId14"/>
    <p:sldId id="378" r:id="rId15"/>
    <p:sldId id="422" r:id="rId16"/>
    <p:sldId id="423" r:id="rId17"/>
    <p:sldId id="424" r:id="rId18"/>
    <p:sldId id="425" r:id="rId19"/>
    <p:sldId id="426" r:id="rId20"/>
    <p:sldId id="446" r:id="rId21"/>
    <p:sldId id="421"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2" clrIdx="0"/>
  <p:cmAuthor id="1" name="Isabel" initials="BI"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007DC3"/>
    <a:srgbClr val="FF6600"/>
    <a:srgbClr val="8A8AA3"/>
    <a:srgbClr val="E9E8E7"/>
    <a:srgbClr val="DA0033"/>
    <a:srgbClr val="FF9933"/>
    <a:srgbClr val="64AA7A"/>
    <a:srgbClr val="4D4D4D"/>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85" autoAdjust="0"/>
    <p:restoredTop sz="94664" autoAdjust="0"/>
  </p:normalViewPr>
  <p:slideViewPr>
    <p:cSldViewPr>
      <p:cViewPr varScale="1">
        <p:scale>
          <a:sx n="64" d="100"/>
          <a:sy n="64" d="100"/>
        </p:scale>
        <p:origin x="-1566" y="-90"/>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03/11/2019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a:p>
        </p:txBody>
      </p:sp>
    </p:spTree>
    <p:extLst>
      <p:ext uri="{BB962C8B-B14F-4D97-AF65-F5344CB8AC3E}">
        <p14:creationId xmlns:p14="http://schemas.microsoft.com/office/powerpoint/2010/main" xmlns=""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ltLang="en-US"/>
          </a:p>
        </p:txBody>
      </p:sp>
      <p:sp>
        <p:nvSpPr>
          <p:cNvPr id="4" name="Slide Number Placeholder 3"/>
          <p:cNvSpPr>
            <a:spLocks noGrp="1"/>
          </p:cNvSpPr>
          <p:nvPr>
            <p:ph type="sldNum" sz="quarter" idx="5"/>
          </p:nvPr>
        </p:nvSpPr>
        <p:spPr/>
        <p:txBody>
          <a:bodyPr/>
          <a:lstStyle/>
          <a:p>
            <a:pPr>
              <a:defRPr/>
            </a:pPr>
            <a:fld id="{F639156A-02D3-412D-A453-8109EC340DB2}" type="slidenum">
              <a:rPr lang="en-US" smtClean="0"/>
              <a:pPr>
                <a:defRPr/>
              </a:pPr>
              <a:t>4</a:t>
            </a:fld>
            <a:endParaRPr lang="en-US" dirty="0"/>
          </a:p>
        </p:txBody>
      </p:sp>
    </p:spTree>
    <p:extLst>
      <p:ext uri="{BB962C8B-B14F-4D97-AF65-F5344CB8AC3E}">
        <p14:creationId xmlns:p14="http://schemas.microsoft.com/office/powerpoint/2010/main" xmlns="" val="28680914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ltLang="en-US"/>
          </a:p>
        </p:txBody>
      </p:sp>
      <p:sp>
        <p:nvSpPr>
          <p:cNvPr id="4" name="Slide Number Placeholder 3"/>
          <p:cNvSpPr>
            <a:spLocks noGrp="1"/>
          </p:cNvSpPr>
          <p:nvPr>
            <p:ph type="sldNum" sz="quarter" idx="5"/>
          </p:nvPr>
        </p:nvSpPr>
        <p:spPr/>
        <p:txBody>
          <a:bodyPr/>
          <a:lstStyle/>
          <a:p>
            <a:pPr>
              <a:defRPr/>
            </a:pPr>
            <a:fld id="{F639156A-02D3-412D-A453-8109EC340DB2}" type="slidenum">
              <a:rPr lang="en-US" smtClean="0"/>
              <a:pPr>
                <a:defRPr/>
              </a:pPr>
              <a:t>5</a:t>
            </a:fld>
            <a:endParaRPr lang="en-US" dirty="0"/>
          </a:p>
        </p:txBody>
      </p:sp>
    </p:spTree>
    <p:extLst>
      <p:ext uri="{BB962C8B-B14F-4D97-AF65-F5344CB8AC3E}">
        <p14:creationId xmlns:p14="http://schemas.microsoft.com/office/powerpoint/2010/main" xmlns="" val="2541610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ltLang="en-US"/>
          </a:p>
        </p:txBody>
      </p:sp>
      <p:sp>
        <p:nvSpPr>
          <p:cNvPr id="4" name="Slide Number Placeholder 3"/>
          <p:cNvSpPr>
            <a:spLocks noGrp="1"/>
          </p:cNvSpPr>
          <p:nvPr>
            <p:ph type="sldNum" sz="quarter" idx="5"/>
          </p:nvPr>
        </p:nvSpPr>
        <p:spPr/>
        <p:txBody>
          <a:bodyPr/>
          <a:lstStyle/>
          <a:p>
            <a:pPr>
              <a:defRPr/>
            </a:pPr>
            <a:fld id="{F639156A-02D3-412D-A453-8109EC340DB2}" type="slidenum">
              <a:rPr lang="en-US" smtClean="0"/>
              <a:pPr>
                <a:defRPr/>
              </a:pPr>
              <a:t>6</a:t>
            </a:fld>
            <a:endParaRPr lang="en-US" dirty="0"/>
          </a:p>
        </p:txBody>
      </p:sp>
    </p:spTree>
    <p:extLst>
      <p:ext uri="{BB962C8B-B14F-4D97-AF65-F5344CB8AC3E}">
        <p14:creationId xmlns:p14="http://schemas.microsoft.com/office/powerpoint/2010/main" xmlns="" val="11567443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ltLang="en-US"/>
          </a:p>
        </p:txBody>
      </p:sp>
      <p:sp>
        <p:nvSpPr>
          <p:cNvPr id="4" name="Slide Number Placeholder 3"/>
          <p:cNvSpPr>
            <a:spLocks noGrp="1"/>
          </p:cNvSpPr>
          <p:nvPr>
            <p:ph type="sldNum" sz="quarter" idx="5"/>
          </p:nvPr>
        </p:nvSpPr>
        <p:spPr/>
        <p:txBody>
          <a:bodyPr/>
          <a:lstStyle/>
          <a:p>
            <a:pPr>
              <a:defRPr/>
            </a:pPr>
            <a:fld id="{F639156A-02D3-412D-A453-8109EC340DB2}" type="slidenum">
              <a:rPr lang="en-US" smtClean="0"/>
              <a:pPr>
                <a:defRPr/>
              </a:pPr>
              <a:t>7</a:t>
            </a:fld>
            <a:endParaRPr lang="en-US" dirty="0"/>
          </a:p>
        </p:txBody>
      </p:sp>
    </p:spTree>
    <p:extLst>
      <p:ext uri="{BB962C8B-B14F-4D97-AF65-F5344CB8AC3E}">
        <p14:creationId xmlns:p14="http://schemas.microsoft.com/office/powerpoint/2010/main" xmlns="" val="24594602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ltLang="en-US"/>
          </a:p>
        </p:txBody>
      </p:sp>
      <p:sp>
        <p:nvSpPr>
          <p:cNvPr id="4" name="Slide Number Placeholder 3"/>
          <p:cNvSpPr>
            <a:spLocks noGrp="1"/>
          </p:cNvSpPr>
          <p:nvPr>
            <p:ph type="sldNum" sz="quarter" idx="5"/>
          </p:nvPr>
        </p:nvSpPr>
        <p:spPr/>
        <p:txBody>
          <a:bodyPr/>
          <a:lstStyle/>
          <a:p>
            <a:pPr>
              <a:defRPr/>
            </a:pPr>
            <a:fld id="{F639156A-02D3-412D-A453-8109EC340DB2}" type="slidenum">
              <a:rPr lang="en-US" smtClean="0"/>
              <a:pPr>
                <a:defRPr/>
              </a:pPr>
              <a:t>8</a:t>
            </a:fld>
            <a:endParaRPr lang="en-US" dirty="0"/>
          </a:p>
        </p:txBody>
      </p:sp>
    </p:spTree>
    <p:extLst>
      <p:ext uri="{BB962C8B-B14F-4D97-AF65-F5344CB8AC3E}">
        <p14:creationId xmlns:p14="http://schemas.microsoft.com/office/powerpoint/2010/main" xmlns="" val="27399350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ltLang="en-US"/>
          </a:p>
        </p:txBody>
      </p:sp>
      <p:sp>
        <p:nvSpPr>
          <p:cNvPr id="4" name="Slide Number Placeholder 3"/>
          <p:cNvSpPr>
            <a:spLocks noGrp="1"/>
          </p:cNvSpPr>
          <p:nvPr>
            <p:ph type="sldNum" sz="quarter" idx="5"/>
          </p:nvPr>
        </p:nvSpPr>
        <p:spPr/>
        <p:txBody>
          <a:bodyPr/>
          <a:lstStyle/>
          <a:p>
            <a:pPr>
              <a:defRPr/>
            </a:pPr>
            <a:fld id="{F639156A-02D3-412D-A453-8109EC340DB2}" type="slidenum">
              <a:rPr lang="en-US" smtClean="0"/>
              <a:pPr>
                <a:defRPr/>
              </a:pPr>
              <a:t>9</a:t>
            </a:fld>
            <a:endParaRPr lang="en-US" dirty="0"/>
          </a:p>
        </p:txBody>
      </p:sp>
    </p:spTree>
    <p:extLst>
      <p:ext uri="{BB962C8B-B14F-4D97-AF65-F5344CB8AC3E}">
        <p14:creationId xmlns:p14="http://schemas.microsoft.com/office/powerpoint/2010/main" xmlns="" val="17431603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ltLang="en-US"/>
          </a:p>
        </p:txBody>
      </p:sp>
      <p:sp>
        <p:nvSpPr>
          <p:cNvPr id="4" name="Slide Number Placeholder 3"/>
          <p:cNvSpPr>
            <a:spLocks noGrp="1"/>
          </p:cNvSpPr>
          <p:nvPr>
            <p:ph type="sldNum" sz="quarter" idx="5"/>
          </p:nvPr>
        </p:nvSpPr>
        <p:spPr/>
        <p:txBody>
          <a:bodyPr/>
          <a:lstStyle/>
          <a:p>
            <a:pPr>
              <a:defRPr/>
            </a:pPr>
            <a:fld id="{F639156A-02D3-412D-A453-8109EC340DB2}" type="slidenum">
              <a:rPr lang="en-US" smtClean="0"/>
              <a:pPr>
                <a:defRPr/>
              </a:pPr>
              <a:t>10</a:t>
            </a:fld>
            <a:endParaRPr lang="en-US" dirty="0"/>
          </a:p>
        </p:txBody>
      </p:sp>
    </p:spTree>
    <p:extLst>
      <p:ext uri="{BB962C8B-B14F-4D97-AF65-F5344CB8AC3E}">
        <p14:creationId xmlns:p14="http://schemas.microsoft.com/office/powerpoint/2010/main" xmlns="" val="565053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ltLang="en-US"/>
          </a:p>
        </p:txBody>
      </p:sp>
      <p:sp>
        <p:nvSpPr>
          <p:cNvPr id="4" name="Slide Number Placeholder 3"/>
          <p:cNvSpPr>
            <a:spLocks noGrp="1"/>
          </p:cNvSpPr>
          <p:nvPr>
            <p:ph type="sldNum" sz="quarter" idx="5"/>
          </p:nvPr>
        </p:nvSpPr>
        <p:spPr/>
        <p:txBody>
          <a:bodyPr/>
          <a:lstStyle/>
          <a:p>
            <a:pPr>
              <a:defRPr/>
            </a:pPr>
            <a:fld id="{F639156A-02D3-412D-A453-8109EC340DB2}" type="slidenum">
              <a:rPr lang="en-US" smtClean="0"/>
              <a:pPr>
                <a:defRPr/>
              </a:pPr>
              <a:t>11</a:t>
            </a:fld>
            <a:endParaRPr lang="en-US" dirty="0"/>
          </a:p>
        </p:txBody>
      </p:sp>
    </p:spTree>
    <p:extLst>
      <p:ext uri="{BB962C8B-B14F-4D97-AF65-F5344CB8AC3E}">
        <p14:creationId xmlns:p14="http://schemas.microsoft.com/office/powerpoint/2010/main" xmlns="" val="25864177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ltLang="en-US"/>
          </a:p>
        </p:txBody>
      </p:sp>
      <p:sp>
        <p:nvSpPr>
          <p:cNvPr id="4" name="Slide Number Placeholder 3"/>
          <p:cNvSpPr>
            <a:spLocks noGrp="1"/>
          </p:cNvSpPr>
          <p:nvPr>
            <p:ph type="sldNum" sz="quarter" idx="5"/>
          </p:nvPr>
        </p:nvSpPr>
        <p:spPr/>
        <p:txBody>
          <a:bodyPr/>
          <a:lstStyle/>
          <a:p>
            <a:pPr>
              <a:defRPr/>
            </a:pPr>
            <a:fld id="{67D6D2C4-3EA8-4334-B99A-D0A05CCE606E}" type="slidenum">
              <a:rPr lang="en-US" smtClean="0"/>
              <a:pPr>
                <a:defRPr/>
              </a:pPr>
              <a:t>14</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ltLang="en-US"/>
          </a:p>
        </p:txBody>
      </p:sp>
      <p:sp>
        <p:nvSpPr>
          <p:cNvPr id="4" name="Slide Number Placeholder 3"/>
          <p:cNvSpPr>
            <a:spLocks noGrp="1"/>
          </p:cNvSpPr>
          <p:nvPr>
            <p:ph type="sldNum" sz="quarter" idx="5"/>
          </p:nvPr>
        </p:nvSpPr>
        <p:spPr/>
        <p:txBody>
          <a:bodyPr/>
          <a:lstStyle/>
          <a:p>
            <a:pPr>
              <a:defRPr/>
            </a:pPr>
            <a:fld id="{5E97681D-2E0F-437C-B1BA-41C2B00ECD50}" type="slidenum">
              <a:rPr lang="en-US" smtClean="0"/>
              <a:pPr>
                <a:defRPr/>
              </a:pPr>
              <a:t>15</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9DDA3CB4-96CD-49FD-BBA7-4820CE9D0E73}" type="slidenum">
              <a:rPr lang="en-GB" altLang="en-GB"/>
              <a:pPr>
                <a:defRPr/>
              </a:pPr>
              <a:t>20</a:t>
            </a:fld>
            <a:endParaRPr lang="en-GB" altLang="en-GB" dirty="0"/>
          </a:p>
        </p:txBody>
      </p:sp>
      <p:sp>
        <p:nvSpPr>
          <p:cNvPr id="45059" name="Rectangle 2"/>
          <p:cNvSpPr>
            <a:spLocks noGrp="1" noRot="1" noChangeAspect="1" noChangeArrowheads="1" noTextEdit="1"/>
          </p:cNvSpPr>
          <p:nvPr>
            <p:ph type="sldImg"/>
          </p:nvPr>
        </p:nvSpPr>
        <p:spPr>
          <a:xfrm>
            <a:off x="1301750" y="809625"/>
            <a:ext cx="4254500" cy="3190875"/>
          </a:xfrm>
          <a:ln w="12700" cap="flat">
            <a:solidFill>
              <a:schemeClr val="tx1"/>
            </a:solidFill>
          </a:ln>
        </p:spPr>
      </p:sp>
      <p:sp>
        <p:nvSpPr>
          <p:cNvPr id="45060" name="Rectangle 3"/>
          <p:cNvSpPr>
            <a:spLocks noGrp="1" noChangeArrowheads="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2965" tIns="46482" rIns="92965" bIns="46482"/>
          <a:lstStyle/>
          <a:p>
            <a:endParaRPr lang="en-GB" altLang="en-US">
              <a:latin typeface="Arial" pitchFamily="34" charset="0"/>
              <a:cs typeface="Arial"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2F21F066-FB85-40E5-8BBD-CFE5C7807B87}" type="datetimeFigureOut">
              <a:rPr lang="en-GB" smtClean="0"/>
              <a:pPr/>
              <a:t>03/11/2019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
        <p:nvSpPr>
          <p:cNvPr id="7" name="Slide Number Placeholder 5">
            <a:extLst>
              <a:ext uri="{FF2B5EF4-FFF2-40B4-BE49-F238E27FC236}">
                <a16:creationId xmlns:a16="http://schemas.microsoft.com/office/drawing/2014/main" xmlns="" id="{857A4126-CD1C-460A-9A68-B99795B3C84E}"/>
              </a:ext>
            </a:extLst>
          </p:cNvPr>
          <p:cNvSpPr txBox="1">
            <a:spLocks/>
          </p:cNvSpPr>
          <p:nvPr userDrawn="1"/>
        </p:nvSpPr>
        <p:spPr>
          <a:xfrm>
            <a:off x="8582025" y="23058"/>
            <a:ext cx="561975" cy="365125"/>
          </a:xfrm>
          <a:prstGeom prst="rect">
            <a:avLst/>
          </a:prstGeom>
        </p:spPr>
        <p:txBody>
          <a:bodyPr vert="horz" lIns="27432" tIns="45720" rIns="45720" bIns="45720" rtlCol="0" anchor="ctr"/>
          <a:lstStyle>
            <a:defPPr>
              <a:defRPr lang="en-US"/>
            </a:defPPr>
            <a:lvl1pPr marL="0" algn="l" defTabSz="914400" rtl="0" eaLnBrk="1" latinLnBrk="0" hangingPunct="1">
              <a:defRPr sz="1200" kern="1200">
                <a:solidFill>
                  <a:schemeClr val="tx2"/>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C3F65BB1-9206-4D7F-97F9-47DCC7DC6334}" type="slidenum">
              <a:rPr lang="en-GB" b="1" smtClean="0"/>
              <a:pPr algn="r"/>
              <a:t>‹#›</a:t>
            </a:fld>
            <a:endParaRPr lang="en-GB" b="1" dirty="0"/>
          </a:p>
        </p:txBody>
      </p:sp>
    </p:spTree>
    <p:extLst>
      <p:ext uri="{BB962C8B-B14F-4D97-AF65-F5344CB8AC3E}">
        <p14:creationId xmlns:p14="http://schemas.microsoft.com/office/powerpoint/2010/main" xmlns="" val="3548480275"/>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F21F066-FB85-40E5-8BBD-CFE5C7807B87}" type="datetimeFigureOut">
              <a:rPr lang="en-GB" smtClean="0"/>
              <a:pPr/>
              <a:t>03/11/2019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xmlns="" val="4448674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F21F066-FB85-40E5-8BBD-CFE5C7807B87}" type="datetimeFigureOut">
              <a:rPr lang="en-GB" smtClean="0"/>
              <a:pPr/>
              <a:t>03/11/2019</a:t>
            </a:fld>
            <a:endParaRPr lang="en-GB"/>
          </a:p>
        </p:txBody>
      </p:sp>
      <p:sp>
        <p:nvSpPr>
          <p:cNvPr id="6" name="Slide Number Placeholder 5"/>
          <p:cNvSpPr>
            <a:spLocks noGrp="1"/>
          </p:cNvSpPr>
          <p:nvPr>
            <p:ph type="sldNum" sz="quarter" idx="12"/>
          </p:nvPr>
        </p:nvSpPr>
        <p:spPr/>
        <p:txBody>
          <a:bodyPr/>
          <a:lstStyle/>
          <a:p>
            <a:pPr algn="r"/>
            <a:fld id="{C3F65BB1-9206-4D7F-97F9-47DCC7DC6334}" type="slidenum">
              <a:rPr lang="en-GB" smtClean="0"/>
              <a:pPr algn="r"/>
              <a:t>‹#›</a:t>
            </a:fld>
            <a:endParaRPr lang="en-GB" dirty="0"/>
          </a:p>
        </p:txBody>
      </p:sp>
    </p:spTree>
    <p:extLst>
      <p:ext uri="{BB962C8B-B14F-4D97-AF65-F5344CB8AC3E}">
        <p14:creationId xmlns:p14="http://schemas.microsoft.com/office/powerpoint/2010/main" xmlns="" val="821921582"/>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F21F066-FB85-40E5-8BBD-CFE5C7807B87}" type="datetimeFigureOut">
              <a:rPr lang="en-GB" smtClean="0"/>
              <a:pPr/>
              <a:t>03/11/2019</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xmlns="" val="2762982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F21F066-FB85-40E5-8BBD-CFE5C7807B87}" type="datetimeFigureOut">
              <a:rPr lang="en-GB" smtClean="0"/>
              <a:pPr/>
              <a:t>03/11/2019</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xmlns="" val="33883863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F21F066-FB85-40E5-8BBD-CFE5C7807B87}" type="datetimeFigureOut">
              <a:rPr lang="en-GB" smtClean="0"/>
              <a:pPr/>
              <a:t>03/11/2019</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a:p>
        </p:txBody>
      </p:sp>
      <p:sp>
        <p:nvSpPr>
          <p:cNvPr id="6" name="Slide Number Placeholder 5">
            <a:extLst>
              <a:ext uri="{FF2B5EF4-FFF2-40B4-BE49-F238E27FC236}">
                <a16:creationId xmlns:a16="http://schemas.microsoft.com/office/drawing/2014/main" xmlns="" id="{513BACFB-F3EC-4674-829A-82C7E296BD59}"/>
              </a:ext>
            </a:extLst>
          </p:cNvPr>
          <p:cNvSpPr txBox="1">
            <a:spLocks/>
          </p:cNvSpPr>
          <p:nvPr userDrawn="1"/>
        </p:nvSpPr>
        <p:spPr>
          <a:xfrm>
            <a:off x="8582025" y="23058"/>
            <a:ext cx="561975" cy="365125"/>
          </a:xfrm>
          <a:prstGeom prst="rect">
            <a:avLst/>
          </a:prstGeom>
        </p:spPr>
        <p:txBody>
          <a:bodyPr vert="horz" lIns="27432" tIns="45720" rIns="45720" bIns="45720" rtlCol="0" anchor="ctr"/>
          <a:lstStyle>
            <a:defPPr>
              <a:defRPr lang="en-US"/>
            </a:defPPr>
            <a:lvl1pPr marL="0" algn="l" defTabSz="914400" rtl="0" eaLnBrk="1" latinLnBrk="0" hangingPunct="1">
              <a:defRPr sz="1200" kern="1200">
                <a:solidFill>
                  <a:schemeClr val="tx2"/>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C3F65BB1-9206-4D7F-97F9-47DCC7DC6334}" type="slidenum">
              <a:rPr lang="en-GB" b="1" smtClean="0"/>
              <a:pPr algn="r"/>
              <a:t>‹#›</a:t>
            </a:fld>
            <a:endParaRPr lang="en-GB" b="1" dirty="0"/>
          </a:p>
        </p:txBody>
      </p:sp>
    </p:spTree>
    <p:extLst>
      <p:ext uri="{BB962C8B-B14F-4D97-AF65-F5344CB8AC3E}">
        <p14:creationId xmlns:p14="http://schemas.microsoft.com/office/powerpoint/2010/main" xmlns="" val="2808117767"/>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21F066-FB85-40E5-8BBD-CFE5C7807B87}" type="datetimeFigureOut">
              <a:rPr lang="en-GB" smtClean="0"/>
              <a:pPr/>
              <a:t>03/11/2019</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a:p>
        </p:txBody>
      </p:sp>
      <p:sp>
        <p:nvSpPr>
          <p:cNvPr id="5" name="Slide Number Placeholder 5">
            <a:extLst>
              <a:ext uri="{FF2B5EF4-FFF2-40B4-BE49-F238E27FC236}">
                <a16:creationId xmlns:a16="http://schemas.microsoft.com/office/drawing/2014/main" xmlns="" id="{81104B6C-54B1-4E54-96CC-3E23DC80B735}"/>
              </a:ext>
            </a:extLst>
          </p:cNvPr>
          <p:cNvSpPr txBox="1">
            <a:spLocks/>
          </p:cNvSpPr>
          <p:nvPr userDrawn="1"/>
        </p:nvSpPr>
        <p:spPr>
          <a:xfrm>
            <a:off x="8582025" y="23058"/>
            <a:ext cx="561975" cy="365125"/>
          </a:xfrm>
          <a:prstGeom prst="rect">
            <a:avLst/>
          </a:prstGeom>
        </p:spPr>
        <p:txBody>
          <a:bodyPr vert="horz" lIns="27432" tIns="45720" rIns="45720" bIns="45720" rtlCol="0" anchor="ctr"/>
          <a:lstStyle>
            <a:defPPr>
              <a:defRPr lang="en-US"/>
            </a:defPPr>
            <a:lvl1pPr marL="0" algn="l" defTabSz="914400" rtl="0" eaLnBrk="1" latinLnBrk="0" hangingPunct="1">
              <a:defRPr sz="1200" kern="1200">
                <a:solidFill>
                  <a:schemeClr val="tx2"/>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C3F65BB1-9206-4D7F-97F9-47DCC7DC6334}" type="slidenum">
              <a:rPr lang="en-GB" b="1" smtClean="0"/>
              <a:pPr algn="r"/>
              <a:t>‹#›</a:t>
            </a:fld>
            <a:endParaRPr lang="en-GB" b="1" dirty="0"/>
          </a:p>
        </p:txBody>
      </p:sp>
    </p:spTree>
    <p:extLst>
      <p:ext uri="{BB962C8B-B14F-4D97-AF65-F5344CB8AC3E}">
        <p14:creationId xmlns:p14="http://schemas.microsoft.com/office/powerpoint/2010/main" xmlns="" val="166810507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F21F066-FB85-40E5-8BBD-CFE5C7807B87}" type="datetimeFigureOut">
              <a:rPr lang="en-GB" smtClean="0"/>
              <a:pPr/>
              <a:t>03/11/2019</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
        <p:nvSpPr>
          <p:cNvPr id="8" name="Slide Number Placeholder 5">
            <a:extLst>
              <a:ext uri="{FF2B5EF4-FFF2-40B4-BE49-F238E27FC236}">
                <a16:creationId xmlns:a16="http://schemas.microsoft.com/office/drawing/2014/main" xmlns="" id="{25C98BD2-CCEE-4FE5-AC05-89E37D0D0E55}"/>
              </a:ext>
            </a:extLst>
          </p:cNvPr>
          <p:cNvSpPr txBox="1">
            <a:spLocks/>
          </p:cNvSpPr>
          <p:nvPr userDrawn="1"/>
        </p:nvSpPr>
        <p:spPr>
          <a:xfrm>
            <a:off x="8582025" y="23058"/>
            <a:ext cx="561975" cy="365125"/>
          </a:xfrm>
          <a:prstGeom prst="rect">
            <a:avLst/>
          </a:prstGeom>
        </p:spPr>
        <p:txBody>
          <a:bodyPr vert="horz" lIns="27432" tIns="45720" rIns="45720" bIns="45720" rtlCol="0" anchor="ctr"/>
          <a:lstStyle>
            <a:defPPr>
              <a:defRPr lang="en-US"/>
            </a:defPPr>
            <a:lvl1pPr marL="0" algn="l" defTabSz="914400" rtl="0" eaLnBrk="1" latinLnBrk="0" hangingPunct="1">
              <a:defRPr sz="1200" kern="1200">
                <a:solidFill>
                  <a:schemeClr val="tx2"/>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C3F65BB1-9206-4D7F-97F9-47DCC7DC6334}" type="slidenum">
              <a:rPr lang="en-GB" b="0" smtClean="0"/>
              <a:pPr algn="r"/>
              <a:t>‹#›</a:t>
            </a:fld>
            <a:endParaRPr lang="en-GB" b="0" dirty="0"/>
          </a:p>
        </p:txBody>
      </p:sp>
    </p:spTree>
    <p:extLst>
      <p:ext uri="{BB962C8B-B14F-4D97-AF65-F5344CB8AC3E}">
        <p14:creationId xmlns:p14="http://schemas.microsoft.com/office/powerpoint/2010/main" xmlns="" val="1176624482"/>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F21F066-FB85-40E5-8BBD-CFE5C7807B87}" type="datetimeFigureOut">
              <a:rPr lang="en-GB" smtClean="0"/>
              <a:pPr/>
              <a:t>03/11/2019</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
        <p:nvSpPr>
          <p:cNvPr id="8" name="Slide Number Placeholder 5">
            <a:extLst>
              <a:ext uri="{FF2B5EF4-FFF2-40B4-BE49-F238E27FC236}">
                <a16:creationId xmlns:a16="http://schemas.microsoft.com/office/drawing/2014/main" xmlns="" id="{30096CBA-6238-459E-8649-F0CFB2C00C79}"/>
              </a:ext>
            </a:extLst>
          </p:cNvPr>
          <p:cNvSpPr txBox="1">
            <a:spLocks/>
          </p:cNvSpPr>
          <p:nvPr userDrawn="1"/>
        </p:nvSpPr>
        <p:spPr>
          <a:xfrm>
            <a:off x="8582025" y="23058"/>
            <a:ext cx="561975" cy="365125"/>
          </a:xfrm>
          <a:prstGeom prst="rect">
            <a:avLst/>
          </a:prstGeom>
        </p:spPr>
        <p:txBody>
          <a:bodyPr vert="horz" lIns="27432" tIns="45720" rIns="45720" bIns="45720" rtlCol="0" anchor="ctr"/>
          <a:lstStyle>
            <a:defPPr>
              <a:defRPr lang="en-US"/>
            </a:defPPr>
            <a:lvl1pPr marL="0" algn="l" defTabSz="914400" rtl="0" eaLnBrk="1" latinLnBrk="0" hangingPunct="1">
              <a:defRPr sz="1200" kern="1200">
                <a:solidFill>
                  <a:schemeClr val="tx2"/>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C3F65BB1-9206-4D7F-97F9-47DCC7DC6334}" type="slidenum">
              <a:rPr lang="en-GB" b="0" smtClean="0"/>
              <a:pPr algn="r"/>
              <a:t>‹#›</a:t>
            </a:fld>
            <a:endParaRPr lang="en-GB" b="0" dirty="0"/>
          </a:p>
        </p:txBody>
      </p:sp>
    </p:spTree>
    <p:extLst>
      <p:ext uri="{BB962C8B-B14F-4D97-AF65-F5344CB8AC3E}">
        <p14:creationId xmlns:p14="http://schemas.microsoft.com/office/powerpoint/2010/main" xmlns="" val="1537223024"/>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F21F066-FB85-40E5-8BBD-CFE5C7807B87}" type="datetimeFigureOut">
              <a:rPr lang="en-GB" smtClean="0"/>
              <a:pPr/>
              <a:t>03/11/2019</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
        <p:nvSpPr>
          <p:cNvPr id="7" name="Slide Number Placeholder 5">
            <a:extLst>
              <a:ext uri="{FF2B5EF4-FFF2-40B4-BE49-F238E27FC236}">
                <a16:creationId xmlns:a16="http://schemas.microsoft.com/office/drawing/2014/main" xmlns="" id="{6294FF2B-604B-42E5-88F9-816F28D2CE4A}"/>
              </a:ext>
            </a:extLst>
          </p:cNvPr>
          <p:cNvSpPr txBox="1">
            <a:spLocks/>
          </p:cNvSpPr>
          <p:nvPr userDrawn="1"/>
        </p:nvSpPr>
        <p:spPr>
          <a:xfrm>
            <a:off x="8582025" y="23058"/>
            <a:ext cx="561975" cy="365125"/>
          </a:xfrm>
          <a:prstGeom prst="rect">
            <a:avLst/>
          </a:prstGeom>
        </p:spPr>
        <p:txBody>
          <a:bodyPr vert="horz" lIns="27432" tIns="45720" rIns="45720" bIns="45720" rtlCol="0" anchor="ctr"/>
          <a:lstStyle>
            <a:defPPr>
              <a:defRPr lang="en-US"/>
            </a:defPPr>
            <a:lvl1pPr marL="0" algn="l" defTabSz="914400" rtl="0" eaLnBrk="1" latinLnBrk="0" hangingPunct="1">
              <a:defRPr sz="1200" kern="1200">
                <a:solidFill>
                  <a:schemeClr val="tx2"/>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C3F65BB1-9206-4D7F-97F9-47DCC7DC6334}" type="slidenum">
              <a:rPr lang="en-GB" b="1" smtClean="0"/>
              <a:pPr algn="r"/>
              <a:t>‹#›</a:t>
            </a:fld>
            <a:endParaRPr lang="en-GB" b="1" dirty="0"/>
          </a:p>
        </p:txBody>
      </p:sp>
    </p:spTree>
    <p:extLst>
      <p:ext uri="{BB962C8B-B14F-4D97-AF65-F5344CB8AC3E}">
        <p14:creationId xmlns:p14="http://schemas.microsoft.com/office/powerpoint/2010/main" xmlns="" val="227551592"/>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F21F066-FB85-40E5-8BBD-CFE5C7807B87}" type="datetimeFigureOut">
              <a:rPr lang="en-GB" smtClean="0"/>
              <a:pPr/>
              <a:t>03/11/2019</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
        <p:nvSpPr>
          <p:cNvPr id="7" name="Slide Number Placeholder 5">
            <a:extLst>
              <a:ext uri="{FF2B5EF4-FFF2-40B4-BE49-F238E27FC236}">
                <a16:creationId xmlns:a16="http://schemas.microsoft.com/office/drawing/2014/main" xmlns="" id="{81A714E0-2F20-42CE-8D90-6C4F85131CDA}"/>
              </a:ext>
            </a:extLst>
          </p:cNvPr>
          <p:cNvSpPr txBox="1">
            <a:spLocks/>
          </p:cNvSpPr>
          <p:nvPr userDrawn="1"/>
        </p:nvSpPr>
        <p:spPr>
          <a:xfrm>
            <a:off x="8582025" y="23058"/>
            <a:ext cx="561975" cy="365125"/>
          </a:xfrm>
          <a:prstGeom prst="rect">
            <a:avLst/>
          </a:prstGeom>
        </p:spPr>
        <p:txBody>
          <a:bodyPr vert="horz" lIns="27432" tIns="45720" rIns="45720" bIns="45720" rtlCol="0" anchor="ctr"/>
          <a:lstStyle>
            <a:defPPr>
              <a:defRPr lang="en-US"/>
            </a:defPPr>
            <a:lvl1pPr marL="0" algn="l" defTabSz="914400" rtl="0" eaLnBrk="1" latinLnBrk="0" hangingPunct="1">
              <a:defRPr sz="1200" kern="1200">
                <a:solidFill>
                  <a:schemeClr val="tx2"/>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C3F65BB1-9206-4D7F-97F9-47DCC7DC6334}" type="slidenum">
              <a:rPr lang="en-GB" b="1" smtClean="0"/>
              <a:pPr algn="r"/>
              <a:t>‹#›</a:t>
            </a:fld>
            <a:endParaRPr lang="en-GB" b="1" dirty="0"/>
          </a:p>
        </p:txBody>
      </p:sp>
    </p:spTree>
    <p:extLst>
      <p:ext uri="{BB962C8B-B14F-4D97-AF65-F5344CB8AC3E}">
        <p14:creationId xmlns:p14="http://schemas.microsoft.com/office/powerpoint/2010/main" xmlns="" val="3391761924"/>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21F066-FB85-40E5-8BBD-CFE5C7807B87}" type="datetimeFigureOut">
              <a:rPr lang="en-GB" smtClean="0"/>
              <a:pPr/>
              <a:t>03/11/2019</a:t>
            </a:fld>
            <a:endParaRPr lang="en-GB"/>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
        <p:nvSpPr>
          <p:cNvPr id="8" name="Slide Number Placeholder 5"/>
          <p:cNvSpPr txBox="1">
            <a:spLocks/>
          </p:cNvSpPr>
          <p:nvPr userDrawn="1"/>
        </p:nvSpPr>
        <p:spPr>
          <a:xfrm>
            <a:off x="8582025" y="23058"/>
            <a:ext cx="561975" cy="365125"/>
          </a:xfrm>
          <a:prstGeom prst="rect">
            <a:avLst/>
          </a:prstGeom>
        </p:spPr>
        <p:txBody>
          <a:bodyPr vert="horz" lIns="27432" tIns="45720" rIns="45720" bIns="45720" rtlCol="0" anchor="ctr"/>
          <a:lstStyle>
            <a:defPPr>
              <a:defRPr lang="en-US"/>
            </a:defPPr>
            <a:lvl1pPr marL="0" algn="l" defTabSz="914400" rtl="0" eaLnBrk="1" latinLnBrk="0" hangingPunct="1">
              <a:defRPr sz="1200" kern="1200">
                <a:solidFill>
                  <a:schemeClr val="tx2"/>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C3F65BB1-9206-4D7F-97F9-47DCC7DC6334}" type="slidenum">
              <a:rPr lang="en-GB" b="1" smtClean="0"/>
              <a:pPr algn="r"/>
              <a:t>‹#›</a:t>
            </a:fld>
            <a:endParaRPr lang="en-GB" b="1" dirty="0"/>
          </a:p>
        </p:txBody>
      </p:sp>
    </p:spTree>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2F21F066-FB85-40E5-8BBD-CFE5C7807B87}" type="datetimeFigureOut">
              <a:rPr lang="en-GB" smtClean="0"/>
              <a:pPr/>
              <a:t>03/11/2019</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xmlns="" id="{A00B0BE0-8C07-4B12-A1DC-90959A5E8543}"/>
              </a:ext>
            </a:extLst>
          </p:cNvPr>
          <p:cNvPicPr/>
          <p:nvPr userDrawn="1"/>
        </p:nvPicPr>
        <p:blipFill>
          <a:blip r:embed="rId15" cstate="print">
            <a:extLst>
              <a:ext uri="{28A0092B-C50C-407E-A947-70E740481C1C}">
                <a14:useLocalDpi xmlns:a14="http://schemas.microsoft.com/office/drawing/2010/main" xmlns=""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
        <p:nvSpPr>
          <p:cNvPr id="8" name="Slide Number Placeholder 5">
            <a:extLst>
              <a:ext uri="{FF2B5EF4-FFF2-40B4-BE49-F238E27FC236}">
                <a16:creationId xmlns:a16="http://schemas.microsoft.com/office/drawing/2014/main" xmlns="" id="{4DF847DE-6F93-4602-9060-07AA03EB137B}"/>
              </a:ext>
            </a:extLst>
          </p:cNvPr>
          <p:cNvSpPr txBox="1">
            <a:spLocks/>
          </p:cNvSpPr>
          <p:nvPr userDrawn="1"/>
        </p:nvSpPr>
        <p:spPr>
          <a:xfrm>
            <a:off x="8582025" y="23058"/>
            <a:ext cx="561975" cy="365125"/>
          </a:xfrm>
          <a:prstGeom prst="rect">
            <a:avLst/>
          </a:prstGeom>
        </p:spPr>
        <p:txBody>
          <a:bodyPr vert="horz" lIns="27432" tIns="45720" rIns="45720" bIns="45720" rtlCol="0" anchor="ctr"/>
          <a:lstStyle>
            <a:defPPr>
              <a:defRPr lang="en-US"/>
            </a:defPPr>
            <a:lvl1pPr marL="0" algn="l" defTabSz="914400" rtl="0" eaLnBrk="1" latinLnBrk="0" hangingPunct="1">
              <a:defRPr sz="1200" kern="1200">
                <a:solidFill>
                  <a:schemeClr val="tx2"/>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C3F65BB1-9206-4D7F-97F9-47DCC7DC6334}" type="slidenum">
              <a:rPr lang="en-GB" b="1" smtClean="0"/>
              <a:pPr algn="r"/>
              <a:t>‹#›</a:t>
            </a:fld>
            <a:endParaRPr lang="en-GB" b="1" dirty="0"/>
          </a:p>
        </p:txBody>
      </p:sp>
    </p:spTree>
    <p:extLst>
      <p:ext uri="{BB962C8B-B14F-4D97-AF65-F5344CB8AC3E}">
        <p14:creationId xmlns:p14="http://schemas.microsoft.com/office/powerpoint/2010/main" xmlns="" val="2936946209"/>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62" r:id="rId12"/>
  </p:sldLayoutIdLst>
  <p:transition>
    <p:dissolve/>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www.macmillanihe.com/burns-nvc-2e"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youtube.com/watch?feature=player_detailpage&amp;v=FSxSinVVRLw"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9.jpeg"/><Relationship Id="rId4" Type="http://schemas.microsoft.com/office/2007/relationships/hdphoto" Target="../media/hdphoto1.wdp"/></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7" Type="http://schemas.microsoft.com/office/2007/relationships/hdphoto" Target="../media/hdphoto3.wdp"/><Relationship Id="rId2" Type="http://schemas.openxmlformats.org/officeDocument/2006/relationships/hyperlink" Target="http://www.youtube.com/watch?v=QODh5s3XKJE&amp;feature=player_detailpage&amp;t=148" TargetMode="External"/><Relationship Id="rId1" Type="http://schemas.openxmlformats.org/officeDocument/2006/relationships/slideLayout" Target="../slideLayouts/slideLayout2.xml"/><Relationship Id="rId6" Type="http://schemas.openxmlformats.org/officeDocument/2006/relationships/image" Target="../media/image14.png"/><Relationship Id="rId5" Type="http://schemas.microsoft.com/office/2007/relationships/hdphoto" Target="../media/hdphoto2.wdp"/><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379389"/>
            <a:ext cx="7772400" cy="1470025"/>
          </a:xfrm>
        </p:spPr>
        <p:txBody>
          <a:bodyPr/>
          <a:lstStyle/>
          <a:p>
            <a:r>
              <a:rPr lang="en-GB" b="1" dirty="0">
                <a:solidFill>
                  <a:srgbClr val="DA0033"/>
                </a:solidFill>
              </a:rPr>
              <a:t>Finding your business idea</a:t>
            </a:r>
            <a:endParaRPr lang="en-GB" b="1" dirty="0">
              <a:solidFill>
                <a:srgbClr val="DA0033"/>
              </a:solidFill>
              <a:effectLst/>
            </a:endParaRPr>
          </a:p>
        </p:txBody>
      </p:sp>
      <p:sp>
        <p:nvSpPr>
          <p:cNvPr id="3" name="Text Placeholder 2"/>
          <p:cNvSpPr>
            <a:spLocks noGrp="1"/>
          </p:cNvSpPr>
          <p:nvPr>
            <p:ph type="subTitle" idx="1"/>
          </p:nvPr>
        </p:nvSpPr>
        <p:spPr>
          <a:xfrm>
            <a:off x="1369368" y="3846441"/>
            <a:ext cx="6400800" cy="726219"/>
          </a:xfrm>
        </p:spPr>
        <p:txBody>
          <a:bodyPr>
            <a:normAutofit/>
          </a:bodyPr>
          <a:lstStyle/>
          <a:p>
            <a:r>
              <a:rPr lang="en-GB" b="1" dirty="0">
                <a:solidFill>
                  <a:srgbClr val="FFFF00"/>
                </a:solidFill>
              </a:rPr>
              <a:t>Session 2</a:t>
            </a:r>
          </a:p>
        </p:txBody>
      </p:sp>
      <p:sp>
        <p:nvSpPr>
          <p:cNvPr id="7" name="TextBox 6"/>
          <p:cNvSpPr txBox="1"/>
          <p:nvPr/>
        </p:nvSpPr>
        <p:spPr>
          <a:xfrm>
            <a:off x="-36512" y="6597352"/>
            <a:ext cx="946894" cy="276999"/>
          </a:xfrm>
          <a:prstGeom prst="rect">
            <a:avLst/>
          </a:prstGeom>
          <a:noFill/>
        </p:spPr>
        <p:txBody>
          <a:bodyPr wrap="square" rtlCol="0">
            <a:spAutoFit/>
          </a:bodyPr>
          <a:lstStyle/>
          <a:p>
            <a:pPr algn="ctr"/>
            <a:r>
              <a:rPr lang="en-GB" sz="1200" b="1" dirty="0">
                <a:solidFill>
                  <a:schemeClr val="tx1">
                    <a:lumMod val="50000"/>
                    <a:lumOff val="50000"/>
                  </a:schemeClr>
                </a:solidFill>
              </a:rPr>
              <a:t>NVC 2e</a:t>
            </a:r>
          </a:p>
        </p:txBody>
      </p:sp>
      <p:pic>
        <p:nvPicPr>
          <p:cNvPr id="6" name="Picture 2">
            <a:hlinkClick r:id="rId2"/>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44115" y="6117876"/>
            <a:ext cx="385639" cy="407468"/>
          </a:xfrm>
          <a:prstGeom prst="rect">
            <a:avLst/>
          </a:prstGeom>
          <a:noFill/>
          <a:ln w="9525">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8" name="Text Placeholder 2">
            <a:extLst>
              <a:ext uri="{FF2B5EF4-FFF2-40B4-BE49-F238E27FC236}">
                <a16:creationId xmlns:a16="http://schemas.microsoft.com/office/drawing/2014/main" xmlns="" id="{3697FECA-CB12-4982-84E5-EE27B57CAD76}"/>
              </a:ext>
            </a:extLst>
          </p:cNvPr>
          <p:cNvSpPr txBox="1">
            <a:spLocks/>
          </p:cNvSpPr>
          <p:nvPr/>
        </p:nvSpPr>
        <p:spPr>
          <a:xfrm>
            <a:off x="1619672" y="1324508"/>
            <a:ext cx="6400800" cy="1194271"/>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en-GB" b="1" smtClean="0">
                <a:solidFill>
                  <a:srgbClr val="FFFF00"/>
                </a:solidFill>
              </a:rPr>
              <a:t>BMSW 4006</a:t>
            </a:r>
            <a:r>
              <a:rPr lang="en-GB" b="1" dirty="0">
                <a:solidFill>
                  <a:srgbClr val="FFFF00"/>
                </a:solidFill>
              </a:rPr>
              <a:t>: Managing Enterprise in the 21</a:t>
            </a:r>
            <a:r>
              <a:rPr lang="en-GB" b="1" baseline="30000" dirty="0">
                <a:solidFill>
                  <a:srgbClr val="FFFF00"/>
                </a:solidFill>
              </a:rPr>
              <a:t>st</a:t>
            </a:r>
            <a:r>
              <a:rPr lang="en-GB" b="1" dirty="0">
                <a:solidFill>
                  <a:srgbClr val="FFFF00"/>
                </a:solidFill>
              </a:rPr>
              <a:t> Century</a:t>
            </a:r>
          </a:p>
        </p:txBody>
      </p:sp>
    </p:spTree>
    <p:extLst>
      <p:ext uri="{BB962C8B-B14F-4D97-AF65-F5344CB8AC3E}">
        <p14:creationId xmlns:p14="http://schemas.microsoft.com/office/powerpoint/2010/main" xmlns="" val="2514964568"/>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304800"/>
            <a:ext cx="7924800" cy="6248400"/>
          </a:xfrm>
        </p:spPr>
        <p:txBody>
          <a:bodyPr/>
          <a:lstStyle/>
          <a:p>
            <a:pPr>
              <a:buNone/>
            </a:pPr>
            <a:r>
              <a:rPr lang="en-GB" altLang="en-US" b="1" dirty="0" smtClean="0">
                <a:latin typeface="Times New Roman" pitchFamily="18" charset="0"/>
                <a:cs typeface="Times New Roman" pitchFamily="18" charset="0"/>
              </a:rPr>
              <a:t>                              </a:t>
            </a:r>
          </a:p>
          <a:p>
            <a:pPr>
              <a:buNone/>
            </a:pPr>
            <a:endParaRPr lang="en-GB" altLang="en-US" b="1" dirty="0" smtClean="0">
              <a:latin typeface="Times New Roman" pitchFamily="18" charset="0"/>
              <a:cs typeface="Times New Roman" pitchFamily="18" charset="0"/>
            </a:endParaRPr>
          </a:p>
          <a:p>
            <a:pPr>
              <a:buNone/>
            </a:pPr>
            <a:r>
              <a:rPr lang="en-GB" altLang="en-US" b="1" dirty="0" smtClean="0">
                <a:latin typeface="Times New Roman" pitchFamily="18" charset="0"/>
                <a:cs typeface="Times New Roman" pitchFamily="18" charset="0"/>
              </a:rPr>
              <a:t>                              </a:t>
            </a:r>
            <a:r>
              <a:rPr lang="en-GB" altLang="en-US" sz="2400" b="1" dirty="0" smtClean="0">
                <a:latin typeface="Times New Roman" pitchFamily="18" charset="0"/>
                <a:cs typeface="Times New Roman" pitchFamily="18" charset="0"/>
              </a:rPr>
              <a:t>Learning Outcomes</a:t>
            </a:r>
          </a:p>
          <a:p>
            <a:pPr>
              <a:buNone/>
            </a:pPr>
            <a:endParaRPr lang="en-GB" altLang="en-US" sz="2400" b="1" dirty="0" smtClean="0">
              <a:latin typeface="Times New Roman" pitchFamily="18" charset="0"/>
              <a:cs typeface="Times New Roman" pitchFamily="18" charset="0"/>
            </a:endParaRPr>
          </a:p>
          <a:p>
            <a:pPr>
              <a:buNone/>
            </a:pPr>
            <a:endParaRPr lang="en-GB" sz="2400" b="1" dirty="0" smtClean="0">
              <a:latin typeface="Times New Roman" pitchFamily="18" charset="0"/>
              <a:cs typeface="Times New Roman" pitchFamily="18" charset="0"/>
            </a:endParaRPr>
          </a:p>
          <a:p>
            <a:pPr>
              <a:buFont typeface="Wingdings" pitchFamily="2" charset="2"/>
              <a:buChar char="Ø"/>
            </a:pPr>
            <a:r>
              <a:rPr lang="en-GB" sz="2400" b="1" dirty="0" smtClean="0">
                <a:latin typeface="Times New Roman" pitchFamily="18" charset="0"/>
                <a:cs typeface="Times New Roman" pitchFamily="18" charset="0"/>
              </a:rPr>
              <a:t>Define opportunity</a:t>
            </a:r>
          </a:p>
          <a:p>
            <a:pPr>
              <a:buNone/>
            </a:pPr>
            <a:endParaRPr lang="en-GB" sz="2400" b="1" dirty="0" smtClean="0">
              <a:latin typeface="Times New Roman" pitchFamily="18" charset="0"/>
              <a:cs typeface="Times New Roman" pitchFamily="18" charset="0"/>
            </a:endParaRPr>
          </a:p>
          <a:p>
            <a:pPr>
              <a:buFont typeface="Wingdings" pitchFamily="2" charset="2"/>
              <a:buChar char="Ø"/>
            </a:pPr>
            <a:r>
              <a:rPr lang="en-GB" sz="2400" b="1" dirty="0" smtClean="0">
                <a:latin typeface="Times New Roman" pitchFamily="18" charset="0"/>
                <a:cs typeface="Times New Roman" pitchFamily="18" charset="0"/>
              </a:rPr>
              <a:t>Identify opportunities and generate a business idea</a:t>
            </a:r>
          </a:p>
          <a:p>
            <a:pPr>
              <a:buFont typeface="Wingdings" pitchFamily="2" charset="2"/>
              <a:buChar char="Ø"/>
            </a:pPr>
            <a:endParaRPr lang="en-GB" sz="2400" b="1" dirty="0" smtClean="0">
              <a:latin typeface="Times New Roman" pitchFamily="18" charset="0"/>
              <a:cs typeface="Times New Roman" pitchFamily="18" charset="0"/>
            </a:endParaRPr>
          </a:p>
          <a:p>
            <a:pPr>
              <a:buFont typeface="Wingdings" pitchFamily="2" charset="2"/>
              <a:buChar char="Ø"/>
            </a:pPr>
            <a:endParaRPr lang="en-GB" sz="2400" dirty="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63B4D4D-AF3A-4885-85FE-89FB37DA6434}"/>
              </a:ext>
            </a:extLst>
          </p:cNvPr>
          <p:cNvSpPr>
            <a:spLocks noGrp="1"/>
          </p:cNvSpPr>
          <p:nvPr>
            <p:ph type="title"/>
          </p:nvPr>
        </p:nvSpPr>
        <p:spPr>
          <a:xfrm>
            <a:off x="457200" y="13165"/>
            <a:ext cx="8229600" cy="792088"/>
          </a:xfrm>
        </p:spPr>
        <p:txBody>
          <a:bodyPr>
            <a:normAutofit fontScale="90000"/>
          </a:bodyPr>
          <a:lstStyle/>
          <a:p>
            <a:r>
              <a:rPr lang="en-GB" sz="3600" b="1" dirty="0">
                <a:solidFill>
                  <a:srgbClr val="007DC3"/>
                </a:solidFill>
                <a:latin typeface="+mn-lt"/>
                <a:cs typeface="Times New Roman" pitchFamily="18" charset="0"/>
              </a:rPr>
              <a:t>Entrepreneurial opportunity recognition</a:t>
            </a:r>
            <a:endParaRPr lang="en-GB" sz="3600" dirty="0">
              <a:solidFill>
                <a:srgbClr val="007DC3"/>
              </a:solidFill>
              <a:latin typeface="+mn-lt"/>
            </a:endParaRPr>
          </a:p>
        </p:txBody>
      </p:sp>
      <p:sp>
        <p:nvSpPr>
          <p:cNvPr id="3" name="Rectangle 2">
            <a:extLst>
              <a:ext uri="{FF2B5EF4-FFF2-40B4-BE49-F238E27FC236}">
                <a16:creationId xmlns:a16="http://schemas.microsoft.com/office/drawing/2014/main" xmlns="" id="{46AD8A2F-CE4D-4F18-92BE-1B413C613446}"/>
              </a:ext>
            </a:extLst>
          </p:cNvPr>
          <p:cNvSpPr/>
          <p:nvPr/>
        </p:nvSpPr>
        <p:spPr>
          <a:xfrm>
            <a:off x="457200" y="1268760"/>
            <a:ext cx="8229600" cy="3785652"/>
          </a:xfrm>
          <a:prstGeom prst="rect">
            <a:avLst/>
          </a:prstGeom>
        </p:spPr>
        <p:txBody>
          <a:bodyPr wrap="square">
            <a:spAutoFit/>
          </a:bodyPr>
          <a:lstStyle/>
          <a:p>
            <a:pPr>
              <a:buNone/>
            </a:pPr>
            <a:r>
              <a:rPr lang="en-GB" sz="2000" b="1" dirty="0">
                <a:cs typeface="Times New Roman" pitchFamily="18" charset="0"/>
              </a:rPr>
              <a:t>What is an opportunity?</a:t>
            </a:r>
          </a:p>
          <a:p>
            <a:r>
              <a:rPr lang="en-GB" sz="2000" dirty="0">
                <a:cs typeface="Times New Roman" pitchFamily="18" charset="0"/>
              </a:rPr>
              <a:t>An opportunity is a favourable set of circumstances that creates the need for a new product, service, or a business idea.</a:t>
            </a:r>
          </a:p>
          <a:p>
            <a:endParaRPr lang="en-GB" sz="2000" dirty="0">
              <a:cs typeface="Times New Roman" pitchFamily="18" charset="0"/>
            </a:endParaRPr>
          </a:p>
          <a:p>
            <a:r>
              <a:rPr lang="en-GB" sz="2000" i="1" dirty="0">
                <a:cs typeface="Times New Roman" pitchFamily="18" charset="0"/>
              </a:rPr>
              <a:t>Most entrepreneurial firms are started in one or two ways:</a:t>
            </a:r>
          </a:p>
          <a:p>
            <a:pPr lvl="1">
              <a:buFont typeface="Arial" pitchFamily="34" charset="0"/>
              <a:buChar char="•"/>
            </a:pPr>
            <a:r>
              <a:rPr lang="en-GB" sz="2000" dirty="0">
                <a:cs typeface="Times New Roman" pitchFamily="18" charset="0"/>
              </a:rPr>
              <a:t> An entrepreneur decides to start a firm, searches for and  recognizes an opportunity, then start a business</a:t>
            </a:r>
          </a:p>
          <a:p>
            <a:pPr lvl="1">
              <a:buFont typeface="Arial" pitchFamily="34" charset="0"/>
              <a:buChar char="•"/>
            </a:pPr>
            <a:r>
              <a:rPr lang="en-GB" sz="2000" dirty="0">
                <a:cs typeface="Times New Roman" pitchFamily="18" charset="0"/>
              </a:rPr>
              <a:t> An entrepreneur recognizes a problem or an opportunity gap and creates a business to fill it.</a:t>
            </a:r>
          </a:p>
          <a:p>
            <a:pPr lvl="1">
              <a:buFont typeface="Arial" pitchFamily="34" charset="0"/>
              <a:buChar char="•"/>
            </a:pPr>
            <a:endParaRPr lang="en-GB" sz="2000" dirty="0">
              <a:cs typeface="Times New Roman" pitchFamily="18" charset="0"/>
            </a:endParaRPr>
          </a:p>
          <a:p>
            <a:r>
              <a:rPr lang="en-GB" sz="2000" dirty="0">
                <a:cs typeface="Times New Roman" pitchFamily="18" charset="0"/>
              </a:rPr>
              <a:t>To stay ahead and on top of the market, companies must constantly recognize opportunity as they continue to grow and evolve. </a:t>
            </a:r>
          </a:p>
        </p:txBody>
      </p:sp>
    </p:spTree>
    <p:extLst>
      <p:ext uri="{BB962C8B-B14F-4D97-AF65-F5344CB8AC3E}">
        <p14:creationId xmlns:p14="http://schemas.microsoft.com/office/powerpoint/2010/main" xmlns="" val="3061738466"/>
      </p:ext>
    </p:extLst>
  </p:cSld>
  <p:clrMapOvr>
    <a:masterClrMapping/>
  </p:clrMapOvr>
  <p:transition>
    <p:dissolve/>
  </p:transition>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Title 2"/>
          <p:cNvSpPr txBox="1">
            <a:spLocks/>
          </p:cNvSpPr>
          <p:nvPr/>
        </p:nvSpPr>
        <p:spPr>
          <a:xfrm>
            <a:off x="467544" y="152400"/>
            <a:ext cx="8229600" cy="73093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rgbClr val="007DC3"/>
                </a:solidFill>
                <a:effectLst/>
              </a:rPr>
              <a:t>How to generate business ideas.</a:t>
            </a:r>
          </a:p>
        </p:txBody>
      </p:sp>
      <p:sp>
        <p:nvSpPr>
          <p:cNvPr id="7" name="Content Placeholder 2"/>
          <p:cNvSpPr txBox="1">
            <a:spLocks/>
          </p:cNvSpPr>
          <p:nvPr/>
        </p:nvSpPr>
        <p:spPr bwMode="auto">
          <a:xfrm>
            <a:off x="522099" y="1099332"/>
            <a:ext cx="8424862" cy="456191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marL="0" indent="0">
              <a:spcBef>
                <a:spcPct val="0"/>
              </a:spcBef>
              <a:spcAft>
                <a:spcPts val="1200"/>
              </a:spcAft>
              <a:buClr>
                <a:srgbClr val="007DC3"/>
              </a:buClr>
              <a:buNone/>
            </a:pPr>
            <a:r>
              <a:rPr lang="en-GB" altLang="en-US" sz="2000" b="0" dirty="0">
                <a:solidFill>
                  <a:schemeClr val="tx1"/>
                </a:solidFill>
              </a:rPr>
              <a:t>Anyone who puts in enough practice and who makes a conscious effort to notice problems and identify needs can improve their ability to come up with new ideas.</a:t>
            </a:r>
          </a:p>
          <a:p>
            <a:pPr>
              <a:spcBef>
                <a:spcPct val="0"/>
              </a:spcBef>
              <a:spcAft>
                <a:spcPts val="1200"/>
              </a:spcAft>
              <a:buClr>
                <a:srgbClr val="007DC3"/>
              </a:buClr>
              <a:buFont typeface="Wingdings" pitchFamily="2" charset="2"/>
              <a:buChar char="Ø"/>
            </a:pPr>
            <a:r>
              <a:rPr lang="en-GB" altLang="en-US" sz="2000" dirty="0">
                <a:solidFill>
                  <a:schemeClr val="tx1"/>
                </a:solidFill>
              </a:rPr>
              <a:t>Solve problems</a:t>
            </a:r>
          </a:p>
          <a:p>
            <a:pPr>
              <a:spcBef>
                <a:spcPct val="0"/>
              </a:spcBef>
              <a:spcAft>
                <a:spcPts val="1200"/>
              </a:spcAft>
              <a:buClr>
                <a:srgbClr val="007DC3"/>
              </a:buClr>
              <a:buFont typeface="Wingdings" pitchFamily="2" charset="2"/>
              <a:buChar char="Ø"/>
            </a:pPr>
            <a:r>
              <a:rPr lang="en-GB" altLang="en-US" sz="2000" dirty="0">
                <a:solidFill>
                  <a:schemeClr val="tx1"/>
                </a:solidFill>
              </a:rPr>
              <a:t>Solve things that may become problems</a:t>
            </a:r>
          </a:p>
          <a:p>
            <a:pPr>
              <a:spcBef>
                <a:spcPct val="0"/>
              </a:spcBef>
              <a:spcAft>
                <a:spcPts val="1200"/>
              </a:spcAft>
              <a:buClr>
                <a:srgbClr val="007DC3"/>
              </a:buClr>
              <a:buFont typeface="Wingdings" pitchFamily="2" charset="2"/>
              <a:buChar char="Ø"/>
            </a:pPr>
            <a:r>
              <a:rPr lang="en-GB" altLang="en-US" sz="2000" dirty="0">
                <a:solidFill>
                  <a:schemeClr val="tx1"/>
                </a:solidFill>
              </a:rPr>
              <a:t>Adapt to evolving needs</a:t>
            </a:r>
          </a:p>
          <a:p>
            <a:pPr>
              <a:spcBef>
                <a:spcPct val="0"/>
              </a:spcBef>
              <a:spcAft>
                <a:spcPts val="1200"/>
              </a:spcAft>
              <a:buClr>
                <a:srgbClr val="007DC3"/>
              </a:buClr>
              <a:buFont typeface="Wingdings" pitchFamily="2" charset="2"/>
              <a:buChar char="Ø"/>
            </a:pPr>
            <a:r>
              <a:rPr lang="en-GB" altLang="en-US" sz="2000" dirty="0">
                <a:solidFill>
                  <a:schemeClr val="tx1"/>
                </a:solidFill>
              </a:rPr>
              <a:t>Save people money</a:t>
            </a:r>
          </a:p>
          <a:p>
            <a:pPr>
              <a:spcBef>
                <a:spcPct val="0"/>
              </a:spcBef>
              <a:spcAft>
                <a:spcPts val="1200"/>
              </a:spcAft>
              <a:buClr>
                <a:srgbClr val="007DC3"/>
              </a:buClr>
              <a:buFont typeface="Wingdings" pitchFamily="2" charset="2"/>
              <a:buChar char="Ø"/>
            </a:pPr>
            <a:r>
              <a:rPr lang="en-GB" altLang="en-US" sz="2000" dirty="0">
                <a:solidFill>
                  <a:schemeClr val="tx1"/>
                </a:solidFill>
              </a:rPr>
              <a:t>Make people’s lives easier</a:t>
            </a:r>
          </a:p>
          <a:p>
            <a:pPr>
              <a:spcBef>
                <a:spcPct val="0"/>
              </a:spcBef>
              <a:spcAft>
                <a:spcPts val="1200"/>
              </a:spcAft>
              <a:buClr>
                <a:srgbClr val="007DC3"/>
              </a:buClr>
              <a:buFont typeface="Wingdings" pitchFamily="2" charset="2"/>
              <a:buChar char="Ø"/>
            </a:pPr>
            <a:r>
              <a:rPr lang="en-GB" altLang="en-US" sz="2000" dirty="0">
                <a:solidFill>
                  <a:schemeClr val="tx1"/>
                </a:solidFill>
              </a:rPr>
              <a:t>Turn a hobby or something you’re passionate about into a business.</a:t>
            </a:r>
          </a:p>
          <a:p>
            <a:pPr>
              <a:spcBef>
                <a:spcPct val="0"/>
              </a:spcBef>
              <a:spcAft>
                <a:spcPts val="1200"/>
              </a:spcAft>
              <a:buClr>
                <a:srgbClr val="007DC3"/>
              </a:buClr>
              <a:buFont typeface="Wingdings" pitchFamily="2" charset="2"/>
              <a:buChar char="Ø"/>
            </a:pPr>
            <a:r>
              <a:rPr lang="en-GB" altLang="en-US" sz="2000" dirty="0">
                <a:solidFill>
                  <a:schemeClr val="tx1"/>
                </a:solidFill>
              </a:rPr>
              <a:t>Fulfil a need</a:t>
            </a:r>
          </a:p>
        </p:txBody>
      </p:sp>
    </p:spTree>
    <p:extLst>
      <p:ext uri="{BB962C8B-B14F-4D97-AF65-F5344CB8AC3E}">
        <p14:creationId xmlns:p14="http://schemas.microsoft.com/office/powerpoint/2010/main" xmlns="" val="541034167"/>
      </p:ext>
    </p:extLst>
  </p:cSld>
  <p:clrMapOvr>
    <a:masterClrMapping/>
  </p:clrMapOvr>
  <p:transition>
    <p:dissolve/>
  </p:transition>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Title 2"/>
          <p:cNvSpPr txBox="1">
            <a:spLocks/>
          </p:cNvSpPr>
          <p:nvPr/>
        </p:nvSpPr>
        <p:spPr>
          <a:xfrm>
            <a:off x="467544" y="152400"/>
            <a:ext cx="8229600" cy="73093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rgbClr val="007DC3"/>
                </a:solidFill>
                <a:effectLst/>
              </a:rPr>
              <a:t>Solve problems</a:t>
            </a:r>
          </a:p>
        </p:txBody>
      </p:sp>
      <p:sp>
        <p:nvSpPr>
          <p:cNvPr id="7" name="Content Placeholder 2"/>
          <p:cNvSpPr txBox="1">
            <a:spLocks/>
          </p:cNvSpPr>
          <p:nvPr/>
        </p:nvSpPr>
        <p:spPr bwMode="auto">
          <a:xfrm>
            <a:off x="522099" y="1099332"/>
            <a:ext cx="8424862" cy="456191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a:spcBef>
                <a:spcPct val="0"/>
              </a:spcBef>
              <a:spcAft>
                <a:spcPts val="1200"/>
              </a:spcAft>
              <a:buClr>
                <a:srgbClr val="007DC3"/>
              </a:buClr>
            </a:pPr>
            <a:r>
              <a:rPr lang="en-GB" altLang="en-US" sz="2000" b="0" dirty="0">
                <a:solidFill>
                  <a:schemeClr val="tx1"/>
                </a:solidFill>
              </a:rPr>
              <a:t>The easiest way to come up with business ideas is to solve problems you have. The second easiest is to solve problems others have. These don’t have to be big solutions like Google search or Amazon, they could be much smaller.</a:t>
            </a:r>
          </a:p>
          <a:p>
            <a:pPr>
              <a:spcBef>
                <a:spcPct val="0"/>
              </a:spcBef>
              <a:spcAft>
                <a:spcPts val="1200"/>
              </a:spcAft>
              <a:buClr>
                <a:srgbClr val="007DC3"/>
              </a:buClr>
            </a:pPr>
            <a:r>
              <a:rPr lang="en-GB" altLang="en-US" sz="2000" b="0" dirty="0">
                <a:solidFill>
                  <a:schemeClr val="tx1"/>
                </a:solidFill>
              </a:rPr>
              <a:t>All you have to do is get good at identifying problems. Once you’ve realized that each of your own frustrations is actually an idea in the making, you’re actually going to start having fun!</a:t>
            </a:r>
          </a:p>
          <a:p>
            <a:pPr marL="0" indent="0" algn="ctr">
              <a:spcBef>
                <a:spcPct val="0"/>
              </a:spcBef>
              <a:spcAft>
                <a:spcPts val="1200"/>
              </a:spcAft>
              <a:buClr>
                <a:srgbClr val="007DC3"/>
              </a:buClr>
              <a:buNone/>
            </a:pPr>
            <a:endParaRPr lang="en-GB" altLang="en-US" sz="2000" b="0" dirty="0">
              <a:solidFill>
                <a:schemeClr val="tx1"/>
              </a:solidFill>
            </a:endParaRPr>
          </a:p>
          <a:p>
            <a:pPr marL="0" indent="0" algn="ctr">
              <a:spcBef>
                <a:spcPct val="0"/>
              </a:spcBef>
              <a:spcAft>
                <a:spcPts val="1200"/>
              </a:spcAft>
              <a:buClr>
                <a:srgbClr val="007DC3"/>
              </a:buClr>
              <a:buNone/>
            </a:pPr>
            <a:endParaRPr lang="en-GB" altLang="en-US" sz="2000" b="0" dirty="0">
              <a:solidFill>
                <a:schemeClr val="tx1"/>
              </a:solidFill>
            </a:endParaRPr>
          </a:p>
          <a:p>
            <a:pPr marL="0" indent="0" algn="ctr">
              <a:spcBef>
                <a:spcPct val="0"/>
              </a:spcBef>
              <a:spcAft>
                <a:spcPts val="1200"/>
              </a:spcAft>
              <a:buClr>
                <a:srgbClr val="007DC3"/>
              </a:buClr>
              <a:buNone/>
            </a:pPr>
            <a:r>
              <a:rPr lang="en-GB" altLang="en-US" sz="2800" dirty="0">
                <a:solidFill>
                  <a:schemeClr val="tx1"/>
                </a:solidFill>
                <a:highlight>
                  <a:srgbClr val="FFFF00"/>
                </a:highlight>
              </a:rPr>
              <a:t>Question:  what are your own frustrations?</a:t>
            </a:r>
          </a:p>
        </p:txBody>
      </p:sp>
    </p:spTree>
    <p:extLst>
      <p:ext uri="{BB962C8B-B14F-4D97-AF65-F5344CB8AC3E}">
        <p14:creationId xmlns:p14="http://schemas.microsoft.com/office/powerpoint/2010/main" xmlns="" val="3684548810"/>
      </p:ext>
    </p:extLst>
  </p:cSld>
  <p:clrMapOvr>
    <a:masterClrMapping/>
  </p:clrMapOvr>
  <p:transition>
    <p:dissolve/>
  </p:transition>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Title 2"/>
          <p:cNvSpPr txBox="1">
            <a:spLocks/>
          </p:cNvSpPr>
          <p:nvPr/>
        </p:nvSpPr>
        <p:spPr>
          <a:xfrm>
            <a:off x="467544" y="152400"/>
            <a:ext cx="8229600" cy="73093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200" dirty="0">
                <a:solidFill>
                  <a:srgbClr val="007DC3"/>
                </a:solidFill>
                <a:effectLst/>
              </a:rPr>
              <a:t>Solve things that may become problems</a:t>
            </a:r>
          </a:p>
        </p:txBody>
      </p:sp>
      <p:sp>
        <p:nvSpPr>
          <p:cNvPr id="7" name="Content Placeholder 2"/>
          <p:cNvSpPr txBox="1">
            <a:spLocks/>
          </p:cNvSpPr>
          <p:nvPr/>
        </p:nvSpPr>
        <p:spPr bwMode="auto">
          <a:xfrm>
            <a:off x="539552" y="1319620"/>
            <a:ext cx="8424862" cy="36258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marL="0" indent="0">
              <a:spcBef>
                <a:spcPct val="0"/>
              </a:spcBef>
              <a:spcAft>
                <a:spcPts val="1200"/>
              </a:spcAft>
              <a:buClr>
                <a:srgbClr val="007DC3"/>
              </a:buClr>
              <a:buNone/>
            </a:pPr>
            <a:r>
              <a:rPr lang="en-GB" altLang="en-US" sz="2400" b="0" dirty="0">
                <a:solidFill>
                  <a:schemeClr val="tx1"/>
                </a:solidFill>
              </a:rPr>
              <a:t>Why not think of solving problems that will occur, but don’t yet. For example:</a:t>
            </a:r>
          </a:p>
          <a:p>
            <a:pPr>
              <a:spcBef>
                <a:spcPct val="0"/>
              </a:spcBef>
              <a:spcAft>
                <a:spcPts val="1200"/>
              </a:spcAft>
              <a:buClr>
                <a:srgbClr val="007DC3"/>
              </a:buClr>
            </a:pPr>
            <a:r>
              <a:rPr lang="en-GB" altLang="en-US" sz="2400" b="0" dirty="0">
                <a:solidFill>
                  <a:schemeClr val="tx1"/>
                </a:solidFill>
              </a:rPr>
              <a:t>Preventative medication for diseases that could become problems (like Ebola),</a:t>
            </a:r>
          </a:p>
          <a:p>
            <a:pPr>
              <a:spcBef>
                <a:spcPct val="0"/>
              </a:spcBef>
              <a:spcAft>
                <a:spcPts val="1200"/>
              </a:spcAft>
              <a:buClr>
                <a:srgbClr val="007DC3"/>
              </a:buClr>
            </a:pPr>
            <a:r>
              <a:rPr lang="en-GB" altLang="en-US" sz="2400" b="0" dirty="0">
                <a:solidFill>
                  <a:schemeClr val="tx1"/>
                </a:solidFill>
              </a:rPr>
              <a:t>Makeup and accessories to protect privacy when face recognition software really takes off,</a:t>
            </a:r>
          </a:p>
          <a:p>
            <a:pPr>
              <a:spcBef>
                <a:spcPct val="0"/>
              </a:spcBef>
              <a:spcAft>
                <a:spcPts val="1200"/>
              </a:spcAft>
              <a:buClr>
                <a:srgbClr val="007DC3"/>
              </a:buClr>
            </a:pPr>
            <a:r>
              <a:rPr lang="en-GB" altLang="en-US" sz="2400" b="0" dirty="0">
                <a:solidFill>
                  <a:schemeClr val="tx1"/>
                </a:solidFill>
              </a:rPr>
              <a:t>Breeding programs/nature reserves for animals that without help, will become extinct.</a:t>
            </a:r>
          </a:p>
        </p:txBody>
      </p:sp>
    </p:spTree>
    <p:extLst>
      <p:ext uri="{BB962C8B-B14F-4D97-AF65-F5344CB8AC3E}">
        <p14:creationId xmlns:p14="http://schemas.microsoft.com/office/powerpoint/2010/main" xmlns="" val="454581332"/>
      </p:ext>
    </p:extLst>
  </p:cSld>
  <p:clrMapOvr>
    <a:masterClrMapping/>
  </p:clrMapOvr>
  <p:transition>
    <p:dissolve/>
  </p:transition>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Title 2"/>
          <p:cNvSpPr txBox="1">
            <a:spLocks/>
          </p:cNvSpPr>
          <p:nvPr/>
        </p:nvSpPr>
        <p:spPr>
          <a:xfrm>
            <a:off x="467544" y="152400"/>
            <a:ext cx="8229600" cy="73093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rgbClr val="007DC3"/>
                </a:solidFill>
                <a:effectLst/>
              </a:rPr>
              <a:t>Adapt to evolving needs</a:t>
            </a:r>
          </a:p>
        </p:txBody>
      </p:sp>
      <p:sp>
        <p:nvSpPr>
          <p:cNvPr id="7" name="Content Placeholder 2"/>
          <p:cNvSpPr txBox="1">
            <a:spLocks/>
          </p:cNvSpPr>
          <p:nvPr/>
        </p:nvSpPr>
        <p:spPr bwMode="auto">
          <a:xfrm>
            <a:off x="539552" y="1319620"/>
            <a:ext cx="8424862" cy="36258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a:spcBef>
                <a:spcPct val="0"/>
              </a:spcBef>
              <a:spcAft>
                <a:spcPts val="1200"/>
              </a:spcAft>
              <a:buClr>
                <a:srgbClr val="007DC3"/>
              </a:buClr>
            </a:pPr>
            <a:r>
              <a:rPr lang="en-GB" altLang="en-US" sz="2400" b="0" dirty="0">
                <a:solidFill>
                  <a:schemeClr val="tx1"/>
                </a:solidFill>
              </a:rPr>
              <a:t>The easiest products to market are also products that fulfil a real or contemporary need.</a:t>
            </a:r>
          </a:p>
          <a:p>
            <a:pPr>
              <a:spcBef>
                <a:spcPct val="0"/>
              </a:spcBef>
              <a:spcAft>
                <a:spcPts val="1200"/>
              </a:spcAft>
              <a:buClr>
                <a:srgbClr val="007DC3"/>
              </a:buClr>
            </a:pPr>
            <a:r>
              <a:rPr lang="en-GB" altLang="en-US" sz="2400" b="0" dirty="0">
                <a:solidFill>
                  <a:schemeClr val="tx1"/>
                </a:solidFill>
              </a:rPr>
              <a:t>An example of a service that has quickly become popular is “cloud storage.” It’s a result of our very contemporary need to have access to our data, information, photos, music, and so on, no matter what device we’re on. </a:t>
            </a:r>
          </a:p>
          <a:p>
            <a:pPr>
              <a:spcBef>
                <a:spcPct val="0"/>
              </a:spcBef>
              <a:spcAft>
                <a:spcPts val="1200"/>
              </a:spcAft>
              <a:buClr>
                <a:srgbClr val="007DC3"/>
              </a:buClr>
            </a:pPr>
            <a:r>
              <a:rPr lang="en-GB" altLang="en-US" sz="2400" b="0" dirty="0">
                <a:solidFill>
                  <a:schemeClr val="tx1"/>
                </a:solidFill>
              </a:rPr>
              <a:t>Google sells cloud storage, as does Dropbox, Amazon, Apple, Microsoft, and a host of private companies that do as well.</a:t>
            </a:r>
          </a:p>
        </p:txBody>
      </p:sp>
    </p:spTree>
    <p:extLst>
      <p:ext uri="{BB962C8B-B14F-4D97-AF65-F5344CB8AC3E}">
        <p14:creationId xmlns:p14="http://schemas.microsoft.com/office/powerpoint/2010/main" xmlns="" val="1155350177"/>
      </p:ext>
    </p:extLst>
  </p:cSld>
  <p:clrMapOvr>
    <a:masterClrMapping/>
  </p:clrMapOvr>
  <p:transition>
    <p:dissolve/>
  </p:transition>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Title 2"/>
          <p:cNvSpPr txBox="1">
            <a:spLocks/>
          </p:cNvSpPr>
          <p:nvPr/>
        </p:nvSpPr>
        <p:spPr>
          <a:xfrm>
            <a:off x="467544" y="152400"/>
            <a:ext cx="8229600" cy="73093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rgbClr val="007DC3"/>
                </a:solidFill>
                <a:effectLst/>
              </a:rPr>
              <a:t>Save people money</a:t>
            </a:r>
          </a:p>
        </p:txBody>
      </p:sp>
      <p:sp>
        <p:nvSpPr>
          <p:cNvPr id="7" name="Content Placeholder 2"/>
          <p:cNvSpPr txBox="1">
            <a:spLocks/>
          </p:cNvSpPr>
          <p:nvPr/>
        </p:nvSpPr>
        <p:spPr bwMode="auto">
          <a:xfrm>
            <a:off x="539552" y="1319620"/>
            <a:ext cx="8424862" cy="36258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a:spcBef>
                <a:spcPct val="0"/>
              </a:spcBef>
              <a:spcAft>
                <a:spcPts val="1200"/>
              </a:spcAft>
              <a:buClr>
                <a:srgbClr val="007DC3"/>
              </a:buClr>
            </a:pPr>
            <a:r>
              <a:rPr lang="en-GB" altLang="en-US" sz="2400" b="0" dirty="0">
                <a:solidFill>
                  <a:schemeClr val="tx1"/>
                </a:solidFill>
              </a:rPr>
              <a:t>Yet another great way to come up with ideas is to think about saving people money.</a:t>
            </a:r>
          </a:p>
          <a:p>
            <a:pPr>
              <a:spcBef>
                <a:spcPct val="0"/>
              </a:spcBef>
              <a:spcAft>
                <a:spcPts val="1200"/>
              </a:spcAft>
              <a:buClr>
                <a:srgbClr val="007DC3"/>
              </a:buClr>
            </a:pPr>
            <a:r>
              <a:rPr lang="en-GB" altLang="en-US" sz="2400" b="0" dirty="0">
                <a:solidFill>
                  <a:schemeClr val="tx1"/>
                </a:solidFill>
              </a:rPr>
              <a:t>Even though I am desperate for real-life bookstores not to vanish as a consequence of sites like Amazon, I still prefer to buy my books on Amazon because it saves me a lot of money.</a:t>
            </a:r>
          </a:p>
          <a:p>
            <a:pPr>
              <a:spcBef>
                <a:spcPct val="0"/>
              </a:spcBef>
              <a:spcAft>
                <a:spcPts val="1200"/>
              </a:spcAft>
              <a:buClr>
                <a:srgbClr val="007DC3"/>
              </a:buClr>
            </a:pPr>
            <a:r>
              <a:rPr lang="en-GB" altLang="en-US" sz="2400" b="0" dirty="0">
                <a:solidFill>
                  <a:schemeClr val="tx1"/>
                </a:solidFill>
              </a:rPr>
              <a:t>This is why, if you can figure out how to save people money, you’ll have a good business idea, new or not</a:t>
            </a:r>
          </a:p>
        </p:txBody>
      </p:sp>
    </p:spTree>
    <p:extLst>
      <p:ext uri="{BB962C8B-B14F-4D97-AF65-F5344CB8AC3E}">
        <p14:creationId xmlns:p14="http://schemas.microsoft.com/office/powerpoint/2010/main" xmlns="" val="1540546420"/>
      </p:ext>
    </p:extLst>
  </p:cSld>
  <p:clrMapOvr>
    <a:masterClrMapping/>
  </p:clrMapOvr>
  <p:transition>
    <p:dissolve/>
  </p:transition>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Title 2"/>
          <p:cNvSpPr txBox="1">
            <a:spLocks/>
          </p:cNvSpPr>
          <p:nvPr/>
        </p:nvSpPr>
        <p:spPr>
          <a:xfrm>
            <a:off x="457200" y="152491"/>
            <a:ext cx="8229600" cy="73093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rgbClr val="007DC3"/>
                </a:solidFill>
                <a:effectLst/>
              </a:rPr>
              <a:t>Make people’s lives easier</a:t>
            </a:r>
          </a:p>
        </p:txBody>
      </p:sp>
      <p:sp>
        <p:nvSpPr>
          <p:cNvPr id="7" name="Content Placeholder 2"/>
          <p:cNvSpPr txBox="1">
            <a:spLocks/>
          </p:cNvSpPr>
          <p:nvPr/>
        </p:nvSpPr>
        <p:spPr bwMode="auto">
          <a:xfrm>
            <a:off x="539552" y="1040136"/>
            <a:ext cx="8424862" cy="453650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marL="0" indent="0">
              <a:spcBef>
                <a:spcPct val="0"/>
              </a:spcBef>
              <a:spcAft>
                <a:spcPts val="1200"/>
              </a:spcAft>
              <a:buClr>
                <a:srgbClr val="007DC3"/>
              </a:buClr>
              <a:buNone/>
            </a:pPr>
            <a:r>
              <a:rPr lang="en-GB" altLang="en-US" sz="2000" b="0" dirty="0">
                <a:solidFill>
                  <a:schemeClr val="tx1"/>
                </a:solidFill>
              </a:rPr>
              <a:t>For example:</a:t>
            </a:r>
          </a:p>
          <a:p>
            <a:pPr>
              <a:spcBef>
                <a:spcPct val="0"/>
              </a:spcBef>
              <a:spcAft>
                <a:spcPts val="1200"/>
              </a:spcAft>
              <a:buClr>
                <a:srgbClr val="007DC3"/>
              </a:buClr>
            </a:pPr>
            <a:r>
              <a:rPr lang="en-GB" altLang="en-US" sz="2000" b="0" dirty="0">
                <a:solidFill>
                  <a:schemeClr val="tx1"/>
                </a:solidFill>
              </a:rPr>
              <a:t>A central vacuum cleaning system that needs only carrying a hose and brush around the house rather than the full unit.</a:t>
            </a:r>
          </a:p>
          <a:p>
            <a:pPr>
              <a:spcBef>
                <a:spcPct val="0"/>
              </a:spcBef>
              <a:spcAft>
                <a:spcPts val="1200"/>
              </a:spcAft>
              <a:buClr>
                <a:srgbClr val="007DC3"/>
              </a:buClr>
            </a:pPr>
            <a:r>
              <a:rPr lang="en-GB" altLang="en-US" sz="2000" b="0" dirty="0">
                <a:solidFill>
                  <a:schemeClr val="tx1"/>
                </a:solidFill>
              </a:rPr>
              <a:t>Shopping baskets placed at convenient intervals in the store in case you decide you want to purchase more than what your arms can hold.</a:t>
            </a:r>
          </a:p>
          <a:p>
            <a:pPr>
              <a:spcBef>
                <a:spcPct val="0"/>
              </a:spcBef>
              <a:spcAft>
                <a:spcPts val="1200"/>
              </a:spcAft>
              <a:buClr>
                <a:srgbClr val="007DC3"/>
              </a:buClr>
            </a:pPr>
            <a:r>
              <a:rPr lang="en-GB" altLang="en-US" sz="2000" b="0" dirty="0">
                <a:solidFill>
                  <a:schemeClr val="tx1"/>
                </a:solidFill>
              </a:rPr>
              <a:t>Remember, coming up with business ideas doesn’t mean you have to focus on inventing new products or services. In fact, you could just as easily adapt an existing service or introduce a new benefit that makes peoples’ lives easier.</a:t>
            </a:r>
          </a:p>
          <a:p>
            <a:pPr>
              <a:spcBef>
                <a:spcPct val="0"/>
              </a:spcBef>
              <a:spcAft>
                <a:spcPts val="1200"/>
              </a:spcAft>
              <a:buClr>
                <a:srgbClr val="007DC3"/>
              </a:buClr>
            </a:pPr>
            <a:endParaRPr lang="en-GB" altLang="en-US" sz="2000" b="0" dirty="0">
              <a:solidFill>
                <a:schemeClr val="tx1"/>
              </a:solidFill>
            </a:endParaRPr>
          </a:p>
          <a:p>
            <a:pPr marL="0" indent="0">
              <a:spcBef>
                <a:spcPct val="0"/>
              </a:spcBef>
              <a:spcAft>
                <a:spcPts val="1200"/>
              </a:spcAft>
              <a:buClr>
                <a:srgbClr val="007DC3"/>
              </a:buClr>
              <a:buNone/>
            </a:pPr>
            <a:r>
              <a:rPr lang="en-GB" altLang="en-US" sz="2000" dirty="0">
                <a:solidFill>
                  <a:schemeClr val="tx1"/>
                </a:solidFill>
                <a:highlight>
                  <a:srgbClr val="FFFF00"/>
                </a:highlight>
              </a:rPr>
              <a:t>Question: Can you think of something -an action, product, service, or routine that could be adapted to make your life easier?</a:t>
            </a:r>
          </a:p>
        </p:txBody>
      </p:sp>
    </p:spTree>
    <p:extLst>
      <p:ext uri="{BB962C8B-B14F-4D97-AF65-F5344CB8AC3E}">
        <p14:creationId xmlns:p14="http://schemas.microsoft.com/office/powerpoint/2010/main" xmlns="" val="52453505"/>
      </p:ext>
    </p:extLst>
  </p:cSld>
  <p:clrMapOvr>
    <a:masterClrMapping/>
  </p:clrMapOvr>
  <p:transition>
    <p:dissolve/>
  </p:transition>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Title 2"/>
          <p:cNvSpPr txBox="1">
            <a:spLocks/>
          </p:cNvSpPr>
          <p:nvPr/>
        </p:nvSpPr>
        <p:spPr>
          <a:xfrm>
            <a:off x="457200" y="152490"/>
            <a:ext cx="8229600" cy="112887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lnSpc>
                <a:spcPct val="100000"/>
              </a:lnSpc>
            </a:pPr>
            <a:r>
              <a:rPr lang="en-GB" sz="3200" dirty="0">
                <a:solidFill>
                  <a:srgbClr val="007DC3"/>
                </a:solidFill>
                <a:effectLst/>
              </a:rPr>
              <a:t>Turn a hobby or something you are passionate about into a business.</a:t>
            </a:r>
          </a:p>
        </p:txBody>
      </p:sp>
      <p:sp>
        <p:nvSpPr>
          <p:cNvPr id="7" name="Content Placeholder 2"/>
          <p:cNvSpPr txBox="1">
            <a:spLocks/>
          </p:cNvSpPr>
          <p:nvPr/>
        </p:nvSpPr>
        <p:spPr bwMode="auto">
          <a:xfrm>
            <a:off x="539552" y="1711492"/>
            <a:ext cx="8229600" cy="337369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r>
              <a:rPr lang="en-GB" sz="2400" b="0" dirty="0">
                <a:cs typeface="Times New Roman" pitchFamily="18" charset="0"/>
              </a:rPr>
              <a:t>Things that I do on a regular basis that could potentially be turned into business ideas include: writing, researching, social media training, and so on.</a:t>
            </a:r>
          </a:p>
          <a:p>
            <a:endParaRPr lang="en-GB" sz="2400" b="0" dirty="0">
              <a:cs typeface="Times New Roman" pitchFamily="18" charset="0"/>
            </a:endParaRPr>
          </a:p>
          <a:p>
            <a:r>
              <a:rPr lang="en-GB" sz="2400" b="0" dirty="0">
                <a:cs typeface="Times New Roman" pitchFamily="18" charset="0"/>
              </a:rPr>
              <a:t>Everyone has things they do on a regular or semi-regular basis. If you’re good at any of these things and are looking for business ideas, you just might want to think about turning your hobby into a business.</a:t>
            </a:r>
          </a:p>
          <a:p>
            <a:endParaRPr lang="en-GB" sz="2400" b="0" dirty="0">
              <a:latin typeface="Times New Roman" pitchFamily="18" charset="0"/>
              <a:cs typeface="Times New Roman" pitchFamily="18" charset="0"/>
            </a:endParaRPr>
          </a:p>
        </p:txBody>
      </p:sp>
    </p:spTree>
    <p:extLst>
      <p:ext uri="{BB962C8B-B14F-4D97-AF65-F5344CB8AC3E}">
        <p14:creationId xmlns:p14="http://schemas.microsoft.com/office/powerpoint/2010/main" xmlns="" val="944547353"/>
      </p:ext>
    </p:extLst>
  </p:cSld>
  <p:clrMapOvr>
    <a:masterClrMapping/>
  </p:clrMapOvr>
  <p:transition>
    <p:dissolve/>
  </p:transition>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Title 2"/>
          <p:cNvSpPr txBox="1">
            <a:spLocks/>
          </p:cNvSpPr>
          <p:nvPr/>
        </p:nvSpPr>
        <p:spPr>
          <a:xfrm>
            <a:off x="464060" y="186721"/>
            <a:ext cx="8229600" cy="612214"/>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lnSpc>
                <a:spcPct val="100000"/>
              </a:lnSpc>
            </a:pPr>
            <a:r>
              <a:rPr lang="en-GB" sz="3200" dirty="0">
                <a:solidFill>
                  <a:srgbClr val="007DC3"/>
                </a:solidFill>
                <a:effectLst/>
              </a:rPr>
              <a:t>Fulfil a need</a:t>
            </a:r>
          </a:p>
        </p:txBody>
      </p:sp>
      <p:sp>
        <p:nvSpPr>
          <p:cNvPr id="6" name="Content Placeholder 2">
            <a:extLst>
              <a:ext uri="{FF2B5EF4-FFF2-40B4-BE49-F238E27FC236}">
                <a16:creationId xmlns:a16="http://schemas.microsoft.com/office/drawing/2014/main" xmlns="" id="{DAA6F995-028E-4597-9F06-16B06E80F175}"/>
              </a:ext>
            </a:extLst>
          </p:cNvPr>
          <p:cNvSpPr txBox="1">
            <a:spLocks/>
          </p:cNvSpPr>
          <p:nvPr/>
        </p:nvSpPr>
        <p:spPr>
          <a:xfrm>
            <a:off x="395338" y="798935"/>
            <a:ext cx="4176662" cy="2458013"/>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Arial" pitchFamily="34" charset="0"/>
              <a:buNone/>
            </a:pPr>
            <a:endParaRPr lang="en-GB" sz="2400" dirty="0">
              <a:latin typeface="Times New Roman" pitchFamily="18" charset="0"/>
              <a:cs typeface="Times New Roman" pitchFamily="18" charset="0"/>
            </a:endParaRPr>
          </a:p>
          <a:p>
            <a:pPr>
              <a:buFont typeface="Arial" pitchFamily="34" charset="0"/>
              <a:buNone/>
            </a:pPr>
            <a:r>
              <a:rPr lang="en-GB" sz="2400" dirty="0">
                <a:latin typeface="Times New Roman" pitchFamily="18" charset="0"/>
                <a:cs typeface="Times New Roman" pitchFamily="18" charset="0"/>
              </a:rPr>
              <a:t>	   Market                 Your</a:t>
            </a:r>
            <a:br>
              <a:rPr lang="en-GB" sz="2400" dirty="0">
                <a:latin typeface="Times New Roman" pitchFamily="18" charset="0"/>
                <a:cs typeface="Times New Roman" pitchFamily="18" charset="0"/>
              </a:rPr>
            </a:br>
            <a:r>
              <a:rPr lang="en-GB" sz="2400" dirty="0">
                <a:latin typeface="Times New Roman" pitchFamily="18" charset="0"/>
                <a:cs typeface="Times New Roman" pitchFamily="18" charset="0"/>
              </a:rPr>
              <a:t>   needs                   Skills</a:t>
            </a:r>
          </a:p>
        </p:txBody>
      </p:sp>
      <p:sp>
        <p:nvSpPr>
          <p:cNvPr id="8" name="Freeform 8">
            <a:extLst>
              <a:ext uri="{FF2B5EF4-FFF2-40B4-BE49-F238E27FC236}">
                <a16:creationId xmlns:a16="http://schemas.microsoft.com/office/drawing/2014/main" xmlns="" id="{98ECC516-CEF5-41FC-A348-A69A2694160D}"/>
              </a:ext>
            </a:extLst>
          </p:cNvPr>
          <p:cNvSpPr/>
          <p:nvPr/>
        </p:nvSpPr>
        <p:spPr>
          <a:xfrm>
            <a:off x="487986" y="828127"/>
            <a:ext cx="2283814" cy="2088887"/>
          </a:xfrm>
          <a:custGeom>
            <a:avLst/>
            <a:gdLst>
              <a:gd name="connsiteX0" fmla="*/ 350083 w 2283814"/>
              <a:gd name="connsiteY0" fmla="*/ 327824 h 2088887"/>
              <a:gd name="connsiteX1" fmla="*/ 290123 w 2283814"/>
              <a:gd name="connsiteY1" fmla="*/ 432755 h 2088887"/>
              <a:gd name="connsiteX2" fmla="*/ 260142 w 2283814"/>
              <a:gd name="connsiteY2" fmla="*/ 462735 h 2088887"/>
              <a:gd name="connsiteX3" fmla="*/ 215172 w 2283814"/>
              <a:gd name="connsiteY3" fmla="*/ 522696 h 2088887"/>
              <a:gd name="connsiteX4" fmla="*/ 170201 w 2283814"/>
              <a:gd name="connsiteY4" fmla="*/ 612637 h 2088887"/>
              <a:gd name="connsiteX5" fmla="*/ 125231 w 2283814"/>
              <a:gd name="connsiteY5" fmla="*/ 687588 h 2088887"/>
              <a:gd name="connsiteX6" fmla="*/ 80260 w 2283814"/>
              <a:gd name="connsiteY6" fmla="*/ 777529 h 2088887"/>
              <a:gd name="connsiteX7" fmla="*/ 65270 w 2283814"/>
              <a:gd name="connsiteY7" fmla="*/ 822499 h 2088887"/>
              <a:gd name="connsiteX8" fmla="*/ 35290 w 2283814"/>
              <a:gd name="connsiteY8" fmla="*/ 867470 h 2088887"/>
              <a:gd name="connsiteX9" fmla="*/ 35290 w 2283814"/>
              <a:gd name="connsiteY9" fmla="*/ 1197253 h 2088887"/>
              <a:gd name="connsiteX10" fmla="*/ 80260 w 2283814"/>
              <a:gd name="connsiteY10" fmla="*/ 1362145 h 2088887"/>
              <a:gd name="connsiteX11" fmla="*/ 125231 w 2283814"/>
              <a:gd name="connsiteY11" fmla="*/ 1467076 h 2088887"/>
              <a:gd name="connsiteX12" fmla="*/ 185191 w 2283814"/>
              <a:gd name="connsiteY12" fmla="*/ 1572007 h 2088887"/>
              <a:gd name="connsiteX13" fmla="*/ 215172 w 2283814"/>
              <a:gd name="connsiteY13" fmla="*/ 1661948 h 2088887"/>
              <a:gd name="connsiteX14" fmla="*/ 290123 w 2283814"/>
              <a:gd name="connsiteY14" fmla="*/ 1736899 h 2088887"/>
              <a:gd name="connsiteX15" fmla="*/ 365073 w 2283814"/>
              <a:gd name="connsiteY15" fmla="*/ 1841830 h 2088887"/>
              <a:gd name="connsiteX16" fmla="*/ 410044 w 2283814"/>
              <a:gd name="connsiteY16" fmla="*/ 1916781 h 2088887"/>
              <a:gd name="connsiteX17" fmla="*/ 484995 w 2283814"/>
              <a:gd name="connsiteY17" fmla="*/ 1976742 h 2088887"/>
              <a:gd name="connsiteX18" fmla="*/ 574936 w 2283814"/>
              <a:gd name="connsiteY18" fmla="*/ 2036702 h 2088887"/>
              <a:gd name="connsiteX19" fmla="*/ 649886 w 2283814"/>
              <a:gd name="connsiteY19" fmla="*/ 2051693 h 2088887"/>
              <a:gd name="connsiteX20" fmla="*/ 829768 w 2283814"/>
              <a:gd name="connsiteY20" fmla="*/ 2081673 h 2088887"/>
              <a:gd name="connsiteX21" fmla="*/ 1384404 w 2283814"/>
              <a:gd name="connsiteY21" fmla="*/ 2051693 h 2088887"/>
              <a:gd name="connsiteX22" fmla="*/ 1504326 w 2283814"/>
              <a:gd name="connsiteY22" fmla="*/ 2036702 h 2088887"/>
              <a:gd name="connsiteX23" fmla="*/ 1594267 w 2283814"/>
              <a:gd name="connsiteY23" fmla="*/ 2006722 h 2088887"/>
              <a:gd name="connsiteX24" fmla="*/ 1759159 w 2283814"/>
              <a:gd name="connsiteY24" fmla="*/ 1916781 h 2088887"/>
              <a:gd name="connsiteX25" fmla="*/ 1924050 w 2283814"/>
              <a:gd name="connsiteY25" fmla="*/ 1736899 h 2088887"/>
              <a:gd name="connsiteX26" fmla="*/ 1984011 w 2283814"/>
              <a:gd name="connsiteY26" fmla="*/ 1661948 h 2088887"/>
              <a:gd name="connsiteX27" fmla="*/ 2028982 w 2283814"/>
              <a:gd name="connsiteY27" fmla="*/ 1586997 h 2088887"/>
              <a:gd name="connsiteX28" fmla="*/ 2073952 w 2283814"/>
              <a:gd name="connsiteY28" fmla="*/ 1572007 h 2088887"/>
              <a:gd name="connsiteX29" fmla="*/ 2118923 w 2283814"/>
              <a:gd name="connsiteY29" fmla="*/ 1512047 h 2088887"/>
              <a:gd name="connsiteX30" fmla="*/ 2193873 w 2283814"/>
              <a:gd name="connsiteY30" fmla="*/ 1437096 h 2088887"/>
              <a:gd name="connsiteX31" fmla="*/ 2253834 w 2283814"/>
              <a:gd name="connsiteY31" fmla="*/ 1347155 h 2088887"/>
              <a:gd name="connsiteX32" fmla="*/ 2283814 w 2283814"/>
              <a:gd name="connsiteY32" fmla="*/ 1302184 h 2088887"/>
              <a:gd name="connsiteX33" fmla="*/ 2268824 w 2283814"/>
              <a:gd name="connsiteY33" fmla="*/ 1047352 h 2088887"/>
              <a:gd name="connsiteX34" fmla="*/ 2253834 w 2283814"/>
              <a:gd name="connsiteY34" fmla="*/ 1002381 h 2088887"/>
              <a:gd name="connsiteX35" fmla="*/ 2223854 w 2283814"/>
              <a:gd name="connsiteY35" fmla="*/ 852479 h 2088887"/>
              <a:gd name="connsiteX36" fmla="*/ 2208863 w 2283814"/>
              <a:gd name="connsiteY36" fmla="*/ 747548 h 2088887"/>
              <a:gd name="connsiteX37" fmla="*/ 2163893 w 2283814"/>
              <a:gd name="connsiteY37" fmla="*/ 627627 h 2088887"/>
              <a:gd name="connsiteX38" fmla="*/ 2133913 w 2283814"/>
              <a:gd name="connsiteY38" fmla="*/ 522696 h 2088887"/>
              <a:gd name="connsiteX39" fmla="*/ 2058962 w 2283814"/>
              <a:gd name="connsiteY39" fmla="*/ 432755 h 2088887"/>
              <a:gd name="connsiteX40" fmla="*/ 1999001 w 2283814"/>
              <a:gd name="connsiteY40" fmla="*/ 357804 h 2088887"/>
              <a:gd name="connsiteX41" fmla="*/ 1954031 w 2283814"/>
              <a:gd name="connsiteY41" fmla="*/ 342814 h 2088887"/>
              <a:gd name="connsiteX42" fmla="*/ 1804129 w 2283814"/>
              <a:gd name="connsiteY42" fmla="*/ 222893 h 2088887"/>
              <a:gd name="connsiteX43" fmla="*/ 1699198 w 2283814"/>
              <a:gd name="connsiteY43" fmla="*/ 147942 h 2088887"/>
              <a:gd name="connsiteX44" fmla="*/ 1639237 w 2283814"/>
              <a:gd name="connsiteY44" fmla="*/ 132952 h 2088887"/>
              <a:gd name="connsiteX45" fmla="*/ 1579277 w 2283814"/>
              <a:gd name="connsiteY45" fmla="*/ 102971 h 2088887"/>
              <a:gd name="connsiteX46" fmla="*/ 1519316 w 2283814"/>
              <a:gd name="connsiteY46" fmla="*/ 58001 h 2088887"/>
              <a:gd name="connsiteX47" fmla="*/ 1459355 w 2283814"/>
              <a:gd name="connsiteY47" fmla="*/ 43011 h 2088887"/>
              <a:gd name="connsiteX48" fmla="*/ 1354424 w 2283814"/>
              <a:gd name="connsiteY48" fmla="*/ 13030 h 2088887"/>
              <a:gd name="connsiteX49" fmla="*/ 1219513 w 2283814"/>
              <a:gd name="connsiteY49" fmla="*/ 28020 h 2088887"/>
              <a:gd name="connsiteX50" fmla="*/ 1174542 w 2283814"/>
              <a:gd name="connsiteY50" fmla="*/ 43011 h 2088887"/>
              <a:gd name="connsiteX51" fmla="*/ 1099591 w 2283814"/>
              <a:gd name="connsiteY51" fmla="*/ 58001 h 2088887"/>
              <a:gd name="connsiteX52" fmla="*/ 1009650 w 2283814"/>
              <a:gd name="connsiteY52" fmla="*/ 87981 h 2088887"/>
              <a:gd name="connsiteX53" fmla="*/ 964680 w 2283814"/>
              <a:gd name="connsiteY53" fmla="*/ 102971 h 2088887"/>
              <a:gd name="connsiteX54" fmla="*/ 844759 w 2283814"/>
              <a:gd name="connsiteY54" fmla="*/ 147942 h 2088887"/>
              <a:gd name="connsiteX55" fmla="*/ 799788 w 2283814"/>
              <a:gd name="connsiteY55" fmla="*/ 177922 h 2088887"/>
              <a:gd name="connsiteX56" fmla="*/ 709847 w 2283814"/>
              <a:gd name="connsiteY56" fmla="*/ 207902 h 2088887"/>
              <a:gd name="connsiteX57" fmla="*/ 664877 w 2283814"/>
              <a:gd name="connsiteY57" fmla="*/ 222893 h 2088887"/>
              <a:gd name="connsiteX58" fmla="*/ 544955 w 2283814"/>
              <a:gd name="connsiteY58" fmla="*/ 252873 h 2088887"/>
              <a:gd name="connsiteX59" fmla="*/ 455014 w 2283814"/>
              <a:gd name="connsiteY59" fmla="*/ 282853 h 2088887"/>
              <a:gd name="connsiteX60" fmla="*/ 410044 w 2283814"/>
              <a:gd name="connsiteY60" fmla="*/ 312834 h 2088887"/>
              <a:gd name="connsiteX61" fmla="*/ 350083 w 2283814"/>
              <a:gd name="connsiteY61" fmla="*/ 327824 h 208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2283814" h="2088887">
                <a:moveTo>
                  <a:pt x="350083" y="327824"/>
                </a:moveTo>
                <a:cubicBezTo>
                  <a:pt x="330096" y="347811"/>
                  <a:pt x="318371" y="397445"/>
                  <a:pt x="290123" y="432755"/>
                </a:cubicBezTo>
                <a:cubicBezTo>
                  <a:pt x="281294" y="443791"/>
                  <a:pt x="269190" y="451878"/>
                  <a:pt x="260142" y="462735"/>
                </a:cubicBezTo>
                <a:cubicBezTo>
                  <a:pt x="244148" y="481928"/>
                  <a:pt x="230162" y="502709"/>
                  <a:pt x="215172" y="522696"/>
                </a:cubicBezTo>
                <a:cubicBezTo>
                  <a:pt x="177495" y="635728"/>
                  <a:pt x="228319" y="496402"/>
                  <a:pt x="170201" y="612637"/>
                </a:cubicBezTo>
                <a:cubicBezTo>
                  <a:pt x="131281" y="690476"/>
                  <a:pt x="183790" y="629027"/>
                  <a:pt x="125231" y="687588"/>
                </a:cubicBezTo>
                <a:cubicBezTo>
                  <a:pt x="88260" y="835472"/>
                  <a:pt x="137536" y="682069"/>
                  <a:pt x="80260" y="777529"/>
                </a:cubicBezTo>
                <a:cubicBezTo>
                  <a:pt x="72130" y="791078"/>
                  <a:pt x="72336" y="808366"/>
                  <a:pt x="65270" y="822499"/>
                </a:cubicBezTo>
                <a:cubicBezTo>
                  <a:pt x="57213" y="838613"/>
                  <a:pt x="45283" y="852480"/>
                  <a:pt x="35290" y="867470"/>
                </a:cubicBezTo>
                <a:cubicBezTo>
                  <a:pt x="0" y="1008631"/>
                  <a:pt x="12392" y="933921"/>
                  <a:pt x="35290" y="1197253"/>
                </a:cubicBezTo>
                <a:cubicBezTo>
                  <a:pt x="40275" y="1254585"/>
                  <a:pt x="62319" y="1308322"/>
                  <a:pt x="80260" y="1362145"/>
                </a:cubicBezTo>
                <a:cubicBezTo>
                  <a:pt x="97079" y="1412602"/>
                  <a:pt x="95590" y="1415205"/>
                  <a:pt x="125231" y="1467076"/>
                </a:cubicBezTo>
                <a:cubicBezTo>
                  <a:pt x="161285" y="1530170"/>
                  <a:pt x="154994" y="1496516"/>
                  <a:pt x="185191" y="1572007"/>
                </a:cubicBezTo>
                <a:cubicBezTo>
                  <a:pt x="196928" y="1601349"/>
                  <a:pt x="192826" y="1639602"/>
                  <a:pt x="215172" y="1661948"/>
                </a:cubicBezTo>
                <a:lnTo>
                  <a:pt x="290123" y="1736899"/>
                </a:lnTo>
                <a:cubicBezTo>
                  <a:pt x="320678" y="1828567"/>
                  <a:pt x="282085" y="1735131"/>
                  <a:pt x="365073" y="1841830"/>
                </a:cubicBezTo>
                <a:cubicBezTo>
                  <a:pt x="382961" y="1864828"/>
                  <a:pt x="390687" y="1895005"/>
                  <a:pt x="410044" y="1916781"/>
                </a:cubicBezTo>
                <a:cubicBezTo>
                  <a:pt x="431300" y="1940694"/>
                  <a:pt x="459120" y="1957924"/>
                  <a:pt x="484995" y="1976742"/>
                </a:cubicBezTo>
                <a:cubicBezTo>
                  <a:pt x="514135" y="1997935"/>
                  <a:pt x="539604" y="2029635"/>
                  <a:pt x="574936" y="2036702"/>
                </a:cubicBezTo>
                <a:cubicBezTo>
                  <a:pt x="599919" y="2041699"/>
                  <a:pt x="624755" y="2047504"/>
                  <a:pt x="649886" y="2051693"/>
                </a:cubicBezTo>
                <a:cubicBezTo>
                  <a:pt x="873043" y="2088887"/>
                  <a:pt x="653108" y="2046341"/>
                  <a:pt x="829768" y="2081673"/>
                </a:cubicBezTo>
                <a:lnTo>
                  <a:pt x="1384404" y="2051693"/>
                </a:lnTo>
                <a:cubicBezTo>
                  <a:pt x="1424600" y="2049013"/>
                  <a:pt x="1464935" y="2045143"/>
                  <a:pt x="1504326" y="2036702"/>
                </a:cubicBezTo>
                <a:cubicBezTo>
                  <a:pt x="1535227" y="2030080"/>
                  <a:pt x="1564287" y="2016715"/>
                  <a:pt x="1594267" y="2006722"/>
                </a:cubicBezTo>
                <a:cubicBezTo>
                  <a:pt x="1706597" y="1931835"/>
                  <a:pt x="1650753" y="1960143"/>
                  <a:pt x="1759159" y="1916781"/>
                </a:cubicBezTo>
                <a:cubicBezTo>
                  <a:pt x="1975090" y="1628874"/>
                  <a:pt x="1741702" y="1919249"/>
                  <a:pt x="1924050" y="1736899"/>
                </a:cubicBezTo>
                <a:cubicBezTo>
                  <a:pt x="1946674" y="1714275"/>
                  <a:pt x="1965663" y="1688159"/>
                  <a:pt x="1984011" y="1661948"/>
                </a:cubicBezTo>
                <a:cubicBezTo>
                  <a:pt x="2000719" y="1638079"/>
                  <a:pt x="2008380" y="1607599"/>
                  <a:pt x="2028982" y="1586997"/>
                </a:cubicBezTo>
                <a:cubicBezTo>
                  <a:pt x="2040155" y="1575824"/>
                  <a:pt x="2058962" y="1577004"/>
                  <a:pt x="2073952" y="1572007"/>
                </a:cubicBezTo>
                <a:cubicBezTo>
                  <a:pt x="2088942" y="1552020"/>
                  <a:pt x="2102325" y="1530720"/>
                  <a:pt x="2118923" y="1512047"/>
                </a:cubicBezTo>
                <a:cubicBezTo>
                  <a:pt x="2142396" y="1485640"/>
                  <a:pt x="2174274" y="1466494"/>
                  <a:pt x="2193873" y="1437096"/>
                </a:cubicBezTo>
                <a:lnTo>
                  <a:pt x="2253834" y="1347155"/>
                </a:lnTo>
                <a:lnTo>
                  <a:pt x="2283814" y="1302184"/>
                </a:lnTo>
                <a:cubicBezTo>
                  <a:pt x="2278817" y="1217240"/>
                  <a:pt x="2277291" y="1132021"/>
                  <a:pt x="2268824" y="1047352"/>
                </a:cubicBezTo>
                <a:cubicBezTo>
                  <a:pt x="2267252" y="1031629"/>
                  <a:pt x="2257387" y="1017778"/>
                  <a:pt x="2253834" y="1002381"/>
                </a:cubicBezTo>
                <a:cubicBezTo>
                  <a:pt x="2242376" y="952729"/>
                  <a:pt x="2231061" y="902924"/>
                  <a:pt x="2223854" y="852479"/>
                </a:cubicBezTo>
                <a:cubicBezTo>
                  <a:pt x="2218857" y="817502"/>
                  <a:pt x="2217967" y="781687"/>
                  <a:pt x="2208863" y="747548"/>
                </a:cubicBezTo>
                <a:cubicBezTo>
                  <a:pt x="2197863" y="706298"/>
                  <a:pt x="2177393" y="668128"/>
                  <a:pt x="2163893" y="627627"/>
                </a:cubicBezTo>
                <a:cubicBezTo>
                  <a:pt x="2154288" y="598810"/>
                  <a:pt x="2148349" y="551568"/>
                  <a:pt x="2133913" y="522696"/>
                </a:cubicBezTo>
                <a:cubicBezTo>
                  <a:pt x="2105999" y="466868"/>
                  <a:pt x="2100403" y="482485"/>
                  <a:pt x="2058962" y="432755"/>
                </a:cubicBezTo>
                <a:cubicBezTo>
                  <a:pt x="2038534" y="408241"/>
                  <a:pt x="2028078" y="375250"/>
                  <a:pt x="1999001" y="357804"/>
                </a:cubicBezTo>
                <a:cubicBezTo>
                  <a:pt x="1985452" y="349675"/>
                  <a:pt x="1969021" y="347811"/>
                  <a:pt x="1954031" y="342814"/>
                </a:cubicBezTo>
                <a:cubicBezTo>
                  <a:pt x="1838918" y="227701"/>
                  <a:pt x="1955415" y="336358"/>
                  <a:pt x="1804129" y="222893"/>
                </a:cubicBezTo>
                <a:cubicBezTo>
                  <a:pt x="1797304" y="217774"/>
                  <a:pt x="1716247" y="155249"/>
                  <a:pt x="1699198" y="147942"/>
                </a:cubicBezTo>
                <a:cubicBezTo>
                  <a:pt x="1680262" y="139826"/>
                  <a:pt x="1659224" y="137949"/>
                  <a:pt x="1639237" y="132952"/>
                </a:cubicBezTo>
                <a:cubicBezTo>
                  <a:pt x="1619250" y="122958"/>
                  <a:pt x="1598226" y="114814"/>
                  <a:pt x="1579277" y="102971"/>
                </a:cubicBezTo>
                <a:cubicBezTo>
                  <a:pt x="1558091" y="89730"/>
                  <a:pt x="1541662" y="69174"/>
                  <a:pt x="1519316" y="58001"/>
                </a:cubicBezTo>
                <a:cubicBezTo>
                  <a:pt x="1500889" y="48788"/>
                  <a:pt x="1479164" y="48671"/>
                  <a:pt x="1459355" y="43011"/>
                </a:cubicBezTo>
                <a:cubicBezTo>
                  <a:pt x="1308819" y="0"/>
                  <a:pt x="1541873" y="59891"/>
                  <a:pt x="1354424" y="13030"/>
                </a:cubicBezTo>
                <a:cubicBezTo>
                  <a:pt x="1309454" y="18027"/>
                  <a:pt x="1264144" y="20581"/>
                  <a:pt x="1219513" y="28020"/>
                </a:cubicBezTo>
                <a:cubicBezTo>
                  <a:pt x="1203927" y="30618"/>
                  <a:pt x="1189871" y="39179"/>
                  <a:pt x="1174542" y="43011"/>
                </a:cubicBezTo>
                <a:cubicBezTo>
                  <a:pt x="1149824" y="49191"/>
                  <a:pt x="1124172" y="51297"/>
                  <a:pt x="1099591" y="58001"/>
                </a:cubicBezTo>
                <a:cubicBezTo>
                  <a:pt x="1069102" y="66316"/>
                  <a:pt x="1039630" y="77988"/>
                  <a:pt x="1009650" y="87981"/>
                </a:cubicBezTo>
                <a:cubicBezTo>
                  <a:pt x="994660" y="92978"/>
                  <a:pt x="978813" y="95905"/>
                  <a:pt x="964680" y="102971"/>
                </a:cubicBezTo>
                <a:cubicBezTo>
                  <a:pt x="886292" y="142166"/>
                  <a:pt x="926398" y="127532"/>
                  <a:pt x="844759" y="147942"/>
                </a:cubicBezTo>
                <a:cubicBezTo>
                  <a:pt x="829769" y="157935"/>
                  <a:pt x="816251" y="170605"/>
                  <a:pt x="799788" y="177922"/>
                </a:cubicBezTo>
                <a:cubicBezTo>
                  <a:pt x="770910" y="190757"/>
                  <a:pt x="739827" y="197908"/>
                  <a:pt x="709847" y="207902"/>
                </a:cubicBezTo>
                <a:cubicBezTo>
                  <a:pt x="694857" y="212899"/>
                  <a:pt x="680206" y="219061"/>
                  <a:pt x="664877" y="222893"/>
                </a:cubicBezTo>
                <a:cubicBezTo>
                  <a:pt x="624903" y="232886"/>
                  <a:pt x="584045" y="239843"/>
                  <a:pt x="544955" y="252873"/>
                </a:cubicBezTo>
                <a:lnTo>
                  <a:pt x="455014" y="282853"/>
                </a:lnTo>
                <a:cubicBezTo>
                  <a:pt x="440024" y="292847"/>
                  <a:pt x="426603" y="305737"/>
                  <a:pt x="410044" y="312834"/>
                </a:cubicBezTo>
                <a:cubicBezTo>
                  <a:pt x="322346" y="350419"/>
                  <a:pt x="370070" y="307837"/>
                  <a:pt x="350083" y="327824"/>
                </a:cubicBezTo>
                <a:close/>
              </a:path>
            </a:pathLst>
          </a:custGeom>
          <a:noFill/>
        </p:spPr>
        <p:style>
          <a:lnRef idx="2">
            <a:schemeClr val="accent6"/>
          </a:lnRef>
          <a:fillRef idx="1">
            <a:schemeClr val="lt1"/>
          </a:fillRef>
          <a:effectRef idx="0">
            <a:schemeClr val="accent6"/>
          </a:effectRef>
          <a:fontRef idx="minor">
            <a:schemeClr val="dk1"/>
          </a:fontRef>
        </p:style>
        <p:txBody>
          <a:bodyPr rtlCol="0" anchor="ctr"/>
          <a:lstStyle/>
          <a:p>
            <a:pPr algn="ctr"/>
            <a:endParaRPr lang="en-GB" b="1">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
        <p:nvSpPr>
          <p:cNvPr id="11" name="Freeform 16">
            <a:extLst>
              <a:ext uri="{FF2B5EF4-FFF2-40B4-BE49-F238E27FC236}">
                <a16:creationId xmlns:a16="http://schemas.microsoft.com/office/drawing/2014/main" xmlns="" id="{F273799C-B646-40E8-A045-E4D9C177E4AE}"/>
              </a:ext>
            </a:extLst>
          </p:cNvPr>
          <p:cNvSpPr/>
          <p:nvPr/>
        </p:nvSpPr>
        <p:spPr>
          <a:xfrm>
            <a:off x="2316610" y="872426"/>
            <a:ext cx="2077316" cy="2000288"/>
          </a:xfrm>
          <a:custGeom>
            <a:avLst/>
            <a:gdLst>
              <a:gd name="connsiteX0" fmla="*/ 31715 w 2077316"/>
              <a:gd name="connsiteY0" fmla="*/ 321390 h 2000288"/>
              <a:gd name="connsiteX1" fmla="*/ 31715 w 2077316"/>
              <a:gd name="connsiteY1" fmla="*/ 950977 h 2000288"/>
              <a:gd name="connsiteX2" fmla="*/ 61696 w 2077316"/>
              <a:gd name="connsiteY2" fmla="*/ 1025928 h 2000288"/>
              <a:gd name="connsiteX3" fmla="*/ 121656 w 2077316"/>
              <a:gd name="connsiteY3" fmla="*/ 1130859 h 2000288"/>
              <a:gd name="connsiteX4" fmla="*/ 181617 w 2077316"/>
              <a:gd name="connsiteY4" fmla="*/ 1250780 h 2000288"/>
              <a:gd name="connsiteX5" fmla="*/ 211597 w 2077316"/>
              <a:gd name="connsiteY5" fmla="*/ 1310741 h 2000288"/>
              <a:gd name="connsiteX6" fmla="*/ 241578 w 2077316"/>
              <a:gd name="connsiteY6" fmla="*/ 1385692 h 2000288"/>
              <a:gd name="connsiteX7" fmla="*/ 286548 w 2077316"/>
              <a:gd name="connsiteY7" fmla="*/ 1445652 h 2000288"/>
              <a:gd name="connsiteX8" fmla="*/ 406469 w 2077316"/>
              <a:gd name="connsiteY8" fmla="*/ 1610544 h 2000288"/>
              <a:gd name="connsiteX9" fmla="*/ 541381 w 2077316"/>
              <a:gd name="connsiteY9" fmla="*/ 1760446 h 2000288"/>
              <a:gd name="connsiteX10" fmla="*/ 676292 w 2077316"/>
              <a:gd name="connsiteY10" fmla="*/ 1820406 h 2000288"/>
              <a:gd name="connsiteX11" fmla="*/ 736253 w 2077316"/>
              <a:gd name="connsiteY11" fmla="*/ 1850387 h 2000288"/>
              <a:gd name="connsiteX12" fmla="*/ 781224 w 2077316"/>
              <a:gd name="connsiteY12" fmla="*/ 1865377 h 2000288"/>
              <a:gd name="connsiteX13" fmla="*/ 901145 w 2077316"/>
              <a:gd name="connsiteY13" fmla="*/ 1895357 h 2000288"/>
              <a:gd name="connsiteX14" fmla="*/ 976096 w 2077316"/>
              <a:gd name="connsiteY14" fmla="*/ 1940328 h 2000288"/>
              <a:gd name="connsiteX15" fmla="*/ 1021066 w 2077316"/>
              <a:gd name="connsiteY15" fmla="*/ 1970308 h 2000288"/>
              <a:gd name="connsiteX16" fmla="*/ 1081027 w 2077316"/>
              <a:gd name="connsiteY16" fmla="*/ 1985298 h 2000288"/>
              <a:gd name="connsiteX17" fmla="*/ 1125997 w 2077316"/>
              <a:gd name="connsiteY17" fmla="*/ 2000288 h 2000288"/>
              <a:gd name="connsiteX18" fmla="*/ 1560712 w 2077316"/>
              <a:gd name="connsiteY18" fmla="*/ 1970308 h 2000288"/>
              <a:gd name="connsiteX19" fmla="*/ 1650653 w 2077316"/>
              <a:gd name="connsiteY19" fmla="*/ 1925337 h 2000288"/>
              <a:gd name="connsiteX20" fmla="*/ 1770574 w 2077316"/>
              <a:gd name="connsiteY20" fmla="*/ 1895357 h 2000288"/>
              <a:gd name="connsiteX21" fmla="*/ 1875506 w 2077316"/>
              <a:gd name="connsiteY21" fmla="*/ 1805416 h 2000288"/>
              <a:gd name="connsiteX22" fmla="*/ 1905486 w 2077316"/>
              <a:gd name="connsiteY22" fmla="*/ 1760446 h 2000288"/>
              <a:gd name="connsiteX23" fmla="*/ 1980437 w 2077316"/>
              <a:gd name="connsiteY23" fmla="*/ 1655514 h 2000288"/>
              <a:gd name="connsiteX24" fmla="*/ 2010417 w 2077316"/>
              <a:gd name="connsiteY24" fmla="*/ 1490623 h 2000288"/>
              <a:gd name="connsiteX25" fmla="*/ 2040397 w 2077316"/>
              <a:gd name="connsiteY25" fmla="*/ 1340721 h 2000288"/>
              <a:gd name="connsiteX26" fmla="*/ 2040397 w 2077316"/>
              <a:gd name="connsiteY26" fmla="*/ 621193 h 2000288"/>
              <a:gd name="connsiteX27" fmla="*/ 1935466 w 2077316"/>
              <a:gd name="connsiteY27" fmla="*/ 486282 h 2000288"/>
              <a:gd name="connsiteX28" fmla="*/ 1860515 w 2077316"/>
              <a:gd name="connsiteY28" fmla="*/ 396341 h 2000288"/>
              <a:gd name="connsiteX29" fmla="*/ 1800555 w 2077316"/>
              <a:gd name="connsiteY29" fmla="*/ 351370 h 2000288"/>
              <a:gd name="connsiteX30" fmla="*/ 1710614 w 2077316"/>
              <a:gd name="connsiteY30" fmla="*/ 276419 h 2000288"/>
              <a:gd name="connsiteX31" fmla="*/ 1635663 w 2077316"/>
              <a:gd name="connsiteY31" fmla="*/ 261429 h 2000288"/>
              <a:gd name="connsiteX32" fmla="*/ 1515742 w 2077316"/>
              <a:gd name="connsiteY32" fmla="*/ 186478 h 2000288"/>
              <a:gd name="connsiteX33" fmla="*/ 1470771 w 2077316"/>
              <a:gd name="connsiteY33" fmla="*/ 156498 h 2000288"/>
              <a:gd name="connsiteX34" fmla="*/ 1410810 w 2077316"/>
              <a:gd name="connsiteY34" fmla="*/ 141508 h 2000288"/>
              <a:gd name="connsiteX35" fmla="*/ 1365840 w 2077316"/>
              <a:gd name="connsiteY35" fmla="*/ 111528 h 2000288"/>
              <a:gd name="connsiteX36" fmla="*/ 1320869 w 2077316"/>
              <a:gd name="connsiteY36" fmla="*/ 96537 h 2000288"/>
              <a:gd name="connsiteX37" fmla="*/ 1215938 w 2077316"/>
              <a:gd name="connsiteY37" fmla="*/ 66557 h 2000288"/>
              <a:gd name="connsiteX38" fmla="*/ 1155978 w 2077316"/>
              <a:gd name="connsiteY38" fmla="*/ 36577 h 2000288"/>
              <a:gd name="connsiteX39" fmla="*/ 271558 w 2077316"/>
              <a:gd name="connsiteY39" fmla="*/ 66557 h 2000288"/>
              <a:gd name="connsiteX40" fmla="*/ 226588 w 2077316"/>
              <a:gd name="connsiteY40" fmla="*/ 81547 h 2000288"/>
              <a:gd name="connsiteX41" fmla="*/ 181617 w 2077316"/>
              <a:gd name="connsiteY41" fmla="*/ 126518 h 2000288"/>
              <a:gd name="connsiteX42" fmla="*/ 136647 w 2077316"/>
              <a:gd name="connsiteY42" fmla="*/ 201469 h 2000288"/>
              <a:gd name="connsiteX43" fmla="*/ 106666 w 2077316"/>
              <a:gd name="connsiteY43" fmla="*/ 291410 h 2000288"/>
              <a:gd name="connsiteX44" fmla="*/ 31715 w 2077316"/>
              <a:gd name="connsiteY44" fmla="*/ 321390 h 200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2077316" h="2000288">
                <a:moveTo>
                  <a:pt x="31715" y="321390"/>
                </a:moveTo>
                <a:cubicBezTo>
                  <a:pt x="2719" y="582358"/>
                  <a:pt x="0" y="549263"/>
                  <a:pt x="31715" y="950977"/>
                </a:cubicBezTo>
                <a:cubicBezTo>
                  <a:pt x="33833" y="977802"/>
                  <a:pt x="50767" y="1001339"/>
                  <a:pt x="61696" y="1025928"/>
                </a:cubicBezTo>
                <a:cubicBezTo>
                  <a:pt x="118957" y="1154764"/>
                  <a:pt x="63782" y="1024756"/>
                  <a:pt x="121656" y="1130859"/>
                </a:cubicBezTo>
                <a:cubicBezTo>
                  <a:pt x="143057" y="1170094"/>
                  <a:pt x="161630" y="1210806"/>
                  <a:pt x="181617" y="1250780"/>
                </a:cubicBezTo>
                <a:cubicBezTo>
                  <a:pt x="191610" y="1270767"/>
                  <a:pt x="203298" y="1289993"/>
                  <a:pt x="211597" y="1310741"/>
                </a:cubicBezTo>
                <a:cubicBezTo>
                  <a:pt x="221591" y="1335725"/>
                  <a:pt x="228510" y="1362170"/>
                  <a:pt x="241578" y="1385692"/>
                </a:cubicBezTo>
                <a:cubicBezTo>
                  <a:pt x="253711" y="1407531"/>
                  <a:pt x="272027" y="1425322"/>
                  <a:pt x="286548" y="1445652"/>
                </a:cubicBezTo>
                <a:cubicBezTo>
                  <a:pt x="389835" y="1590256"/>
                  <a:pt x="179272" y="1315189"/>
                  <a:pt x="406469" y="1610544"/>
                </a:cubicBezTo>
                <a:cubicBezTo>
                  <a:pt x="428151" y="1638730"/>
                  <a:pt x="510453" y="1744982"/>
                  <a:pt x="541381" y="1760446"/>
                </a:cubicBezTo>
                <a:cubicBezTo>
                  <a:pt x="689008" y="1834258"/>
                  <a:pt x="504012" y="1743836"/>
                  <a:pt x="676292" y="1820406"/>
                </a:cubicBezTo>
                <a:cubicBezTo>
                  <a:pt x="696712" y="1829482"/>
                  <a:pt x="715714" y="1841584"/>
                  <a:pt x="736253" y="1850387"/>
                </a:cubicBezTo>
                <a:cubicBezTo>
                  <a:pt x="750777" y="1856611"/>
                  <a:pt x="765980" y="1861219"/>
                  <a:pt x="781224" y="1865377"/>
                </a:cubicBezTo>
                <a:cubicBezTo>
                  <a:pt x="820976" y="1876218"/>
                  <a:pt x="901145" y="1895357"/>
                  <a:pt x="901145" y="1895357"/>
                </a:cubicBezTo>
                <a:cubicBezTo>
                  <a:pt x="926129" y="1910347"/>
                  <a:pt x="951389" y="1924886"/>
                  <a:pt x="976096" y="1940328"/>
                </a:cubicBezTo>
                <a:cubicBezTo>
                  <a:pt x="991373" y="1949876"/>
                  <a:pt x="1004507" y="1963211"/>
                  <a:pt x="1021066" y="1970308"/>
                </a:cubicBezTo>
                <a:cubicBezTo>
                  <a:pt x="1040002" y="1978424"/>
                  <a:pt x="1061218" y="1979638"/>
                  <a:pt x="1081027" y="1985298"/>
                </a:cubicBezTo>
                <a:cubicBezTo>
                  <a:pt x="1096220" y="1989639"/>
                  <a:pt x="1111007" y="1995291"/>
                  <a:pt x="1125997" y="2000288"/>
                </a:cubicBezTo>
                <a:cubicBezTo>
                  <a:pt x="1270902" y="1990295"/>
                  <a:pt x="1416097" y="1983865"/>
                  <a:pt x="1560712" y="1970308"/>
                </a:cubicBezTo>
                <a:cubicBezTo>
                  <a:pt x="1624918" y="1964289"/>
                  <a:pt x="1590092" y="1947359"/>
                  <a:pt x="1650653" y="1925337"/>
                </a:cubicBezTo>
                <a:cubicBezTo>
                  <a:pt x="1689376" y="1911256"/>
                  <a:pt x="1770574" y="1895357"/>
                  <a:pt x="1770574" y="1895357"/>
                </a:cubicBezTo>
                <a:cubicBezTo>
                  <a:pt x="1823619" y="1859995"/>
                  <a:pt x="1827038" y="1861962"/>
                  <a:pt x="1875506" y="1805416"/>
                </a:cubicBezTo>
                <a:cubicBezTo>
                  <a:pt x="1887230" y="1791737"/>
                  <a:pt x="1893953" y="1774286"/>
                  <a:pt x="1905486" y="1760446"/>
                </a:cubicBezTo>
                <a:cubicBezTo>
                  <a:pt x="1981450" y="1669288"/>
                  <a:pt x="1924960" y="1766465"/>
                  <a:pt x="1980437" y="1655514"/>
                </a:cubicBezTo>
                <a:cubicBezTo>
                  <a:pt x="2024609" y="1390482"/>
                  <a:pt x="1968516" y="1721082"/>
                  <a:pt x="2010417" y="1490623"/>
                </a:cubicBezTo>
                <a:cubicBezTo>
                  <a:pt x="2034920" y="1355855"/>
                  <a:pt x="2013883" y="1446779"/>
                  <a:pt x="2040397" y="1340721"/>
                </a:cubicBezTo>
                <a:cubicBezTo>
                  <a:pt x="2050779" y="1143469"/>
                  <a:pt x="2077316" y="796558"/>
                  <a:pt x="2040397" y="621193"/>
                </a:cubicBezTo>
                <a:cubicBezTo>
                  <a:pt x="2028660" y="565444"/>
                  <a:pt x="1967067" y="533685"/>
                  <a:pt x="1935466" y="486282"/>
                </a:cubicBezTo>
                <a:cubicBezTo>
                  <a:pt x="1904623" y="440017"/>
                  <a:pt x="1905404" y="434817"/>
                  <a:pt x="1860515" y="396341"/>
                </a:cubicBezTo>
                <a:cubicBezTo>
                  <a:pt x="1841546" y="380082"/>
                  <a:pt x="1819748" y="367364"/>
                  <a:pt x="1800555" y="351370"/>
                </a:cubicBezTo>
                <a:cubicBezTo>
                  <a:pt x="1764169" y="321048"/>
                  <a:pt x="1761973" y="299246"/>
                  <a:pt x="1710614" y="276419"/>
                </a:cubicBezTo>
                <a:cubicBezTo>
                  <a:pt x="1687332" y="266071"/>
                  <a:pt x="1660647" y="266426"/>
                  <a:pt x="1635663" y="261429"/>
                </a:cubicBezTo>
                <a:cubicBezTo>
                  <a:pt x="1595689" y="236445"/>
                  <a:pt x="1554964" y="212626"/>
                  <a:pt x="1515742" y="186478"/>
                </a:cubicBezTo>
                <a:cubicBezTo>
                  <a:pt x="1500752" y="176485"/>
                  <a:pt x="1487330" y="163595"/>
                  <a:pt x="1470771" y="156498"/>
                </a:cubicBezTo>
                <a:cubicBezTo>
                  <a:pt x="1451835" y="148383"/>
                  <a:pt x="1430797" y="146505"/>
                  <a:pt x="1410810" y="141508"/>
                </a:cubicBezTo>
                <a:cubicBezTo>
                  <a:pt x="1395820" y="131515"/>
                  <a:pt x="1381954" y="119585"/>
                  <a:pt x="1365840" y="111528"/>
                </a:cubicBezTo>
                <a:cubicBezTo>
                  <a:pt x="1351707" y="104461"/>
                  <a:pt x="1336062" y="100878"/>
                  <a:pt x="1320869" y="96537"/>
                </a:cubicBezTo>
                <a:cubicBezTo>
                  <a:pt x="1282836" y="85670"/>
                  <a:pt x="1251879" y="81960"/>
                  <a:pt x="1215938" y="66557"/>
                </a:cubicBezTo>
                <a:cubicBezTo>
                  <a:pt x="1195399" y="57755"/>
                  <a:pt x="1175965" y="46570"/>
                  <a:pt x="1155978" y="36577"/>
                </a:cubicBezTo>
                <a:cubicBezTo>
                  <a:pt x="1097970" y="37651"/>
                  <a:pt x="537787" y="0"/>
                  <a:pt x="271558" y="66557"/>
                </a:cubicBezTo>
                <a:cubicBezTo>
                  <a:pt x="256229" y="70389"/>
                  <a:pt x="241578" y="76550"/>
                  <a:pt x="226588" y="81547"/>
                </a:cubicBezTo>
                <a:cubicBezTo>
                  <a:pt x="211598" y="96537"/>
                  <a:pt x="193376" y="108879"/>
                  <a:pt x="181617" y="126518"/>
                </a:cubicBezTo>
                <a:cubicBezTo>
                  <a:pt x="103775" y="243281"/>
                  <a:pt x="230020" y="108093"/>
                  <a:pt x="136647" y="201469"/>
                </a:cubicBezTo>
                <a:cubicBezTo>
                  <a:pt x="126653" y="231449"/>
                  <a:pt x="132961" y="273880"/>
                  <a:pt x="106666" y="291410"/>
                </a:cubicBezTo>
                <a:lnTo>
                  <a:pt x="31715" y="321390"/>
                </a:lnTo>
                <a:close/>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https://pas-wordpress-media.s3.amazonaws.com/content/uploads/2014/10/shutterstock_174956720-1024x853.jpg">
            <a:extLst>
              <a:ext uri="{FF2B5EF4-FFF2-40B4-BE49-F238E27FC236}">
                <a16:creationId xmlns:a16="http://schemas.microsoft.com/office/drawing/2014/main" xmlns="" id="{B23B15CE-580F-43B1-9BC0-46EC0DAB58CC}"/>
              </a:ext>
            </a:extLst>
          </p:cNvPr>
          <p:cNvPicPr/>
          <p:nvPr/>
        </p:nvPicPr>
        <p:blipFill>
          <a:blip r:embed="rId3" cstate="print"/>
          <a:srcRect/>
          <a:stretch>
            <a:fillRect/>
          </a:stretch>
        </p:blipFill>
        <p:spPr bwMode="auto">
          <a:xfrm>
            <a:off x="4572000" y="2348881"/>
            <a:ext cx="4572000" cy="3338720"/>
          </a:xfrm>
          <a:prstGeom prst="rect">
            <a:avLst/>
          </a:prstGeom>
          <a:noFill/>
          <a:ln w="9525">
            <a:noFill/>
            <a:miter lim="800000"/>
            <a:headEnd/>
            <a:tailEnd/>
          </a:ln>
        </p:spPr>
      </p:pic>
      <p:sp>
        <p:nvSpPr>
          <p:cNvPr id="2" name="Rectangle 1">
            <a:extLst>
              <a:ext uri="{FF2B5EF4-FFF2-40B4-BE49-F238E27FC236}">
                <a16:creationId xmlns:a16="http://schemas.microsoft.com/office/drawing/2014/main" xmlns="" id="{F197E497-65CD-46B7-97FB-C98F9A4569D3}"/>
              </a:ext>
            </a:extLst>
          </p:cNvPr>
          <p:cNvSpPr/>
          <p:nvPr/>
        </p:nvSpPr>
        <p:spPr>
          <a:xfrm>
            <a:off x="465988" y="3416784"/>
            <a:ext cx="3718820" cy="1938992"/>
          </a:xfrm>
          <a:prstGeom prst="rect">
            <a:avLst/>
          </a:prstGeom>
        </p:spPr>
        <p:txBody>
          <a:bodyPr wrap="square">
            <a:spAutoFit/>
          </a:bodyPr>
          <a:lstStyle/>
          <a:p>
            <a:r>
              <a:rPr lang="en-GB" sz="2000" dirty="0"/>
              <a:t>Take any of the human needs on Maslow’s Hierarchy of Needs and think of the products and services created to meet these needs. Then, build on those.</a:t>
            </a:r>
          </a:p>
        </p:txBody>
      </p:sp>
    </p:spTree>
    <p:extLst>
      <p:ext uri="{BB962C8B-B14F-4D97-AF65-F5344CB8AC3E}">
        <p14:creationId xmlns:p14="http://schemas.microsoft.com/office/powerpoint/2010/main" xmlns="" val="258685483"/>
      </p:ext>
    </p:extLst>
  </p:cSld>
  <p:clrMapOvr>
    <a:masterClrMapping/>
  </p:clrMapOvr>
  <p:transition>
    <p:dissolv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882554"/>
          </a:xfrm>
        </p:spPr>
        <p:txBody>
          <a:bodyPr>
            <a:normAutofit/>
          </a:bodyPr>
          <a:lstStyle/>
          <a:p>
            <a:pPr algn="l"/>
            <a:r>
              <a:rPr lang="en-GB" sz="2000" dirty="0" smtClean="0"/>
              <a:t>                                     Activity: Group Task</a:t>
            </a:r>
            <a:br>
              <a:rPr lang="en-GB" sz="2000" dirty="0" smtClean="0"/>
            </a:br>
            <a:r>
              <a:rPr lang="en-GB" sz="2000" dirty="0" smtClean="0"/>
              <a:t/>
            </a:r>
            <a:br>
              <a:rPr lang="en-GB" sz="2000" dirty="0" smtClean="0"/>
            </a:br>
            <a:r>
              <a:rPr lang="en-GB" sz="2000" dirty="0" smtClean="0"/>
              <a:t/>
            </a:r>
            <a:br>
              <a:rPr lang="en-GB" sz="2000" dirty="0" smtClean="0"/>
            </a:br>
            <a:r>
              <a:rPr lang="en-GB" sz="2000" dirty="0" smtClean="0"/>
              <a:t>                    Complete the session 2 activity on moodle.</a:t>
            </a:r>
            <a:br>
              <a:rPr lang="en-GB" sz="2000" dirty="0" smtClean="0"/>
            </a:br>
            <a:r>
              <a:rPr lang="en-GB" sz="2000" dirty="0" smtClean="0"/>
              <a:t/>
            </a:r>
            <a:br>
              <a:rPr lang="en-GB" sz="2000" dirty="0" smtClean="0"/>
            </a:br>
            <a:endParaRPr lang="en-GB" sz="2000" dirty="0"/>
          </a:p>
        </p:txBody>
      </p:sp>
    </p:spTree>
  </p:cSld>
  <p:clrMapOvr>
    <a:masterClrMapping/>
  </p:clrMapOvr>
  <p:transition>
    <p:dissolve/>
  </p:transition>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5" name="Picture 3" descr="K:\Editorial\BCSE\610 Business &amp; Management\Burns - New Venture Creation\2e\Website\FINAL Website materials\powerpoints and workbook january\formatted\photoshop\134505 copy.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167578" y="3407075"/>
            <a:ext cx="645097" cy="1045212"/>
          </a:xfrm>
          <a:prstGeom prst="rect">
            <a:avLst/>
          </a:prstGeom>
          <a:noFill/>
          <a:extLst>
            <a:ext uri="{909E8E84-426E-40DD-AFC4-6F175D3DCCD1}">
              <a14:hiddenFill xmlns:a14="http://schemas.microsoft.com/office/drawing/2010/main" xmlns="">
                <a:solidFill>
                  <a:srgbClr val="FFFFFF"/>
                </a:solidFill>
              </a14:hiddenFill>
            </a:ext>
          </a:extLst>
        </p:spPr>
      </p:pic>
      <p:sp>
        <p:nvSpPr>
          <p:cNvPr id="22533" name="Rectangle 5"/>
          <p:cNvSpPr>
            <a:spLocks noChangeArrowheads="1"/>
          </p:cNvSpPr>
          <p:nvPr/>
        </p:nvSpPr>
        <p:spPr bwMode="auto">
          <a:xfrm>
            <a:off x="-259853" y="2539524"/>
            <a:ext cx="184150" cy="3667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endParaRPr lang="en-GB" altLang="en-US"/>
          </a:p>
        </p:txBody>
      </p:sp>
      <p:sp>
        <p:nvSpPr>
          <p:cNvPr id="22534" name="AutoShape 18"/>
          <p:cNvSpPr>
            <a:spLocks noChangeArrowheads="1"/>
          </p:cNvSpPr>
          <p:nvPr/>
        </p:nvSpPr>
        <p:spPr bwMode="auto">
          <a:xfrm>
            <a:off x="423715" y="2866499"/>
            <a:ext cx="2520206" cy="2304256"/>
          </a:xfrm>
          <a:prstGeom prst="roundRect">
            <a:avLst>
              <a:gd name="adj" fmla="val 16667"/>
            </a:avLst>
          </a:prstGeom>
          <a:solidFill>
            <a:srgbClr val="E9E8E7"/>
          </a:solidFill>
          <a:ln w="12700">
            <a:noFill/>
            <a:round/>
            <a:headEnd/>
            <a:tailEnd/>
          </a:ln>
          <a:effectLst/>
          <a:scene3d>
            <a:camera prst="orthographicFront">
              <a:rot lat="0" lon="0" rev="0"/>
            </a:camera>
            <a:lightRig rig="contrasting" dir="t">
              <a:rot lat="0" lon="0" rev="7800000"/>
            </a:lightRig>
          </a:scene3d>
          <a:sp3d>
            <a:bevelT w="139700" h="139700"/>
          </a:sp3d>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endParaRPr lang="en-GB" altLang="en-US"/>
          </a:p>
        </p:txBody>
      </p:sp>
      <p:sp>
        <p:nvSpPr>
          <p:cNvPr id="22535" name="Text Box 7"/>
          <p:cNvSpPr txBox="1">
            <a:spLocks noChangeArrowheads="1"/>
          </p:cNvSpPr>
          <p:nvPr/>
        </p:nvSpPr>
        <p:spPr bwMode="auto">
          <a:xfrm>
            <a:off x="423715" y="3251507"/>
            <a:ext cx="2520008" cy="163121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spcAft>
                <a:spcPts val="3600"/>
              </a:spcAft>
            </a:pPr>
            <a:r>
              <a:rPr lang="en-GB" altLang="en-US" sz="2000" b="1" dirty="0">
                <a:solidFill>
                  <a:srgbClr val="007DC3"/>
                </a:solidFill>
              </a:rPr>
              <a:t>Create opportunity</a:t>
            </a:r>
          </a:p>
          <a:p>
            <a:pPr algn="ctr" eaLnBrk="1" hangingPunct="1">
              <a:spcBef>
                <a:spcPct val="50000"/>
              </a:spcBef>
            </a:pPr>
            <a:r>
              <a:rPr lang="en-GB" altLang="en-US" sz="2000" b="1" dirty="0">
                <a:solidFill>
                  <a:schemeClr val="bg1">
                    <a:lumMod val="50000"/>
                  </a:schemeClr>
                </a:solidFill>
              </a:rPr>
              <a:t>Radical product or market innovation</a:t>
            </a:r>
          </a:p>
        </p:txBody>
      </p:sp>
      <p:sp>
        <p:nvSpPr>
          <p:cNvPr id="22539" name="Text Box 11"/>
          <p:cNvSpPr txBox="1">
            <a:spLocks noChangeArrowheads="1"/>
          </p:cNvSpPr>
          <p:nvPr/>
        </p:nvSpPr>
        <p:spPr bwMode="auto">
          <a:xfrm>
            <a:off x="351707" y="1714371"/>
            <a:ext cx="6227149"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400" b="1" dirty="0">
                <a:solidFill>
                  <a:schemeClr val="bg1">
                    <a:lumMod val="50000"/>
                  </a:schemeClr>
                </a:solidFill>
              </a:rPr>
              <a:t>Market need</a:t>
            </a:r>
          </a:p>
        </p:txBody>
      </p:sp>
      <p:sp>
        <p:nvSpPr>
          <p:cNvPr id="22542" name="AutoShape 30"/>
          <p:cNvSpPr>
            <a:spLocks noChangeArrowheads="1"/>
          </p:cNvSpPr>
          <p:nvPr/>
        </p:nvSpPr>
        <p:spPr bwMode="auto">
          <a:xfrm>
            <a:off x="2712929" y="3544659"/>
            <a:ext cx="428625" cy="762000"/>
          </a:xfrm>
          <a:custGeom>
            <a:avLst/>
            <a:gdLst>
              <a:gd name="T0" fmla="*/ 0 w 428625"/>
              <a:gd name="T1" fmla="*/ 190500 h 762000"/>
              <a:gd name="T2" fmla="*/ 13395 w 428625"/>
              <a:gd name="T3" fmla="*/ 190500 h 762000"/>
              <a:gd name="T4" fmla="*/ 13395 w 428625"/>
              <a:gd name="T5" fmla="*/ 571500 h 762000"/>
              <a:gd name="T6" fmla="*/ 0 w 428625"/>
              <a:gd name="T7" fmla="*/ 571500 h 762000"/>
              <a:gd name="T8" fmla="*/ 0 w 428625"/>
              <a:gd name="T9" fmla="*/ 190500 h 762000"/>
              <a:gd name="T10" fmla="*/ 26789 w 428625"/>
              <a:gd name="T11" fmla="*/ 190500 h 762000"/>
              <a:gd name="T12" fmla="*/ 53578 w 428625"/>
              <a:gd name="T13" fmla="*/ 190500 h 762000"/>
              <a:gd name="T14" fmla="*/ 53578 w 428625"/>
              <a:gd name="T15" fmla="*/ 571500 h 762000"/>
              <a:gd name="T16" fmla="*/ 26789 w 428625"/>
              <a:gd name="T17" fmla="*/ 571500 h 762000"/>
              <a:gd name="T18" fmla="*/ 26789 w 428625"/>
              <a:gd name="T19" fmla="*/ 190500 h 762000"/>
              <a:gd name="T20" fmla="*/ 66973 w 428625"/>
              <a:gd name="T21" fmla="*/ 190500 h 762000"/>
              <a:gd name="T22" fmla="*/ 321469 w 428625"/>
              <a:gd name="T23" fmla="*/ 190500 h 762000"/>
              <a:gd name="T24" fmla="*/ 321469 w 428625"/>
              <a:gd name="T25" fmla="*/ 0 h 762000"/>
              <a:gd name="T26" fmla="*/ 428625 w 428625"/>
              <a:gd name="T27" fmla="*/ 381000 h 762000"/>
              <a:gd name="T28" fmla="*/ 321469 w 428625"/>
              <a:gd name="T29" fmla="*/ 762000 h 762000"/>
              <a:gd name="T30" fmla="*/ 321469 w 428625"/>
              <a:gd name="T31" fmla="*/ 571500 h 762000"/>
              <a:gd name="T32" fmla="*/ 66973 w 428625"/>
              <a:gd name="T33" fmla="*/ 571500 h 762000"/>
              <a:gd name="T34" fmla="*/ 66973 w 428625"/>
              <a:gd name="T35" fmla="*/ 190500 h 76200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428625" h="762000">
                <a:moveTo>
                  <a:pt x="0" y="190500"/>
                </a:moveTo>
                <a:lnTo>
                  <a:pt x="13395" y="190500"/>
                </a:lnTo>
                <a:lnTo>
                  <a:pt x="13395" y="571500"/>
                </a:lnTo>
                <a:lnTo>
                  <a:pt x="0" y="571500"/>
                </a:lnTo>
                <a:lnTo>
                  <a:pt x="0" y="190500"/>
                </a:lnTo>
                <a:close/>
                <a:moveTo>
                  <a:pt x="26789" y="190500"/>
                </a:moveTo>
                <a:lnTo>
                  <a:pt x="53578" y="190500"/>
                </a:lnTo>
                <a:lnTo>
                  <a:pt x="53578" y="571500"/>
                </a:lnTo>
                <a:lnTo>
                  <a:pt x="26789" y="571500"/>
                </a:lnTo>
                <a:lnTo>
                  <a:pt x="26789" y="190500"/>
                </a:lnTo>
                <a:close/>
                <a:moveTo>
                  <a:pt x="66973" y="190500"/>
                </a:moveTo>
                <a:lnTo>
                  <a:pt x="321469" y="190500"/>
                </a:lnTo>
                <a:lnTo>
                  <a:pt x="321469" y="0"/>
                </a:lnTo>
                <a:lnTo>
                  <a:pt x="428625" y="381000"/>
                </a:lnTo>
                <a:lnTo>
                  <a:pt x="321469" y="762000"/>
                </a:lnTo>
                <a:lnTo>
                  <a:pt x="321469" y="571500"/>
                </a:lnTo>
                <a:lnTo>
                  <a:pt x="66973" y="571500"/>
                </a:lnTo>
                <a:lnTo>
                  <a:pt x="66973" y="190500"/>
                </a:lnTo>
                <a:close/>
              </a:path>
            </a:pathLst>
          </a:custGeom>
          <a:solidFill>
            <a:srgbClr val="007DC3"/>
          </a:soli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endParaRPr lang="en-GB"/>
          </a:p>
        </p:txBody>
      </p:sp>
      <p:sp>
        <p:nvSpPr>
          <p:cNvPr id="19" name="Title 2"/>
          <p:cNvSpPr txBox="1">
            <a:spLocks/>
          </p:cNvSpPr>
          <p:nvPr/>
        </p:nvSpPr>
        <p:spPr>
          <a:xfrm>
            <a:off x="457519" y="205666"/>
            <a:ext cx="8229600" cy="79014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rgbClr val="007DC3"/>
                </a:solidFill>
                <a:effectLst/>
              </a:rPr>
              <a:t>Finding a business idea</a:t>
            </a:r>
          </a:p>
        </p:txBody>
      </p:sp>
      <p:sp>
        <p:nvSpPr>
          <p:cNvPr id="4" name="TextBox 3"/>
          <p:cNvSpPr txBox="1"/>
          <p:nvPr/>
        </p:nvSpPr>
        <p:spPr>
          <a:xfrm>
            <a:off x="6590201" y="1806637"/>
            <a:ext cx="2186442" cy="3200876"/>
          </a:xfrm>
          <a:prstGeom prst="rect">
            <a:avLst/>
          </a:prstGeom>
          <a:noFill/>
        </p:spPr>
        <p:txBody>
          <a:bodyPr wrap="square" rtlCol="0">
            <a:spAutoFit/>
          </a:bodyPr>
          <a:lstStyle/>
          <a:p>
            <a:pPr marL="324000" indent="-285750">
              <a:spcAft>
                <a:spcPts val="600"/>
              </a:spcAft>
              <a:buClr>
                <a:srgbClr val="007DC3"/>
              </a:buClr>
              <a:buFont typeface="Wingdings" panose="05000000000000000000" pitchFamily="2" charset="2"/>
              <a:buChar char="v"/>
            </a:pPr>
            <a:r>
              <a:rPr lang="en-US" altLang="en-US" sz="1600" b="1" dirty="0">
                <a:solidFill>
                  <a:schemeClr val="bg1">
                    <a:lumMod val="50000"/>
                  </a:schemeClr>
                </a:solidFill>
              </a:rPr>
              <a:t>Changes in technology, law &amp; regulation, market &amp; industry structures, demographics, culture, moods &amp; fashions</a:t>
            </a:r>
          </a:p>
          <a:p>
            <a:pPr marL="288000" indent="-285750">
              <a:spcAft>
                <a:spcPts val="600"/>
              </a:spcAft>
              <a:buClr>
                <a:srgbClr val="007DC3"/>
              </a:buClr>
              <a:buFont typeface="Wingdings" panose="05000000000000000000" pitchFamily="2" charset="2"/>
              <a:buChar char="v"/>
            </a:pPr>
            <a:r>
              <a:rPr lang="en-US" altLang="en-US" sz="1600" b="1" dirty="0">
                <a:solidFill>
                  <a:schemeClr val="bg1">
                    <a:lumMod val="50000"/>
                  </a:schemeClr>
                </a:solidFill>
              </a:rPr>
              <a:t>Product/service deficiencies</a:t>
            </a:r>
          </a:p>
          <a:p>
            <a:pPr marL="285750" indent="-285750">
              <a:buClr>
                <a:srgbClr val="007DC3"/>
              </a:buClr>
              <a:buFont typeface="Wingdings" panose="05000000000000000000" pitchFamily="2" charset="2"/>
              <a:buChar char="v"/>
            </a:pPr>
            <a:r>
              <a:rPr lang="en-US" altLang="en-US" sz="1600" b="1" dirty="0">
                <a:solidFill>
                  <a:schemeClr val="bg1">
                    <a:lumMod val="50000"/>
                  </a:schemeClr>
                </a:solidFill>
              </a:rPr>
              <a:t>Unmet demand</a:t>
            </a:r>
          </a:p>
        </p:txBody>
      </p:sp>
      <p:sp>
        <p:nvSpPr>
          <p:cNvPr id="20" name="AutoShape 18"/>
          <p:cNvSpPr>
            <a:spLocks noChangeArrowheads="1"/>
          </p:cNvSpPr>
          <p:nvPr/>
        </p:nvSpPr>
        <p:spPr bwMode="auto">
          <a:xfrm>
            <a:off x="4024115" y="2866499"/>
            <a:ext cx="2520206" cy="2304256"/>
          </a:xfrm>
          <a:prstGeom prst="roundRect">
            <a:avLst>
              <a:gd name="adj" fmla="val 16667"/>
            </a:avLst>
          </a:prstGeom>
          <a:solidFill>
            <a:srgbClr val="E9E8E7"/>
          </a:solidFill>
          <a:ln w="12700">
            <a:noFill/>
            <a:round/>
            <a:headEnd/>
            <a:tailEnd/>
          </a:ln>
          <a:effectLst/>
          <a:scene3d>
            <a:camera prst="orthographicFront">
              <a:rot lat="0" lon="0" rev="0"/>
            </a:camera>
            <a:lightRig rig="contrasting" dir="t">
              <a:rot lat="0" lon="0" rev="7800000"/>
            </a:lightRig>
          </a:scene3d>
          <a:sp3d>
            <a:bevelT w="139700" h="139700"/>
          </a:sp3d>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endParaRPr lang="en-GB" altLang="en-US"/>
          </a:p>
        </p:txBody>
      </p:sp>
      <p:sp>
        <p:nvSpPr>
          <p:cNvPr id="22538" name="Text Box 10"/>
          <p:cNvSpPr txBox="1">
            <a:spLocks noChangeArrowheads="1"/>
          </p:cNvSpPr>
          <p:nvPr/>
        </p:nvSpPr>
        <p:spPr bwMode="auto">
          <a:xfrm>
            <a:off x="4024115" y="3169627"/>
            <a:ext cx="2438904" cy="1785104"/>
          </a:xfrm>
          <a:prstGeom prst="rect">
            <a:avLst/>
          </a:prstGeom>
          <a:noFill/>
          <a:ln>
            <a:noFill/>
          </a:ln>
          <a:effectLst/>
          <a:scene3d>
            <a:camera prst="orthographicFront">
              <a:rot lat="0" lon="0" rev="0"/>
            </a:camera>
            <a:lightRig rig="contrasting" dir="t">
              <a:rot lat="0" lon="0" rev="7800000"/>
            </a:lightRig>
          </a:scene3d>
          <a:sp3d>
            <a:bevelT w="139700" h="139700"/>
          </a:sp3d>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Aft>
                <a:spcPts val="1200"/>
              </a:spcAft>
            </a:pPr>
            <a:r>
              <a:rPr lang="en-US" altLang="en-US" sz="2000" b="1" dirty="0">
                <a:solidFill>
                  <a:srgbClr val="007DC3"/>
                </a:solidFill>
              </a:rPr>
              <a:t>Spot opportunity</a:t>
            </a:r>
          </a:p>
          <a:p>
            <a:pPr algn="ctr" eaLnBrk="1" hangingPunct="1"/>
            <a:endParaRPr lang="en-US" altLang="en-US" sz="2000" b="1" dirty="0">
              <a:solidFill>
                <a:schemeClr val="bg1">
                  <a:lumMod val="50000"/>
                </a:schemeClr>
              </a:solidFill>
            </a:endParaRPr>
          </a:p>
          <a:p>
            <a:pPr algn="ctr" eaLnBrk="1" hangingPunct="1"/>
            <a:r>
              <a:rPr lang="en-US" altLang="en-US" sz="2000" b="1" dirty="0">
                <a:solidFill>
                  <a:schemeClr val="bg1">
                    <a:lumMod val="50000"/>
                  </a:schemeClr>
                </a:solidFill>
              </a:rPr>
              <a:t>Incremental product or market innovation</a:t>
            </a:r>
          </a:p>
        </p:txBody>
      </p:sp>
      <p:sp>
        <p:nvSpPr>
          <p:cNvPr id="5" name="Left Brace 4"/>
          <p:cNvSpPr/>
          <p:nvPr/>
        </p:nvSpPr>
        <p:spPr>
          <a:xfrm>
            <a:off x="6519780" y="1809570"/>
            <a:ext cx="240639" cy="3217169"/>
          </a:xfrm>
          <a:prstGeom prst="leftBrace">
            <a:avLst/>
          </a:prstGeom>
          <a:ln w="1905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Up-Down Arrow 5"/>
          <p:cNvSpPr/>
          <p:nvPr/>
        </p:nvSpPr>
        <p:spPr>
          <a:xfrm>
            <a:off x="3167578" y="2198211"/>
            <a:ext cx="568449" cy="1053296"/>
          </a:xfrm>
          <a:prstGeom prst="upDownArrow">
            <a:avLst/>
          </a:prstGeom>
          <a:solidFill>
            <a:srgbClr val="007DC3"/>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utoShape 30"/>
          <p:cNvSpPr>
            <a:spLocks noChangeArrowheads="1"/>
          </p:cNvSpPr>
          <p:nvPr/>
        </p:nvSpPr>
        <p:spPr bwMode="auto">
          <a:xfrm rot="10800000">
            <a:off x="3822923" y="3544658"/>
            <a:ext cx="428625" cy="762000"/>
          </a:xfrm>
          <a:prstGeom prst="stripedRightArrow">
            <a:avLst>
              <a:gd name="adj1" fmla="val 50000"/>
              <a:gd name="adj2" fmla="val 25000"/>
            </a:avLst>
          </a:prstGeom>
          <a:solidFill>
            <a:srgbClr val="007DC3"/>
          </a:soli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upright="1"/>
          <a:lstStyle/>
          <a:p>
            <a:pPr>
              <a:defRPr/>
            </a:pPr>
            <a:endParaRPr lang="en-GB" dirty="0"/>
          </a:p>
        </p:txBody>
      </p:sp>
      <p:sp>
        <p:nvSpPr>
          <p:cNvPr id="17" name="Rectangle 16"/>
          <p:cNvSpPr/>
          <p:nvPr/>
        </p:nvSpPr>
        <p:spPr>
          <a:xfrm>
            <a:off x="6948264" y="5301208"/>
            <a:ext cx="2186442" cy="400110"/>
          </a:xfrm>
          <a:prstGeom prst="rect">
            <a:avLst/>
          </a:prstGeom>
        </p:spPr>
        <p:txBody>
          <a:bodyPr wrap="square">
            <a:spAutoFit/>
          </a:bodyPr>
          <a:lstStyle/>
          <a:p>
            <a:r>
              <a:rPr lang="en-GB" sz="1000" dirty="0"/>
              <a:t/>
            </a:r>
            <a:br>
              <a:rPr lang="en-GB" sz="1000" dirty="0"/>
            </a:br>
            <a:r>
              <a:rPr lang="en-GB" sz="1000" i="1" dirty="0">
                <a:solidFill>
                  <a:srgbClr val="8A8AA3"/>
                </a:solidFill>
              </a:rPr>
              <a:t>Getty Images/ </a:t>
            </a:r>
            <a:r>
              <a:rPr lang="en-GB" sz="1000" i="1" dirty="0" err="1">
                <a:solidFill>
                  <a:srgbClr val="8A8AA3"/>
                </a:solidFill>
              </a:rPr>
              <a:t>iStockphoto</a:t>
            </a:r>
            <a:r>
              <a:rPr lang="en-GB" sz="1000" i="1" dirty="0">
                <a:solidFill>
                  <a:srgbClr val="8A8AA3"/>
                </a:solidFill>
              </a:rPr>
              <a:t>/</a:t>
            </a:r>
            <a:r>
              <a:rPr lang="en-GB" sz="1000" i="1" dirty="0" err="1">
                <a:solidFill>
                  <a:srgbClr val="8A8AA3"/>
                </a:solidFill>
              </a:rPr>
              <a:t>Samohin</a:t>
            </a:r>
            <a:endParaRPr lang="en-GB" sz="1000" i="1" dirty="0">
              <a:solidFill>
                <a:srgbClr val="8A8AA3"/>
              </a:solidFill>
            </a:endParaRPr>
          </a:p>
        </p:txBody>
      </p:sp>
    </p:spTree>
    <p:extLst>
      <p:ext uri="{BB962C8B-B14F-4D97-AF65-F5344CB8AC3E}">
        <p14:creationId xmlns:p14="http://schemas.microsoft.com/office/powerpoint/2010/main" xmlns="" val="242615692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dissolve">
                                      <p:cBhvr>
                                        <p:cTn id="7" dur="500"/>
                                        <p:tgtEl>
                                          <p:spTgt spid="16"/>
                                        </p:tgtEl>
                                      </p:cBhvr>
                                    </p:animEffect>
                                  </p:childTnLst>
                                </p:cTn>
                              </p:par>
                              <p:par>
                                <p:cTn id="8" presetID="9" presetClass="entr" presetSubtype="0" fill="hold" grpId="0" nodeType="withEffect">
                                  <p:stCondLst>
                                    <p:cond delay="0"/>
                                  </p:stCondLst>
                                  <p:childTnLst>
                                    <p:set>
                                      <p:cBhvr>
                                        <p:cTn id="9" dur="1" fill="hold">
                                          <p:stCondLst>
                                            <p:cond delay="0"/>
                                          </p:stCondLst>
                                        </p:cTn>
                                        <p:tgtEl>
                                          <p:spTgt spid="22538"/>
                                        </p:tgtEl>
                                        <p:attrNameLst>
                                          <p:attrName>style.visibility</p:attrName>
                                        </p:attrNameLst>
                                      </p:cBhvr>
                                      <p:to>
                                        <p:strVal val="visible"/>
                                      </p:to>
                                    </p:set>
                                    <p:animEffect transition="in" filter="dissolve">
                                      <p:cBhvr>
                                        <p:cTn id="10" dur="500"/>
                                        <p:tgtEl>
                                          <p:spTgt spid="22538"/>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20"/>
                                        </p:tgtEl>
                                        <p:attrNameLst>
                                          <p:attrName>style.visibility</p:attrName>
                                        </p:attrNameLst>
                                      </p:cBhvr>
                                      <p:to>
                                        <p:strVal val="visible"/>
                                      </p:to>
                                    </p:set>
                                    <p:animEffect transition="in" filter="dissolve">
                                      <p:cBhvr>
                                        <p:cTn id="13" dur="500"/>
                                        <p:tgtEl>
                                          <p:spTgt spid="20"/>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dissolve">
                                      <p:cBhvr>
                                        <p:cTn id="16" dur="500"/>
                                        <p:tgtEl>
                                          <p:spTgt spid="5"/>
                                        </p:tgtEl>
                                      </p:cBhvr>
                                    </p:animEffect>
                                  </p:childTnLst>
                                </p:cTn>
                              </p:par>
                              <p:par>
                                <p:cTn id="17" presetID="9" presetClass="entr" presetSubtype="0" fill="hold" grpId="0" nodeType="with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dissolve">
                                      <p:cBhvr>
                                        <p:cTn id="19" dur="500"/>
                                        <p:tgtEl>
                                          <p:spTgt spid="4"/>
                                        </p:tgtEl>
                                      </p:cBhvr>
                                    </p:animEffect>
                                  </p:childTnLst>
                                </p:cTn>
                              </p:par>
                            </p:childTnLst>
                          </p:cTn>
                        </p:par>
                      </p:childTnLst>
                    </p:cTn>
                  </p:par>
                  <p:par>
                    <p:cTn id="20" fill="hold">
                      <p:stCondLst>
                        <p:cond delay="indefinite"/>
                      </p:stCondLst>
                      <p:childTnLst>
                        <p:par>
                          <p:cTn id="21" fill="hold">
                            <p:stCondLst>
                              <p:cond delay="0"/>
                            </p:stCondLst>
                            <p:childTnLst>
                              <p:par>
                                <p:cTn id="22" presetID="9" presetClass="entr" presetSubtype="0"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dissolve">
                                      <p:cBhvr>
                                        <p:cTn id="24" dur="500"/>
                                        <p:tgtEl>
                                          <p:spTgt spid="6"/>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22539"/>
                                        </p:tgtEl>
                                        <p:attrNameLst>
                                          <p:attrName>style.visibility</p:attrName>
                                        </p:attrNameLst>
                                      </p:cBhvr>
                                      <p:to>
                                        <p:strVal val="visible"/>
                                      </p:to>
                                    </p:set>
                                    <p:animEffect transition="in" filter="dissolve">
                                      <p:cBhvr>
                                        <p:cTn id="27" dur="500"/>
                                        <p:tgtEl>
                                          <p:spTgt spid="225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9" grpId="0"/>
      <p:bldP spid="4" grpId="0"/>
      <p:bldP spid="20" grpId="0" animBg="1"/>
      <p:bldP spid="22538" grpId="0"/>
      <p:bldP spid="5" grpId="0" animBg="1"/>
      <p:bldP spid="6" grpId="0" animBg="1"/>
      <p:bldP spid="16" grpId="0" animBg="1"/>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5" name="Content Placeholder 2"/>
          <p:cNvSpPr>
            <a:spLocks noGrp="1"/>
          </p:cNvSpPr>
          <p:nvPr>
            <p:ph idx="1"/>
          </p:nvPr>
        </p:nvSpPr>
        <p:spPr>
          <a:xfrm>
            <a:off x="179512" y="980728"/>
            <a:ext cx="4320416" cy="4752528"/>
          </a:xfrm>
        </p:spPr>
        <p:txBody>
          <a:bodyPr>
            <a:normAutofit/>
          </a:bodyPr>
          <a:lstStyle/>
          <a:p>
            <a:pPr marL="514350" indent="-514350">
              <a:buClr>
                <a:srgbClr val="007DC3"/>
              </a:buClr>
              <a:buFont typeface="+mj-lt"/>
              <a:buAutoNum type="arabicPeriod"/>
            </a:pPr>
            <a:r>
              <a:rPr lang="en-GB" altLang="en-US" sz="2800" dirty="0">
                <a:solidFill>
                  <a:srgbClr val="007DC3"/>
                </a:solidFill>
              </a:rPr>
              <a:t>Networking</a:t>
            </a:r>
            <a:r>
              <a:rPr lang="en-GB" altLang="en-US" sz="2800" dirty="0">
                <a:solidFill>
                  <a:schemeClr val="bg1">
                    <a:lumMod val="50000"/>
                  </a:schemeClr>
                </a:solidFill>
              </a:rPr>
              <a:t> - finding &amp; testing ideas</a:t>
            </a:r>
          </a:p>
          <a:p>
            <a:pPr marL="514350" indent="-514350">
              <a:buClr>
                <a:srgbClr val="007DC3"/>
              </a:buClr>
              <a:buFont typeface="+mj-lt"/>
              <a:buAutoNum type="arabicPeriod"/>
            </a:pPr>
            <a:r>
              <a:rPr lang="en-GB" altLang="en-US" sz="2800" dirty="0">
                <a:solidFill>
                  <a:srgbClr val="007DC3"/>
                </a:solidFill>
              </a:rPr>
              <a:t>Observing</a:t>
            </a:r>
            <a:r>
              <a:rPr lang="en-GB" altLang="en-US" sz="2800" dirty="0"/>
              <a:t> </a:t>
            </a:r>
            <a:r>
              <a:rPr lang="en-GB" altLang="en-US" sz="2800" dirty="0">
                <a:solidFill>
                  <a:schemeClr val="bg1">
                    <a:lumMod val="50000"/>
                  </a:schemeClr>
                </a:solidFill>
              </a:rPr>
              <a:t>others - particularly potential customers</a:t>
            </a:r>
          </a:p>
          <a:p>
            <a:pPr marL="514350" indent="-514350">
              <a:buClr>
                <a:srgbClr val="007DC3"/>
              </a:buClr>
              <a:buFont typeface="+mj-lt"/>
              <a:buAutoNum type="arabicPeriod"/>
            </a:pPr>
            <a:r>
              <a:rPr lang="en-GB" altLang="en-US" sz="2800" dirty="0">
                <a:solidFill>
                  <a:srgbClr val="007DC3"/>
                </a:solidFill>
              </a:rPr>
              <a:t>Questioning</a:t>
            </a:r>
            <a:r>
              <a:rPr lang="en-GB" altLang="en-US" sz="2800" dirty="0"/>
              <a:t> </a:t>
            </a:r>
            <a:r>
              <a:rPr lang="en-GB" altLang="en-US" sz="2800" dirty="0">
                <a:solidFill>
                  <a:schemeClr val="bg1">
                    <a:lumMod val="50000"/>
                  </a:schemeClr>
                </a:solidFill>
              </a:rPr>
              <a:t>common wisdom – asking ‘why?’ &amp; ‘why not?’</a:t>
            </a:r>
          </a:p>
          <a:p>
            <a:pPr marL="514350" indent="-514350">
              <a:buClr>
                <a:srgbClr val="007DC3"/>
              </a:buClr>
              <a:buFont typeface="+mj-lt"/>
              <a:buAutoNum type="arabicPeriod"/>
            </a:pPr>
            <a:r>
              <a:rPr lang="en-GB" altLang="en-US" sz="2800" dirty="0">
                <a:solidFill>
                  <a:srgbClr val="007DC3"/>
                </a:solidFill>
              </a:rPr>
              <a:t>Experimenting</a:t>
            </a:r>
            <a:r>
              <a:rPr lang="en-GB" altLang="en-US" sz="2800" dirty="0"/>
              <a:t> </a:t>
            </a:r>
            <a:r>
              <a:rPr lang="en-GB" altLang="en-US" sz="2800" dirty="0">
                <a:solidFill>
                  <a:schemeClr val="bg1">
                    <a:lumMod val="50000"/>
                  </a:schemeClr>
                </a:solidFill>
              </a:rPr>
              <a:t>- trying things out</a:t>
            </a:r>
          </a:p>
        </p:txBody>
      </p:sp>
      <p:sp>
        <p:nvSpPr>
          <p:cNvPr id="29700" name="TextBox 2"/>
          <p:cNvSpPr txBox="1">
            <a:spLocks noChangeArrowheads="1"/>
          </p:cNvSpPr>
          <p:nvPr/>
        </p:nvSpPr>
        <p:spPr bwMode="auto">
          <a:xfrm>
            <a:off x="6110590" y="5334305"/>
            <a:ext cx="237626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r>
              <a:rPr lang="en-GB" altLang="en-US" sz="1400" b="1" dirty="0">
                <a:solidFill>
                  <a:schemeClr val="tx1">
                    <a:lumMod val="50000"/>
                    <a:lumOff val="50000"/>
                  </a:schemeClr>
                </a:solidFill>
              </a:rPr>
              <a:t>See Dyer </a:t>
            </a:r>
            <a:r>
              <a:rPr lang="en-GB" altLang="en-US" sz="1400" b="1" i="1" dirty="0">
                <a:solidFill>
                  <a:schemeClr val="tx1">
                    <a:lumMod val="50000"/>
                    <a:lumOff val="50000"/>
                  </a:schemeClr>
                </a:solidFill>
              </a:rPr>
              <a:t>et al</a:t>
            </a:r>
            <a:r>
              <a:rPr lang="en-GB" altLang="en-US" sz="1400" b="1" dirty="0">
                <a:solidFill>
                  <a:schemeClr val="tx1">
                    <a:lumMod val="50000"/>
                    <a:lumOff val="50000"/>
                  </a:schemeClr>
                </a:solidFill>
              </a:rPr>
              <a:t>., 2009</a:t>
            </a:r>
          </a:p>
        </p:txBody>
      </p:sp>
      <p:sp>
        <p:nvSpPr>
          <p:cNvPr id="6" name="Title 2"/>
          <p:cNvSpPr txBox="1">
            <a:spLocks/>
          </p:cNvSpPr>
          <p:nvPr/>
        </p:nvSpPr>
        <p:spPr>
          <a:xfrm>
            <a:off x="457200" y="54138"/>
            <a:ext cx="8229600" cy="683628"/>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rgbClr val="007DC3"/>
                </a:solidFill>
                <a:effectLst/>
              </a:rPr>
              <a:t>Discovery skills</a:t>
            </a:r>
          </a:p>
        </p:txBody>
      </p:sp>
      <p:pic>
        <p:nvPicPr>
          <p:cNvPr id="5" name="Picture 2" descr="C:\Users\pburns\AppData\Local\Microsoft\Windows\Temporary Internet Files\Content.IE5\9MWAM7LW\MC900433865[1].png">
            <a:hlinkClick r:id="rId3"/>
          </p:cNvPr>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107552" y="6165352"/>
            <a:ext cx="432000" cy="432000"/>
          </a:xfrm>
          <a:prstGeom prst="rect">
            <a:avLst/>
          </a:prstGeom>
          <a:noFill/>
          <a:effectLst>
            <a:softEdge rad="12700"/>
          </a:effectLst>
          <a:extLst>
            <a:ext uri="{909E8E84-426E-40DD-AFC4-6F175D3DCCD1}">
              <a14:hiddenFill xmlns:a14="http://schemas.microsoft.com/office/drawing/2010/main" xmlns="">
                <a:solidFill>
                  <a:srgbClr val="FFFFFF"/>
                </a:solidFill>
              </a14:hiddenFill>
            </a:ext>
          </a:extLst>
        </p:spPr>
      </p:pic>
      <p:sp>
        <p:nvSpPr>
          <p:cNvPr id="2" name="TextBox 1"/>
          <p:cNvSpPr txBox="1"/>
          <p:nvPr/>
        </p:nvSpPr>
        <p:spPr>
          <a:xfrm>
            <a:off x="35496" y="6597352"/>
            <a:ext cx="2160240" cy="276999"/>
          </a:xfrm>
          <a:prstGeom prst="rect">
            <a:avLst/>
          </a:prstGeom>
          <a:noFill/>
        </p:spPr>
        <p:txBody>
          <a:bodyPr wrap="square" rtlCol="0">
            <a:spAutoFit/>
          </a:bodyPr>
          <a:lstStyle/>
          <a:p>
            <a:r>
              <a:rPr lang="en-GB" sz="1200" b="1" dirty="0">
                <a:solidFill>
                  <a:schemeClr val="bg1">
                    <a:lumMod val="50000"/>
                  </a:schemeClr>
                </a:solidFill>
              </a:rPr>
              <a:t>Jeff Dyer HBR interview</a:t>
            </a:r>
          </a:p>
        </p:txBody>
      </p:sp>
      <p:sp>
        <p:nvSpPr>
          <p:cNvPr id="3" name="TextBox 2"/>
          <p:cNvSpPr txBox="1"/>
          <p:nvPr/>
        </p:nvSpPr>
        <p:spPr>
          <a:xfrm>
            <a:off x="4580032" y="2204864"/>
            <a:ext cx="2800280" cy="2246769"/>
          </a:xfrm>
          <a:prstGeom prst="rect">
            <a:avLst/>
          </a:prstGeom>
          <a:noFill/>
        </p:spPr>
        <p:txBody>
          <a:bodyPr wrap="square" rtlCol="0">
            <a:spAutoFit/>
          </a:bodyPr>
          <a:lstStyle/>
          <a:p>
            <a:pPr marL="514350" indent="-514350">
              <a:buClr>
                <a:srgbClr val="007DC3"/>
              </a:buClr>
              <a:buFont typeface="+mj-lt"/>
              <a:buAutoNum type="arabicPeriod" startAt="5"/>
            </a:pPr>
            <a:r>
              <a:rPr lang="en-GB" altLang="en-US" sz="2800" b="1" dirty="0">
                <a:solidFill>
                  <a:srgbClr val="007DC3"/>
                </a:solidFill>
              </a:rPr>
              <a:t>Associating </a:t>
            </a:r>
            <a:r>
              <a:rPr lang="en-GB" altLang="en-US" sz="2800" b="1" dirty="0">
                <a:solidFill>
                  <a:schemeClr val="bg1">
                    <a:lumMod val="50000"/>
                  </a:schemeClr>
                </a:solidFill>
              </a:rPr>
              <a:t>seemingly unrelated things - </a:t>
            </a:r>
            <a:r>
              <a:rPr lang="en-GB" altLang="en-US" sz="2800" b="1" dirty="0">
                <a:solidFill>
                  <a:srgbClr val="007DC3"/>
                </a:solidFill>
              </a:rPr>
              <a:t>connectivity</a:t>
            </a:r>
          </a:p>
        </p:txBody>
      </p:sp>
      <p:sp>
        <p:nvSpPr>
          <p:cNvPr id="4" name="Right Brace 3"/>
          <p:cNvSpPr/>
          <p:nvPr/>
        </p:nvSpPr>
        <p:spPr>
          <a:xfrm>
            <a:off x="4067944" y="980728"/>
            <a:ext cx="648072" cy="4680520"/>
          </a:xfrm>
          <a:prstGeom prst="rightBrace">
            <a:avLst/>
          </a:prstGeom>
          <a:ln>
            <a:solidFill>
              <a:srgbClr val="007DC3"/>
            </a:solidFill>
          </a:ln>
        </p:spPr>
        <p:style>
          <a:lnRef idx="3">
            <a:schemeClr val="accent5"/>
          </a:lnRef>
          <a:fillRef idx="0">
            <a:schemeClr val="accent5"/>
          </a:fillRef>
          <a:effectRef idx="2">
            <a:schemeClr val="accent5"/>
          </a:effectRef>
          <a:fontRef idx="minor">
            <a:schemeClr val="tx1"/>
          </a:fontRef>
        </p:style>
        <p:txBody>
          <a:bodyPr rtlCol="0" anchor="ctr"/>
          <a:lstStyle/>
          <a:p>
            <a:pPr algn="ctr"/>
            <a:endParaRPr lang="en-GB">
              <a:ln>
                <a:solidFill>
                  <a:schemeClr val="tx2"/>
                </a:solidFill>
              </a:ln>
              <a:solidFill>
                <a:schemeClr val="tx2"/>
              </a:solidFill>
            </a:endParaRPr>
          </a:p>
        </p:txBody>
      </p:sp>
      <p:sp>
        <p:nvSpPr>
          <p:cNvPr id="9" name="TextBox 8"/>
          <p:cNvSpPr txBox="1"/>
          <p:nvPr/>
        </p:nvSpPr>
        <p:spPr>
          <a:xfrm rot="5400000">
            <a:off x="7226715" y="3131385"/>
            <a:ext cx="2520278" cy="523220"/>
          </a:xfrm>
          <a:prstGeom prst="rect">
            <a:avLst/>
          </a:prstGeom>
          <a:noFill/>
        </p:spPr>
        <p:txBody>
          <a:bodyPr wrap="square" rtlCol="0">
            <a:spAutoFit/>
          </a:bodyPr>
          <a:lstStyle/>
          <a:p>
            <a:pPr>
              <a:buClr>
                <a:schemeClr val="tx2"/>
              </a:buClr>
            </a:pPr>
            <a:r>
              <a:rPr lang="en-GB" altLang="en-US" sz="2800" b="1" cap="all" dirty="0">
                <a:solidFill>
                  <a:srgbClr val="007DC3"/>
                </a:solidFill>
              </a:rPr>
              <a:t>Innovation</a:t>
            </a:r>
          </a:p>
        </p:txBody>
      </p:sp>
      <p:sp>
        <p:nvSpPr>
          <p:cNvPr id="10" name="Right Brace 9"/>
          <p:cNvSpPr/>
          <p:nvPr/>
        </p:nvSpPr>
        <p:spPr>
          <a:xfrm>
            <a:off x="7092280" y="2276872"/>
            <a:ext cx="648072" cy="2246769"/>
          </a:xfrm>
          <a:prstGeom prst="rightBrace">
            <a:avLst/>
          </a:prstGeom>
          <a:ln>
            <a:solidFill>
              <a:srgbClr val="007DC3"/>
            </a:solidFill>
          </a:ln>
        </p:spPr>
        <p:style>
          <a:lnRef idx="3">
            <a:schemeClr val="accent5"/>
          </a:lnRef>
          <a:fillRef idx="0">
            <a:schemeClr val="accent5"/>
          </a:fillRef>
          <a:effectRef idx="2">
            <a:schemeClr val="accent5"/>
          </a:effectRef>
          <a:fontRef idx="minor">
            <a:schemeClr val="tx1"/>
          </a:fontRef>
        </p:style>
        <p:txBody>
          <a:bodyPr rtlCol="0" anchor="ctr"/>
          <a:lstStyle/>
          <a:p>
            <a:pPr algn="ctr"/>
            <a:endParaRPr lang="en-GB">
              <a:ln>
                <a:solidFill>
                  <a:schemeClr val="tx2"/>
                </a:solidFill>
              </a:ln>
              <a:solidFill>
                <a:schemeClr val="tx2"/>
              </a:solidFill>
            </a:endParaRPr>
          </a:p>
        </p:txBody>
      </p:sp>
      <p:sp>
        <p:nvSpPr>
          <p:cNvPr id="7" name="TextBox 6"/>
          <p:cNvSpPr txBox="1"/>
          <p:nvPr/>
        </p:nvSpPr>
        <p:spPr>
          <a:xfrm>
            <a:off x="7812360" y="3121804"/>
            <a:ext cx="432048" cy="523220"/>
          </a:xfrm>
          <a:prstGeom prst="rect">
            <a:avLst/>
          </a:prstGeom>
          <a:noFill/>
        </p:spPr>
        <p:txBody>
          <a:bodyPr wrap="square" rtlCol="0">
            <a:spAutoFit/>
          </a:bodyPr>
          <a:lstStyle/>
          <a:p>
            <a:pPr algn="ctr"/>
            <a:r>
              <a:rPr lang="en-GB" sz="2800" b="1" dirty="0">
                <a:solidFill>
                  <a:srgbClr val="007DC3"/>
                </a:solidFill>
              </a:rPr>
              <a:t>=</a:t>
            </a:r>
          </a:p>
        </p:txBody>
      </p:sp>
    </p:spTree>
    <p:extLst>
      <p:ext uri="{BB962C8B-B14F-4D97-AF65-F5344CB8AC3E}">
        <p14:creationId xmlns:p14="http://schemas.microsoft.com/office/powerpoint/2010/main" xmlns="" val="3348450434"/>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animEffect transition="in" filter="dissolve">
                                      <p:cBhvr>
                                        <p:cTn id="7" dur="500"/>
                                        <p:tgtEl>
                                          <p:spTgt spid="2867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28675">
                                            <p:txEl>
                                              <p:pRg st="1" end="1"/>
                                            </p:txEl>
                                          </p:spTgt>
                                        </p:tgtEl>
                                        <p:attrNameLst>
                                          <p:attrName>style.visibility</p:attrName>
                                        </p:attrNameLst>
                                      </p:cBhvr>
                                      <p:to>
                                        <p:strVal val="visible"/>
                                      </p:to>
                                    </p:set>
                                    <p:animEffect transition="in" filter="dissolve">
                                      <p:cBhvr>
                                        <p:cTn id="12" dur="500"/>
                                        <p:tgtEl>
                                          <p:spTgt spid="2867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28675">
                                            <p:txEl>
                                              <p:pRg st="2" end="2"/>
                                            </p:txEl>
                                          </p:spTgt>
                                        </p:tgtEl>
                                        <p:attrNameLst>
                                          <p:attrName>style.visibility</p:attrName>
                                        </p:attrNameLst>
                                      </p:cBhvr>
                                      <p:to>
                                        <p:strVal val="visible"/>
                                      </p:to>
                                    </p:set>
                                    <p:animEffect transition="in" filter="dissolve">
                                      <p:cBhvr>
                                        <p:cTn id="17" dur="500"/>
                                        <p:tgtEl>
                                          <p:spTgt spid="2867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28675">
                                            <p:txEl>
                                              <p:pRg st="3" end="3"/>
                                            </p:txEl>
                                          </p:spTgt>
                                        </p:tgtEl>
                                        <p:attrNameLst>
                                          <p:attrName>style.visibility</p:attrName>
                                        </p:attrNameLst>
                                      </p:cBhvr>
                                      <p:to>
                                        <p:strVal val="visible"/>
                                      </p:to>
                                    </p:set>
                                    <p:animEffect transition="in" filter="dissolve">
                                      <p:cBhvr>
                                        <p:cTn id="22" dur="500"/>
                                        <p:tgtEl>
                                          <p:spTgt spid="2867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dissolve">
                                      <p:cBhvr>
                                        <p:cTn id="27" dur="500"/>
                                        <p:tgtEl>
                                          <p:spTgt spid="4"/>
                                        </p:tgtEl>
                                      </p:cBhvr>
                                    </p:animEffect>
                                  </p:childTnLst>
                                </p:cTn>
                              </p:par>
                              <p:par>
                                <p:cTn id="28" presetID="9" presetClass="entr" presetSubtype="0" fill="hold" grpId="0" nodeType="withEffect">
                                  <p:stCondLst>
                                    <p:cond delay="0"/>
                                  </p:stCondLst>
                                  <p:childTnLst>
                                    <p:set>
                                      <p:cBhvr>
                                        <p:cTn id="29" dur="1" fill="hold">
                                          <p:stCondLst>
                                            <p:cond delay="0"/>
                                          </p:stCondLst>
                                        </p:cTn>
                                        <p:tgtEl>
                                          <p:spTgt spid="3"/>
                                        </p:tgtEl>
                                        <p:attrNameLst>
                                          <p:attrName>style.visibility</p:attrName>
                                        </p:attrNameLst>
                                      </p:cBhvr>
                                      <p:to>
                                        <p:strVal val="visible"/>
                                      </p:to>
                                    </p:set>
                                    <p:animEffect transition="in" filter="dissolve">
                                      <p:cBhvr>
                                        <p:cTn id="30" dur="500"/>
                                        <p:tgtEl>
                                          <p:spTgt spid="3"/>
                                        </p:tgtEl>
                                      </p:cBhvr>
                                    </p:animEffect>
                                  </p:childTnLst>
                                </p:cTn>
                              </p:par>
                            </p:childTnLst>
                          </p:cTn>
                        </p:par>
                      </p:childTnLst>
                    </p:cTn>
                  </p:par>
                  <p:par>
                    <p:cTn id="31" fill="hold">
                      <p:stCondLst>
                        <p:cond delay="indefinite"/>
                      </p:stCondLst>
                      <p:childTnLst>
                        <p:par>
                          <p:cTn id="32" fill="hold">
                            <p:stCondLst>
                              <p:cond delay="0"/>
                            </p:stCondLst>
                            <p:childTnLst>
                              <p:par>
                                <p:cTn id="33" presetID="9"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dissolve">
                                      <p:cBhvr>
                                        <p:cTn id="35" dur="500"/>
                                        <p:tgtEl>
                                          <p:spTgt spid="10"/>
                                        </p:tgtEl>
                                      </p:cBhvr>
                                    </p:animEffect>
                                  </p:childTnLst>
                                </p:cTn>
                              </p:par>
                              <p:par>
                                <p:cTn id="36" presetID="9" presetClass="entr" presetSubtype="0" fill="hold" grpId="0" nodeType="withEffect">
                                  <p:stCondLst>
                                    <p:cond delay="0"/>
                                  </p:stCondLst>
                                  <p:childTnLst>
                                    <p:set>
                                      <p:cBhvr>
                                        <p:cTn id="37" dur="1" fill="hold">
                                          <p:stCondLst>
                                            <p:cond delay="0"/>
                                          </p:stCondLst>
                                        </p:cTn>
                                        <p:tgtEl>
                                          <p:spTgt spid="7"/>
                                        </p:tgtEl>
                                        <p:attrNameLst>
                                          <p:attrName>style.visibility</p:attrName>
                                        </p:attrNameLst>
                                      </p:cBhvr>
                                      <p:to>
                                        <p:strVal val="visible"/>
                                      </p:to>
                                    </p:set>
                                    <p:animEffect transition="in" filter="dissolve">
                                      <p:cBhvr>
                                        <p:cTn id="38" dur="500"/>
                                        <p:tgtEl>
                                          <p:spTgt spid="7"/>
                                        </p:tgtEl>
                                      </p:cBhvr>
                                    </p:animEffect>
                                  </p:childTnLst>
                                </p:cTn>
                              </p:par>
                              <p:par>
                                <p:cTn id="39" presetID="9" presetClass="entr" presetSubtype="0" fill="hold" grpId="0" nodeType="withEffect">
                                  <p:stCondLst>
                                    <p:cond delay="0"/>
                                  </p:stCondLst>
                                  <p:childTnLst>
                                    <p:set>
                                      <p:cBhvr>
                                        <p:cTn id="40" dur="1" fill="hold">
                                          <p:stCondLst>
                                            <p:cond delay="0"/>
                                          </p:stCondLst>
                                        </p:cTn>
                                        <p:tgtEl>
                                          <p:spTgt spid="9"/>
                                        </p:tgtEl>
                                        <p:attrNameLst>
                                          <p:attrName>style.visibility</p:attrName>
                                        </p:attrNameLst>
                                      </p:cBhvr>
                                      <p:to>
                                        <p:strVal val="visible"/>
                                      </p:to>
                                    </p:set>
                                    <p:animEffect transition="in" filter="dissolve">
                                      <p:cBhvr>
                                        <p:cTn id="4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P spid="9" grpId="0"/>
      <p:bldP spid="10" grpId="0" animBg="1"/>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0723" name="Picture 7"/>
          <p:cNvPicPr>
            <a:picLocks noChangeAspect="1" noChangeArrowheads="1"/>
          </p:cNvPicPr>
          <p:nvPr/>
        </p:nvPicPr>
        <p:blipFill>
          <a:blip r:embed="rId3" cstate="print">
            <a:duotone>
              <a:schemeClr val="accent5">
                <a:shade val="45000"/>
                <a:satMod val="135000"/>
              </a:schemeClr>
              <a:prstClr val="white"/>
            </a:duotone>
            <a:extLst>
              <a:ext uri="{BEBA8EAE-BF5A-486C-A8C5-ECC9F3942E4B}">
                <a14:imgProps xmlns:a14="http://schemas.microsoft.com/office/drawing/2010/main" xmlns="">
                  <a14:imgLayer r:embed="rId4">
                    <a14:imgEffect>
                      <a14:brightnessContrast bright="20000" contrast="20000"/>
                    </a14:imgEffect>
                  </a14:imgLayer>
                </a14:imgProps>
              </a:ext>
              <a:ext uri="{28A0092B-C50C-407E-A947-70E740481C1C}">
                <a14:useLocalDpi xmlns:a14="http://schemas.microsoft.com/office/drawing/2010/main" xmlns="" val="0"/>
              </a:ext>
            </a:extLst>
          </a:blip>
          <a:srcRect/>
          <a:stretch>
            <a:fillRect/>
          </a:stretch>
        </p:blipFill>
        <p:spPr bwMode="auto">
          <a:xfrm>
            <a:off x="1365614" y="2208737"/>
            <a:ext cx="2160588" cy="1191271"/>
          </a:xfrm>
          <a:prstGeom prst="rect">
            <a:avLst/>
          </a:prstGeom>
          <a:ln>
            <a:noFill/>
          </a:ln>
          <a:effectLst>
            <a:softEdge rad="112500"/>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30724" name="Picture 10"/>
          <p:cNvPicPr>
            <a:picLocks noChangeAspect="1" noChangeArrowheads="1"/>
          </p:cNvPicPr>
          <p:nvPr/>
        </p:nvPicPr>
        <p:blipFill>
          <a:blip r:embed="rId3" cstate="print">
            <a:duotone>
              <a:schemeClr val="accent5">
                <a:shade val="45000"/>
                <a:satMod val="135000"/>
              </a:schemeClr>
              <a:prstClr val="white"/>
            </a:duotone>
            <a:extLst>
              <a:ext uri="{BEBA8EAE-BF5A-486C-A8C5-ECC9F3942E4B}">
                <a14:imgProps xmlns:a14="http://schemas.microsoft.com/office/drawing/2010/main" xmlns="">
                  <a14:imgLayer r:embed="rId4">
                    <a14:imgEffect>
                      <a14:brightnessContrast bright="20000" contrast="20000"/>
                    </a14:imgEffect>
                  </a14:imgLayer>
                </a14:imgProps>
              </a:ext>
              <a:ext uri="{28A0092B-C50C-407E-A947-70E740481C1C}">
                <a14:useLocalDpi xmlns:a14="http://schemas.microsoft.com/office/drawing/2010/main" xmlns="" val="0"/>
              </a:ext>
            </a:extLst>
          </a:blip>
          <a:srcRect/>
          <a:stretch>
            <a:fillRect/>
          </a:stretch>
        </p:blipFill>
        <p:spPr bwMode="auto">
          <a:xfrm flipH="1">
            <a:off x="6071879" y="2329308"/>
            <a:ext cx="2086744" cy="1191271"/>
          </a:xfrm>
          <a:prstGeom prst="rect">
            <a:avLst/>
          </a:prstGeom>
          <a:ln>
            <a:noFill/>
          </a:ln>
          <a:effectLst>
            <a:softEdge rad="112500"/>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30726" name="Text Box 12"/>
          <p:cNvSpPr txBox="1">
            <a:spLocks noChangeArrowheads="1"/>
          </p:cNvSpPr>
          <p:nvPr/>
        </p:nvSpPr>
        <p:spPr bwMode="auto">
          <a:xfrm>
            <a:off x="1547664" y="3357563"/>
            <a:ext cx="2015902"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400" b="1" dirty="0">
                <a:solidFill>
                  <a:schemeClr val="bg1"/>
                </a:solidFill>
              </a:rPr>
              <a:t>Curiosity</a:t>
            </a:r>
          </a:p>
        </p:txBody>
      </p:sp>
      <p:sp>
        <p:nvSpPr>
          <p:cNvPr id="30727" name="Text Box 14"/>
          <p:cNvSpPr txBox="1">
            <a:spLocks noChangeArrowheads="1"/>
          </p:cNvSpPr>
          <p:nvPr/>
        </p:nvSpPr>
        <p:spPr bwMode="auto">
          <a:xfrm>
            <a:off x="5797624" y="3357563"/>
            <a:ext cx="2086744"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400" b="1" dirty="0">
                <a:solidFill>
                  <a:schemeClr val="bg1"/>
                </a:solidFill>
              </a:rPr>
              <a:t>Connectivity</a:t>
            </a:r>
          </a:p>
        </p:txBody>
      </p:sp>
      <p:sp>
        <p:nvSpPr>
          <p:cNvPr id="34831" name="Text Box 15"/>
          <p:cNvSpPr txBox="1">
            <a:spLocks noChangeArrowheads="1"/>
          </p:cNvSpPr>
          <p:nvPr/>
        </p:nvSpPr>
        <p:spPr bwMode="auto">
          <a:xfrm>
            <a:off x="2817949" y="5136930"/>
            <a:ext cx="3781164" cy="52322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800" b="1" dirty="0">
                <a:solidFill>
                  <a:schemeClr val="bg1">
                    <a:lumMod val="50000"/>
                  </a:schemeClr>
                </a:solidFill>
              </a:rPr>
              <a:t>Creativity</a:t>
            </a:r>
          </a:p>
        </p:txBody>
      </p:sp>
      <p:sp>
        <p:nvSpPr>
          <p:cNvPr id="30729" name="AutoShape 16"/>
          <p:cNvSpPr>
            <a:spLocks noChangeArrowheads="1"/>
          </p:cNvSpPr>
          <p:nvPr/>
        </p:nvSpPr>
        <p:spPr bwMode="auto">
          <a:xfrm>
            <a:off x="863662" y="698684"/>
            <a:ext cx="7632700" cy="3431062"/>
          </a:xfrm>
          <a:prstGeom prst="roundRect">
            <a:avLst>
              <a:gd name="adj" fmla="val 16667"/>
            </a:avLst>
          </a:prstGeom>
          <a:noFill/>
          <a:ln w="76200">
            <a:solidFill>
              <a:srgbClr val="007DC3"/>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endParaRPr lang="en-GB" altLang="en-US"/>
          </a:p>
        </p:txBody>
      </p:sp>
      <p:sp>
        <p:nvSpPr>
          <p:cNvPr id="30730" name="Text Box 17"/>
          <p:cNvSpPr txBox="1">
            <a:spLocks noChangeArrowheads="1"/>
          </p:cNvSpPr>
          <p:nvPr/>
        </p:nvSpPr>
        <p:spPr bwMode="auto">
          <a:xfrm>
            <a:off x="827087" y="948015"/>
            <a:ext cx="7489825" cy="67710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r>
              <a:rPr lang="en-GB" altLang="en-US" sz="2000" b="1" dirty="0">
                <a:solidFill>
                  <a:srgbClr val="007DC3"/>
                </a:solidFill>
              </a:rPr>
              <a:t>Networking</a:t>
            </a:r>
          </a:p>
          <a:p>
            <a:pPr algn="ctr" eaLnBrk="1" hangingPunct="1"/>
            <a:r>
              <a:rPr lang="en-GB" altLang="en-US" b="1" dirty="0">
                <a:solidFill>
                  <a:schemeClr val="bg1">
                    <a:lumMod val="50000"/>
                  </a:schemeClr>
                </a:solidFill>
              </a:rPr>
              <a:t>Exposure to diverse influences, ideas &amp; people</a:t>
            </a:r>
          </a:p>
        </p:txBody>
      </p:sp>
      <p:sp>
        <p:nvSpPr>
          <p:cNvPr id="34834" name="Text Box 18"/>
          <p:cNvSpPr txBox="1">
            <a:spLocks noChangeArrowheads="1"/>
          </p:cNvSpPr>
          <p:nvPr/>
        </p:nvSpPr>
        <p:spPr bwMode="auto">
          <a:xfrm>
            <a:off x="1158711" y="1734835"/>
            <a:ext cx="1800225" cy="3968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007DC3"/>
                </a:solidFill>
              </a:rPr>
              <a:t>Observing</a:t>
            </a:r>
          </a:p>
        </p:txBody>
      </p:sp>
      <p:sp>
        <p:nvSpPr>
          <p:cNvPr id="34835" name="Text Box 19"/>
          <p:cNvSpPr txBox="1">
            <a:spLocks noChangeArrowheads="1"/>
          </p:cNvSpPr>
          <p:nvPr/>
        </p:nvSpPr>
        <p:spPr bwMode="auto">
          <a:xfrm>
            <a:off x="6156176" y="1737792"/>
            <a:ext cx="2016125" cy="3968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007DC3"/>
                </a:solidFill>
              </a:rPr>
              <a:t>Associating</a:t>
            </a:r>
          </a:p>
        </p:txBody>
      </p:sp>
      <p:sp>
        <p:nvSpPr>
          <p:cNvPr id="34836" name="Text Box 20"/>
          <p:cNvSpPr txBox="1">
            <a:spLocks noChangeArrowheads="1"/>
          </p:cNvSpPr>
          <p:nvPr/>
        </p:nvSpPr>
        <p:spPr bwMode="auto">
          <a:xfrm>
            <a:off x="3653506" y="3634501"/>
            <a:ext cx="1981102" cy="40011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007DC3"/>
                </a:solidFill>
              </a:rPr>
              <a:t>Experimenting</a:t>
            </a:r>
          </a:p>
        </p:txBody>
      </p:sp>
      <p:sp>
        <p:nvSpPr>
          <p:cNvPr id="34837" name="Text Box 21"/>
          <p:cNvSpPr txBox="1">
            <a:spLocks noChangeArrowheads="1"/>
          </p:cNvSpPr>
          <p:nvPr/>
        </p:nvSpPr>
        <p:spPr bwMode="auto">
          <a:xfrm>
            <a:off x="3653506" y="1707222"/>
            <a:ext cx="2016125" cy="3968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007DC3"/>
                </a:solidFill>
              </a:rPr>
              <a:t>Questioning</a:t>
            </a:r>
          </a:p>
        </p:txBody>
      </p:sp>
      <p:sp>
        <p:nvSpPr>
          <p:cNvPr id="16" name="AutoShape 30"/>
          <p:cNvSpPr>
            <a:spLocks noChangeArrowheads="1"/>
          </p:cNvSpPr>
          <p:nvPr/>
        </p:nvSpPr>
        <p:spPr bwMode="auto">
          <a:xfrm rot="5400000">
            <a:off x="4170001" y="3057932"/>
            <a:ext cx="983134" cy="3240360"/>
          </a:xfrm>
          <a:prstGeom prst="stripedRightArrow">
            <a:avLst>
              <a:gd name="adj1" fmla="val 50000"/>
              <a:gd name="adj2" fmla="val 25000"/>
            </a:avLst>
          </a:prstGeom>
          <a:solidFill>
            <a:srgbClr val="007DC3"/>
          </a:soli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rgbClr r="0" g="0" b="0"/>
          </a:lnRef>
          <a:fillRef idx="1002">
            <a:schemeClr val="dk2"/>
          </a:fillRef>
          <a:effectRef idx="0">
            <a:scrgbClr r="0" g="0" b="0"/>
          </a:effectRef>
          <a:fontRef idx="major"/>
        </p:style>
        <p:txBody>
          <a:bodyPr upright="1"/>
          <a:lstStyle/>
          <a:p>
            <a:pPr>
              <a:defRPr/>
            </a:pPr>
            <a:endParaRPr lang="en-GB" dirty="0"/>
          </a:p>
        </p:txBody>
      </p:sp>
      <p:sp>
        <p:nvSpPr>
          <p:cNvPr id="17" name="Title 2"/>
          <p:cNvSpPr txBox="1">
            <a:spLocks/>
          </p:cNvSpPr>
          <p:nvPr/>
        </p:nvSpPr>
        <p:spPr>
          <a:xfrm>
            <a:off x="458197" y="-108841"/>
            <a:ext cx="8229600" cy="769464"/>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rgbClr val="007DC3"/>
                </a:solidFill>
                <a:effectLst/>
              </a:rPr>
              <a:t>Discovery skills</a:t>
            </a:r>
          </a:p>
        </p:txBody>
      </p:sp>
      <p:sp>
        <p:nvSpPr>
          <p:cNvPr id="2" name="TextBox 1"/>
          <p:cNvSpPr txBox="1"/>
          <p:nvPr/>
        </p:nvSpPr>
        <p:spPr>
          <a:xfrm>
            <a:off x="4007842" y="4470661"/>
            <a:ext cx="1368152" cy="369332"/>
          </a:xfrm>
          <a:prstGeom prst="rect">
            <a:avLst/>
          </a:prstGeom>
          <a:noFill/>
        </p:spPr>
        <p:txBody>
          <a:bodyPr wrap="square" rtlCol="0">
            <a:spAutoFit/>
          </a:bodyPr>
          <a:lstStyle/>
          <a:p>
            <a:r>
              <a:rPr lang="en-GB" b="1" dirty="0">
                <a:solidFill>
                  <a:schemeClr val="bg1"/>
                </a:solidFill>
              </a:rPr>
              <a:t>Incubation</a:t>
            </a:r>
          </a:p>
        </p:txBody>
      </p:sp>
      <p:pic>
        <p:nvPicPr>
          <p:cNvPr id="19" name="Picture 2" descr="K:\Editorial\BCSE\610 Business &amp; Management\Burns - New Venture Creation\2e\Website\FINAL Website materials\powerpoints and workbook january\formatted\85797.jpg"/>
          <p:cNvPicPr>
            <a:picLocks noChangeAspect="1" noChangeArrowheads="1"/>
          </p:cNvPicPr>
          <p:nvPr/>
        </p:nvPicPr>
        <p:blipFill rotWithShape="1">
          <a:blip r:embed="rId5" cstate="print">
            <a:extLst>
              <a:ext uri="{28A0092B-C50C-407E-A947-70E740481C1C}">
                <a14:useLocalDpi xmlns:a14="http://schemas.microsoft.com/office/drawing/2010/main" xmlns="" val="0"/>
              </a:ext>
            </a:extLst>
          </a:blip>
          <a:srcRect t="14918"/>
          <a:stretch/>
        </p:blipFill>
        <p:spPr bwMode="auto">
          <a:xfrm>
            <a:off x="4028154" y="2179918"/>
            <a:ext cx="1338252" cy="1423013"/>
          </a:xfrm>
          <a:prstGeom prst="rect">
            <a:avLst/>
          </a:prstGeom>
          <a:noFill/>
          <a:extLst>
            <a:ext uri="{909E8E84-426E-40DD-AFC4-6F175D3DCCD1}">
              <a14:hiddenFill xmlns:a14="http://schemas.microsoft.com/office/drawing/2010/main" xmlns="">
                <a:solidFill>
                  <a:srgbClr val="FFFFFF"/>
                </a:solidFill>
              </a14:hiddenFill>
            </a:ext>
          </a:extLst>
        </p:spPr>
      </p:pic>
      <p:sp>
        <p:nvSpPr>
          <p:cNvPr id="20" name="Rectangle 19"/>
          <p:cNvSpPr/>
          <p:nvPr/>
        </p:nvSpPr>
        <p:spPr>
          <a:xfrm rot="5400000">
            <a:off x="3539808" y="3199835"/>
            <a:ext cx="702436" cy="307777"/>
          </a:xfrm>
          <a:prstGeom prst="rect">
            <a:avLst/>
          </a:prstGeom>
        </p:spPr>
        <p:txBody>
          <a:bodyPr wrap="none">
            <a:spAutoFit/>
          </a:bodyPr>
          <a:lstStyle/>
          <a:p>
            <a:r>
              <a:rPr lang="en-GB" sz="1400" i="1" dirty="0">
                <a:solidFill>
                  <a:srgbClr val="8A8AA3"/>
                </a:solidFill>
              </a:rPr>
              <a:t>Corbis</a:t>
            </a:r>
          </a:p>
        </p:txBody>
      </p:sp>
      <p:sp>
        <p:nvSpPr>
          <p:cNvPr id="18" name="TextBox 2"/>
          <p:cNvSpPr txBox="1">
            <a:spLocks noChangeArrowheads="1"/>
          </p:cNvSpPr>
          <p:nvPr/>
        </p:nvSpPr>
        <p:spPr bwMode="auto">
          <a:xfrm>
            <a:off x="6311533" y="5440615"/>
            <a:ext cx="237626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r>
              <a:rPr lang="en-GB" altLang="en-US" sz="1400" b="1" dirty="0">
                <a:solidFill>
                  <a:schemeClr val="tx1">
                    <a:lumMod val="50000"/>
                    <a:lumOff val="50000"/>
                  </a:schemeClr>
                </a:solidFill>
              </a:rPr>
              <a:t>See Dyer </a:t>
            </a:r>
            <a:r>
              <a:rPr lang="en-GB" altLang="en-US" sz="1400" b="1" i="1" dirty="0">
                <a:solidFill>
                  <a:schemeClr val="tx1">
                    <a:lumMod val="50000"/>
                    <a:lumOff val="50000"/>
                  </a:schemeClr>
                </a:solidFill>
              </a:rPr>
              <a:t>et al</a:t>
            </a:r>
            <a:r>
              <a:rPr lang="en-GB" altLang="en-US" sz="1400" b="1" dirty="0">
                <a:solidFill>
                  <a:schemeClr val="tx1">
                    <a:lumMod val="50000"/>
                    <a:lumOff val="50000"/>
                  </a:schemeClr>
                </a:solidFill>
              </a:rPr>
              <a:t>., 2009</a:t>
            </a:r>
          </a:p>
        </p:txBody>
      </p:sp>
    </p:spTree>
    <p:extLst>
      <p:ext uri="{BB962C8B-B14F-4D97-AF65-F5344CB8AC3E}">
        <p14:creationId xmlns:p14="http://schemas.microsoft.com/office/powerpoint/2010/main" xmlns="" val="231472004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4834"/>
                                        </p:tgtEl>
                                        <p:attrNameLst>
                                          <p:attrName>style.visibility</p:attrName>
                                        </p:attrNameLst>
                                      </p:cBhvr>
                                      <p:to>
                                        <p:strVal val="visible"/>
                                      </p:to>
                                    </p:set>
                                    <p:animEffect transition="in" filter="dissolve">
                                      <p:cBhvr>
                                        <p:cTn id="7" dur="2000"/>
                                        <p:tgtEl>
                                          <p:spTgt spid="34834"/>
                                        </p:tgtEl>
                                      </p:cBhvr>
                                    </p:animEffect>
                                  </p:childTnLst>
                                </p:cTn>
                              </p:par>
                              <p:par>
                                <p:cTn id="8" presetID="9" presetClass="entr" presetSubtype="0" fill="hold" grpId="0" nodeType="withEffect">
                                  <p:stCondLst>
                                    <p:cond delay="0"/>
                                  </p:stCondLst>
                                  <p:childTnLst>
                                    <p:set>
                                      <p:cBhvr>
                                        <p:cTn id="9" dur="1" fill="hold">
                                          <p:stCondLst>
                                            <p:cond delay="0"/>
                                          </p:stCondLst>
                                        </p:cTn>
                                        <p:tgtEl>
                                          <p:spTgt spid="34837"/>
                                        </p:tgtEl>
                                        <p:attrNameLst>
                                          <p:attrName>style.visibility</p:attrName>
                                        </p:attrNameLst>
                                      </p:cBhvr>
                                      <p:to>
                                        <p:strVal val="visible"/>
                                      </p:to>
                                    </p:set>
                                    <p:animEffect transition="in" filter="dissolve">
                                      <p:cBhvr>
                                        <p:cTn id="10" dur="2000"/>
                                        <p:tgtEl>
                                          <p:spTgt spid="34837"/>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34835"/>
                                        </p:tgtEl>
                                        <p:attrNameLst>
                                          <p:attrName>style.visibility</p:attrName>
                                        </p:attrNameLst>
                                      </p:cBhvr>
                                      <p:to>
                                        <p:strVal val="visible"/>
                                      </p:to>
                                    </p:set>
                                    <p:animEffect transition="in" filter="dissolve">
                                      <p:cBhvr>
                                        <p:cTn id="13" dur="2000"/>
                                        <p:tgtEl>
                                          <p:spTgt spid="34835"/>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34836"/>
                                        </p:tgtEl>
                                        <p:attrNameLst>
                                          <p:attrName>style.visibility</p:attrName>
                                        </p:attrNameLst>
                                      </p:cBhvr>
                                      <p:to>
                                        <p:strVal val="visible"/>
                                      </p:to>
                                    </p:set>
                                    <p:animEffect transition="in" filter="dissolve">
                                      <p:cBhvr>
                                        <p:cTn id="16" dur="2000"/>
                                        <p:tgtEl>
                                          <p:spTgt spid="34836"/>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9" presetClass="entr" presetSubtype="0" fill="hold" nodeType="clickEffect">
                                  <p:stCondLst>
                                    <p:cond delay="0"/>
                                  </p:stCondLst>
                                  <p:childTnLst>
                                    <p:set>
                                      <p:cBhvr>
                                        <p:cTn id="20" dur="1" fill="hold">
                                          <p:stCondLst>
                                            <p:cond delay="0"/>
                                          </p:stCondLst>
                                        </p:cTn>
                                        <p:tgtEl>
                                          <p:spTgt spid="16"/>
                                        </p:tgtEl>
                                        <p:attrNameLst>
                                          <p:attrName>style.visibility</p:attrName>
                                        </p:attrNameLst>
                                      </p:cBhvr>
                                      <p:to>
                                        <p:strVal val="visible"/>
                                      </p:to>
                                    </p:set>
                                    <p:animEffect transition="in" filter="dissolve">
                                      <p:cBhvr>
                                        <p:cTn id="21" dur="500"/>
                                        <p:tgtEl>
                                          <p:spTgt spid="16"/>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34831"/>
                                        </p:tgtEl>
                                        <p:attrNameLst>
                                          <p:attrName>style.visibility</p:attrName>
                                        </p:attrNameLst>
                                      </p:cBhvr>
                                      <p:to>
                                        <p:strVal val="visible"/>
                                      </p:to>
                                    </p:set>
                                    <p:animEffect transition="in" filter="dissolve">
                                      <p:cBhvr>
                                        <p:cTn id="24" dur="500"/>
                                        <p:tgtEl>
                                          <p:spTgt spid="34831"/>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dissolve">
                                      <p:cBhvr>
                                        <p:cTn id="2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31" grpId="0"/>
      <p:bldP spid="34834" grpId="0"/>
      <p:bldP spid="34835" grpId="0"/>
      <p:bldP spid="34836" grpId="0"/>
      <p:bldP spid="34837" grpId="0"/>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3" name="Rectangle 3"/>
          <p:cNvSpPr>
            <a:spLocks noGrp="1" noChangeArrowheads="1"/>
          </p:cNvSpPr>
          <p:nvPr>
            <p:ph idx="1"/>
          </p:nvPr>
        </p:nvSpPr>
        <p:spPr>
          <a:xfrm>
            <a:off x="643518" y="1484784"/>
            <a:ext cx="7561262" cy="3888432"/>
          </a:xfrm>
        </p:spPr>
        <p:txBody>
          <a:bodyPr>
            <a:normAutofit/>
          </a:bodyPr>
          <a:lstStyle/>
          <a:p>
            <a:pPr>
              <a:lnSpc>
                <a:spcPct val="200000"/>
              </a:lnSpc>
              <a:buClr>
                <a:srgbClr val="007DC3"/>
              </a:buClr>
              <a:buFont typeface="Wingdings" panose="05000000000000000000" pitchFamily="2" charset="2"/>
              <a:buChar char="Ø"/>
            </a:pPr>
            <a:r>
              <a:rPr lang="en-GB" altLang="en-US" sz="2800" dirty="0">
                <a:solidFill>
                  <a:schemeClr val="bg1">
                    <a:lumMod val="50000"/>
                  </a:schemeClr>
                </a:solidFill>
              </a:rPr>
              <a:t>Brainstorming</a:t>
            </a:r>
          </a:p>
          <a:p>
            <a:pPr>
              <a:lnSpc>
                <a:spcPct val="200000"/>
              </a:lnSpc>
              <a:buClr>
                <a:srgbClr val="007DC3"/>
              </a:buClr>
              <a:buFont typeface="Wingdings" panose="05000000000000000000" pitchFamily="2" charset="2"/>
              <a:buChar char="Ø"/>
            </a:pPr>
            <a:r>
              <a:rPr lang="en-GB" altLang="en-US" sz="2800" dirty="0">
                <a:solidFill>
                  <a:schemeClr val="bg1">
                    <a:lumMod val="50000"/>
                  </a:schemeClr>
                </a:solidFill>
              </a:rPr>
              <a:t>PESTEL analysis</a:t>
            </a:r>
          </a:p>
          <a:p>
            <a:pPr>
              <a:lnSpc>
                <a:spcPct val="200000"/>
              </a:lnSpc>
              <a:buClr>
                <a:srgbClr val="007DC3"/>
              </a:buClr>
              <a:buFont typeface="Wingdings" panose="05000000000000000000" pitchFamily="2" charset="2"/>
              <a:buChar char="Ø"/>
            </a:pPr>
            <a:r>
              <a:rPr lang="en-GB" altLang="en-US" sz="2800" dirty="0">
                <a:solidFill>
                  <a:schemeClr val="bg1">
                    <a:lumMod val="50000"/>
                  </a:schemeClr>
                </a:solidFill>
              </a:rPr>
              <a:t>Futures thinking </a:t>
            </a:r>
          </a:p>
          <a:p>
            <a:pPr>
              <a:lnSpc>
                <a:spcPct val="200000"/>
              </a:lnSpc>
              <a:buClr>
                <a:srgbClr val="007DC3"/>
              </a:buClr>
              <a:buFont typeface="Wingdings" panose="05000000000000000000" pitchFamily="2" charset="2"/>
              <a:buChar char="Ø"/>
            </a:pPr>
            <a:r>
              <a:rPr lang="en-GB" altLang="en-US" sz="2800" dirty="0">
                <a:solidFill>
                  <a:schemeClr val="bg1">
                    <a:lumMod val="50000"/>
                  </a:schemeClr>
                </a:solidFill>
              </a:rPr>
              <a:t>Mind maps</a:t>
            </a:r>
          </a:p>
        </p:txBody>
      </p:sp>
      <p:sp>
        <p:nvSpPr>
          <p:cNvPr id="6" name="Rectangle 3"/>
          <p:cNvSpPr txBox="1">
            <a:spLocks noChangeArrowheads="1"/>
          </p:cNvSpPr>
          <p:nvPr/>
        </p:nvSpPr>
        <p:spPr bwMode="auto">
          <a:xfrm>
            <a:off x="5540955" y="2205261"/>
            <a:ext cx="2663825" cy="244747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marL="0" indent="0" eaLnBrk="1" hangingPunct="1">
              <a:spcBef>
                <a:spcPts val="0"/>
              </a:spcBef>
              <a:buNone/>
              <a:defRPr/>
            </a:pPr>
            <a:r>
              <a:rPr lang="en-GB" sz="2400" kern="0" dirty="0">
                <a:solidFill>
                  <a:srgbClr val="007DC3"/>
                </a:solidFill>
              </a:rPr>
              <a:t>P</a:t>
            </a:r>
            <a:r>
              <a:rPr lang="en-GB" sz="2000" kern="0" dirty="0">
                <a:solidFill>
                  <a:schemeClr val="accent1"/>
                </a:solidFill>
              </a:rPr>
              <a:t>olitical</a:t>
            </a:r>
          </a:p>
          <a:p>
            <a:pPr marL="0" indent="0" eaLnBrk="1" hangingPunct="1">
              <a:spcBef>
                <a:spcPts val="0"/>
              </a:spcBef>
              <a:buNone/>
              <a:defRPr/>
            </a:pPr>
            <a:r>
              <a:rPr lang="en-GB" sz="2400" kern="0" dirty="0">
                <a:solidFill>
                  <a:schemeClr val="tx2"/>
                </a:solidFill>
                <a:effectLst>
                  <a:outerShdw blurRad="38100" dist="38100" dir="2700000" algn="tl">
                    <a:srgbClr val="000000">
                      <a:alpha val="43137"/>
                    </a:srgbClr>
                  </a:outerShdw>
                </a:effectLst>
              </a:rPr>
              <a:t>  </a:t>
            </a:r>
            <a:r>
              <a:rPr lang="en-GB" sz="2400" kern="0" dirty="0">
                <a:solidFill>
                  <a:srgbClr val="007DC3"/>
                </a:solidFill>
              </a:rPr>
              <a:t>E</a:t>
            </a:r>
            <a:r>
              <a:rPr lang="en-GB" sz="2000" kern="0" dirty="0">
                <a:solidFill>
                  <a:schemeClr val="accent1"/>
                </a:solidFill>
              </a:rPr>
              <a:t>conomic</a:t>
            </a:r>
          </a:p>
          <a:p>
            <a:pPr marL="0" indent="0" eaLnBrk="1" hangingPunct="1">
              <a:spcBef>
                <a:spcPts val="0"/>
              </a:spcBef>
              <a:buFontTx/>
              <a:buNone/>
              <a:defRPr/>
            </a:pPr>
            <a:r>
              <a:rPr lang="en-GB" sz="2400" kern="0" dirty="0">
                <a:solidFill>
                  <a:schemeClr val="tx2"/>
                </a:solidFill>
                <a:effectLst>
                  <a:outerShdw blurRad="38100" dist="38100" dir="2700000" algn="tl">
                    <a:srgbClr val="000000">
                      <a:alpha val="43137"/>
                    </a:srgbClr>
                  </a:outerShdw>
                </a:effectLst>
              </a:rPr>
              <a:t>    </a:t>
            </a:r>
            <a:r>
              <a:rPr lang="en-GB" sz="2400" kern="0" dirty="0">
                <a:solidFill>
                  <a:srgbClr val="007DC3"/>
                </a:solidFill>
              </a:rPr>
              <a:t>S</a:t>
            </a:r>
            <a:r>
              <a:rPr lang="en-GB" sz="1800" kern="0" dirty="0">
                <a:solidFill>
                  <a:schemeClr val="accent1"/>
                </a:solidFill>
              </a:rPr>
              <a:t>ocial</a:t>
            </a:r>
          </a:p>
          <a:p>
            <a:pPr marL="0" indent="0" eaLnBrk="1" hangingPunct="1">
              <a:spcBef>
                <a:spcPts val="0"/>
              </a:spcBef>
              <a:buNone/>
              <a:defRPr/>
            </a:pPr>
            <a:r>
              <a:rPr lang="en-GB" sz="2000" kern="0" dirty="0">
                <a:solidFill>
                  <a:schemeClr val="accent1"/>
                </a:solidFill>
                <a:effectLst>
                  <a:outerShdw blurRad="38100" dist="38100" dir="2700000" algn="tl">
                    <a:srgbClr val="000000">
                      <a:alpha val="43137"/>
                    </a:srgbClr>
                  </a:outerShdw>
                </a:effectLst>
              </a:rPr>
              <a:t>       </a:t>
            </a:r>
            <a:r>
              <a:rPr lang="en-GB" sz="2400" kern="0" dirty="0">
                <a:solidFill>
                  <a:srgbClr val="007DC3"/>
                </a:solidFill>
              </a:rPr>
              <a:t>T</a:t>
            </a:r>
            <a:r>
              <a:rPr lang="en-GB" sz="2000" kern="0" dirty="0">
                <a:solidFill>
                  <a:schemeClr val="accent1"/>
                </a:solidFill>
              </a:rPr>
              <a:t>echnological</a:t>
            </a:r>
          </a:p>
          <a:p>
            <a:pPr marL="0" indent="0" eaLnBrk="1" hangingPunct="1">
              <a:spcBef>
                <a:spcPts val="0"/>
              </a:spcBef>
              <a:buFontTx/>
              <a:buNone/>
              <a:defRPr/>
            </a:pPr>
            <a:r>
              <a:rPr lang="en-GB" sz="2400" kern="0" dirty="0">
                <a:solidFill>
                  <a:schemeClr val="tx2"/>
                </a:solidFill>
                <a:effectLst>
                  <a:outerShdw blurRad="38100" dist="38100" dir="2700000" algn="tl">
                    <a:srgbClr val="000000">
                      <a:alpha val="43137"/>
                    </a:srgbClr>
                  </a:outerShdw>
                </a:effectLst>
              </a:rPr>
              <a:t>        </a:t>
            </a:r>
            <a:r>
              <a:rPr lang="en-GB" sz="2400" kern="0" dirty="0">
                <a:solidFill>
                  <a:srgbClr val="007DC3"/>
                </a:solidFill>
              </a:rPr>
              <a:t>E</a:t>
            </a:r>
            <a:r>
              <a:rPr lang="en-GB" sz="2000" kern="0" dirty="0">
                <a:solidFill>
                  <a:schemeClr val="accent5"/>
                </a:solidFill>
              </a:rPr>
              <a:t>conomic</a:t>
            </a:r>
          </a:p>
          <a:p>
            <a:pPr marL="0" indent="0" eaLnBrk="1" hangingPunct="1">
              <a:spcBef>
                <a:spcPts val="0"/>
              </a:spcBef>
              <a:buFontTx/>
              <a:buNone/>
              <a:defRPr/>
            </a:pPr>
            <a:r>
              <a:rPr lang="en-GB" sz="2800" kern="0" dirty="0">
                <a:solidFill>
                  <a:schemeClr val="tx2"/>
                </a:solidFill>
                <a:effectLst>
                  <a:outerShdw blurRad="38100" dist="38100" dir="2700000" algn="tl">
                    <a:srgbClr val="000000">
                      <a:alpha val="43137"/>
                    </a:srgbClr>
                  </a:outerShdw>
                </a:effectLst>
              </a:rPr>
              <a:t>          </a:t>
            </a:r>
            <a:r>
              <a:rPr lang="en-GB" sz="2800" kern="0" dirty="0">
                <a:solidFill>
                  <a:srgbClr val="007DC3"/>
                </a:solidFill>
              </a:rPr>
              <a:t>L</a:t>
            </a:r>
            <a:r>
              <a:rPr lang="en-GB" sz="2000" kern="0" dirty="0">
                <a:solidFill>
                  <a:schemeClr val="accent1"/>
                </a:solidFill>
              </a:rPr>
              <a:t>egal</a:t>
            </a:r>
          </a:p>
        </p:txBody>
      </p:sp>
      <p:sp>
        <p:nvSpPr>
          <p:cNvPr id="7" name="Title 2"/>
          <p:cNvSpPr txBox="1">
            <a:spLocks/>
          </p:cNvSpPr>
          <p:nvPr/>
        </p:nvSpPr>
        <p:spPr>
          <a:xfrm>
            <a:off x="457200" y="188640"/>
            <a:ext cx="8229600" cy="828328"/>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rgbClr val="007DC3"/>
                </a:solidFill>
                <a:effectLst/>
              </a:rPr>
              <a:t>Techniques for exploring change</a:t>
            </a:r>
          </a:p>
        </p:txBody>
      </p:sp>
    </p:spTree>
    <p:extLst>
      <p:ext uri="{BB962C8B-B14F-4D97-AF65-F5344CB8AC3E}">
        <p14:creationId xmlns:p14="http://schemas.microsoft.com/office/powerpoint/2010/main" xmlns="" val="305114548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22883">
                                            <p:txEl>
                                              <p:pRg st="0" end="0"/>
                                            </p:txEl>
                                          </p:spTgt>
                                        </p:tgtEl>
                                        <p:attrNameLst>
                                          <p:attrName>style.visibility</p:attrName>
                                        </p:attrNameLst>
                                      </p:cBhvr>
                                      <p:to>
                                        <p:strVal val="visible"/>
                                      </p:to>
                                    </p:set>
                                    <p:animEffect transition="in" filter="dissolve">
                                      <p:cBhvr>
                                        <p:cTn id="7" dur="500"/>
                                        <p:tgtEl>
                                          <p:spTgt spid="12288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22883">
                                            <p:txEl>
                                              <p:pRg st="1" end="1"/>
                                            </p:txEl>
                                          </p:spTgt>
                                        </p:tgtEl>
                                        <p:attrNameLst>
                                          <p:attrName>style.visibility</p:attrName>
                                        </p:attrNameLst>
                                      </p:cBhvr>
                                      <p:to>
                                        <p:strVal val="visible"/>
                                      </p:to>
                                    </p:set>
                                    <p:animEffect transition="in" filter="dissolve">
                                      <p:cBhvr>
                                        <p:cTn id="12" dur="500"/>
                                        <p:tgtEl>
                                          <p:spTgt spid="122883">
                                            <p:txEl>
                                              <p:pRg st="1" end="1"/>
                                            </p:txEl>
                                          </p:spTgt>
                                        </p:tgtEl>
                                      </p:cBhvr>
                                    </p:animEffect>
                                  </p:childTnLst>
                                </p:cTn>
                              </p:par>
                              <p:par>
                                <p:cTn id="13" presetID="9"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dissolv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grpId="0" nodeType="clickEffect">
                                  <p:stCondLst>
                                    <p:cond delay="0"/>
                                  </p:stCondLst>
                                  <p:childTnLst>
                                    <p:set>
                                      <p:cBhvr>
                                        <p:cTn id="19" dur="1" fill="hold">
                                          <p:stCondLst>
                                            <p:cond delay="0"/>
                                          </p:stCondLst>
                                        </p:cTn>
                                        <p:tgtEl>
                                          <p:spTgt spid="122883">
                                            <p:txEl>
                                              <p:pRg st="2" end="2"/>
                                            </p:txEl>
                                          </p:spTgt>
                                        </p:tgtEl>
                                        <p:attrNameLst>
                                          <p:attrName>style.visibility</p:attrName>
                                        </p:attrNameLst>
                                      </p:cBhvr>
                                      <p:to>
                                        <p:strVal val="visible"/>
                                      </p:to>
                                    </p:set>
                                    <p:animEffect transition="in" filter="dissolve">
                                      <p:cBhvr>
                                        <p:cTn id="20" dur="500"/>
                                        <p:tgtEl>
                                          <p:spTgt spid="12288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grpId="0" nodeType="clickEffect">
                                  <p:stCondLst>
                                    <p:cond delay="0"/>
                                  </p:stCondLst>
                                  <p:childTnLst>
                                    <p:set>
                                      <p:cBhvr>
                                        <p:cTn id="24" dur="1" fill="hold">
                                          <p:stCondLst>
                                            <p:cond delay="0"/>
                                          </p:stCondLst>
                                        </p:cTn>
                                        <p:tgtEl>
                                          <p:spTgt spid="122883">
                                            <p:txEl>
                                              <p:pRg st="3" end="3"/>
                                            </p:txEl>
                                          </p:spTgt>
                                        </p:tgtEl>
                                        <p:attrNameLst>
                                          <p:attrName>style.visibility</p:attrName>
                                        </p:attrNameLst>
                                      </p:cBhvr>
                                      <p:to>
                                        <p:strVal val="visible"/>
                                      </p:to>
                                    </p:set>
                                    <p:animEffect transition="in" filter="dissolve">
                                      <p:cBhvr>
                                        <p:cTn id="25" dur="500"/>
                                        <p:tgtEl>
                                          <p:spTgt spid="12288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883" grpId="0" build="p"/>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1"/>
          <p:cNvSpPr txBox="1"/>
          <p:nvPr/>
        </p:nvSpPr>
        <p:spPr>
          <a:xfrm>
            <a:off x="1045000" y="765545"/>
            <a:ext cx="7056784" cy="473509"/>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1000"/>
              </a:spcAft>
            </a:pPr>
            <a:r>
              <a:rPr lang="en-US" sz="2000" b="1" dirty="0">
                <a:solidFill>
                  <a:schemeClr val="bg1">
                    <a:lumMod val="50000"/>
                  </a:schemeClr>
                </a:solidFill>
                <a:effectLst/>
                <a:latin typeface="Arial"/>
                <a:ea typeface="Calibri"/>
                <a:cs typeface="Times New Roman"/>
              </a:rPr>
              <a:t>Brainstorm changes using </a:t>
            </a:r>
            <a:r>
              <a:rPr lang="en-US" sz="2000" b="1" dirty="0">
                <a:solidFill>
                  <a:schemeClr val="bg1">
                    <a:lumMod val="50000"/>
                  </a:schemeClr>
                </a:solidFill>
                <a:latin typeface="Arial"/>
                <a:ea typeface="Calibri"/>
                <a:cs typeface="Times New Roman"/>
              </a:rPr>
              <a:t>PESTEL</a:t>
            </a:r>
            <a:r>
              <a:rPr lang="en-US" sz="2000" b="1" dirty="0">
                <a:solidFill>
                  <a:schemeClr val="bg1">
                    <a:lumMod val="50000"/>
                  </a:schemeClr>
                </a:solidFill>
                <a:effectLst/>
                <a:latin typeface="Arial"/>
                <a:ea typeface="Calibri"/>
                <a:cs typeface="Times New Roman"/>
              </a:rPr>
              <a:t> Analysis</a:t>
            </a:r>
            <a:endParaRPr lang="en-GB" sz="2000" dirty="0">
              <a:solidFill>
                <a:schemeClr val="bg1">
                  <a:lumMod val="50000"/>
                </a:schemeClr>
              </a:solidFill>
              <a:effectLst/>
              <a:ea typeface="Calibri"/>
              <a:cs typeface="Times New Roman"/>
            </a:endParaRPr>
          </a:p>
        </p:txBody>
      </p:sp>
      <p:sp>
        <p:nvSpPr>
          <p:cNvPr id="3" name="Down Arrow 2"/>
          <p:cNvSpPr/>
          <p:nvPr/>
        </p:nvSpPr>
        <p:spPr>
          <a:xfrm>
            <a:off x="4396740" y="3669195"/>
            <a:ext cx="350520" cy="180340"/>
          </a:xfrm>
          <a:prstGeom prst="downArrow">
            <a:avLst/>
          </a:prstGeom>
          <a:solidFill>
            <a:srgbClr val="007DC3"/>
          </a:solidFill>
          <a:ln>
            <a:noFill/>
          </a:ln>
          <a:effectLst/>
          <a:scene3d>
            <a:camera prst="orthographicFront">
              <a:rot lat="0" lon="0" rev="0"/>
            </a:camera>
            <a:lightRig rig="contrasting" dir="t">
              <a:rot lat="0" lon="0" rev="7800000"/>
            </a:lightRig>
          </a:scene3d>
          <a:sp3d>
            <a:bevelT w="139700" h="139700"/>
          </a:sp3d>
        </p:spPr>
        <p:style>
          <a:lnRef idx="0">
            <a:schemeClr val="accent6"/>
          </a:lnRef>
          <a:fillRef idx="1001">
            <a:schemeClr val="dk2"/>
          </a:fillRef>
          <a:effectRef idx="3">
            <a:schemeClr val="accent6"/>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 name="Down Arrow 3"/>
          <p:cNvSpPr/>
          <p:nvPr/>
        </p:nvSpPr>
        <p:spPr>
          <a:xfrm>
            <a:off x="4396740" y="4352489"/>
            <a:ext cx="350520" cy="180340"/>
          </a:xfrm>
          <a:prstGeom prst="downArrow">
            <a:avLst/>
          </a:prstGeom>
          <a:solidFill>
            <a:srgbClr val="007DC3"/>
          </a:solidFill>
          <a:ln>
            <a:noFill/>
          </a:ln>
          <a:effectLst/>
          <a:scene3d>
            <a:camera prst="orthographicFront">
              <a:rot lat="0" lon="0" rev="0"/>
            </a:camera>
            <a:lightRig rig="contrasting" dir="t">
              <a:rot lat="0" lon="0" rev="7800000"/>
            </a:lightRig>
          </a:scene3d>
          <a:sp3d>
            <a:bevelT w="139700" h="139700"/>
          </a:sp3d>
        </p:spPr>
        <p:style>
          <a:lnRef idx="0">
            <a:schemeClr val="accent6"/>
          </a:lnRef>
          <a:fillRef idx="1001">
            <a:schemeClr val="dk2"/>
          </a:fillRef>
          <a:effectRef idx="3">
            <a:schemeClr val="accent6"/>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5" name="Down Arrow 4"/>
          <p:cNvSpPr/>
          <p:nvPr/>
        </p:nvSpPr>
        <p:spPr>
          <a:xfrm>
            <a:off x="4396740" y="1336397"/>
            <a:ext cx="350520" cy="180340"/>
          </a:xfrm>
          <a:prstGeom prst="downArrow">
            <a:avLst/>
          </a:prstGeom>
          <a:solidFill>
            <a:srgbClr val="007DC3"/>
          </a:solidFill>
          <a:ln>
            <a:noFill/>
          </a:ln>
          <a:effectLst/>
          <a:scene3d>
            <a:camera prst="orthographicFront">
              <a:rot lat="0" lon="0" rev="0"/>
            </a:camera>
            <a:lightRig rig="contrasting" dir="t">
              <a:rot lat="0" lon="0" rev="7800000"/>
            </a:lightRig>
          </a:scene3d>
          <a:sp3d>
            <a:bevelT w="139700" h="139700"/>
          </a:sp3d>
        </p:spPr>
        <p:style>
          <a:lnRef idx="1">
            <a:schemeClr val="accent6"/>
          </a:lnRef>
          <a:fillRef idx="1001">
            <a:schemeClr val="dk2"/>
          </a:fillRef>
          <a:effectRef idx="1">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6" name="Down Arrow 5"/>
          <p:cNvSpPr/>
          <p:nvPr/>
        </p:nvSpPr>
        <p:spPr>
          <a:xfrm>
            <a:off x="4420864" y="2548437"/>
            <a:ext cx="350520" cy="180340"/>
          </a:xfrm>
          <a:prstGeom prst="downArrow">
            <a:avLst/>
          </a:prstGeom>
          <a:solidFill>
            <a:srgbClr val="007DC3"/>
          </a:solidFill>
          <a:ln>
            <a:noFill/>
          </a:ln>
          <a:effectLst/>
          <a:scene3d>
            <a:camera prst="orthographicFront">
              <a:rot lat="0" lon="0" rev="0"/>
            </a:camera>
            <a:lightRig rig="contrasting" dir="t">
              <a:rot lat="0" lon="0" rev="7800000"/>
            </a:lightRig>
          </a:scene3d>
          <a:sp3d>
            <a:bevelT w="139700" h="139700"/>
          </a:sp3d>
        </p:spPr>
        <p:style>
          <a:lnRef idx="1">
            <a:schemeClr val="accent6"/>
          </a:lnRef>
          <a:fillRef idx="1001">
            <a:schemeClr val="dk2"/>
          </a:fillRef>
          <a:effectRef idx="1">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7" name="Text Box 49"/>
          <p:cNvSpPr txBox="1"/>
          <p:nvPr/>
        </p:nvSpPr>
        <p:spPr>
          <a:xfrm>
            <a:off x="1067732" y="1649523"/>
            <a:ext cx="7056784" cy="770523"/>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1000"/>
              </a:spcAft>
            </a:pPr>
            <a:r>
              <a:rPr lang="en-US" sz="2000" b="1" dirty="0">
                <a:solidFill>
                  <a:schemeClr val="bg1">
                    <a:lumMod val="50000"/>
                  </a:schemeClr>
                </a:solidFill>
                <a:effectLst/>
                <a:latin typeface="Arial"/>
                <a:ea typeface="Calibri"/>
                <a:cs typeface="Times New Roman"/>
              </a:rPr>
              <a:t>Develop a vision of the future after that change using futures </a:t>
            </a:r>
            <a:r>
              <a:rPr lang="en-US" sz="2000" b="1" dirty="0">
                <a:solidFill>
                  <a:schemeClr val="bg1">
                    <a:lumMod val="50000"/>
                  </a:schemeClr>
                </a:solidFill>
                <a:latin typeface="Arial"/>
                <a:ea typeface="Calibri"/>
                <a:cs typeface="Times New Roman"/>
              </a:rPr>
              <a:t>t</a:t>
            </a:r>
            <a:r>
              <a:rPr lang="en-US" sz="2000" b="1" dirty="0">
                <a:solidFill>
                  <a:schemeClr val="bg1">
                    <a:lumMod val="50000"/>
                  </a:schemeClr>
                </a:solidFill>
                <a:effectLst/>
                <a:latin typeface="Arial"/>
                <a:ea typeface="Calibri"/>
                <a:cs typeface="Times New Roman"/>
              </a:rPr>
              <a:t>hinking</a:t>
            </a:r>
            <a:endParaRPr lang="en-GB" sz="2000" dirty="0">
              <a:solidFill>
                <a:schemeClr val="bg1">
                  <a:lumMod val="50000"/>
                </a:schemeClr>
              </a:solidFill>
              <a:effectLst/>
              <a:ea typeface="Calibri"/>
              <a:cs typeface="Times New Roman"/>
            </a:endParaRPr>
          </a:p>
        </p:txBody>
      </p:sp>
      <p:sp>
        <p:nvSpPr>
          <p:cNvPr id="8" name="Text Box 50"/>
          <p:cNvSpPr txBox="1"/>
          <p:nvPr/>
        </p:nvSpPr>
        <p:spPr>
          <a:xfrm>
            <a:off x="1067732" y="2831602"/>
            <a:ext cx="7056784" cy="742191"/>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1000"/>
              </a:spcAft>
            </a:pPr>
            <a:r>
              <a:rPr lang="en-US" sz="2000" b="1" dirty="0">
                <a:solidFill>
                  <a:schemeClr val="bg1">
                    <a:lumMod val="50000"/>
                  </a:schemeClr>
                </a:solidFill>
                <a:effectLst/>
                <a:latin typeface="Arial"/>
                <a:ea typeface="Calibri"/>
                <a:cs typeface="Times New Roman"/>
              </a:rPr>
              <a:t>Brainstorm commercial opportunities coming out of identified change</a:t>
            </a:r>
            <a:endParaRPr lang="en-GB" sz="2000" dirty="0">
              <a:solidFill>
                <a:schemeClr val="bg1">
                  <a:lumMod val="50000"/>
                </a:schemeClr>
              </a:solidFill>
              <a:effectLst/>
              <a:ea typeface="Calibri"/>
              <a:cs typeface="Times New Roman"/>
            </a:endParaRPr>
          </a:p>
        </p:txBody>
      </p:sp>
      <p:sp>
        <p:nvSpPr>
          <p:cNvPr id="9" name="Text Box 51"/>
          <p:cNvSpPr txBox="1"/>
          <p:nvPr/>
        </p:nvSpPr>
        <p:spPr>
          <a:xfrm>
            <a:off x="1067732" y="3900098"/>
            <a:ext cx="7056784" cy="453899"/>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1000"/>
              </a:spcAft>
            </a:pPr>
            <a:r>
              <a:rPr lang="en-US" sz="2000" b="1" dirty="0">
                <a:solidFill>
                  <a:schemeClr val="bg1">
                    <a:lumMod val="50000"/>
                  </a:schemeClr>
                </a:solidFill>
                <a:effectLst/>
                <a:latin typeface="Arial"/>
                <a:ea typeface="Calibri"/>
                <a:cs typeface="Times New Roman"/>
              </a:rPr>
              <a:t>Develop &amp; refine opportunity using </a:t>
            </a:r>
            <a:r>
              <a:rPr lang="en-US" sz="2000" b="1" dirty="0">
                <a:solidFill>
                  <a:schemeClr val="bg1">
                    <a:lumMod val="50000"/>
                  </a:schemeClr>
                </a:solidFill>
                <a:latin typeface="Arial"/>
                <a:ea typeface="Calibri"/>
                <a:cs typeface="Times New Roman"/>
              </a:rPr>
              <a:t>m</a:t>
            </a:r>
            <a:r>
              <a:rPr lang="en-US" sz="2000" b="1" dirty="0">
                <a:solidFill>
                  <a:schemeClr val="bg1">
                    <a:lumMod val="50000"/>
                  </a:schemeClr>
                </a:solidFill>
                <a:effectLst/>
                <a:latin typeface="Arial"/>
                <a:ea typeface="Calibri"/>
                <a:cs typeface="Times New Roman"/>
              </a:rPr>
              <a:t>ind maps</a:t>
            </a:r>
            <a:endParaRPr lang="en-GB" sz="2000" dirty="0">
              <a:solidFill>
                <a:schemeClr val="bg1">
                  <a:lumMod val="50000"/>
                </a:schemeClr>
              </a:solidFill>
              <a:effectLst/>
              <a:ea typeface="Calibri"/>
              <a:cs typeface="Times New Roman"/>
            </a:endParaRPr>
          </a:p>
        </p:txBody>
      </p:sp>
      <p:sp>
        <p:nvSpPr>
          <p:cNvPr id="18" name="Rectangle 19"/>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20" name="Rectangle 28"/>
          <p:cNvSpPr>
            <a:spLocks noChangeArrowheads="1"/>
          </p:cNvSpPr>
          <p:nvPr/>
        </p:nvSpPr>
        <p:spPr bwMode="auto">
          <a:xfrm>
            <a:off x="0" y="457200"/>
            <a:ext cx="9144000" cy="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Arial" pitchFamily="34" charset="0"/>
                <a:cs typeface="Arial" pitchFamily="34" charset="0"/>
              </a:rPr>
              <a:t/>
            </a:r>
            <a:br>
              <a:rPr kumimoji="0" lang="en-GB" altLang="en-US" sz="1100" b="0" i="0" u="none" strike="noStrike" cap="none" normalizeH="0" baseline="0">
                <a:ln>
                  <a:noFill/>
                </a:ln>
                <a:solidFill>
                  <a:schemeClr val="tx1"/>
                </a:solidFill>
                <a:effectLst/>
                <a:latin typeface="Arial" pitchFamily="34" charset="0"/>
                <a:cs typeface="Arial" pitchFamily="34" charset="0"/>
              </a:rPr>
            </a:br>
            <a:endParaRPr kumimoji="0" lang="en-GB" altLang="en-US" sz="1800" b="0" i="0" u="none" strike="noStrike" cap="none" normalizeH="0" baseline="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itchFamily="34" charset="0"/>
              <a:cs typeface="Arial" pitchFamily="34" charset="0"/>
            </a:endParaRPr>
          </a:p>
        </p:txBody>
      </p:sp>
      <p:sp>
        <p:nvSpPr>
          <p:cNvPr id="21" name="Rectangle 30"/>
          <p:cNvSpPr>
            <a:spLocks noChangeArrowheads="1"/>
          </p:cNvSpPr>
          <p:nvPr/>
        </p:nvSpPr>
        <p:spPr bwMode="auto">
          <a:xfrm>
            <a:off x="0" y="457200"/>
            <a:ext cx="91440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itchFamily="34" charset="0"/>
              <a:cs typeface="Arial" pitchFamily="34" charset="0"/>
            </a:endParaRPr>
          </a:p>
        </p:txBody>
      </p:sp>
      <p:sp>
        <p:nvSpPr>
          <p:cNvPr id="24" name="Title 2"/>
          <p:cNvSpPr txBox="1">
            <a:spLocks/>
          </p:cNvSpPr>
          <p:nvPr/>
        </p:nvSpPr>
        <p:spPr>
          <a:xfrm>
            <a:off x="29051" y="50577"/>
            <a:ext cx="9144000" cy="597768"/>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lnSpc>
                <a:spcPts val="3800"/>
              </a:lnSpc>
            </a:pPr>
            <a:r>
              <a:rPr lang="en-GB" sz="3400" dirty="0">
                <a:solidFill>
                  <a:srgbClr val="007DC3"/>
                </a:solidFill>
                <a:effectLst/>
              </a:rPr>
              <a:t>Spotting opportunity: Change</a:t>
            </a:r>
          </a:p>
        </p:txBody>
      </p:sp>
      <p:pic>
        <p:nvPicPr>
          <p:cNvPr id="1027" name="Picture 3" descr="K:\Editorial\BCSE\610 Business &amp; Management\Burns - New Venture Creation\2e\Website\FINAL Website materials\powerpoints and workbook january\formatted\photoshop\134505 copy.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194633" y="4648533"/>
            <a:ext cx="802981" cy="1000338"/>
          </a:xfrm>
          <a:prstGeom prst="rect">
            <a:avLst/>
          </a:prstGeom>
          <a:noFill/>
          <a:extLst>
            <a:ext uri="{909E8E84-426E-40DD-AFC4-6F175D3DCCD1}">
              <a14:hiddenFill xmlns:a14="http://schemas.microsoft.com/office/drawing/2010/main" xmlns="">
                <a:solidFill>
                  <a:srgbClr val="FFFFFF"/>
                </a:solidFill>
              </a14:hiddenFill>
            </a:ext>
          </a:extLst>
        </p:spPr>
      </p:pic>
      <p:sp>
        <p:nvSpPr>
          <p:cNvPr id="11" name="Rectangle 10"/>
          <p:cNvSpPr/>
          <p:nvPr/>
        </p:nvSpPr>
        <p:spPr>
          <a:xfrm>
            <a:off x="4846028" y="6304002"/>
            <a:ext cx="1547119" cy="553998"/>
          </a:xfrm>
          <a:prstGeom prst="rect">
            <a:avLst/>
          </a:prstGeom>
        </p:spPr>
        <p:txBody>
          <a:bodyPr wrap="square">
            <a:spAutoFit/>
          </a:bodyPr>
          <a:lstStyle/>
          <a:p>
            <a:r>
              <a:rPr lang="en-GB" sz="1000" dirty="0"/>
              <a:t/>
            </a:r>
            <a:br>
              <a:rPr lang="en-GB" sz="1000" dirty="0"/>
            </a:br>
            <a:r>
              <a:rPr lang="en-GB" sz="1000" i="1" dirty="0">
                <a:solidFill>
                  <a:srgbClr val="8A8AA3"/>
                </a:solidFill>
              </a:rPr>
              <a:t>Getty Images/ </a:t>
            </a:r>
            <a:r>
              <a:rPr lang="en-GB" sz="1000" i="1" dirty="0" err="1">
                <a:solidFill>
                  <a:srgbClr val="8A8AA3"/>
                </a:solidFill>
              </a:rPr>
              <a:t>iStockphoto</a:t>
            </a:r>
            <a:r>
              <a:rPr lang="en-GB" sz="1000" i="1" dirty="0">
                <a:solidFill>
                  <a:srgbClr val="8A8AA3"/>
                </a:solidFill>
              </a:rPr>
              <a:t>/</a:t>
            </a:r>
            <a:r>
              <a:rPr lang="en-GB" sz="1000" i="1" dirty="0" err="1">
                <a:solidFill>
                  <a:srgbClr val="8A8AA3"/>
                </a:solidFill>
              </a:rPr>
              <a:t>Samohin</a:t>
            </a:r>
            <a:endParaRPr lang="en-GB" sz="1000" i="1" dirty="0">
              <a:solidFill>
                <a:srgbClr val="8A8AA3"/>
              </a:solidFill>
            </a:endParaRPr>
          </a:p>
        </p:txBody>
      </p:sp>
    </p:spTree>
    <p:extLst>
      <p:ext uri="{BB962C8B-B14F-4D97-AF65-F5344CB8AC3E}">
        <p14:creationId xmlns:p14="http://schemas.microsoft.com/office/powerpoint/2010/main" xmlns="" val="132855447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dissolv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dissolve">
                                      <p:cBhvr>
                                        <p:cTn id="12" dur="500"/>
                                        <p:tgtEl>
                                          <p:spTgt spid="7"/>
                                        </p:tgtEl>
                                      </p:cBhvr>
                                    </p:animEffect>
                                  </p:childTnLst>
                                </p:cTn>
                              </p:par>
                              <p:par>
                                <p:cTn id="13" presetID="9" presetClass="entr" presetSubtype="0"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dissolv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dissolve">
                                      <p:cBhvr>
                                        <p:cTn id="20" dur="500"/>
                                        <p:tgtEl>
                                          <p:spTgt spid="8"/>
                                        </p:tgtEl>
                                      </p:cBhvr>
                                    </p:animEffect>
                                  </p:childTnLst>
                                </p:cTn>
                              </p:par>
                              <p:par>
                                <p:cTn id="21" presetID="9" presetClass="entr" presetSubtype="0"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dissolve">
                                      <p:cBhvr>
                                        <p:cTn id="23" dur="5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3"/>
                                        </p:tgtEl>
                                        <p:attrNameLst>
                                          <p:attrName>style.visibility</p:attrName>
                                        </p:attrNameLst>
                                      </p:cBhvr>
                                      <p:to>
                                        <p:strVal val="visible"/>
                                      </p:to>
                                    </p:set>
                                    <p:animEffect transition="in" filter="dissolve">
                                      <p:cBhvr>
                                        <p:cTn id="28" dur="500"/>
                                        <p:tgtEl>
                                          <p:spTgt spid="3"/>
                                        </p:tgtEl>
                                      </p:cBhvr>
                                    </p:animEffect>
                                  </p:childTnLst>
                                </p:cTn>
                              </p:par>
                              <p:par>
                                <p:cTn id="29" presetID="9" presetClass="entr" presetSubtype="0" fill="hold" grpId="0" nodeType="with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dissolve">
                                      <p:cBhvr>
                                        <p:cTn id="31" dur="500"/>
                                        <p:tgtEl>
                                          <p:spTgt spid="9"/>
                                        </p:tgtEl>
                                      </p:cBhvr>
                                    </p:animEffect>
                                  </p:childTnLst>
                                </p:cTn>
                              </p:par>
                            </p:childTnLst>
                          </p:cTn>
                        </p:par>
                      </p:childTnLst>
                    </p:cTn>
                  </p:par>
                  <p:par>
                    <p:cTn id="32" fill="hold">
                      <p:stCondLst>
                        <p:cond delay="indefinite"/>
                      </p:stCondLst>
                      <p:childTnLst>
                        <p:par>
                          <p:cTn id="33" fill="hold">
                            <p:stCondLst>
                              <p:cond delay="0"/>
                            </p:stCondLst>
                            <p:childTnLst>
                              <p:par>
                                <p:cTn id="34" presetID="9" presetClass="entr" presetSubtype="0" fill="hold" nodeType="clickEffect">
                                  <p:stCondLst>
                                    <p:cond delay="0"/>
                                  </p:stCondLst>
                                  <p:childTnLst>
                                    <p:set>
                                      <p:cBhvr>
                                        <p:cTn id="35" dur="1" fill="hold">
                                          <p:stCondLst>
                                            <p:cond delay="0"/>
                                          </p:stCondLst>
                                        </p:cTn>
                                        <p:tgtEl>
                                          <p:spTgt spid="1027"/>
                                        </p:tgtEl>
                                        <p:attrNameLst>
                                          <p:attrName>style.visibility</p:attrName>
                                        </p:attrNameLst>
                                      </p:cBhvr>
                                      <p:to>
                                        <p:strVal val="visible"/>
                                      </p:to>
                                    </p:set>
                                    <p:animEffect transition="in" filter="dissolve">
                                      <p:cBhvr>
                                        <p:cTn id="36" dur="500"/>
                                        <p:tgtEl>
                                          <p:spTgt spid="1027"/>
                                        </p:tgtEl>
                                      </p:cBhvr>
                                    </p:animEffect>
                                  </p:childTnLst>
                                </p:cTn>
                              </p:par>
                              <p:par>
                                <p:cTn id="37" presetID="9" presetClass="entr" presetSubtype="0" fill="hold" grpId="0" nodeType="withEffect">
                                  <p:stCondLst>
                                    <p:cond delay="0"/>
                                  </p:stCondLst>
                                  <p:childTnLst>
                                    <p:set>
                                      <p:cBhvr>
                                        <p:cTn id="38" dur="1" fill="hold">
                                          <p:stCondLst>
                                            <p:cond delay="0"/>
                                          </p:stCondLst>
                                        </p:cTn>
                                        <p:tgtEl>
                                          <p:spTgt spid="11"/>
                                        </p:tgtEl>
                                        <p:attrNameLst>
                                          <p:attrName>style.visibility</p:attrName>
                                        </p:attrNameLst>
                                      </p:cBhvr>
                                      <p:to>
                                        <p:strVal val="visible"/>
                                      </p:to>
                                    </p:set>
                                    <p:animEffect transition="in" filter="dissolve">
                                      <p:cBhvr>
                                        <p:cTn id="39" dur="500"/>
                                        <p:tgtEl>
                                          <p:spTgt spid="11"/>
                                        </p:tgtEl>
                                      </p:cBhvr>
                                    </p:animEffect>
                                  </p:childTnLst>
                                </p:cTn>
                              </p:par>
                              <p:par>
                                <p:cTn id="40" presetID="9" presetClass="entr" presetSubtype="0" fill="hold" grpId="0" nodeType="withEffect">
                                  <p:stCondLst>
                                    <p:cond delay="0"/>
                                  </p:stCondLst>
                                  <p:childTnLst>
                                    <p:set>
                                      <p:cBhvr>
                                        <p:cTn id="41" dur="1" fill="hold">
                                          <p:stCondLst>
                                            <p:cond delay="0"/>
                                          </p:stCondLst>
                                        </p:cTn>
                                        <p:tgtEl>
                                          <p:spTgt spid="4"/>
                                        </p:tgtEl>
                                        <p:attrNameLst>
                                          <p:attrName>style.visibility</p:attrName>
                                        </p:attrNameLst>
                                      </p:cBhvr>
                                      <p:to>
                                        <p:strVal val="visible"/>
                                      </p:to>
                                    </p:set>
                                    <p:animEffect transition="in" filter="dissolve">
                                      <p:cBhvr>
                                        <p:cTn id="4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p:bldP spid="8" grpId="0"/>
      <p:bldP spid="9" grpId="0"/>
      <p:bldP spid="11"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1"/>
          <p:cNvSpPr txBox="1"/>
          <p:nvPr/>
        </p:nvSpPr>
        <p:spPr>
          <a:xfrm>
            <a:off x="946737" y="1023124"/>
            <a:ext cx="7056784" cy="716324"/>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endParaRPr lang="en-US" sz="1200" b="1" dirty="0">
              <a:solidFill>
                <a:srgbClr val="FFFFFF"/>
              </a:solidFill>
              <a:effectLst/>
              <a:latin typeface="Arial"/>
              <a:ea typeface="Calibri"/>
              <a:cs typeface="Times New Roman"/>
            </a:endParaRPr>
          </a:p>
          <a:p>
            <a:pPr algn="ctr">
              <a:spcAft>
                <a:spcPts val="1000"/>
              </a:spcAft>
            </a:pPr>
            <a:r>
              <a:rPr lang="en-US" sz="2000" b="1" dirty="0">
                <a:solidFill>
                  <a:schemeClr val="bg1">
                    <a:lumMod val="50000"/>
                  </a:schemeClr>
                </a:solidFill>
                <a:effectLst/>
                <a:latin typeface="Arial"/>
                <a:ea typeface="Calibri"/>
                <a:cs typeface="Times New Roman"/>
              </a:rPr>
              <a:t>List attributes of product / service</a:t>
            </a:r>
            <a:endParaRPr lang="en-GB" sz="2000" dirty="0">
              <a:solidFill>
                <a:schemeClr val="bg1">
                  <a:lumMod val="50000"/>
                </a:schemeClr>
              </a:solidFill>
              <a:effectLst/>
              <a:ea typeface="Calibri"/>
              <a:cs typeface="Times New Roman"/>
            </a:endParaRPr>
          </a:p>
        </p:txBody>
      </p:sp>
      <p:sp>
        <p:nvSpPr>
          <p:cNvPr id="3" name="Down Arrow 2"/>
          <p:cNvSpPr/>
          <p:nvPr/>
        </p:nvSpPr>
        <p:spPr>
          <a:xfrm>
            <a:off x="4356042" y="3462465"/>
            <a:ext cx="350520" cy="180340"/>
          </a:xfrm>
          <a:prstGeom prst="downArrow">
            <a:avLst/>
          </a:prstGeom>
          <a:solidFill>
            <a:srgbClr val="007DC3"/>
          </a:solidFill>
          <a:ln>
            <a:noFill/>
          </a:ln>
          <a:effectLst/>
          <a:scene3d>
            <a:camera prst="orthographicFront">
              <a:rot lat="0" lon="0" rev="0"/>
            </a:camera>
            <a:lightRig rig="contrasting" dir="t">
              <a:rot lat="0" lon="0" rev="7800000"/>
            </a:lightRig>
          </a:scene3d>
          <a:sp3d>
            <a:bevelT w="139700" h="139700"/>
          </a:sp3d>
        </p:spPr>
        <p:style>
          <a:lnRef idx="0">
            <a:schemeClr val="accent6"/>
          </a:lnRef>
          <a:fillRef idx="1001">
            <a:schemeClr val="dk2"/>
          </a:fillRef>
          <a:effectRef idx="3">
            <a:schemeClr val="accent6"/>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5" name="Down Arrow 4"/>
          <p:cNvSpPr/>
          <p:nvPr/>
        </p:nvSpPr>
        <p:spPr>
          <a:xfrm>
            <a:off x="4339177" y="1758002"/>
            <a:ext cx="350520" cy="180340"/>
          </a:xfrm>
          <a:prstGeom prst="downArrow">
            <a:avLst/>
          </a:prstGeom>
          <a:solidFill>
            <a:srgbClr val="007DC3"/>
          </a:solidFill>
          <a:ln>
            <a:noFill/>
          </a:ln>
          <a:effectLst/>
          <a:scene3d>
            <a:camera prst="orthographicFront">
              <a:rot lat="0" lon="0" rev="0"/>
            </a:camera>
            <a:lightRig rig="contrasting" dir="t">
              <a:rot lat="0" lon="0" rev="7800000"/>
            </a:lightRig>
          </a:scene3d>
          <a:sp3d>
            <a:bevelT w="139700" h="139700"/>
          </a:sp3d>
        </p:spPr>
        <p:style>
          <a:lnRef idx="1">
            <a:schemeClr val="accent6"/>
          </a:lnRef>
          <a:fillRef idx="1001">
            <a:schemeClr val="dk2"/>
          </a:fillRef>
          <a:effectRef idx="1">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6" name="Down Arrow 5"/>
          <p:cNvSpPr/>
          <p:nvPr/>
        </p:nvSpPr>
        <p:spPr>
          <a:xfrm>
            <a:off x="4339177" y="2593010"/>
            <a:ext cx="350520" cy="180340"/>
          </a:xfrm>
          <a:prstGeom prst="downArrow">
            <a:avLst/>
          </a:prstGeom>
          <a:solidFill>
            <a:srgbClr val="007DC3"/>
          </a:solidFill>
          <a:ln>
            <a:noFill/>
          </a:ln>
          <a:effectLst/>
          <a:scene3d>
            <a:camera prst="orthographicFront">
              <a:rot lat="0" lon="0" rev="0"/>
            </a:camera>
            <a:lightRig rig="contrasting" dir="t">
              <a:rot lat="0" lon="0" rev="7800000"/>
            </a:lightRig>
          </a:scene3d>
          <a:sp3d>
            <a:bevelT w="139700" h="139700"/>
          </a:sp3d>
        </p:spPr>
        <p:style>
          <a:lnRef idx="1">
            <a:schemeClr val="accent6"/>
          </a:lnRef>
          <a:fillRef idx="1001">
            <a:schemeClr val="dk2"/>
          </a:fillRef>
          <a:effectRef idx="1">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7" name="Text Box 49"/>
          <p:cNvSpPr txBox="1"/>
          <p:nvPr/>
        </p:nvSpPr>
        <p:spPr>
          <a:xfrm>
            <a:off x="1043608" y="2158395"/>
            <a:ext cx="7056784" cy="500063"/>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1000"/>
              </a:spcAft>
            </a:pPr>
            <a:r>
              <a:rPr lang="en-US" sz="2000" b="1" dirty="0">
                <a:solidFill>
                  <a:schemeClr val="bg1">
                    <a:lumMod val="50000"/>
                  </a:schemeClr>
                </a:solidFill>
                <a:effectLst/>
                <a:latin typeface="Arial"/>
                <a:ea typeface="Calibri"/>
                <a:cs typeface="Times New Roman"/>
              </a:rPr>
              <a:t>Brainstorm how these attributes can be improved</a:t>
            </a:r>
            <a:endParaRPr lang="en-GB" sz="2000" dirty="0">
              <a:solidFill>
                <a:schemeClr val="bg1">
                  <a:lumMod val="50000"/>
                </a:schemeClr>
              </a:solidFill>
              <a:effectLst/>
              <a:ea typeface="Calibri"/>
              <a:cs typeface="Times New Roman"/>
            </a:endParaRPr>
          </a:p>
        </p:txBody>
      </p:sp>
      <p:sp>
        <p:nvSpPr>
          <p:cNvPr id="8" name="Text Box 50"/>
          <p:cNvSpPr txBox="1"/>
          <p:nvPr/>
        </p:nvSpPr>
        <p:spPr>
          <a:xfrm>
            <a:off x="1043608" y="2872982"/>
            <a:ext cx="7056784" cy="432384"/>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1000"/>
              </a:spcAft>
            </a:pPr>
            <a:r>
              <a:rPr lang="en-US" sz="2000" b="1" dirty="0">
                <a:solidFill>
                  <a:schemeClr val="bg1">
                    <a:lumMod val="50000"/>
                  </a:schemeClr>
                </a:solidFill>
                <a:effectLst/>
                <a:latin typeface="Arial"/>
                <a:ea typeface="Calibri"/>
                <a:cs typeface="Times New Roman"/>
              </a:rPr>
              <a:t>Develop &amp; refine opportunity using mind </a:t>
            </a:r>
            <a:r>
              <a:rPr lang="en-US" sz="2000" b="1" dirty="0">
                <a:solidFill>
                  <a:schemeClr val="bg1">
                    <a:lumMod val="50000"/>
                  </a:schemeClr>
                </a:solidFill>
                <a:latin typeface="Arial"/>
                <a:ea typeface="Calibri"/>
                <a:cs typeface="Times New Roman"/>
              </a:rPr>
              <a:t>m</a:t>
            </a:r>
            <a:r>
              <a:rPr lang="en-US" sz="2000" b="1" dirty="0">
                <a:solidFill>
                  <a:schemeClr val="bg1">
                    <a:lumMod val="50000"/>
                  </a:schemeClr>
                </a:solidFill>
                <a:effectLst/>
                <a:latin typeface="Arial"/>
                <a:ea typeface="Calibri"/>
                <a:cs typeface="Times New Roman"/>
              </a:rPr>
              <a:t>aps</a:t>
            </a:r>
            <a:endParaRPr lang="en-GB" sz="2000" dirty="0">
              <a:solidFill>
                <a:schemeClr val="bg1">
                  <a:lumMod val="50000"/>
                </a:schemeClr>
              </a:solidFill>
              <a:effectLst/>
              <a:ea typeface="Calibri"/>
              <a:cs typeface="Times New Roman"/>
            </a:endParaRPr>
          </a:p>
        </p:txBody>
      </p:sp>
      <p:sp>
        <p:nvSpPr>
          <p:cNvPr id="18" name="Rectangle 19"/>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20" name="Rectangle 28"/>
          <p:cNvSpPr>
            <a:spLocks noChangeArrowheads="1"/>
          </p:cNvSpPr>
          <p:nvPr/>
        </p:nvSpPr>
        <p:spPr bwMode="auto">
          <a:xfrm>
            <a:off x="0" y="457200"/>
            <a:ext cx="9144000" cy="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Arial" pitchFamily="34" charset="0"/>
                <a:cs typeface="Arial" pitchFamily="34" charset="0"/>
              </a:rPr>
              <a:t/>
            </a:r>
            <a:br>
              <a:rPr kumimoji="0" lang="en-GB" altLang="en-US" sz="1100" b="0" i="0" u="none" strike="noStrike" cap="none" normalizeH="0" baseline="0">
                <a:ln>
                  <a:noFill/>
                </a:ln>
                <a:solidFill>
                  <a:schemeClr val="tx1"/>
                </a:solidFill>
                <a:effectLst/>
                <a:latin typeface="Arial" pitchFamily="34" charset="0"/>
                <a:cs typeface="Arial" pitchFamily="34" charset="0"/>
              </a:rPr>
            </a:br>
            <a:endParaRPr kumimoji="0" lang="en-GB" altLang="en-US" sz="1800" b="0" i="0" u="none" strike="noStrike" cap="none" normalizeH="0" baseline="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itchFamily="34" charset="0"/>
              <a:cs typeface="Arial" pitchFamily="34" charset="0"/>
            </a:endParaRPr>
          </a:p>
        </p:txBody>
      </p:sp>
      <p:sp>
        <p:nvSpPr>
          <p:cNvPr id="21" name="Rectangle 30"/>
          <p:cNvSpPr>
            <a:spLocks noChangeArrowheads="1"/>
          </p:cNvSpPr>
          <p:nvPr/>
        </p:nvSpPr>
        <p:spPr bwMode="auto">
          <a:xfrm>
            <a:off x="0" y="457200"/>
            <a:ext cx="91440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itchFamily="34" charset="0"/>
              <a:cs typeface="Arial" pitchFamily="34" charset="0"/>
            </a:endParaRPr>
          </a:p>
        </p:txBody>
      </p:sp>
      <p:sp>
        <p:nvSpPr>
          <p:cNvPr id="23" name="Title 2"/>
          <p:cNvSpPr txBox="1">
            <a:spLocks/>
          </p:cNvSpPr>
          <p:nvPr/>
        </p:nvSpPr>
        <p:spPr>
          <a:xfrm>
            <a:off x="0" y="294185"/>
            <a:ext cx="9144000" cy="597768"/>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lnSpc>
                <a:spcPts val="3800"/>
              </a:lnSpc>
            </a:pPr>
            <a:r>
              <a:rPr lang="en-GB" sz="3400" dirty="0">
                <a:solidFill>
                  <a:srgbClr val="007DC3"/>
                </a:solidFill>
                <a:effectLst/>
              </a:rPr>
              <a:t>Spotting opportunity: Inadequate products</a:t>
            </a:r>
          </a:p>
        </p:txBody>
      </p:sp>
      <p:pic>
        <p:nvPicPr>
          <p:cNvPr id="13" name="Picture 3" descr="K:\Editorial\BCSE\610 Business &amp; Management\Burns - New Venture Creation\2e\Website\FINAL Website materials\powerpoints and workbook january\formatted\photoshop\134505 copy.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112946" y="3799904"/>
            <a:ext cx="802981" cy="1301021"/>
          </a:xfrm>
          <a:prstGeom prst="rect">
            <a:avLst/>
          </a:prstGeom>
          <a:noFill/>
          <a:extLst>
            <a:ext uri="{909E8E84-426E-40DD-AFC4-6F175D3DCCD1}">
              <a14:hiddenFill xmlns:a14="http://schemas.microsoft.com/office/drawing/2010/main" xmlns="">
                <a:solidFill>
                  <a:srgbClr val="FFFFFF"/>
                </a:solidFill>
              </a14:hiddenFill>
            </a:ext>
          </a:extLst>
        </p:spPr>
      </p:pic>
      <p:sp>
        <p:nvSpPr>
          <p:cNvPr id="14" name="Rectangle 13"/>
          <p:cNvSpPr/>
          <p:nvPr/>
        </p:nvSpPr>
        <p:spPr>
          <a:xfrm>
            <a:off x="3827491" y="6299648"/>
            <a:ext cx="1547119" cy="553998"/>
          </a:xfrm>
          <a:prstGeom prst="rect">
            <a:avLst/>
          </a:prstGeom>
        </p:spPr>
        <p:txBody>
          <a:bodyPr wrap="square">
            <a:spAutoFit/>
          </a:bodyPr>
          <a:lstStyle/>
          <a:p>
            <a:r>
              <a:rPr lang="en-GB" sz="1000" dirty="0"/>
              <a:t/>
            </a:r>
            <a:br>
              <a:rPr lang="en-GB" sz="1000" dirty="0"/>
            </a:br>
            <a:r>
              <a:rPr lang="en-GB" sz="1000" i="1" dirty="0">
                <a:solidFill>
                  <a:srgbClr val="8A8AA3"/>
                </a:solidFill>
              </a:rPr>
              <a:t>Getty Images/ </a:t>
            </a:r>
            <a:r>
              <a:rPr lang="en-GB" sz="1000" i="1" dirty="0" err="1">
                <a:solidFill>
                  <a:srgbClr val="8A8AA3"/>
                </a:solidFill>
              </a:rPr>
              <a:t>iStockphoto</a:t>
            </a:r>
            <a:r>
              <a:rPr lang="en-GB" sz="1000" i="1" dirty="0">
                <a:solidFill>
                  <a:srgbClr val="8A8AA3"/>
                </a:solidFill>
              </a:rPr>
              <a:t>/</a:t>
            </a:r>
            <a:r>
              <a:rPr lang="en-GB" sz="1000" i="1" dirty="0" err="1">
                <a:solidFill>
                  <a:srgbClr val="8A8AA3"/>
                </a:solidFill>
              </a:rPr>
              <a:t>Samohin</a:t>
            </a:r>
            <a:endParaRPr lang="en-GB" sz="1000" i="1" dirty="0">
              <a:solidFill>
                <a:srgbClr val="8A8AA3"/>
              </a:solidFill>
            </a:endParaRPr>
          </a:p>
        </p:txBody>
      </p:sp>
    </p:spTree>
    <p:extLst>
      <p:ext uri="{BB962C8B-B14F-4D97-AF65-F5344CB8AC3E}">
        <p14:creationId xmlns:p14="http://schemas.microsoft.com/office/powerpoint/2010/main" xmlns="" val="3105287258"/>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dissolve">
                                      <p:cBhvr>
                                        <p:cTn id="12" dur="500"/>
                                        <p:tgtEl>
                                          <p:spTgt spid="7"/>
                                        </p:tgtEl>
                                      </p:cBhvr>
                                    </p:animEffect>
                                  </p:childTnLst>
                                </p:cTn>
                              </p:par>
                              <p:par>
                                <p:cTn id="13" presetID="9" presetClass="entr" presetSubtype="0"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dissolv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dissolve">
                                      <p:cBhvr>
                                        <p:cTn id="20" dur="500"/>
                                        <p:tgtEl>
                                          <p:spTgt spid="8"/>
                                        </p:tgtEl>
                                      </p:cBhvr>
                                    </p:animEffect>
                                  </p:childTnLst>
                                </p:cTn>
                              </p:par>
                              <p:par>
                                <p:cTn id="21" presetID="9" presetClass="entr" presetSubtype="0"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dissolve">
                                      <p:cBhvr>
                                        <p:cTn id="23" dur="5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3"/>
                                        </p:tgtEl>
                                        <p:attrNameLst>
                                          <p:attrName>style.visibility</p:attrName>
                                        </p:attrNameLst>
                                      </p:cBhvr>
                                      <p:to>
                                        <p:strVal val="visible"/>
                                      </p:to>
                                    </p:set>
                                    <p:animEffect transition="in" filter="dissolve">
                                      <p:cBhvr>
                                        <p:cTn id="28" dur="500"/>
                                        <p:tgtEl>
                                          <p:spTgt spid="3"/>
                                        </p:tgtEl>
                                      </p:cBhvr>
                                    </p:animEffect>
                                  </p:childTnLst>
                                </p:cTn>
                              </p:par>
                              <p:par>
                                <p:cTn id="29" presetID="9" presetClass="entr" presetSubtype="0" fill="hold" nodeType="with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dissolve">
                                      <p:cBhvr>
                                        <p:cTn id="31" dur="500"/>
                                        <p:tgtEl>
                                          <p:spTgt spid="13"/>
                                        </p:tgtEl>
                                      </p:cBhvr>
                                    </p:animEffect>
                                  </p:childTnLst>
                                </p:cTn>
                              </p:par>
                              <p:par>
                                <p:cTn id="32" presetID="9" presetClass="entr" presetSubtype="0" fill="hold" grpId="0" nodeType="with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dissolve">
                                      <p:cBhvr>
                                        <p:cTn id="3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5" grpId="0" animBg="1"/>
      <p:bldP spid="6" grpId="0" animBg="1"/>
      <p:bldP spid="7" grpId="0"/>
      <p:bldP spid="8" grpId="0"/>
      <p:bldP spid="1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1"/>
          <p:cNvSpPr txBox="1"/>
          <p:nvPr/>
        </p:nvSpPr>
        <p:spPr>
          <a:xfrm>
            <a:off x="1043608" y="1459632"/>
            <a:ext cx="7056784" cy="457200"/>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1000"/>
              </a:spcAft>
            </a:pPr>
            <a:r>
              <a:rPr lang="en-US" sz="2000" b="1" dirty="0">
                <a:solidFill>
                  <a:schemeClr val="bg1">
                    <a:lumMod val="50000"/>
                  </a:schemeClr>
                </a:solidFill>
                <a:effectLst/>
                <a:latin typeface="Arial"/>
                <a:ea typeface="Calibri"/>
                <a:cs typeface="Times New Roman"/>
              </a:rPr>
              <a:t>List attributes of product / service</a:t>
            </a:r>
            <a:endParaRPr lang="en-GB" sz="2000" dirty="0">
              <a:solidFill>
                <a:schemeClr val="bg1">
                  <a:lumMod val="50000"/>
                </a:schemeClr>
              </a:solidFill>
              <a:effectLst/>
              <a:ea typeface="Calibri"/>
              <a:cs typeface="Times New Roman"/>
            </a:endParaRPr>
          </a:p>
        </p:txBody>
      </p:sp>
      <p:sp>
        <p:nvSpPr>
          <p:cNvPr id="3" name="Down Arrow 2"/>
          <p:cNvSpPr/>
          <p:nvPr/>
        </p:nvSpPr>
        <p:spPr>
          <a:xfrm>
            <a:off x="4339178" y="3752716"/>
            <a:ext cx="350520" cy="180340"/>
          </a:xfrm>
          <a:prstGeom prst="downArrow">
            <a:avLst/>
          </a:prstGeom>
          <a:solidFill>
            <a:srgbClr val="007DC3"/>
          </a:solidFill>
          <a:ln>
            <a:noFill/>
          </a:ln>
          <a:effectLst/>
          <a:scene3d>
            <a:camera prst="orthographicFront">
              <a:rot lat="0" lon="0" rev="0"/>
            </a:camera>
            <a:lightRig rig="contrasting" dir="t">
              <a:rot lat="0" lon="0" rev="7800000"/>
            </a:lightRig>
          </a:scene3d>
          <a:sp3d>
            <a:bevelT w="139700" h="139700"/>
          </a:sp3d>
        </p:spPr>
        <p:style>
          <a:lnRef idx="0">
            <a:schemeClr val="accent6"/>
          </a:lnRef>
          <a:fillRef idx="1001">
            <a:schemeClr val="dk2"/>
          </a:fillRef>
          <a:effectRef idx="3">
            <a:schemeClr val="accent6"/>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5" name="Down Arrow 4"/>
          <p:cNvSpPr/>
          <p:nvPr/>
        </p:nvSpPr>
        <p:spPr>
          <a:xfrm>
            <a:off x="4339178" y="1952516"/>
            <a:ext cx="350520" cy="180340"/>
          </a:xfrm>
          <a:prstGeom prst="downArrow">
            <a:avLst/>
          </a:prstGeom>
          <a:solidFill>
            <a:srgbClr val="007DC3"/>
          </a:solidFill>
          <a:ln>
            <a:noFill/>
          </a:ln>
          <a:effectLst/>
          <a:scene3d>
            <a:camera prst="orthographicFront">
              <a:rot lat="0" lon="0" rev="0"/>
            </a:camera>
            <a:lightRig rig="contrasting" dir="t">
              <a:rot lat="0" lon="0" rev="7800000"/>
            </a:lightRig>
          </a:scene3d>
          <a:sp3d>
            <a:bevelT w="139700" h="139700"/>
          </a:sp3d>
        </p:spPr>
        <p:style>
          <a:lnRef idx="1">
            <a:schemeClr val="accent6"/>
          </a:lnRef>
          <a:fillRef idx="1001">
            <a:schemeClr val="dk2"/>
          </a:fillRef>
          <a:effectRef idx="1">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6" name="Down Arrow 5"/>
          <p:cNvSpPr/>
          <p:nvPr/>
        </p:nvSpPr>
        <p:spPr>
          <a:xfrm>
            <a:off x="4339178" y="2960628"/>
            <a:ext cx="350520" cy="180340"/>
          </a:xfrm>
          <a:prstGeom prst="downArrow">
            <a:avLst/>
          </a:prstGeom>
          <a:solidFill>
            <a:srgbClr val="007DC3"/>
          </a:solidFill>
          <a:ln>
            <a:noFill/>
          </a:ln>
          <a:effectLst/>
          <a:scene3d>
            <a:camera prst="orthographicFront">
              <a:rot lat="0" lon="0" rev="0"/>
            </a:camera>
            <a:lightRig rig="contrasting" dir="t">
              <a:rot lat="0" lon="0" rev="7800000"/>
            </a:lightRig>
          </a:scene3d>
          <a:sp3d>
            <a:bevelT w="139700" h="139700"/>
          </a:sp3d>
        </p:spPr>
        <p:style>
          <a:lnRef idx="1">
            <a:schemeClr val="accent6"/>
          </a:lnRef>
          <a:fillRef idx="1001">
            <a:schemeClr val="dk2"/>
          </a:fillRef>
          <a:effectRef idx="1">
            <a:schemeClr val="accent6"/>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7" name="Text Box 49"/>
          <p:cNvSpPr txBox="1"/>
          <p:nvPr/>
        </p:nvSpPr>
        <p:spPr>
          <a:xfrm>
            <a:off x="1043608" y="2154421"/>
            <a:ext cx="7056784" cy="770523"/>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1000"/>
              </a:spcAft>
            </a:pPr>
            <a:r>
              <a:rPr lang="en-US" sz="2000" b="1" dirty="0">
                <a:solidFill>
                  <a:schemeClr val="bg1">
                    <a:lumMod val="50000"/>
                  </a:schemeClr>
                </a:solidFill>
                <a:effectLst/>
                <a:latin typeface="Arial"/>
                <a:ea typeface="Calibri"/>
                <a:cs typeface="Times New Roman"/>
              </a:rPr>
              <a:t>Brainstorm the dimensions onto which these attributes might be mapped</a:t>
            </a:r>
            <a:endParaRPr lang="en-GB" sz="2000" dirty="0">
              <a:solidFill>
                <a:schemeClr val="bg1">
                  <a:lumMod val="50000"/>
                </a:schemeClr>
              </a:solidFill>
              <a:effectLst/>
              <a:ea typeface="Calibri"/>
              <a:cs typeface="Times New Roman"/>
            </a:endParaRPr>
          </a:p>
        </p:txBody>
      </p:sp>
      <p:sp>
        <p:nvSpPr>
          <p:cNvPr id="8" name="Text Box 50"/>
          <p:cNvSpPr txBox="1"/>
          <p:nvPr/>
        </p:nvSpPr>
        <p:spPr>
          <a:xfrm>
            <a:off x="1106096" y="3216017"/>
            <a:ext cx="7056784" cy="501015"/>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1000"/>
              </a:spcAft>
            </a:pPr>
            <a:r>
              <a:rPr lang="en-US" sz="2000" b="1" dirty="0">
                <a:solidFill>
                  <a:schemeClr val="bg1">
                    <a:lumMod val="50000"/>
                  </a:schemeClr>
                </a:solidFill>
                <a:effectLst/>
                <a:latin typeface="Arial"/>
                <a:ea typeface="Calibri"/>
                <a:cs typeface="Times New Roman"/>
              </a:rPr>
              <a:t>Identify the gaps in the mapping</a:t>
            </a:r>
            <a:endParaRPr lang="en-GB" sz="2000" dirty="0">
              <a:solidFill>
                <a:schemeClr val="bg1">
                  <a:lumMod val="50000"/>
                </a:schemeClr>
              </a:solidFill>
              <a:effectLst/>
              <a:ea typeface="Calibri"/>
              <a:cs typeface="Times New Roman"/>
            </a:endParaRPr>
          </a:p>
        </p:txBody>
      </p:sp>
      <p:sp>
        <p:nvSpPr>
          <p:cNvPr id="18" name="Rectangle 19"/>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20" name="Rectangle 28"/>
          <p:cNvSpPr>
            <a:spLocks noChangeArrowheads="1"/>
          </p:cNvSpPr>
          <p:nvPr/>
        </p:nvSpPr>
        <p:spPr bwMode="auto">
          <a:xfrm>
            <a:off x="0" y="457200"/>
            <a:ext cx="9144000" cy="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Arial" pitchFamily="34" charset="0"/>
                <a:cs typeface="Arial" pitchFamily="34" charset="0"/>
              </a:rPr>
              <a:t/>
            </a:r>
            <a:br>
              <a:rPr kumimoji="0" lang="en-GB" altLang="en-US" sz="1100" b="0" i="0" u="none" strike="noStrike" cap="none" normalizeH="0" baseline="0">
                <a:ln>
                  <a:noFill/>
                </a:ln>
                <a:solidFill>
                  <a:schemeClr val="tx1"/>
                </a:solidFill>
                <a:effectLst/>
                <a:latin typeface="Arial" pitchFamily="34" charset="0"/>
                <a:cs typeface="Arial" pitchFamily="34" charset="0"/>
              </a:rPr>
            </a:br>
            <a:endParaRPr kumimoji="0" lang="en-GB" altLang="en-US" sz="1800" b="0" i="0" u="none" strike="noStrike" cap="none" normalizeH="0" baseline="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itchFamily="34" charset="0"/>
              <a:cs typeface="Arial" pitchFamily="34" charset="0"/>
            </a:endParaRPr>
          </a:p>
        </p:txBody>
      </p:sp>
      <p:sp>
        <p:nvSpPr>
          <p:cNvPr id="21" name="Rectangle 30"/>
          <p:cNvSpPr>
            <a:spLocks noChangeArrowheads="1"/>
          </p:cNvSpPr>
          <p:nvPr/>
        </p:nvSpPr>
        <p:spPr bwMode="auto">
          <a:xfrm>
            <a:off x="0" y="457200"/>
            <a:ext cx="91440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itchFamily="34" charset="0"/>
              <a:cs typeface="Arial" pitchFamily="34" charset="0"/>
            </a:endParaRPr>
          </a:p>
        </p:txBody>
      </p:sp>
      <p:sp>
        <p:nvSpPr>
          <p:cNvPr id="23" name="Title 2"/>
          <p:cNvSpPr txBox="1">
            <a:spLocks/>
          </p:cNvSpPr>
          <p:nvPr/>
        </p:nvSpPr>
        <p:spPr>
          <a:xfrm>
            <a:off x="62488" y="117279"/>
            <a:ext cx="9144000" cy="1104759"/>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lnSpc>
                <a:spcPts val="3800"/>
              </a:lnSpc>
            </a:pPr>
            <a:r>
              <a:rPr lang="en-GB" sz="3400" dirty="0">
                <a:solidFill>
                  <a:srgbClr val="007DC3"/>
                </a:solidFill>
                <a:effectLst/>
              </a:rPr>
              <a:t>Spotting opportunity: Gap analysis</a:t>
            </a:r>
          </a:p>
          <a:p>
            <a:pPr>
              <a:lnSpc>
                <a:spcPts val="3800"/>
              </a:lnSpc>
            </a:pPr>
            <a:r>
              <a:rPr lang="en-GB" sz="3200" dirty="0">
                <a:solidFill>
                  <a:srgbClr val="007DC3"/>
                </a:solidFill>
                <a:effectLst/>
              </a:rPr>
              <a:t>Exploring existing products</a:t>
            </a:r>
          </a:p>
        </p:txBody>
      </p:sp>
      <p:sp>
        <p:nvSpPr>
          <p:cNvPr id="14" name="Text Box 50"/>
          <p:cNvSpPr txBox="1"/>
          <p:nvPr/>
        </p:nvSpPr>
        <p:spPr>
          <a:xfrm>
            <a:off x="1043608" y="3925147"/>
            <a:ext cx="7056784" cy="511965"/>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1000"/>
              </a:spcAft>
            </a:pPr>
            <a:r>
              <a:rPr lang="en-US" sz="2000" b="1" dirty="0">
                <a:solidFill>
                  <a:schemeClr val="bg1">
                    <a:lumMod val="50000"/>
                  </a:schemeClr>
                </a:solidFill>
                <a:effectLst/>
                <a:latin typeface="Arial"/>
                <a:ea typeface="Calibri"/>
                <a:cs typeface="Times New Roman"/>
              </a:rPr>
              <a:t>Verify dimensions &amp; gaps using market research</a:t>
            </a:r>
            <a:endParaRPr lang="en-GB" sz="2000" dirty="0">
              <a:solidFill>
                <a:schemeClr val="bg1">
                  <a:lumMod val="50000"/>
                </a:schemeClr>
              </a:solidFill>
              <a:effectLst/>
              <a:ea typeface="Calibri"/>
              <a:cs typeface="Times New Roman"/>
            </a:endParaRPr>
          </a:p>
        </p:txBody>
      </p:sp>
      <p:sp>
        <p:nvSpPr>
          <p:cNvPr id="15" name="Down Arrow 14"/>
          <p:cNvSpPr/>
          <p:nvPr/>
        </p:nvSpPr>
        <p:spPr>
          <a:xfrm>
            <a:off x="4339178" y="4393223"/>
            <a:ext cx="350520" cy="180340"/>
          </a:xfrm>
          <a:prstGeom prst="downArrow">
            <a:avLst/>
          </a:prstGeom>
          <a:solidFill>
            <a:srgbClr val="007DC3"/>
          </a:solidFill>
          <a:ln>
            <a:noFill/>
          </a:ln>
          <a:effectLst/>
          <a:scene3d>
            <a:camera prst="orthographicFront">
              <a:rot lat="0" lon="0" rev="0"/>
            </a:camera>
            <a:lightRig rig="contrasting" dir="t">
              <a:rot lat="0" lon="0" rev="7800000"/>
            </a:lightRig>
          </a:scene3d>
          <a:sp3d>
            <a:bevelT w="139700" h="139700"/>
          </a:sp3d>
        </p:spPr>
        <p:style>
          <a:lnRef idx="0">
            <a:schemeClr val="accent6"/>
          </a:lnRef>
          <a:fillRef idx="1001">
            <a:schemeClr val="dk2"/>
          </a:fillRef>
          <a:effectRef idx="3">
            <a:schemeClr val="accent6"/>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pic>
        <p:nvPicPr>
          <p:cNvPr id="16" name="Picture 3" descr="K:\Editorial\BCSE\610 Business &amp; Management\Burns - New Venture Creation\2e\Website\FINAL Website materials\powerpoints and workbook january\formatted\photoshop\134505 copy.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061976" y="4659644"/>
            <a:ext cx="802981" cy="1037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10114139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dissolv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dissolve">
                                      <p:cBhvr>
                                        <p:cTn id="12" dur="500"/>
                                        <p:tgtEl>
                                          <p:spTgt spid="7"/>
                                        </p:tgtEl>
                                      </p:cBhvr>
                                    </p:animEffect>
                                  </p:childTnLst>
                                </p:cTn>
                              </p:par>
                              <p:par>
                                <p:cTn id="13" presetID="9" presetClass="entr" presetSubtype="0"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dissolv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dissolve">
                                      <p:cBhvr>
                                        <p:cTn id="20" dur="500"/>
                                        <p:tgtEl>
                                          <p:spTgt spid="8"/>
                                        </p:tgtEl>
                                      </p:cBhvr>
                                    </p:animEffect>
                                  </p:childTnLst>
                                </p:cTn>
                              </p:par>
                              <p:par>
                                <p:cTn id="21" presetID="9" presetClass="entr" presetSubtype="0"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dissolve">
                                      <p:cBhvr>
                                        <p:cTn id="23" dur="5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dissolve">
                                      <p:cBhvr>
                                        <p:cTn id="28" dur="500"/>
                                        <p:tgtEl>
                                          <p:spTgt spid="14"/>
                                        </p:tgtEl>
                                      </p:cBhvr>
                                    </p:animEffect>
                                  </p:childTnLst>
                                </p:cTn>
                              </p:par>
                              <p:par>
                                <p:cTn id="29" presetID="9" presetClass="entr" presetSubtype="0" fill="hold" grpId="0" nodeType="withEffect">
                                  <p:stCondLst>
                                    <p:cond delay="0"/>
                                  </p:stCondLst>
                                  <p:childTnLst>
                                    <p:set>
                                      <p:cBhvr>
                                        <p:cTn id="30" dur="1" fill="hold">
                                          <p:stCondLst>
                                            <p:cond delay="0"/>
                                          </p:stCondLst>
                                        </p:cTn>
                                        <p:tgtEl>
                                          <p:spTgt spid="3"/>
                                        </p:tgtEl>
                                        <p:attrNameLst>
                                          <p:attrName>style.visibility</p:attrName>
                                        </p:attrNameLst>
                                      </p:cBhvr>
                                      <p:to>
                                        <p:strVal val="visible"/>
                                      </p:to>
                                    </p:set>
                                    <p:animEffect transition="in" filter="dissolve">
                                      <p:cBhvr>
                                        <p:cTn id="31" dur="500"/>
                                        <p:tgtEl>
                                          <p:spTgt spid="3"/>
                                        </p:tgtEl>
                                      </p:cBhvr>
                                    </p:animEffect>
                                  </p:childTnLst>
                                </p:cTn>
                              </p:par>
                            </p:childTnLst>
                          </p:cTn>
                        </p:par>
                      </p:childTnLst>
                    </p:cTn>
                  </p:par>
                  <p:par>
                    <p:cTn id="32" fill="hold">
                      <p:stCondLst>
                        <p:cond delay="indefinite"/>
                      </p:stCondLst>
                      <p:childTnLst>
                        <p:par>
                          <p:cTn id="33" fill="hold">
                            <p:stCondLst>
                              <p:cond delay="0"/>
                            </p:stCondLst>
                            <p:childTnLst>
                              <p:par>
                                <p:cTn id="34" presetID="9" presetClass="entr" presetSubtype="0" fill="hold" grpId="0" nodeType="clickEffect">
                                  <p:stCondLst>
                                    <p:cond delay="0"/>
                                  </p:stCondLst>
                                  <p:childTnLst>
                                    <p:set>
                                      <p:cBhvr>
                                        <p:cTn id="35" dur="1" fill="hold">
                                          <p:stCondLst>
                                            <p:cond delay="0"/>
                                          </p:stCondLst>
                                        </p:cTn>
                                        <p:tgtEl>
                                          <p:spTgt spid="15"/>
                                        </p:tgtEl>
                                        <p:attrNameLst>
                                          <p:attrName>style.visibility</p:attrName>
                                        </p:attrNameLst>
                                      </p:cBhvr>
                                      <p:to>
                                        <p:strVal val="visible"/>
                                      </p:to>
                                    </p:set>
                                    <p:animEffect transition="in" filter="dissolve">
                                      <p:cBhvr>
                                        <p:cTn id="36" dur="500"/>
                                        <p:tgtEl>
                                          <p:spTgt spid="15"/>
                                        </p:tgtEl>
                                      </p:cBhvr>
                                    </p:animEffect>
                                  </p:childTnLst>
                                </p:cTn>
                              </p:par>
                              <p:par>
                                <p:cTn id="37" presetID="9" presetClass="entr" presetSubtype="0" fill="hold" nodeType="withEffect">
                                  <p:stCondLst>
                                    <p:cond delay="0"/>
                                  </p:stCondLst>
                                  <p:childTnLst>
                                    <p:set>
                                      <p:cBhvr>
                                        <p:cTn id="38" dur="1" fill="hold">
                                          <p:stCondLst>
                                            <p:cond delay="0"/>
                                          </p:stCondLst>
                                        </p:cTn>
                                        <p:tgtEl>
                                          <p:spTgt spid="16"/>
                                        </p:tgtEl>
                                        <p:attrNameLst>
                                          <p:attrName>style.visibility</p:attrName>
                                        </p:attrNameLst>
                                      </p:cBhvr>
                                      <p:to>
                                        <p:strVal val="visible"/>
                                      </p:to>
                                    </p:set>
                                    <p:animEffect transition="in" filter="dissolve">
                                      <p:cBhvr>
                                        <p:cTn id="39"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p:bldP spid="8" grpId="0"/>
      <p:bldP spid="14" grpId="0"/>
      <p:bldP spid="15" grpId="0" animBg="1"/>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85731" name="Rectangle 3"/>
          <p:cNvSpPr>
            <a:spLocks noGrp="1" noChangeArrowheads="1"/>
          </p:cNvSpPr>
          <p:nvPr>
            <p:ph idx="1"/>
          </p:nvPr>
        </p:nvSpPr>
        <p:spPr>
          <a:xfrm>
            <a:off x="457201" y="971430"/>
            <a:ext cx="8229600" cy="4104233"/>
          </a:xfrm>
        </p:spPr>
        <p:txBody>
          <a:bodyPr lIns="92075" tIns="46038" rIns="92075" bIns="46038">
            <a:normAutofit/>
          </a:bodyPr>
          <a:lstStyle/>
          <a:p>
            <a:pPr marL="533400" indent="-533400">
              <a:spcBef>
                <a:spcPct val="0"/>
              </a:spcBef>
              <a:spcAft>
                <a:spcPct val="30000"/>
              </a:spcAft>
              <a:buClr>
                <a:schemeClr val="bg1">
                  <a:lumMod val="50000"/>
                </a:schemeClr>
              </a:buClr>
              <a:buFontTx/>
              <a:buAutoNum type="arabicPeriod"/>
            </a:pPr>
            <a:r>
              <a:rPr lang="en-GB" altLang="en-US" sz="2400" dirty="0"/>
              <a:t>Analyse opportunities, internally &amp; externally. Innovate for NOW - timing is everything</a:t>
            </a:r>
          </a:p>
          <a:p>
            <a:pPr marL="533400" indent="-533400">
              <a:spcBef>
                <a:spcPct val="0"/>
              </a:spcBef>
              <a:spcAft>
                <a:spcPts val="1200"/>
              </a:spcAft>
              <a:buClr>
                <a:schemeClr val="bg1">
                  <a:lumMod val="50000"/>
                </a:schemeClr>
              </a:buClr>
              <a:buFontTx/>
              <a:buAutoNum type="arabicPeriod"/>
            </a:pPr>
            <a:r>
              <a:rPr lang="en-GB" altLang="en-US" sz="2400" dirty="0"/>
              <a:t>Innovation is conceptual &amp; perceptual, so look at financial implications &amp; analyse whether it meets the opportunity</a:t>
            </a:r>
          </a:p>
          <a:p>
            <a:pPr marL="533400" indent="-533400">
              <a:spcBef>
                <a:spcPct val="0"/>
              </a:spcBef>
              <a:spcAft>
                <a:spcPct val="50000"/>
              </a:spcAft>
              <a:buClr>
                <a:schemeClr val="bg1">
                  <a:lumMod val="50000"/>
                </a:schemeClr>
              </a:buClr>
              <a:buFontTx/>
              <a:buAutoNum type="arabicPeriod"/>
            </a:pPr>
            <a:r>
              <a:rPr lang="en-GB" altLang="en-US" sz="2400" dirty="0"/>
              <a:t>Keep innovation simple - KISS!</a:t>
            </a:r>
          </a:p>
          <a:p>
            <a:pPr marL="457200" indent="-457200">
              <a:spcAft>
                <a:spcPct val="30000"/>
              </a:spcAft>
              <a:buClr>
                <a:schemeClr val="bg1">
                  <a:lumMod val="50000"/>
                </a:schemeClr>
              </a:buClr>
              <a:buFont typeface="+mj-lt"/>
              <a:buAutoNum type="arabicPeriod" startAt="4"/>
            </a:pPr>
            <a:r>
              <a:rPr lang="en-GB" altLang="en-US" sz="2400" dirty="0"/>
              <a:t>Start small, take an incremental approach</a:t>
            </a:r>
          </a:p>
          <a:p>
            <a:pPr marL="457200" indent="-457200">
              <a:spcAft>
                <a:spcPct val="30000"/>
              </a:spcAft>
              <a:buClr>
                <a:schemeClr val="bg1">
                  <a:lumMod val="50000"/>
                </a:schemeClr>
              </a:buClr>
              <a:buFont typeface="+mj-lt"/>
              <a:buAutoNum type="arabicPeriod" startAt="4"/>
            </a:pPr>
            <a:r>
              <a:rPr lang="en-GB" altLang="en-US" sz="2400" dirty="0"/>
              <a:t>Think long term - aim at market leadership &amp; dominate the competition as soon as possible</a:t>
            </a:r>
          </a:p>
        </p:txBody>
      </p:sp>
      <p:sp>
        <p:nvSpPr>
          <p:cNvPr id="30724" name="TextBox 1"/>
          <p:cNvSpPr txBox="1">
            <a:spLocks noChangeArrowheads="1"/>
          </p:cNvSpPr>
          <p:nvPr/>
        </p:nvSpPr>
        <p:spPr bwMode="auto">
          <a:xfrm>
            <a:off x="3995936" y="5210833"/>
            <a:ext cx="5040560"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algn="ctr" eaLnBrk="1" hangingPunct="1"/>
            <a:r>
              <a:rPr lang="en-GB" altLang="en-US" sz="1200" b="1" i="1" dirty="0">
                <a:solidFill>
                  <a:srgbClr val="8A8AA3"/>
                </a:solidFill>
              </a:rPr>
              <a:t>See </a:t>
            </a:r>
            <a:r>
              <a:rPr lang="en-GB" altLang="en-US" sz="1200" b="1" i="1" dirty="0" err="1">
                <a:solidFill>
                  <a:srgbClr val="8A8AA3"/>
                </a:solidFill>
              </a:rPr>
              <a:t>Drucker</a:t>
            </a:r>
            <a:r>
              <a:rPr lang="en-GB" altLang="en-US" sz="1200" b="1" i="1" dirty="0">
                <a:solidFill>
                  <a:srgbClr val="8A8AA3"/>
                </a:solidFill>
              </a:rPr>
              <a:t>, P. (1985) Innovation and Entrepreneurship: Practice and Principles, London: Heinemann</a:t>
            </a:r>
          </a:p>
        </p:txBody>
      </p:sp>
      <p:sp>
        <p:nvSpPr>
          <p:cNvPr id="7" name="Title 2"/>
          <p:cNvSpPr txBox="1">
            <a:spLocks/>
          </p:cNvSpPr>
          <p:nvPr/>
        </p:nvSpPr>
        <p:spPr>
          <a:xfrm>
            <a:off x="457200" y="69365"/>
            <a:ext cx="8229600" cy="75632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rgbClr val="007DC3"/>
                </a:solidFill>
                <a:effectLst/>
              </a:rPr>
              <a:t>Innovation</a:t>
            </a:r>
          </a:p>
        </p:txBody>
      </p:sp>
    </p:spTree>
    <p:extLst>
      <p:ext uri="{BB962C8B-B14F-4D97-AF65-F5344CB8AC3E}">
        <p14:creationId xmlns:p14="http://schemas.microsoft.com/office/powerpoint/2010/main" xmlns="" val="189012067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585731">
                                            <p:txEl>
                                              <p:pRg st="0" end="0"/>
                                            </p:txEl>
                                          </p:spTgt>
                                        </p:tgtEl>
                                        <p:attrNameLst>
                                          <p:attrName>style.visibility</p:attrName>
                                        </p:attrNameLst>
                                      </p:cBhvr>
                                      <p:to>
                                        <p:strVal val="visible"/>
                                      </p:to>
                                    </p:set>
                                    <p:animEffect transition="in" filter="dissolve">
                                      <p:cBhvr>
                                        <p:cTn id="7" dur="500"/>
                                        <p:tgtEl>
                                          <p:spTgt spid="5857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585731">
                                            <p:txEl>
                                              <p:pRg st="1" end="1"/>
                                            </p:txEl>
                                          </p:spTgt>
                                        </p:tgtEl>
                                        <p:attrNameLst>
                                          <p:attrName>style.visibility</p:attrName>
                                        </p:attrNameLst>
                                      </p:cBhvr>
                                      <p:to>
                                        <p:strVal val="visible"/>
                                      </p:to>
                                    </p:set>
                                    <p:animEffect transition="in" filter="dissolve">
                                      <p:cBhvr>
                                        <p:cTn id="12" dur="500"/>
                                        <p:tgtEl>
                                          <p:spTgt spid="58573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585731">
                                            <p:txEl>
                                              <p:pRg st="2" end="2"/>
                                            </p:txEl>
                                          </p:spTgt>
                                        </p:tgtEl>
                                        <p:attrNameLst>
                                          <p:attrName>style.visibility</p:attrName>
                                        </p:attrNameLst>
                                      </p:cBhvr>
                                      <p:to>
                                        <p:strVal val="visible"/>
                                      </p:to>
                                    </p:set>
                                    <p:animEffect transition="in" filter="dissolve">
                                      <p:cBhvr>
                                        <p:cTn id="17" dur="500"/>
                                        <p:tgtEl>
                                          <p:spTgt spid="58573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585731">
                                            <p:txEl>
                                              <p:pRg st="3" end="3"/>
                                            </p:txEl>
                                          </p:spTgt>
                                        </p:tgtEl>
                                        <p:attrNameLst>
                                          <p:attrName>style.visibility</p:attrName>
                                        </p:attrNameLst>
                                      </p:cBhvr>
                                      <p:to>
                                        <p:strVal val="visible"/>
                                      </p:to>
                                    </p:set>
                                    <p:animEffect transition="in" filter="dissolve">
                                      <p:cBhvr>
                                        <p:cTn id="22" dur="500"/>
                                        <p:tgtEl>
                                          <p:spTgt spid="58573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585731">
                                            <p:txEl>
                                              <p:pRg st="4" end="4"/>
                                            </p:txEl>
                                          </p:spTgt>
                                        </p:tgtEl>
                                        <p:attrNameLst>
                                          <p:attrName>style.visibility</p:attrName>
                                        </p:attrNameLst>
                                      </p:cBhvr>
                                      <p:to>
                                        <p:strVal val="visible"/>
                                      </p:to>
                                    </p:set>
                                    <p:animEffect transition="in" filter="dissolve">
                                      <p:cBhvr>
                                        <p:cTn id="27" dur="500"/>
                                        <p:tgtEl>
                                          <p:spTgt spid="58573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3"/>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bIns="39675" anchor="ct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endParaRPr lang="en-GB" altLang="en-US"/>
          </a:p>
        </p:txBody>
      </p:sp>
      <p:sp>
        <p:nvSpPr>
          <p:cNvPr id="23555" name="Rectangle 4"/>
          <p:cNvSpPr>
            <a:spLocks noChangeArrowheads="1"/>
          </p:cNvSpPr>
          <p:nvPr/>
        </p:nvSpPr>
        <p:spPr bwMode="auto">
          <a:xfrm>
            <a:off x="7932" y="3143910"/>
            <a:ext cx="9144000" cy="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bIns="39675" anchor="ct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endParaRPr lang="en-GB" altLang="en-US"/>
          </a:p>
        </p:txBody>
      </p:sp>
      <p:sp>
        <p:nvSpPr>
          <p:cNvPr id="23556" name="Rectangle 5"/>
          <p:cNvSpPr>
            <a:spLocks noChangeArrowheads="1"/>
          </p:cNvSpPr>
          <p:nvPr/>
        </p:nvSpPr>
        <p:spPr bwMode="auto">
          <a:xfrm>
            <a:off x="7932" y="3143910"/>
            <a:ext cx="9144000" cy="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bIns="39675" anchor="ct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endParaRPr lang="en-GB" altLang="en-US"/>
          </a:p>
        </p:txBody>
      </p:sp>
      <p:sp>
        <p:nvSpPr>
          <p:cNvPr id="23557" name="Rectangle 6"/>
          <p:cNvSpPr>
            <a:spLocks noChangeArrowheads="1"/>
          </p:cNvSpPr>
          <p:nvPr/>
        </p:nvSpPr>
        <p:spPr bwMode="auto">
          <a:xfrm>
            <a:off x="7932" y="3143910"/>
            <a:ext cx="9144000" cy="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bIns="39675" anchor="ct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endParaRPr lang="en-GB" altLang="en-US"/>
          </a:p>
        </p:txBody>
      </p:sp>
      <p:sp>
        <p:nvSpPr>
          <p:cNvPr id="23558" name="Rectangle 7"/>
          <p:cNvSpPr>
            <a:spLocks noChangeArrowheads="1"/>
          </p:cNvSpPr>
          <p:nvPr/>
        </p:nvSpPr>
        <p:spPr bwMode="auto">
          <a:xfrm>
            <a:off x="7932" y="3143910"/>
            <a:ext cx="9144000" cy="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bIns="39675" anchor="ct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endParaRPr lang="en-GB" altLang="en-US"/>
          </a:p>
        </p:txBody>
      </p:sp>
      <p:sp>
        <p:nvSpPr>
          <p:cNvPr id="23559" name="Rectangle 8"/>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bIns="39675" anchor="ct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endParaRPr lang="en-GB" altLang="en-US"/>
          </a:p>
        </p:txBody>
      </p:sp>
      <p:sp>
        <p:nvSpPr>
          <p:cNvPr id="10" name="Title 2"/>
          <p:cNvSpPr txBox="1">
            <a:spLocks/>
          </p:cNvSpPr>
          <p:nvPr/>
        </p:nvSpPr>
        <p:spPr>
          <a:xfrm>
            <a:off x="457200" y="152399"/>
            <a:ext cx="8229600" cy="78664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rgbClr val="007DC3"/>
                </a:solidFill>
                <a:effectLst/>
              </a:rPr>
              <a:t>Creativity</a:t>
            </a:r>
          </a:p>
        </p:txBody>
      </p:sp>
      <p:sp>
        <p:nvSpPr>
          <p:cNvPr id="12" name="Content Placeholder 2"/>
          <p:cNvSpPr txBox="1">
            <a:spLocks/>
          </p:cNvSpPr>
          <p:nvPr/>
        </p:nvSpPr>
        <p:spPr bwMode="auto">
          <a:xfrm>
            <a:off x="2056417" y="4753814"/>
            <a:ext cx="5532894" cy="61953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marL="0" indent="0" algn="ctr">
              <a:spcBef>
                <a:spcPts val="0"/>
              </a:spcBef>
              <a:buFontTx/>
              <a:buNone/>
              <a:defRPr/>
            </a:pPr>
            <a:r>
              <a:rPr lang="en-GB" sz="2800" kern="0" dirty="0">
                <a:solidFill>
                  <a:schemeClr val="bg1">
                    <a:lumMod val="50000"/>
                  </a:schemeClr>
                </a:solidFill>
              </a:rPr>
              <a:t>Can you think </a:t>
            </a:r>
            <a:r>
              <a:rPr lang="en-GB" sz="2800" kern="0" dirty="0">
                <a:solidFill>
                  <a:srgbClr val="007DC3"/>
                </a:solidFill>
              </a:rPr>
              <a:t>outside</a:t>
            </a:r>
            <a:r>
              <a:rPr lang="en-GB" sz="2800" kern="0" dirty="0">
                <a:solidFill>
                  <a:schemeClr val="bg1">
                    <a:lumMod val="50000"/>
                  </a:schemeClr>
                </a:solidFill>
              </a:rPr>
              <a:t> the box?</a:t>
            </a:r>
          </a:p>
        </p:txBody>
      </p:sp>
      <p:pic>
        <p:nvPicPr>
          <p:cNvPr id="11" name="Picture 2" descr="C:\Users\pburns\AppData\Local\Microsoft\Windows\Temporary Internet Files\Content.IE5\9MWAM7LW\MC900433865[1].png">
            <a:hlinkClick r:id="rId2"/>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800662" y="836760"/>
            <a:ext cx="432000" cy="432000"/>
          </a:xfrm>
          <a:prstGeom prst="rect">
            <a:avLst/>
          </a:prstGeom>
          <a:noFill/>
          <a:effectLst>
            <a:softEdge rad="12700"/>
          </a:effectLst>
          <a:extLst>
            <a:ext uri="{909E8E84-426E-40DD-AFC4-6F175D3DCCD1}">
              <a14:hiddenFill xmlns:a14="http://schemas.microsoft.com/office/drawing/2010/main" xmlns="">
                <a:solidFill>
                  <a:srgbClr val="FFFFFF"/>
                </a:solidFill>
              </a14:hiddenFill>
            </a:ext>
          </a:extLst>
        </p:spPr>
      </p:pic>
      <p:sp>
        <p:nvSpPr>
          <p:cNvPr id="2" name="TextBox 1"/>
          <p:cNvSpPr txBox="1"/>
          <p:nvPr/>
        </p:nvSpPr>
        <p:spPr>
          <a:xfrm>
            <a:off x="7553602" y="1351801"/>
            <a:ext cx="864096" cy="276999"/>
          </a:xfrm>
          <a:prstGeom prst="rect">
            <a:avLst/>
          </a:prstGeom>
          <a:noFill/>
        </p:spPr>
        <p:txBody>
          <a:bodyPr wrap="square" rtlCol="0">
            <a:spAutoFit/>
          </a:bodyPr>
          <a:lstStyle/>
          <a:p>
            <a:pPr algn="ctr"/>
            <a:r>
              <a:rPr lang="en-GB" sz="1200" b="1" dirty="0">
                <a:solidFill>
                  <a:schemeClr val="bg1">
                    <a:lumMod val="50000"/>
                  </a:schemeClr>
                </a:solidFill>
              </a:rPr>
              <a:t>Example</a:t>
            </a:r>
          </a:p>
        </p:txBody>
      </p:sp>
      <p:pic>
        <p:nvPicPr>
          <p:cNvPr id="7171" name="Picture 3" descr="K:\Editorial\BCSE\610 Business &amp; Management\Burns - New Venture Creation\2e\Website\FINAL Website materials\powerpoints and workbook january\formatted\136411.jpg"/>
          <p:cNvPicPr>
            <a:picLocks noChangeAspect="1" noChangeArrowheads="1"/>
          </p:cNvPicPr>
          <p:nvPr/>
        </p:nvPicPr>
        <p:blipFill rotWithShape="1">
          <a:blip r:embed="rId4" cstate="print">
            <a:extLst>
              <a:ext uri="{BEBA8EAE-BF5A-486C-A8C5-ECC9F3942E4B}">
                <a14:imgProps xmlns:a14="http://schemas.microsoft.com/office/drawing/2010/main" xmlns="">
                  <a14:imgLayer r:embed="rId5">
                    <a14:imgEffect>
                      <a14:backgroundRemoval t="9912" b="94273" l="17414" r="83615"/>
                    </a14:imgEffect>
                  </a14:imgLayer>
                </a14:imgProps>
              </a:ext>
              <a:ext uri="{28A0092B-C50C-407E-A947-70E740481C1C}">
                <a14:useLocalDpi xmlns:a14="http://schemas.microsoft.com/office/drawing/2010/main" xmlns="" val="0"/>
              </a:ext>
            </a:extLst>
          </a:blip>
          <a:srcRect l="17575" t="10190" r="16496" b="6192"/>
          <a:stretch/>
        </p:blipFill>
        <p:spPr bwMode="auto">
          <a:xfrm>
            <a:off x="857541" y="1484652"/>
            <a:ext cx="3725839" cy="3152633"/>
          </a:xfrm>
          <a:prstGeom prst="rect">
            <a:avLst/>
          </a:prstGeom>
          <a:noFill/>
          <a:extLst>
            <a:ext uri="{909E8E84-426E-40DD-AFC4-6F175D3DCCD1}">
              <a14:hiddenFill xmlns:a14="http://schemas.microsoft.com/office/drawing/2010/main" xmlns="">
                <a:solidFill>
                  <a:srgbClr val="FFFFFF"/>
                </a:solidFill>
              </a14:hiddenFill>
            </a:ext>
          </a:extLst>
        </p:spPr>
      </p:pic>
      <p:pic>
        <p:nvPicPr>
          <p:cNvPr id="7170" name="Picture 2" descr="K:\Editorial\BCSE\610 Business &amp; Management\Burns - New Venture Creation\2e\Website\FINAL Website materials\powerpoints and workbook january\formatted\104516.JPG"/>
          <p:cNvPicPr>
            <a:picLocks noChangeAspect="1" noChangeArrowheads="1"/>
          </p:cNvPicPr>
          <p:nvPr/>
        </p:nvPicPr>
        <p:blipFill>
          <a:blip r:embed="rId6" cstate="print">
            <a:extLst>
              <a:ext uri="{BEBA8EAE-BF5A-486C-A8C5-ECC9F3942E4B}">
                <a14:imgProps xmlns:a14="http://schemas.microsoft.com/office/drawing/2010/main" xmlns="">
                  <a14:imgLayer r:embed="rId7">
                    <a14:imgEffect>
                      <a14:backgroundRemoval t="0" b="100000" l="0" r="100000"/>
                    </a14:imgEffect>
                  </a14:imgLayer>
                </a14:imgProps>
              </a:ext>
              <a:ext uri="{28A0092B-C50C-407E-A947-70E740481C1C}">
                <a14:useLocalDpi xmlns:a14="http://schemas.microsoft.com/office/drawing/2010/main" xmlns="" val="0"/>
              </a:ext>
            </a:extLst>
          </a:blip>
          <a:srcRect/>
          <a:stretch>
            <a:fillRect/>
          </a:stretch>
        </p:blipFill>
        <p:spPr bwMode="auto">
          <a:xfrm>
            <a:off x="5605308" y="2044128"/>
            <a:ext cx="2812390" cy="2204864"/>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846253891"/>
      </p:ext>
    </p:extLst>
  </p:cSld>
  <p:clrMapOvr>
    <a:masterClrMapping/>
  </p:clrMapOvr>
  <p:transition>
    <p:dissolve/>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4424</TotalTime>
  <Words>1063</Words>
  <Application>Microsoft Office PowerPoint</Application>
  <PresentationFormat>On-screen Show (4:3)</PresentationFormat>
  <Paragraphs>152</Paragraphs>
  <Slides>21</Slides>
  <Notes>11</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20140311PresentationUWTSDTemplate</vt:lpstr>
      <vt:lpstr>Finding your business idea</vt:lpstr>
      <vt:lpstr>Slide 2</vt:lpstr>
      <vt:lpstr>Entrepreneurial opportunity recognition</vt:lpstr>
      <vt:lpstr>Slide 4</vt:lpstr>
      <vt:lpstr>Slide 5</vt:lpstr>
      <vt:lpstr>Slide 6</vt:lpstr>
      <vt:lpstr>Slide 7</vt:lpstr>
      <vt:lpstr>Slide 8</vt:lpstr>
      <vt:lpstr>Slide 9</vt:lpstr>
      <vt:lpstr>Slide 10</vt:lpstr>
      <vt:lpstr>Slide 11</vt:lpstr>
      <vt:lpstr>                                     Activity: Group Task                       Complete the session 2 activity on moodle.  </vt:lpstr>
      <vt:lpstr>Slide 13</vt:lpstr>
      <vt:lpstr>Slide 14</vt:lpstr>
      <vt:lpstr>Slide 15</vt:lpstr>
      <vt:lpstr>Slide 16</vt:lpstr>
      <vt:lpstr>Slide 17</vt:lpstr>
      <vt:lpstr>Slide 18</vt:lpstr>
      <vt:lpstr>Slide 19</vt:lpstr>
      <vt:lpstr>Slide 20</vt:lpstr>
      <vt:lpstr>Slide 21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doreen nyaa amundam</cp:lastModifiedBy>
  <cp:revision>233</cp:revision>
  <dcterms:created xsi:type="dcterms:W3CDTF">2013-10-11T12:05:37Z</dcterms:created>
  <dcterms:modified xsi:type="dcterms:W3CDTF">2019-11-03T18:26:08Z</dcterms:modified>
</cp:coreProperties>
</file>