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04" r:id="rId2"/>
    <p:sldId id="297" r:id="rId3"/>
    <p:sldId id="310" r:id="rId4"/>
    <p:sldId id="311" r:id="rId5"/>
    <p:sldId id="306" r:id="rId6"/>
    <p:sldId id="313" r:id="rId7"/>
    <p:sldId id="314" r:id="rId8"/>
    <p:sldId id="318" r:id="rId9"/>
    <p:sldId id="317" r:id="rId10"/>
    <p:sldId id="319" r:id="rId11"/>
    <p:sldId id="320" r:id="rId12"/>
    <p:sldId id="321" r:id="rId13"/>
    <p:sldId id="322" r:id="rId14"/>
    <p:sldId id="323" r:id="rId15"/>
    <p:sldId id="325" r:id="rId16"/>
    <p:sldId id="326" r:id="rId17"/>
    <p:sldId id="327" r:id="rId18"/>
    <p:sldId id="328" r:id="rId19"/>
    <p:sldId id="329" r:id="rId20"/>
    <p:sldId id="308" r:id="rId21"/>
    <p:sldId id="330" r:id="rId22"/>
    <p:sldId id="331" r:id="rId23"/>
    <p:sldId id="298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88" autoAdjust="0"/>
    <p:restoredTop sz="95781" autoAdjust="0"/>
  </p:normalViewPr>
  <p:slideViewPr>
    <p:cSldViewPr>
      <p:cViewPr varScale="1">
        <p:scale>
          <a:sx n="106" d="100"/>
          <a:sy n="106" d="100"/>
        </p:scale>
        <p:origin x="688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Groups influence consumer behaviour: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Membership groups</a:t>
            </a:r>
            <a:r>
              <a:rPr lang="en-GB" dirty="0"/>
              <a:t>: Directly influence individuals as they belong to them.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Reference groups</a:t>
            </a:r>
            <a:r>
              <a:rPr lang="en-GB" dirty="0"/>
              <a:t>: Act as comparison points, influencing attitudes and </a:t>
            </a:r>
            <a:r>
              <a:rPr lang="en-GB" dirty="0" err="1"/>
              <a:t>behavior</a:t>
            </a:r>
            <a:r>
              <a:rPr lang="en-GB" dirty="0"/>
              <a:t> even if the person is not a member.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Aspirational groups</a:t>
            </a:r>
            <a:r>
              <a:rPr lang="en-GB" dirty="0"/>
              <a:t>: Groups individuals aspire to join (e.g., a young footballer wanting to be like Lionel Messi).</a:t>
            </a:r>
          </a:p>
          <a:p>
            <a:r>
              <a:rPr lang="en-GB" b="1" dirty="0"/>
              <a:t>Marketers target reference groups</a:t>
            </a:r>
            <a:r>
              <a:rPr lang="en-GB" dirty="0"/>
              <a:t> to influence consumer choices by exposing them to new lifestyles, attitudes, and social pressures.</a:t>
            </a:r>
          </a:p>
          <a:p>
            <a:r>
              <a:rPr lang="en-GB" b="1" dirty="0"/>
              <a:t>Word-of-mouth influence</a:t>
            </a:r>
            <a:r>
              <a:rPr lang="en-GB" dirty="0"/>
              <a:t> plays a crucial role in purchasing decisions: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Recommendations from family, friends, and other consumers are more trusted than advertisements.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study found only </a:t>
            </a:r>
            <a:r>
              <a:rPr lang="en-GB" b="1" dirty="0"/>
              <a:t>49% trust advertising</a:t>
            </a:r>
            <a:r>
              <a:rPr lang="en-GB" dirty="0"/>
              <a:t>, while </a:t>
            </a:r>
            <a:r>
              <a:rPr lang="en-GB" b="1" dirty="0"/>
              <a:t>72% trust family/friends and online reviews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Marketers aim to create </a:t>
            </a:r>
            <a:r>
              <a:rPr lang="en-GB" b="1" dirty="0"/>
              <a:t>positive brand conversations</a:t>
            </a:r>
            <a:r>
              <a:rPr lang="en-GB" dirty="0"/>
              <a:t> instead of leaving word-of-mouth influence to chance.</a:t>
            </a:r>
          </a:p>
          <a:p>
            <a:r>
              <a:rPr lang="en-GB" b="1" dirty="0"/>
              <a:t>Opinion leaders</a:t>
            </a:r>
            <a:r>
              <a:rPr lang="en-GB" dirty="0"/>
              <a:t> within reference groups exert strong social influence: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They are knowledgeable and respected, influencing others’ choices.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Known as </a:t>
            </a:r>
            <a:r>
              <a:rPr lang="en-GB" b="1" dirty="0"/>
              <a:t>"influentials" or "leading adopters"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Marketers identify and engage them to promote products.</a:t>
            </a:r>
          </a:p>
          <a:p>
            <a:r>
              <a:rPr lang="en-GB" b="1" dirty="0"/>
              <a:t>Buzz marketing</a:t>
            </a:r>
            <a:r>
              <a:rPr lang="en-GB" dirty="0"/>
              <a:t> involves creating or enlisting opinion leaders as brand ambassadors to spread product awareness (e.g., Mercedes-Benz’s </a:t>
            </a:r>
            <a:r>
              <a:rPr lang="en-GB" b="1" dirty="0"/>
              <a:t>‘Take the Wheel’</a:t>
            </a:r>
            <a:r>
              <a:rPr lang="en-GB" dirty="0"/>
              <a:t> influencer campaign).</a:t>
            </a:r>
          </a:p>
          <a:p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Groups influence consumer behaviour:</a:t>
            </a:r>
            <a:endParaRPr lang="en-GB" dirty="0"/>
          </a:p>
          <a:p>
            <a:r>
              <a:rPr lang="en-GB" dirty="0"/>
              <a:t>Studies show that children significantly affect family choices on </a:t>
            </a:r>
            <a:r>
              <a:rPr lang="en-GB" b="1" dirty="0"/>
              <a:t>holidays, cars, and mobile phones</a:t>
            </a:r>
            <a:r>
              <a:rPr lang="en-GB" dirty="0"/>
              <a:t> - In the </a:t>
            </a:r>
            <a:r>
              <a:rPr lang="en-GB" b="1" dirty="0"/>
              <a:t>UK</a:t>
            </a:r>
            <a:r>
              <a:rPr lang="en-GB" dirty="0"/>
              <a:t>, children under 16 are expected to exceed </a:t>
            </a:r>
            <a:r>
              <a:rPr lang="en-GB" b="1" dirty="0"/>
              <a:t>13 million by 2026</a:t>
            </a:r>
            <a:r>
              <a:rPr lang="en-GB" dirty="0"/>
              <a:t>. Children aged </a:t>
            </a:r>
            <a:r>
              <a:rPr lang="en-GB" b="1" dirty="0"/>
              <a:t>7 to 15</a:t>
            </a:r>
            <a:r>
              <a:rPr lang="en-GB" dirty="0"/>
              <a:t> spend around </a:t>
            </a:r>
            <a:r>
              <a:rPr lang="en-GB" b="1" dirty="0"/>
              <a:t>€8,885 in pocket money per year</a:t>
            </a:r>
            <a:r>
              <a:rPr lang="en-GB" dirty="0"/>
              <a:t>, contributing </a:t>
            </a:r>
            <a:r>
              <a:rPr lang="en-GB" b="1" dirty="0"/>
              <a:t>€6.5 billion</a:t>
            </a:r>
            <a:r>
              <a:rPr lang="en-GB" dirty="0"/>
              <a:t> to the UK economy. Parents spend approximately </a:t>
            </a:r>
            <a:r>
              <a:rPr lang="en-GB" b="1" dirty="0"/>
              <a:t>€255,000</a:t>
            </a:r>
            <a:r>
              <a:rPr lang="en-GB" dirty="0"/>
              <a:t> to raise a child to the age of 21 (including clothing, food, and education). In the </a:t>
            </a:r>
            <a:r>
              <a:rPr lang="en-GB" b="1" dirty="0"/>
              <a:t>US</a:t>
            </a:r>
            <a:r>
              <a:rPr lang="en-GB" dirty="0"/>
              <a:t>, </a:t>
            </a:r>
            <a:r>
              <a:rPr lang="en-GB" b="1" dirty="0"/>
              <a:t>50 million children</a:t>
            </a:r>
            <a:r>
              <a:rPr lang="en-GB" dirty="0"/>
              <a:t> influence an estimated </a:t>
            </a:r>
            <a:r>
              <a:rPr lang="en-GB" b="1" dirty="0"/>
              <a:t>€1 trillion</a:t>
            </a:r>
            <a:r>
              <a:rPr lang="en-GB" dirty="0"/>
              <a:t> in annual spending. Studies show that children significantly affect family choices on </a:t>
            </a:r>
            <a:r>
              <a:rPr lang="en-GB" b="1" dirty="0"/>
              <a:t>holidays, cars, and mobile phones</a:t>
            </a:r>
            <a:r>
              <a:rPr lang="en-GB" dirty="0"/>
              <a:t>. Businesses, such as </a:t>
            </a:r>
            <a:r>
              <a:rPr lang="en-GB" b="1" dirty="0"/>
              <a:t>Pizza Hut in the UK</a:t>
            </a:r>
            <a:r>
              <a:rPr lang="en-GB" dirty="0"/>
              <a:t>, offer free meals for children to attract families, and holiday resorts provide child-focused amenities like kids' clubs and sports activities.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3289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Customer Buying </a:t>
            </a:r>
            <a:br>
              <a:rPr lang="en-GB" altLang="en-US" b="1" dirty="0"/>
            </a:br>
            <a:r>
              <a:rPr lang="en-GB" altLang="en-US" b="1" dirty="0"/>
              <a:t>Behaviour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7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850E9-2E95-4441-94F1-C9F018BFB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FA146-F2A9-4955-A946-944BFEFFD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Customer Buying Behaviour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Customer Buyer Behaviour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Factors Influencing </a:t>
            </a:r>
            <a:br>
              <a:rPr lang="en-GB" sz="2000" dirty="0"/>
            </a:br>
            <a:r>
              <a:rPr lang="en-GB" sz="2000" dirty="0"/>
              <a:t>Customer Buying Behaviour</a:t>
            </a:r>
          </a:p>
          <a:p>
            <a:pPr lvl="1"/>
            <a:r>
              <a:rPr lang="en-GB" sz="2000" dirty="0"/>
              <a:t>Culture Factors</a:t>
            </a:r>
          </a:p>
          <a:p>
            <a:pPr lvl="1"/>
            <a:r>
              <a:rPr lang="en-GB" sz="2000" dirty="0"/>
              <a:t>Social Factors</a:t>
            </a:r>
          </a:p>
          <a:p>
            <a:pPr lvl="1"/>
            <a:r>
              <a:rPr lang="en-GB" sz="2000" dirty="0"/>
              <a:t>Personal Factors</a:t>
            </a:r>
          </a:p>
          <a:p>
            <a:pPr lvl="1"/>
            <a:r>
              <a:rPr lang="en-GB" sz="2000" dirty="0"/>
              <a:t>Psychological Factors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Types of buying behaviour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Decision-Making Process of Buying Behaviour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9CB55-180E-426E-B648-C78294C3D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35357-45D3-4C41-A9BC-BEC48D89A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8511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3CC0E-5E5D-7F70-2DEB-F2BEB2C31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Buying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F515C-76BE-85ED-55B6-E7F27104C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Consumer behaviour is about how individuals, groups, and organisations select, buy, use, and dispose of goods, services, ideas, or experiences to satisfy their needs and wants. </a:t>
            </a:r>
          </a:p>
          <a:p>
            <a:r>
              <a:rPr lang="en-GB" sz="2800" dirty="0"/>
              <a:t>It is influenced by cultural, social, personal, and psychological factors such as motivation, perception, emotions, and memory, shaping the consumer decision-making process </a:t>
            </a:r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 et al., 2021)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2DBF3-FA34-8F70-0260-E867F8371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BA2AF-5183-077F-FF56-6D16C29B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0749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89A5B-DA56-4183-E608-16353345A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9AFE97D-6170-153B-0F74-4EE912321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Customer Buying </a:t>
            </a:r>
            <a:r>
              <a:rPr lang="en-US" sz="3600" b="1" dirty="0" err="1"/>
              <a:t>Behaviour</a:t>
            </a:r>
            <a:endParaRPr lang="en-US" sz="3600" b="1" dirty="0"/>
          </a:p>
        </p:txBody>
      </p:sp>
      <p:pic>
        <p:nvPicPr>
          <p:cNvPr id="6" name="Content Placeholder 5" descr="A diagram of a diagram&#10;&#10;Description automatically generated">
            <a:extLst>
              <a:ext uri="{FF2B5EF4-FFF2-40B4-BE49-F238E27FC236}">
                <a16:creationId xmlns:a16="http://schemas.microsoft.com/office/drawing/2014/main" id="{B76F2119-540E-4A93-C99F-2A84A1C94D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63" b="12043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9C7F2-A4F8-D431-0822-238C45C7B1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2AFC03-E88F-6346-39CB-4DEE39A26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DC2102-1658-E720-5A25-205255AFD874}"/>
              </a:ext>
            </a:extLst>
          </p:cNvPr>
          <p:cNvSpPr txBox="1"/>
          <p:nvPr/>
        </p:nvSpPr>
        <p:spPr>
          <a:xfrm>
            <a:off x="107504" y="1263749"/>
            <a:ext cx="32046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The Model of Buyer Behaviour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6AC853-861D-AE7F-3C7A-E5235105A066}"/>
              </a:ext>
            </a:extLst>
          </p:cNvPr>
          <p:cNvSpPr txBox="1"/>
          <p:nvPr/>
        </p:nvSpPr>
        <p:spPr>
          <a:xfrm>
            <a:off x="3635896" y="5445224"/>
            <a:ext cx="1663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 et al., 2021)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76726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B5B24-0DCF-A593-64FB-C2B562074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Factors Influencing </a:t>
            </a:r>
            <a:br>
              <a:rPr lang="en-GB" sz="3600" b="1" dirty="0"/>
            </a:br>
            <a:r>
              <a:rPr lang="en-GB" sz="3600" b="1" dirty="0"/>
              <a:t>Customer Buying Behaviour</a:t>
            </a:r>
          </a:p>
        </p:txBody>
      </p:sp>
      <p:pic>
        <p:nvPicPr>
          <p:cNvPr id="7" name="Content Placeholder 6" descr="A diagram of a family&#10;&#10;Description automatically generated">
            <a:extLst>
              <a:ext uri="{FF2B5EF4-FFF2-40B4-BE49-F238E27FC236}">
                <a16:creationId xmlns:a16="http://schemas.microsoft.com/office/drawing/2014/main" id="{E3B4CC8F-1428-9205-F201-E77A3D8641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70784"/>
            <a:ext cx="8784976" cy="310243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A62BB-E7E1-EBF7-B6DF-2BEB92210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DEE2B3-D80A-8AEF-0855-B01F63921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54B03A-FD59-D0FE-FA29-4C574D309B56}"/>
              </a:ext>
            </a:extLst>
          </p:cNvPr>
          <p:cNvSpPr txBox="1"/>
          <p:nvPr/>
        </p:nvSpPr>
        <p:spPr>
          <a:xfrm>
            <a:off x="3851920" y="5373216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effectLst/>
                <a:cs typeface="Arial" panose="020B0604020202020204" pitchFamily="34" charset="0"/>
              </a:rPr>
              <a:t>(Kotler et al., 2020) 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55147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27D66-111B-E4AB-29E2-4C8A61A33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Culture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55AEE-6922-4811-264D-D8FC9BBE9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Culture</a:t>
            </a:r>
            <a:r>
              <a:rPr lang="en-GB" sz="2800" dirty="0"/>
              <a:t> consists of fundamental values, beliefs, desires, and behaviours that individuals acquire from family and key societal institutions. </a:t>
            </a:r>
          </a:p>
          <a:p>
            <a:r>
              <a:rPr lang="en-GB" sz="2800" b="1" dirty="0"/>
              <a:t>Subcultures</a:t>
            </a:r>
            <a:r>
              <a:rPr lang="en-GB" sz="2800" dirty="0"/>
              <a:t> are groups within a society that share distinct value systems shaped by common experiences and circumstances. </a:t>
            </a:r>
          </a:p>
          <a:p>
            <a:r>
              <a:rPr lang="en-GB" sz="2800" b="1" dirty="0"/>
              <a:t>Social class </a:t>
            </a:r>
            <a:r>
              <a:rPr lang="en-GB" sz="2800" dirty="0"/>
              <a:t>refers to stable and structured societal divisions where people share similar values, interests, and behaviours.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2A05B-DC13-9437-64A8-0C512C58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C0063F-D11D-AE40-8DEE-6941D9D76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2206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C8029-EEFC-AD04-C00E-CAA71767C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C3CDF-8EE0-9DC4-C3B2-250E9B0F5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Groups and social network </a:t>
            </a:r>
            <a:r>
              <a:rPr lang="en-GB" sz="2800" dirty="0"/>
              <a:t>- A study found only 49% trust advertising, while 72% trust family/friends and online reviews. </a:t>
            </a:r>
          </a:p>
          <a:p>
            <a:r>
              <a:rPr lang="en-GB" sz="2800" b="1" dirty="0"/>
              <a:t>Family</a:t>
            </a:r>
            <a:r>
              <a:rPr lang="en-GB" sz="2800" dirty="0"/>
              <a:t> - In the UK, children under 16 are expected to exceed 13 million by 2026. Children aged 7 to 15 spend around €8,885 in pocket money per year, contributing €6.5 billion to the UK economy.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66D76-7E09-6AAA-E853-9E22DFB4C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A2B89B-72B9-1A86-16FB-4884A8D06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027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1F593-7EC3-F037-7377-36CE5F3B9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Social Factors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83A38-ADC9-A163-E9D6-27B28C05A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Individuals are part of multiple groups, such as family, clubs, organisations, and online communities. Within each group, their position is determined by both their </a:t>
            </a:r>
            <a:r>
              <a:rPr lang="en-GB" sz="3200" b="1" dirty="0"/>
              <a:t>role and status. </a:t>
            </a:r>
          </a:p>
          <a:p>
            <a:r>
              <a:rPr lang="en-GB" sz="3200" dirty="0"/>
              <a:t>People often select products that align with these roles and their social status.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C61B0-BF3C-BA06-E343-A2CD8D92E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70EFCE-7D5A-8F0D-B532-CB89697EE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9929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8954F-8F11-CA34-57AB-56DF797DA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Read and Discuss</a:t>
            </a:r>
          </a:p>
        </p:txBody>
      </p:sp>
      <p:pic>
        <p:nvPicPr>
          <p:cNvPr id="7" name="Content Placeholder 6" descr="A close-up of a text&#10;&#10;Description automatically generated">
            <a:extLst>
              <a:ext uri="{FF2B5EF4-FFF2-40B4-BE49-F238E27FC236}">
                <a16:creationId xmlns:a16="http://schemas.microsoft.com/office/drawing/2014/main" id="{6C281505-749D-1521-0063-F33A584E57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17638"/>
            <a:ext cx="9036496" cy="409959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0DBEA-A346-CA36-08B3-35F0DBB33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51A490-0C39-ED24-FC2F-C13469891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5211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505D-5081-CF79-FC9D-255F8CA26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Personal Factors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AC47C-4491-0B85-EA10-C8261BA77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796A43-CA7E-BC45-1E25-75B8489E9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26" name="Picture 2" descr="UEFA Champions League - Would you be a ...">
            <a:extLst>
              <a:ext uri="{FF2B5EF4-FFF2-40B4-BE49-F238E27FC236}">
                <a16:creationId xmlns:a16="http://schemas.microsoft.com/office/drawing/2014/main" id="{176BFD8C-5E96-CC21-B925-10FC3066B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929" y="1988838"/>
            <a:ext cx="2306551" cy="31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de &amp; Ravenscroft - Wikipedia">
            <a:extLst>
              <a:ext uri="{FF2B5EF4-FFF2-40B4-BE49-F238E27FC236}">
                <a16:creationId xmlns:a16="http://schemas.microsoft.com/office/drawing/2014/main" id="{DAAC725D-E318-EC0F-3085-BFDA176C7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86" y="3789040"/>
            <a:ext cx="2538338" cy="169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sken Diet">
            <a:extLst>
              <a:ext uri="{FF2B5EF4-FFF2-40B4-BE49-F238E27FC236}">
                <a16:creationId xmlns:a16="http://schemas.microsoft.com/office/drawing/2014/main" id="{1C90A570-8223-E68A-4C1D-3FFBD0740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76766"/>
            <a:ext cx="2714820" cy="208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ife Stages Ages People Isolated Stock ...">
            <a:extLst>
              <a:ext uri="{FF2B5EF4-FFF2-40B4-BE49-F238E27FC236}">
                <a16:creationId xmlns:a16="http://schemas.microsoft.com/office/drawing/2014/main" id="{003A38D5-0DE8-6099-0C8A-8A4A7CBA8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13" y="1732648"/>
            <a:ext cx="3070843" cy="171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Ban salary secrecy, says report - HRreview">
            <a:extLst>
              <a:ext uri="{FF2B5EF4-FFF2-40B4-BE49-F238E27FC236}">
                <a16:creationId xmlns:a16="http://schemas.microsoft.com/office/drawing/2014/main" id="{7C420788-ECDC-B26A-2442-FA4F937E0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874" y="3823320"/>
            <a:ext cx="2885449" cy="166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35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4B512-35FB-5630-DDE6-1CF7792C9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Psychological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E150C-B0D0-3B6E-1DB2-B98CF69D5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person’s buying choices are further influenced by four major psychological factors: Motivation, Perception, Learning and Beliefs and Attitudes.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0A7B9-0CB3-D215-05DB-FA8D3AB99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CD5567-059F-0E53-B659-CD1DBC8AE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5452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9C0BE-4DB6-A05F-067E-1855F641F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Motivation</a:t>
            </a:r>
            <a:endParaRPr lang="en-GB" b="1" dirty="0"/>
          </a:p>
        </p:txBody>
      </p:sp>
      <p:pic>
        <p:nvPicPr>
          <p:cNvPr id="6" name="Content Placeholder 6" descr="A pyramid of social needs&#10;&#10;Description automatically generated">
            <a:extLst>
              <a:ext uri="{FF2B5EF4-FFF2-40B4-BE49-F238E27FC236}">
                <a16:creationId xmlns:a16="http://schemas.microsoft.com/office/drawing/2014/main" id="{BD8111EE-94EB-1E39-8EA0-72D1A64E84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011" y="1600201"/>
            <a:ext cx="6841977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0A036-0591-84FB-87D9-DA12CDFD88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9516D5-C11C-2210-FC6D-F5CE0123F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9532F1-B855-E357-E4EB-07C0CEC2DDFA}"/>
              </a:ext>
            </a:extLst>
          </p:cNvPr>
          <p:cNvSpPr txBox="1"/>
          <p:nvPr/>
        </p:nvSpPr>
        <p:spPr>
          <a:xfrm>
            <a:off x="3851920" y="532269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effectLst/>
                <a:cs typeface="Arial" panose="020B0604020202020204" pitchFamily="34" charset="0"/>
              </a:rPr>
              <a:t>(Kotler et al., 2020) </a:t>
            </a:r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811910-F6D6-446B-F3D7-3F05F2E8EFB2}"/>
              </a:ext>
            </a:extLst>
          </p:cNvPr>
          <p:cNvSpPr txBox="1"/>
          <p:nvPr/>
        </p:nvSpPr>
        <p:spPr>
          <a:xfrm>
            <a:off x="107504" y="1705951"/>
            <a:ext cx="31068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Maslow’s Hierarchy of Needs</a:t>
            </a:r>
          </a:p>
        </p:txBody>
      </p:sp>
    </p:spTree>
    <p:extLst>
      <p:ext uri="{BB962C8B-B14F-4D97-AF65-F5344CB8AC3E}">
        <p14:creationId xmlns:p14="http://schemas.microsoft.com/office/powerpoint/2010/main" val="1850461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9FC16-F58A-4BA4-47C9-69A27AF01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Perception</a:t>
            </a:r>
          </a:p>
        </p:txBody>
      </p:sp>
      <p:pic>
        <p:nvPicPr>
          <p:cNvPr id="6" name="Content Placeholder 12" descr="A drawing of a fish&#10;&#10;Description automatically generated with medium confidence">
            <a:extLst>
              <a:ext uri="{FF2B5EF4-FFF2-40B4-BE49-F238E27FC236}">
                <a16:creationId xmlns:a16="http://schemas.microsoft.com/office/drawing/2014/main" id="{75574E2F-4136-17D6-858B-DD30273CDA2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503" y="1700808"/>
            <a:ext cx="5320448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8E4F1-A926-DDAD-4D86-11837D3E7C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97B1FF-B603-8FE2-A5F2-4A488E75C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pic>
        <p:nvPicPr>
          <p:cNvPr id="7" name="Content Placeholder 6" descr="A close-up of some pants&#10;&#10;Description automatically generated with low confidence">
            <a:extLst>
              <a:ext uri="{FF2B5EF4-FFF2-40B4-BE49-F238E27FC236}">
                <a16:creationId xmlns:a16="http://schemas.microsoft.com/office/drawing/2014/main" id="{9C523F6D-E9ED-7F97-BD9A-39984F396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463" y="1379537"/>
            <a:ext cx="2663825" cy="409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734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5510FC6-4440-6963-3182-E155477E2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Perception</a:t>
            </a:r>
          </a:p>
        </p:txBody>
      </p:sp>
      <p:pic>
        <p:nvPicPr>
          <p:cNvPr id="6" name="Picture 4" descr="percepvase">
            <a:extLst>
              <a:ext uri="{FF2B5EF4-FFF2-40B4-BE49-F238E27FC236}">
                <a16:creationId xmlns:a16="http://schemas.microsoft.com/office/drawing/2014/main" id="{CA33A05D-A80B-E450-A0E9-77E1F30D08A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83" y="1600201"/>
            <a:ext cx="3827633" cy="3989040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68619-E3EF-B8A2-5D49-CCD3C041A4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56A1A2-9017-4197-D1C6-24A9FE51C7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7" name="Picture 4" descr="moeb_det">
            <a:extLst>
              <a:ext uri="{FF2B5EF4-FFF2-40B4-BE49-F238E27FC236}">
                <a16:creationId xmlns:a16="http://schemas.microsoft.com/office/drawing/2014/main" id="{A77481C7-5650-838F-5E4A-02CC9673A7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53686" y="1600201"/>
            <a:ext cx="3933114" cy="398904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382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9EE1D-DBE1-E7ED-DDB9-B6CB13E21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39CA5-0CC5-368C-9F3A-532A1A54E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way individuals choose, organise, and interpret information shapes their understanding of the world. </a:t>
            </a:r>
          </a:p>
          <a:p>
            <a:r>
              <a:rPr lang="en-GB" sz="2800" dirty="0"/>
              <a:t>Different people may perceive the same stimulus in unique ways due to three key perceptual processes: </a:t>
            </a:r>
            <a:r>
              <a:rPr lang="en-GB" sz="2800" b="1" dirty="0"/>
              <a:t>selective attention</a:t>
            </a:r>
            <a:r>
              <a:rPr lang="en-GB" sz="2800" dirty="0"/>
              <a:t>, </a:t>
            </a:r>
            <a:r>
              <a:rPr lang="en-GB" sz="2800" b="1" dirty="0"/>
              <a:t>selective distortion</a:t>
            </a:r>
            <a:r>
              <a:rPr lang="en-GB" sz="2800" dirty="0"/>
              <a:t>, and </a:t>
            </a:r>
            <a:r>
              <a:rPr lang="en-GB" sz="2800" b="1" dirty="0"/>
              <a:t>selective retention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032FA-B120-72E6-FD47-F0931A726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0B65D1-B9CC-12BA-2E30-0A270544C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608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C34CA-299D-8693-2ADA-3C09300B5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B3892-52B3-E0DB-D9DD-ACEC6DFCE8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People learn through their actions, as experience leads to changes in behaviour. </a:t>
            </a:r>
          </a:p>
          <a:p>
            <a:r>
              <a:rPr lang="en-GB" sz="2800" dirty="0"/>
              <a:t>According to learning theorists, most human behaviour is acquired. Learning takes place through the interaction of drives, stimuli, cues, responses, and reinforcement.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B1EF8-4EA0-2066-BE9C-524CDC858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C3A40-5E5E-CEB4-EBED-56BF716F9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5029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F7FD1-BB0F-56C2-AE1F-545B475B1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Beliefs and Attitudes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13CBA-1E70-C3A6-02C6-D32C18E2D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By engaging in actions and learning, individuals develop beliefs and attitudes, which in turn shape their purchasing behaviour. </a:t>
            </a:r>
          </a:p>
          <a:p>
            <a:r>
              <a:rPr lang="en-GB" sz="2800" dirty="0"/>
              <a:t>A </a:t>
            </a:r>
            <a:r>
              <a:rPr lang="en-GB" sz="2800" b="1" dirty="0"/>
              <a:t>belief</a:t>
            </a:r>
            <a:r>
              <a:rPr lang="en-GB" sz="2800" dirty="0"/>
              <a:t> is a descriptive thought a person holds about something, while an </a:t>
            </a:r>
            <a:r>
              <a:rPr lang="en-GB" sz="2800" b="1" dirty="0"/>
              <a:t>attitude</a:t>
            </a:r>
            <a:r>
              <a:rPr lang="en-GB" sz="2800" dirty="0"/>
              <a:t> reflects a person's relatively consistent evaluations, feelings, and tendencies toward an object or idea.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1A48A-8C52-288F-D296-46BFCFD42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14DF4-C0B5-FBB6-28E4-A3BFBB53D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006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CBA80-1582-384C-FE2A-9E33E4C6D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Types of Buying Behaviour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13EBD-2AE3-8EF5-B5E8-A8C3CCD3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35AE91-0BDC-7032-DD32-108C240AC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Content Placeholder 5" descr="A diagram of brand values&#10;&#10;Description automatically generated with medium confidence">
            <a:extLst>
              <a:ext uri="{FF2B5EF4-FFF2-40B4-BE49-F238E27FC236}">
                <a16:creationId xmlns:a16="http://schemas.microsoft.com/office/drawing/2014/main" id="{6E1F2013-6388-CC5E-1449-73D1266613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060848"/>
            <a:ext cx="8928992" cy="3240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F15A8E-C81B-BFC0-B447-97FB2BA10842}"/>
              </a:ext>
            </a:extLst>
          </p:cNvPr>
          <p:cNvSpPr txBox="1"/>
          <p:nvPr/>
        </p:nvSpPr>
        <p:spPr>
          <a:xfrm>
            <a:off x="3851920" y="532269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effectLst/>
                <a:cs typeface="Arial" panose="020B0604020202020204" pitchFamily="34" charset="0"/>
              </a:rPr>
              <a:t>(Kotler et al., 2020) </a:t>
            </a:r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38CA00-D9B4-1C05-95B8-A5D1CC4ABD05}"/>
              </a:ext>
            </a:extLst>
          </p:cNvPr>
          <p:cNvSpPr txBox="1"/>
          <p:nvPr/>
        </p:nvSpPr>
        <p:spPr>
          <a:xfrm>
            <a:off x="107504" y="1705951"/>
            <a:ext cx="29174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Types of Buying Behaviour</a:t>
            </a:r>
          </a:p>
        </p:txBody>
      </p:sp>
    </p:spTree>
    <p:extLst>
      <p:ext uri="{BB962C8B-B14F-4D97-AF65-F5344CB8AC3E}">
        <p14:creationId xmlns:p14="http://schemas.microsoft.com/office/powerpoint/2010/main" val="2114214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34514-2C9A-CB22-28BC-62D680187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High Involvement and Low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23E6D-85B5-97F4-5BC0-30FC97F67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>
                <a:solidFill>
                  <a:srgbClr val="000000"/>
                </a:solidFill>
              </a:rPr>
              <a:t>H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igh-involvement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purchase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occurs when a consumer buys a product or service that is expensive or carries the risk of significant emotional consequences if the wrong choice is made.</a:t>
            </a:r>
          </a:p>
          <a:p>
            <a:r>
              <a:rPr lang="en-GB" sz="2400" b="1" dirty="0"/>
              <a:t>Low-involvement</a:t>
            </a:r>
            <a:r>
              <a:rPr lang="en-GB" sz="2400" dirty="0"/>
              <a:t> products are consumable items that require minimal effort and consideration before purchase, as they have little impact on the buyer's lifestyle and represent a minor investment. These products are often bought out of habit, requiring little decision-making.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38CE3-9339-CB9B-2F32-52DF65484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D604F-1324-D57E-5FFF-F439BD8A4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EF9B90E3-BE72-A963-3530-1BE5D37F4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82218" y="4692045"/>
            <a:ext cx="809164" cy="80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>
            <a:extLst>
              <a:ext uri="{FF2B5EF4-FFF2-40B4-BE49-F238E27FC236}">
                <a16:creationId xmlns:a16="http://schemas.microsoft.com/office/drawing/2014/main" id="{E281A541-EADA-0933-AEA4-8DE164278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757137"/>
            <a:ext cx="1567054" cy="80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4156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DFF5D-671B-3992-479F-1E884FBAF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Decision-Making Process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5B86A-CBCD-A582-5BAE-04F75DA48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BAB47-5205-9180-CB16-24FF2844C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6" name="Content Placeholder 5" descr="A blue arrow pointing to a blue sign&#10;&#10;Description automatically generated">
            <a:extLst>
              <a:ext uri="{FF2B5EF4-FFF2-40B4-BE49-F238E27FC236}">
                <a16:creationId xmlns:a16="http://schemas.microsoft.com/office/drawing/2014/main" id="{EA7A58CC-CAEC-D453-BC87-0D16E0B30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20888"/>
            <a:ext cx="8856984" cy="28083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79524B-E394-7173-574F-31F44F335565}"/>
              </a:ext>
            </a:extLst>
          </p:cNvPr>
          <p:cNvSpPr txBox="1"/>
          <p:nvPr/>
        </p:nvSpPr>
        <p:spPr>
          <a:xfrm>
            <a:off x="3851920" y="5373216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effectLst/>
                <a:cs typeface="Arial" panose="020B0604020202020204" pitchFamily="34" charset="0"/>
              </a:rPr>
              <a:t>(Kotler et al., 2020) 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288993-3CEC-C136-99C8-4548A9E268B9}"/>
              </a:ext>
            </a:extLst>
          </p:cNvPr>
          <p:cNvSpPr txBox="1"/>
          <p:nvPr/>
        </p:nvSpPr>
        <p:spPr>
          <a:xfrm>
            <a:off x="107504" y="1705951"/>
            <a:ext cx="29770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The Buyer Decision-Making</a:t>
            </a:r>
          </a:p>
        </p:txBody>
      </p:sp>
      <p:pic>
        <p:nvPicPr>
          <p:cNvPr id="1026" name="Picture 2" descr="8 steps in decision making process ...">
            <a:extLst>
              <a:ext uri="{FF2B5EF4-FFF2-40B4-BE49-F238E27FC236}">
                <a16:creationId xmlns:a16="http://schemas.microsoft.com/office/drawing/2014/main" id="{E67B693C-9DC8-5D57-BD14-573F358E08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61654"/>
            <a:ext cx="4824535" cy="245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0101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Customer Buying Behaviour</a:t>
            </a:r>
            <a:r>
              <a:rPr lang="en-GB" sz="2000" dirty="0"/>
              <a:t>: The process of how individuals and groups select, buy, use, and dispose of products/services, influenced by cultural, social, personal, and psychological factors.</a:t>
            </a:r>
          </a:p>
          <a:p>
            <a:r>
              <a:rPr lang="en-GB" sz="2000" b="1" dirty="0"/>
              <a:t>Key Influences</a:t>
            </a:r>
            <a:r>
              <a:rPr lang="en-GB" sz="2000" dirty="0"/>
              <a:t>: Culture (values, beliefs, subcultures), social factors (family, groups, networks), personal factors (age, lifestyle, personality), and psychological factors (motivation, perception, learning, beliefs, attitudes).</a:t>
            </a:r>
          </a:p>
          <a:p>
            <a:r>
              <a:rPr lang="en-GB" sz="2000" b="1" dirty="0"/>
              <a:t>Types of Buying Behaviour</a:t>
            </a:r>
            <a:r>
              <a:rPr lang="en-GB" sz="2000" dirty="0"/>
              <a:t>: High-involvement (expensive, significant impact) vs. low-involvement (routine, low-cost, minimal effort).</a:t>
            </a:r>
          </a:p>
          <a:p>
            <a:r>
              <a:rPr lang="en-GB" sz="2000" b="1" dirty="0"/>
              <a:t>Decision-Making Process</a:t>
            </a:r>
            <a:r>
              <a:rPr lang="en-GB" sz="2000" dirty="0"/>
              <a:t>: Involves need recognition, information search, evaluation of alternatives, purchase decision, and post-purchase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groups of 3-4, outline the steps of the consumer buying process for a new product. </a:t>
            </a:r>
          </a:p>
          <a:p>
            <a:r>
              <a:rPr lang="en-GB" sz="2800" dirty="0"/>
              <a:t>Provide detailed explanations of what occurs at each step. </a:t>
            </a:r>
          </a:p>
          <a:p>
            <a:r>
              <a:rPr lang="en-GB" sz="2800" dirty="0"/>
              <a:t>Be prepared to present your findings.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4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4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4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4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6025</TotalTime>
  <Words>1300</Words>
  <Application>Microsoft Macintosh PowerPoint</Application>
  <PresentationFormat>On-screen Show (4:3)</PresentationFormat>
  <Paragraphs>132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Arial</vt:lpstr>
      <vt:lpstr>Myriad Pro</vt:lpstr>
      <vt:lpstr>Verdana</vt:lpstr>
      <vt:lpstr>20140311PresentationUWTSDTemplate</vt:lpstr>
      <vt:lpstr> LCMB7024 Customer Buying  Behaviour              Week 7 – Session 1 </vt:lpstr>
      <vt:lpstr>Content of the Sessions</vt:lpstr>
      <vt:lpstr>Customer Buying Behaviour</vt:lpstr>
      <vt:lpstr>Customer Buying Behaviour</vt:lpstr>
      <vt:lpstr>Factors Influencing  Customer Buying Behaviour</vt:lpstr>
      <vt:lpstr>Culture Factors</vt:lpstr>
      <vt:lpstr>Social Factors</vt:lpstr>
      <vt:lpstr>Social Factors</vt:lpstr>
      <vt:lpstr>Read and Discuss</vt:lpstr>
      <vt:lpstr>Personal Factors</vt:lpstr>
      <vt:lpstr>Psychological Factors</vt:lpstr>
      <vt:lpstr>Motivation</vt:lpstr>
      <vt:lpstr>Perception</vt:lpstr>
      <vt:lpstr>Perception</vt:lpstr>
      <vt:lpstr>Perception</vt:lpstr>
      <vt:lpstr>Learning </vt:lpstr>
      <vt:lpstr>Beliefs and Attitudes</vt:lpstr>
      <vt:lpstr>Types of Buying Behaviour</vt:lpstr>
      <vt:lpstr>High Involvement and Low Involvement</vt:lpstr>
      <vt:lpstr>Decision-Making Process</vt:lpstr>
      <vt:lpstr>Summary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179</cp:revision>
  <cp:lastPrinted>2018-07-09T15:27:01Z</cp:lastPrinted>
  <dcterms:created xsi:type="dcterms:W3CDTF">2002-10-07T19:43:58Z</dcterms:created>
  <dcterms:modified xsi:type="dcterms:W3CDTF">2025-03-21T17:58:51Z</dcterms:modified>
</cp:coreProperties>
</file>