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9" r:id="rId4"/>
    <p:sldId id="258" r:id="rId5"/>
    <p:sldId id="261" r:id="rId6"/>
    <p:sldId id="265" r:id="rId7"/>
    <p:sldId id="266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33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658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720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574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54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00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52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904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80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303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44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1C7C76E-7931-4914-BA38-61C833080EFC}" type="datetimeFigureOut">
              <a:rPr lang="en-GB" smtClean="0"/>
              <a:t>15/03/2025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86DDE365-FCC2-4810-BF6E-407A49D21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441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927&amp;currentorg=ReferencingSynthesisingSecondDraft_ORG&amp;scoid=17419" TargetMode="External"/><Relationship Id="rId2" Type="http://schemas.openxmlformats.org/officeDocument/2006/relationships/hyperlink" Target="https://neuralink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ailymail.co.uk/sciencetech/article-12899451/Tesla-robot-ATTACKS-engineer-companys-Texas-factory-violent-malfunction-leaving-trail-blood-forcing-workers-hit-emergency-shutdown-butt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vate Eye Detective Inspector or Investigator Looking Magnifying ...">
            <a:extLst>
              <a:ext uri="{FF2B5EF4-FFF2-40B4-BE49-F238E27FC236}">
                <a16:creationId xmlns:a16="http://schemas.microsoft.com/office/drawing/2014/main" id="{8110EDE6-E973-94DB-A1E8-EEBE387BA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091" y="4413043"/>
            <a:ext cx="3089563" cy="308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1761FDE-4344-D0D1-DC20-C5BC47796E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3893" y="4413043"/>
            <a:ext cx="7716980" cy="2687926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Constantia" panose="02030602050306030303" pitchFamily="18" charset="0"/>
              </a:rPr>
              <a:t>Module name</a:t>
            </a:r>
            <a:r>
              <a:rPr lang="en-US" sz="2000" dirty="0">
                <a:latin typeface="Constantia" panose="02030602050306030303" pitchFamily="18" charset="0"/>
              </a:rPr>
              <a:t>: Academic skills for digital era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Constantia" panose="02030602050306030303" pitchFamily="18" charset="0"/>
              </a:rPr>
              <a:t>Module code</a:t>
            </a:r>
            <a:r>
              <a:rPr lang="en-US" sz="2000" dirty="0">
                <a:latin typeface="Constantia" panose="02030602050306030303" pitchFamily="18" charset="0"/>
              </a:rPr>
              <a:t>: BMSW</a:t>
            </a:r>
            <a:r>
              <a:rPr lang="en-US" sz="2000" dirty="0"/>
              <a:t>4013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Constantia" panose="02030602050306030303" pitchFamily="18" charset="0"/>
              </a:rPr>
              <a:t>Student name</a:t>
            </a:r>
            <a:r>
              <a:rPr lang="en-US" sz="2000" dirty="0">
                <a:latin typeface="Constantia" panose="02030602050306030303" pitchFamily="18" charset="0"/>
              </a:rPr>
              <a:t>: Sebastian Ropel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Constantia" panose="02030602050306030303" pitchFamily="18" charset="0"/>
              </a:rPr>
              <a:t>Student number</a:t>
            </a:r>
            <a:r>
              <a:rPr lang="en-US" sz="2000" dirty="0">
                <a:latin typeface="Constantia" panose="02030602050306030303" pitchFamily="18" charset="0"/>
              </a:rPr>
              <a:t>: </a:t>
            </a:r>
            <a:r>
              <a:rPr lang="en-US" sz="2000" dirty="0"/>
              <a:t>2423021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latin typeface="Constantia" panose="02030602050306030303" pitchFamily="18" charset="0"/>
              </a:rPr>
              <a:t>Tutor</a:t>
            </a:r>
            <a:r>
              <a:rPr lang="en-GB" sz="2000" dirty="0">
                <a:latin typeface="Constantia" panose="02030602050306030303" pitchFamily="18" charset="0"/>
              </a:rPr>
              <a:t>: Ffion </a:t>
            </a:r>
            <a:r>
              <a:rPr lang="en-GB" sz="2000" dirty="0" err="1">
                <a:latin typeface="Constantia" panose="02030602050306030303" pitchFamily="18" charset="0"/>
              </a:rPr>
              <a:t>Cumberpatch</a:t>
            </a:r>
            <a:endParaRPr lang="en-GB" sz="2000" dirty="0">
              <a:latin typeface="Constantia" panose="02030602050306030303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25C380-A197-D8CB-3E4E-568A89281636}"/>
              </a:ext>
            </a:extLst>
          </p:cNvPr>
          <p:cNvSpPr/>
          <p:nvPr/>
        </p:nvSpPr>
        <p:spPr>
          <a:xfrm>
            <a:off x="1034967" y="1401771"/>
            <a:ext cx="1012206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nstantia" panose="02030602050306030303" pitchFamily="18" charset="0"/>
              </a:rPr>
              <a:t>INDIVIDUAL PRESENTATION </a:t>
            </a:r>
          </a:p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Constantia" panose="02030602050306030303" pitchFamily="18" charset="0"/>
              </a:rPr>
              <a:t>THE DISSAPERENCE OF DR HART</a:t>
            </a:r>
            <a:endParaRPr lang="en-GB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470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85013-C2CD-25C5-A7AC-17D086065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017" y="-45219"/>
            <a:ext cx="6743844" cy="1609344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C00000"/>
                </a:solidFill>
              </a:rPr>
              <a:t>introduction</a:t>
            </a:r>
            <a:endParaRPr lang="en-GB" sz="4800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4C53F-0965-198C-3FAD-04D878612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5416"/>
            <a:ext cx="7545273" cy="5262273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b="1" dirty="0"/>
              <a:t>Disappeared on 05/01/25  reported by </a:t>
            </a:r>
            <a:r>
              <a:rPr lang="en-GB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Peter Singh, Dr. Hart's lab assistant, He also mentioned that she seemed stressed about a meeting with company executives</a:t>
            </a:r>
          </a:p>
          <a:p>
            <a:pPr algn="ctr"/>
            <a:endParaRPr lang="en-GB" b="1" dirty="0"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Cynthia Ramirez, a neighbour, reported seeing a strange SUV outside Dr. Hart's house the night before her disappearance</a:t>
            </a:r>
          </a:p>
          <a:p>
            <a:pPr algn="ctr"/>
            <a:endParaRPr lang="en-GB" b="1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b="1" dirty="0"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Dr. Fox Alaric, a rival researcher, who’s been giving  reported disagreements over AI ethics</a:t>
            </a:r>
            <a:endParaRPr lang="en-GB" b="1" dirty="0">
              <a:cs typeface="Times New Roman" panose="02020603050405020304" pitchFamily="18" charset="0"/>
            </a:endParaRP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Dr Hart has </a:t>
            </a:r>
            <a:r>
              <a:rPr lang="en-GB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publicly criticized the potential misuse of AI in the development of autonomous weapon systems. Disagreeing with the government over their ethical use</a:t>
            </a:r>
          </a:p>
          <a:p>
            <a:pPr algn="ctr"/>
            <a:endParaRPr lang="en-GB" b="1" dirty="0">
              <a:cs typeface="Times New Roman" panose="02020603050405020304" pitchFamily="18" charset="0"/>
            </a:endParaRPr>
          </a:p>
          <a:p>
            <a:pPr algn="ctr"/>
            <a:endParaRPr lang="en-GB" b="1" dirty="0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5D7E1D53-CEC5-86AF-E3E8-B95B46B8EF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3460" y="1595727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69458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2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DF7AE-E86C-AB8D-F5C3-D6079165D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448" y="4170410"/>
            <a:ext cx="4699220" cy="191661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Dr. Fox Alaric, </a:t>
            </a:r>
            <a:br>
              <a:rPr lang="en-GB" sz="4000" b="1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000" b="1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(rival researcher) </a:t>
            </a:r>
            <a:br>
              <a:rPr lang="en-GB" sz="4000" b="1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000" b="1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&amp; threat message </a:t>
            </a:r>
            <a:r>
              <a:rPr lang="en-US" sz="3400" dirty="0"/>
              <a:t>	</a:t>
            </a:r>
            <a:endParaRPr lang="en-GB" sz="3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E8A74B-6546-E8BE-B5A2-D08815F39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163" y="116114"/>
            <a:ext cx="7697379" cy="36269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B807E-8813-E07B-9009-771E7F403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500" b="1" dirty="0">
                <a:ea typeface="Aptos" panose="020B0004020202020204" pitchFamily="34" charset="0"/>
                <a:cs typeface="Times New Roman" panose="02020603050405020304" pitchFamily="18" charset="0"/>
              </a:rPr>
              <a:t>R</a:t>
            </a:r>
            <a:r>
              <a:rPr lang="en-GB" sz="500" b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ival researcher, who’s been giving  reported disagreements over AI ethics</a:t>
            </a:r>
          </a:p>
          <a:p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1200" b="1" dirty="0">
                <a:cs typeface="Times New Roman" panose="02020603050405020304" pitchFamily="18" charset="0"/>
              </a:rPr>
              <a:t>Could this threat be linked up with Dr. Fox</a:t>
            </a:r>
            <a:r>
              <a:rPr lang="en-GB" sz="11200" b="1" dirty="0">
                <a:solidFill>
                  <a:srgbClr val="C00000"/>
                </a:solidFill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en-GB" sz="11200" b="1" dirty="0">
                <a:cs typeface="Times New Roman" panose="02020603050405020304" pitchFamily="18" charset="0"/>
              </a:rPr>
              <a:t>Does this threat come from the government</a:t>
            </a:r>
            <a:r>
              <a:rPr lang="en-GB" sz="11200" b="1" dirty="0">
                <a:solidFill>
                  <a:srgbClr val="C00000"/>
                </a:solidFill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endParaRPr lang="en-GB" sz="500" b="1" dirty="0">
              <a:cs typeface="Times New Roman" panose="02020603050405020304" pitchFamily="18" charset="0"/>
            </a:endParaRPr>
          </a:p>
          <a:p>
            <a:endParaRPr lang="en-US" sz="500" dirty="0"/>
          </a:p>
          <a:p>
            <a:endParaRPr lang="en-GB" sz="500" dirty="0"/>
          </a:p>
          <a:p>
            <a:endParaRPr lang="en-GB" sz="500" dirty="0"/>
          </a:p>
          <a:p>
            <a:endParaRPr lang="en-GB" sz="500" dirty="0"/>
          </a:p>
          <a:p>
            <a:endParaRPr lang="en-GB" sz="500" dirty="0"/>
          </a:p>
          <a:p>
            <a:endParaRPr lang="en-GB" sz="500" dirty="0"/>
          </a:p>
          <a:p>
            <a:endParaRPr lang="en-GB" sz="500" dirty="0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Oval 103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041" name="Oval 104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6" name="Picture 2" descr="Free Question Mark, Download Free Question Mark png images, Free ...">
            <a:extLst>
              <a:ext uri="{FF2B5EF4-FFF2-40B4-BE49-F238E27FC236}">
                <a16:creationId xmlns:a16="http://schemas.microsoft.com/office/drawing/2014/main" id="{DF840628-4775-E8D5-5690-D558770EB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8015" y="608607"/>
            <a:ext cx="2319481" cy="313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B1DA6F-A2AF-19AC-72B9-638775AD6274}"/>
              </a:ext>
            </a:extLst>
          </p:cNvPr>
          <p:cNvSpPr txBox="1"/>
          <p:nvPr/>
        </p:nvSpPr>
        <p:spPr>
          <a:xfrm>
            <a:off x="6387031" y="2724219"/>
            <a:ext cx="1856509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861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820AF-4226-097C-60FB-9B9D86EEB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1739" y="-29192"/>
            <a:ext cx="4869179" cy="15179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C00000"/>
                </a:solidFill>
              </a:rPr>
              <a:t>Dr Hart’s involvement in military weapons</a:t>
            </a:r>
            <a:endParaRPr lang="en-GB" sz="3400" b="1" dirty="0">
              <a:solidFill>
                <a:srgbClr val="C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34" name="Picture 10" descr="Premium Vector | Military illustration, Army background.">
            <a:extLst>
              <a:ext uri="{FF2B5EF4-FFF2-40B4-BE49-F238E27FC236}">
                <a16:creationId xmlns:a16="http://schemas.microsoft.com/office/drawing/2014/main" id="{1FA03BCF-FE11-5416-5790-732F8C823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89" r="24525" b="-1"/>
          <a:stretch/>
        </p:blipFill>
        <p:spPr bwMode="auto">
          <a:xfrm>
            <a:off x="4731" y="401980"/>
            <a:ext cx="6115733" cy="6456021"/>
          </a:xfrm>
          <a:custGeom>
            <a:avLst/>
            <a:gdLst/>
            <a:ahLst/>
            <a:cxnLst/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6" name="Freeform: Shape 1045">
            <a:extLst>
              <a:ext uri="{FF2B5EF4-FFF2-40B4-BE49-F238E27FC236}">
                <a16:creationId xmlns:a16="http://schemas.microsoft.com/office/drawing/2014/main" id="{96349AB3-1BD3-41E1-8979-1DBDCB5CD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48120-81D0-8647-7647-5D963401D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6267" y="1288472"/>
            <a:ext cx="6115733" cy="5569527"/>
          </a:xfrm>
        </p:spPr>
        <p:txBody>
          <a:bodyPr anchor="t">
            <a:normAutofit fontScale="40000" lnSpcReduction="20000"/>
          </a:bodyPr>
          <a:lstStyle/>
          <a:p>
            <a:endParaRPr lang="en-GB" sz="1100" b="1" dirty="0">
              <a:solidFill>
                <a:srgbClr val="0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4500" b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Hart, D. (2024). </a:t>
            </a:r>
            <a:r>
              <a:rPr lang="en-GB" sz="4500" b="1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artificial intelligence is reshaping military strategy and ethics</a:t>
            </a:r>
            <a:r>
              <a:rPr lang="en-GB" sz="4500" b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(linked)                                                                            </a:t>
            </a:r>
          </a:p>
          <a:p>
            <a:pPr marL="0" indent="0" algn="ctr">
              <a:buNone/>
            </a:pPr>
            <a:r>
              <a:rPr lang="en-GB" sz="4500" b="1" kern="100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Started getting </a:t>
            </a:r>
            <a:r>
              <a:rPr lang="en-GB" sz="4500" b="1" kern="100" dirty="0">
                <a:solidFill>
                  <a:srgbClr val="C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involved in the use of AI in military autonomous weapon system</a:t>
            </a:r>
            <a:endParaRPr lang="en-GB" sz="4500" b="1" kern="100" dirty="0">
              <a:solidFill>
                <a:srgbClr val="C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US" sz="45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endParaRPr lang="en-US" sz="4500" b="1" dirty="0">
              <a:solidFill>
                <a:srgbClr val="000000"/>
              </a:solidFill>
            </a:endParaRPr>
          </a:p>
          <a:p>
            <a:pPr algn="ctr"/>
            <a:r>
              <a:rPr lang="en-GB" sz="4500" b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Hart, D. (2025). </a:t>
            </a:r>
            <a:r>
              <a:rPr lang="en-GB" sz="4500" b="1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Ethical Risks of AI Deployment in Decision-Making Systems</a:t>
            </a:r>
            <a:r>
              <a:rPr lang="en-GB" sz="4500" b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(Journal)</a:t>
            </a:r>
          </a:p>
          <a:p>
            <a:pPr marL="0" indent="0" algn="ctr">
              <a:buNone/>
            </a:pPr>
            <a:r>
              <a:rPr lang="en-GB" sz="4500" b="1" kern="100" dirty="0">
                <a:solidFill>
                  <a:srgbClr val="C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4500" b="1" kern="100" dirty="0">
                <a:solidFill>
                  <a:srgbClr val="C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ublicly criticized the potential misuse of AI, by talking about ethical challenges raised by AI, including bias amplification, erosion of accountability, and the potential for misuse</a:t>
            </a:r>
          </a:p>
          <a:p>
            <a:pPr marL="0" indent="0" algn="ctr">
              <a:buNone/>
            </a:pPr>
            <a:endParaRPr lang="en-GB" sz="4500" b="1" kern="100" dirty="0">
              <a:solidFill>
                <a:srgbClr val="0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4500" b="1" kern="100" dirty="0">
              <a:solidFill>
                <a:srgbClr val="0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4500" b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House of Lords (2023). </a:t>
            </a:r>
            <a:r>
              <a:rPr lang="en-GB" sz="4500" b="1" i="1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Artificial Intelligence in Weapon Systems (Gov rapport)</a:t>
            </a:r>
          </a:p>
          <a:p>
            <a:pPr marL="0" indent="0" algn="ctr">
              <a:buNone/>
            </a:pPr>
            <a:r>
              <a:rPr lang="en-GB" sz="4500" b="1" i="1" kern="100" dirty="0">
                <a:solidFill>
                  <a:srgbClr val="C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Governments reassurance rapport </a:t>
            </a:r>
            <a:endParaRPr lang="en-GB" sz="4500" b="1" i="1" kern="100" dirty="0">
              <a:solidFill>
                <a:srgbClr val="C00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 dirty="0">
              <a:solidFill>
                <a:srgbClr val="000000"/>
              </a:solidFill>
            </a:endParaRPr>
          </a:p>
        </p:txBody>
      </p: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49" name="Oval 1048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Oval 1049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26370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2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C6EBD-F4FA-D2E3-C867-2805D759F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0140" y="3455217"/>
            <a:ext cx="9559636" cy="332169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C00000"/>
                </a:solidFill>
                <a:latin typeface="+mn-lt"/>
              </a:rPr>
              <a:t>Theory 1</a:t>
            </a:r>
            <a:br>
              <a:rPr lang="en-US" sz="4800" dirty="0">
                <a:latin typeface="+mn-lt"/>
              </a:rPr>
            </a:br>
            <a:r>
              <a:rPr lang="en-US" sz="4800" dirty="0">
                <a:latin typeface="+mn-lt"/>
              </a:rPr>
              <a:t>government</a:t>
            </a:r>
            <a:br>
              <a:rPr lang="en-US" sz="4800" dirty="0">
                <a:latin typeface="+mn-lt"/>
              </a:rPr>
            </a:br>
            <a:r>
              <a:rPr lang="en-US" sz="4800" dirty="0">
                <a:latin typeface="+mn-lt"/>
              </a:rPr>
              <a:t>       Silencing</a:t>
            </a:r>
            <a:r>
              <a:rPr lang="en-US" sz="9600" dirty="0"/>
              <a:t>	</a:t>
            </a:r>
            <a:r>
              <a:rPr lang="en-US" dirty="0"/>
              <a:t>	</a:t>
            </a:r>
            <a:endParaRPr lang="en-GB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4" name="Oval 205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67" name="Oval 2066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6" descr="A Caricature Sketch of Donald Trump · Creative Fabrica">
            <a:extLst>
              <a:ext uri="{FF2B5EF4-FFF2-40B4-BE49-F238E27FC236}">
                <a16:creationId xmlns:a16="http://schemas.microsoft.com/office/drawing/2014/main" id="{14B18010-4D3F-DC43-E2E1-91401181E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789" y="6371"/>
            <a:ext cx="3796707" cy="379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F920A0-8A14-EB32-5A41-4291A140716A}"/>
              </a:ext>
            </a:extLst>
          </p:cNvPr>
          <p:cNvSpPr txBox="1"/>
          <p:nvPr/>
        </p:nvSpPr>
        <p:spPr>
          <a:xfrm>
            <a:off x="5305725" y="511156"/>
            <a:ext cx="60960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C00000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Exposing </a:t>
            </a:r>
            <a:r>
              <a:rPr lang="en-GB" sz="2800" b="1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misuse </a:t>
            </a: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– Trashed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tressed about the meeting with the company executive </a:t>
            </a:r>
            <a:endParaRPr lang="en-GB" sz="2800" b="1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8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appearance of the SUV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418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CD1112-BE8E-2B09-9F73-84D6BD570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F862EB6F-82CB-DD20-6513-2253A0E08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4B61C5B-93A0-A10D-78D3-B7421AD0E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FF9D2D6E-0884-E335-2B6E-635028A41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2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2" name="Picture 4" descr="Strangling Men Women Choking Stock Photos, Pictures &amp; Royalty-Free ...">
            <a:extLst>
              <a:ext uri="{FF2B5EF4-FFF2-40B4-BE49-F238E27FC236}">
                <a16:creationId xmlns:a16="http://schemas.microsoft.com/office/drawing/2014/main" id="{469F778A-9F47-0000-E773-45B3F71F3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15190" y="0"/>
            <a:ext cx="2477006" cy="371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3AF64FF4-65BB-C279-C79A-F8408F189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4" name="Oval 2053">
            <a:extLst>
              <a:ext uri="{FF2B5EF4-FFF2-40B4-BE49-F238E27FC236}">
                <a16:creationId xmlns:a16="http://schemas.microsoft.com/office/drawing/2014/main" id="{4584A407-6FFB-8423-AF51-896037A91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67" name="Oval 2066">
            <a:extLst>
              <a:ext uri="{FF2B5EF4-FFF2-40B4-BE49-F238E27FC236}">
                <a16:creationId xmlns:a16="http://schemas.microsoft.com/office/drawing/2014/main" id="{51FF6557-50CC-E1D7-436C-E04A0A13C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AA03799-7529-E914-9BF4-E135A69AF54A}"/>
              </a:ext>
            </a:extLst>
          </p:cNvPr>
          <p:cNvSpPr txBox="1">
            <a:spLocks/>
          </p:cNvSpPr>
          <p:nvPr/>
        </p:nvSpPr>
        <p:spPr>
          <a:xfrm>
            <a:off x="-110836" y="3631720"/>
            <a:ext cx="8533267" cy="31788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3500" b="1" dirty="0">
                <a:solidFill>
                  <a:srgbClr val="C00000"/>
                </a:solidFill>
                <a:latin typeface="+mn-lt"/>
              </a:rPr>
              <a:t>Theory 2</a:t>
            </a:r>
            <a:br>
              <a:rPr lang="en-US" sz="13500" dirty="0">
                <a:latin typeface="+mn-lt"/>
              </a:rPr>
            </a:br>
            <a:r>
              <a:rPr lang="en-US" sz="13500" dirty="0">
                <a:latin typeface="+mn-lt"/>
              </a:rPr>
              <a:t>Dr. fox</a:t>
            </a:r>
          </a:p>
          <a:p>
            <a:pPr algn="ctr"/>
            <a:endParaRPr lang="en-US" sz="13500" dirty="0">
              <a:latin typeface="+mn-lt"/>
            </a:endParaRPr>
          </a:p>
          <a:p>
            <a:pPr algn="ctr"/>
            <a:r>
              <a:rPr lang="en-US" sz="13500" dirty="0">
                <a:latin typeface="+mn-lt"/>
              </a:rPr>
              <a:t>          Potential murder </a:t>
            </a:r>
            <a:r>
              <a:rPr lang="en-US" sz="28800" dirty="0">
                <a:latin typeface="+mn-lt"/>
              </a:rPr>
              <a:t>	</a:t>
            </a:r>
            <a:r>
              <a:rPr lang="en-US" dirty="0"/>
              <a:t>	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F1FDB-58A2-1435-FEEB-09B4B0DC8667}"/>
              </a:ext>
            </a:extLst>
          </p:cNvPr>
          <p:cNvSpPr txBox="1"/>
          <p:nvPr/>
        </p:nvSpPr>
        <p:spPr>
          <a:xfrm>
            <a:off x="5500255" y="962415"/>
            <a:ext cx="622069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2400" b="1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tealing her research or silencing her ethical concerns </a:t>
            </a:r>
            <a: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– Trashed office</a:t>
            </a:r>
          </a:p>
          <a:p>
            <a:endParaRPr lang="en-GB" sz="24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400" b="1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appearance of the SUV</a:t>
            </a:r>
            <a:r>
              <a:rPr lang="en-GB" sz="2400" b="1" dirty="0">
                <a:solidFill>
                  <a:srgbClr val="C0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2400" b="1" dirty="0">
                <a:latin typeface="Aptos" panose="020B0004020202020204" pitchFamily="34" charset="0"/>
                <a:cs typeface="Times New Roman" panose="02020603050405020304" pitchFamily="18" charset="0"/>
              </a:rPr>
              <a:t> - Does the SUV belong to Dr. Fox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34494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CB98C9-C092-0A12-0E66-B5871154B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89568375-D992-53F7-383E-31535A0CD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2" descr="Terminator PNG transparent image download, size: 480x835px">
            <a:extLst>
              <a:ext uri="{FF2B5EF4-FFF2-40B4-BE49-F238E27FC236}">
                <a16:creationId xmlns:a16="http://schemas.microsoft.com/office/drawing/2014/main" id="{35546ED6-01BD-57A5-C3FF-DF88A0BC87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136"/>
          <a:stretch/>
        </p:blipFill>
        <p:spPr bwMode="auto">
          <a:xfrm>
            <a:off x="2682937" y="169320"/>
            <a:ext cx="2415535" cy="356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1F382AEE-5719-9266-346B-82767DE5B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9705F3D4-0C59-C55E-74B9-FD6DDB9A8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3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EB2E56FD-412B-44C4-5F3E-15BA71FED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4" name="Oval 2053">
            <a:extLst>
              <a:ext uri="{FF2B5EF4-FFF2-40B4-BE49-F238E27FC236}">
                <a16:creationId xmlns:a16="http://schemas.microsoft.com/office/drawing/2014/main" id="{E28A7596-FC3A-76C3-EB01-0FB88C814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67" name="Oval 2066">
            <a:extLst>
              <a:ext uri="{FF2B5EF4-FFF2-40B4-BE49-F238E27FC236}">
                <a16:creationId xmlns:a16="http://schemas.microsoft.com/office/drawing/2014/main" id="{C1E3437E-F812-F136-9174-B8DF98221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1BF6E30-956B-7F96-73AB-0027DC3A1BE2}"/>
              </a:ext>
            </a:extLst>
          </p:cNvPr>
          <p:cNvSpPr txBox="1">
            <a:spLocks/>
          </p:cNvSpPr>
          <p:nvPr/>
        </p:nvSpPr>
        <p:spPr>
          <a:xfrm>
            <a:off x="-668001" y="3434540"/>
            <a:ext cx="8462309" cy="34234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dirty="0">
                <a:solidFill>
                  <a:srgbClr val="C00000"/>
                </a:solidFill>
                <a:latin typeface="+mn-lt"/>
              </a:rPr>
              <a:t>Theory 3</a:t>
            </a:r>
            <a:br>
              <a:rPr lang="en-US" sz="4500" dirty="0">
                <a:latin typeface="+mn-lt"/>
              </a:rPr>
            </a:br>
            <a:r>
              <a:rPr lang="en-US" sz="4500" dirty="0">
                <a:latin typeface="+mn-lt"/>
              </a:rPr>
              <a:t>AI</a:t>
            </a:r>
          </a:p>
          <a:p>
            <a:pPr algn="ctr"/>
            <a:r>
              <a:rPr lang="en-US" sz="4500" dirty="0">
                <a:latin typeface="+mn-lt"/>
              </a:rPr>
              <a:t>       ai taking over</a:t>
            </a:r>
            <a:r>
              <a:rPr lang="en-US" sz="8200" dirty="0"/>
              <a:t>	</a:t>
            </a:r>
            <a:r>
              <a:rPr lang="en-US" dirty="0"/>
              <a:t>	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6C5FAE-4C74-681E-F296-9E3D92A5D286}"/>
              </a:ext>
            </a:extLst>
          </p:cNvPr>
          <p:cNvSpPr txBox="1"/>
          <p:nvPr/>
        </p:nvSpPr>
        <p:spPr>
          <a:xfrm>
            <a:off x="5486401" y="655270"/>
            <a:ext cx="659476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(Musk, 2024) </a:t>
            </a:r>
            <a:r>
              <a:rPr lang="en-GB" sz="24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 AI systems analyse and interpret human emotions through facial recognition</a:t>
            </a:r>
          </a:p>
          <a:p>
            <a:r>
              <a:rPr lang="en-GB" sz="2400" b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- Trashed office – set up</a:t>
            </a:r>
            <a:endParaRPr lang="en-GB" sz="2400" b="1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kern="100" dirty="0">
                <a:solidFill>
                  <a:srgbClr val="C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Phelan (2023) 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 Tesla robot </a:t>
            </a: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attacks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 engineer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512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4FB50-8579-9F78-DA26-B6AFB0114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C9070-E542-6F44-6321-DC7DA0680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Hart, D. (2025). </a:t>
            </a:r>
            <a:r>
              <a:rPr lang="en-GB" sz="2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Ethical Risks of AI Deployment in Decision-Making Systems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Journal of Artificial Intelligence and Ethics, 12(1), 45-62.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Hart, D. (2024). </a:t>
            </a:r>
            <a:r>
              <a:rPr lang="en-GB" sz="2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artificial intelligence is reshaping military strategy and ethics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LinkedIn. </a:t>
            </a:r>
          </a:p>
          <a:p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Musk, E. (2024). </a:t>
            </a:r>
            <a:r>
              <a:rPr lang="en-GB" sz="1800" b="1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Neuralink</a:t>
            </a:r>
            <a:r>
              <a:rPr lang="en-GB" sz="1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Progress Update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b="1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Neuralink</a:t>
            </a:r>
            <a:r>
              <a:rPr lang="en-GB" sz="18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 — Pioneering Brain Computer Interfaces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House of Lords (2023). </a:t>
            </a:r>
            <a:r>
              <a:rPr lang="en-GB" sz="2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Artificial Intelligence in Weapon Systems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HL Paper 16, Session 2023–24. London: The Stationery Office.</a:t>
            </a:r>
          </a:p>
          <a:p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Figure 1. </a:t>
            </a:r>
            <a:r>
              <a:rPr lang="en-GB" b="1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Moodule</a:t>
            </a:r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BMSW4013. </a:t>
            </a:r>
            <a:r>
              <a:rPr lang="en-US" dirty="0">
                <a:hlinkClick r:id="rId3"/>
              </a:rPr>
              <a:t>BMSW4013_SWAN: Harvard Referencing | Home</a:t>
            </a:r>
            <a:endParaRPr lang="en-US" dirty="0"/>
          </a:p>
          <a:p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Phelan, M. (2023) ‘Tesla robot ATTACKS an engineer at company's Texas factory during violent malfunction - leaving 'trail of blood' and forcing workers to hit emergency shutdown button’, </a:t>
            </a:r>
            <a:r>
              <a:rPr lang="en-GB" sz="1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Daily Mail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26 December.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https://www.dailymail.co.uk/sciencetech/article-12899451/Tesla-robot-ATTACKS-engineer-companys-Texas-factory-violent-malfunction-leaving-trail-blood-forcing-workers-hit-emergency-shutdown-button.html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197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261</TotalTime>
  <Words>549</Words>
  <Application>Microsoft Office PowerPoint</Application>
  <PresentationFormat>Widescreen</PresentationFormat>
  <Paragraphs>72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Aptos</vt:lpstr>
      <vt:lpstr>Arial</vt:lpstr>
      <vt:lpstr>Calibri</vt:lpstr>
      <vt:lpstr>Constantia</vt:lpstr>
      <vt:lpstr>Rockwell</vt:lpstr>
      <vt:lpstr>Rockwell Condensed</vt:lpstr>
      <vt:lpstr>Rockwell Extra Bold</vt:lpstr>
      <vt:lpstr>Times New Roman</vt:lpstr>
      <vt:lpstr>Wingdings</vt:lpstr>
      <vt:lpstr>Wood Type</vt:lpstr>
      <vt:lpstr>PowerPoint Presentation</vt:lpstr>
      <vt:lpstr>introduction</vt:lpstr>
      <vt:lpstr>Dr. Fox Alaric,   (rival researcher)  &amp; threat message  </vt:lpstr>
      <vt:lpstr>Dr Hart’s involvement in military weapons</vt:lpstr>
      <vt:lpstr>Theory 1 government        Silencing  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Sebastian Ropel (2423021)</dc:creator>
  <cp:lastModifiedBy>Sebastian Ropel (2423021)</cp:lastModifiedBy>
  <cp:revision>13</cp:revision>
  <dcterms:created xsi:type="dcterms:W3CDTF">2025-02-17T12:06:35Z</dcterms:created>
  <dcterms:modified xsi:type="dcterms:W3CDTF">2025-03-15T18:11:44Z</dcterms:modified>
</cp:coreProperties>
</file>