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4"/>
  </p:notesMasterIdLst>
  <p:sldIdLst>
    <p:sldId id="256" r:id="rId2"/>
    <p:sldId id="262" r:id="rId3"/>
    <p:sldId id="263" r:id="rId4"/>
    <p:sldId id="264" r:id="rId5"/>
    <p:sldId id="260" r:id="rId6"/>
    <p:sldId id="265" r:id="rId7"/>
    <p:sldId id="266" r:id="rId8"/>
    <p:sldId id="267" r:id="rId9"/>
    <p:sldId id="259"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90" r:id="rId31"/>
    <p:sldId id="288" r:id="rId32"/>
    <p:sldId id="289"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60"/>
    <p:restoredTop sz="66339" autoAdjust="0"/>
  </p:normalViewPr>
  <p:slideViewPr>
    <p:cSldViewPr snapToGrid="0" snapToObjects="1">
      <p:cViewPr varScale="1">
        <p:scale>
          <a:sx n="58" d="100"/>
          <a:sy n="58" d="100"/>
        </p:scale>
        <p:origin x="188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10/24/2018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AD039ECB-73BE-4CFD-95E4-35386C7E8474}" type="slidenum">
              <a:rPr lang="en-GB" altLang="en-US">
                <a:latin typeface="Arial" panose="020B0604020202020204" pitchFamily="34" charset="0"/>
              </a:rPr>
              <a:pPr eaLnBrk="1" hangingPunct="1"/>
              <a:t>2</a:t>
            </a:fld>
            <a:endParaRPr lang="en-GB" altLang="en-US">
              <a:latin typeface="Arial" panose="020B0604020202020204" pitchFamily="34" charset="0"/>
            </a:endParaRPr>
          </a:p>
        </p:txBody>
      </p:sp>
      <p:sp>
        <p:nvSpPr>
          <p:cNvPr id="45059" name="Rectangle 2"/>
          <p:cNvSpPr>
            <a:spLocks noRot="1" noChangeArrowheads="1" noTextEdit="1"/>
          </p:cNvSpPr>
          <p:nvPr>
            <p:ph type="sldImg"/>
          </p:nvPr>
        </p:nvSpPr>
        <p:spPr>
          <a:xfrm>
            <a:off x="917575" y="744538"/>
            <a:ext cx="4962525" cy="3722687"/>
          </a:xfrm>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anose="020B0604020202020204" pitchFamily="34" charset="0"/>
                <a:cs typeface="Arial" panose="020B0604020202020204" pitchFamily="34" charset="0"/>
              </a:rPr>
              <a:t>Agent – eg. child</a:t>
            </a:r>
          </a:p>
          <a:p>
            <a:pPr eaLnBrk="1" hangingPunct="1"/>
            <a:endParaRPr lang="en-GB" altLang="en-US" smtClean="0">
              <a:latin typeface="Arial" panose="020B0604020202020204" pitchFamily="34" charset="0"/>
              <a:cs typeface="Arial" panose="020B0604020202020204" pitchFamily="34" charset="0"/>
            </a:endParaRPr>
          </a:p>
          <a:p>
            <a:pPr eaLnBrk="1" hangingPunct="1"/>
            <a:r>
              <a:rPr lang="en-GB" altLang="en-US" smtClean="0">
                <a:latin typeface="Arial" panose="020B0604020202020204" pitchFamily="34" charset="0"/>
                <a:cs typeface="Arial" panose="020B0604020202020204" pitchFamily="34" charset="0"/>
              </a:rPr>
              <a:t>System  - eg. natural space</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8835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A9C9D45B-76A4-4329-95F4-889387BF604F}" type="slidenum">
              <a:rPr lang="en-GB" altLang="en-US">
                <a:latin typeface="Arial" panose="020B0604020202020204" pitchFamily="34" charset="0"/>
              </a:rPr>
              <a:pPr eaLnBrk="1" hangingPunct="1"/>
              <a:t>7</a:t>
            </a:fld>
            <a:endParaRPr lang="en-GB" altLang="en-US">
              <a:latin typeface="Arial" panose="020B0604020202020204" pitchFamily="34" charset="0"/>
            </a:endParaRPr>
          </a:p>
        </p:txBody>
      </p:sp>
      <p:sp>
        <p:nvSpPr>
          <p:cNvPr id="46083" name="Rectangle 2"/>
          <p:cNvSpPr>
            <a:spLocks noRot="1" noChangeArrowheads="1" noTextEdit="1"/>
          </p:cNvSpPr>
          <p:nvPr>
            <p:ph type="sldImg"/>
          </p:nvPr>
        </p:nvSpPr>
        <p:spPr>
          <a:xfrm>
            <a:off x="917575" y="744538"/>
            <a:ext cx="4962525" cy="3722687"/>
          </a:xfrm>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anose="020B0604020202020204" pitchFamily="34" charset="0"/>
                <a:cs typeface="Arial" panose="020B0604020202020204" pitchFamily="34" charset="0"/>
              </a:rPr>
              <a:t>The perceptual aspect of affordance is essential to understand it</a:t>
            </a:r>
            <a:endParaRPr lang="en-US" altLang="en-US" smtClean="0">
              <a:latin typeface="Arial" panose="020B0604020202020204" pitchFamily="34" charset="0"/>
              <a:cs typeface="Arial" panose="020B0604020202020204" pitchFamily="34" charset="0"/>
            </a:endParaRPr>
          </a:p>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8843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5D4BFB3C-A11B-40DF-90E2-FD3036B99C1F}" type="slidenum">
              <a:rPr lang="en-GB" altLang="en-US">
                <a:latin typeface="Arial" panose="020B0604020202020204" pitchFamily="34" charset="0"/>
              </a:rPr>
              <a:pPr eaLnBrk="1" hangingPunct="1"/>
              <a:t>11</a:t>
            </a:fld>
            <a:endParaRPr lang="en-GB" altLang="en-US">
              <a:latin typeface="Arial" panose="020B0604020202020204" pitchFamily="34" charset="0"/>
            </a:endParaRPr>
          </a:p>
        </p:txBody>
      </p:sp>
      <p:sp>
        <p:nvSpPr>
          <p:cNvPr id="48131" name="Rectangle 2"/>
          <p:cNvSpPr>
            <a:spLocks noRot="1" noChangeArrowheads="1" noTextEdit="1"/>
          </p:cNvSpPr>
          <p:nvPr>
            <p:ph type="sldImg"/>
          </p:nvPr>
        </p:nvSpPr>
        <p:spPr>
          <a:xfrm>
            <a:off x="917575" y="744538"/>
            <a:ext cx="4962525" cy="3722687"/>
          </a:xfrm>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latin typeface="Arial" panose="020B0604020202020204" pitchFamily="34" charset="0"/>
                <a:cs typeface="Arial" panose="020B0604020202020204" pitchFamily="34" charset="0"/>
              </a:rPr>
              <a:t>Kytta’s work offers a solution to the problem of pre-judging a space and its affordances</a:t>
            </a:r>
          </a:p>
        </p:txBody>
      </p:sp>
    </p:spTree>
    <p:extLst>
      <p:ext uri="{BB962C8B-B14F-4D97-AF65-F5344CB8AC3E}">
        <p14:creationId xmlns:p14="http://schemas.microsoft.com/office/powerpoint/2010/main" val="2070925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4246DF4E-F98B-4A63-87B1-C1CBF32C7056}" type="slidenum">
              <a:rPr lang="en-GB" altLang="en-US">
                <a:latin typeface="Arial" panose="020B0604020202020204" pitchFamily="34" charset="0"/>
              </a:rPr>
              <a:pPr eaLnBrk="1" hangingPunct="1"/>
              <a:t>12</a:t>
            </a:fld>
            <a:endParaRPr lang="en-GB" altLang="en-US">
              <a:latin typeface="Arial" panose="020B0604020202020204" pitchFamily="34" charset="0"/>
            </a:endParaRPr>
          </a:p>
        </p:txBody>
      </p:sp>
      <p:sp>
        <p:nvSpPr>
          <p:cNvPr id="49155" name="Rectangle 2"/>
          <p:cNvSpPr>
            <a:spLocks noRot="1" noChangeArrowheads="1" noTextEdit="1"/>
          </p:cNvSpPr>
          <p:nvPr>
            <p:ph type="sldImg"/>
          </p:nvPr>
        </p:nvSpPr>
        <p:spPr>
          <a:xfrm>
            <a:off x="917575" y="744538"/>
            <a:ext cx="4962525" cy="3722687"/>
          </a:xfrm>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anose="020B0604020202020204" pitchFamily="34" charset="0"/>
                <a:cs typeface="Arial" panose="020B0604020202020204" pitchFamily="34" charset="0"/>
              </a:rPr>
              <a:t>What may this afford – what is the potential affordance? (What might a child do here?)</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5534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EBF861A1-AC90-42DD-8DF3-95DC205497B3}" type="slidenum">
              <a:rPr lang="en-GB" altLang="en-US">
                <a:latin typeface="Arial" panose="020B0604020202020204" pitchFamily="34" charset="0"/>
              </a:rPr>
              <a:pPr eaLnBrk="1" hangingPunct="1"/>
              <a:t>19</a:t>
            </a:fld>
            <a:endParaRPr lang="en-GB" altLang="en-US">
              <a:latin typeface="Arial" panose="020B0604020202020204" pitchFamily="34" charset="0"/>
            </a:endParaRPr>
          </a:p>
        </p:txBody>
      </p:sp>
      <p:sp>
        <p:nvSpPr>
          <p:cNvPr id="50179" name="Rectangle 2"/>
          <p:cNvSpPr>
            <a:spLocks noRot="1" noChangeArrowheads="1" noTextEdit="1"/>
          </p:cNvSpPr>
          <p:nvPr>
            <p:ph type="sldImg"/>
          </p:nvPr>
        </p:nvSpPr>
        <p:spPr>
          <a:xfrm>
            <a:off x="917575" y="744538"/>
            <a:ext cx="4962525" cy="3722687"/>
          </a:xfrm>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anose="020B0604020202020204" pitchFamily="34" charset="0"/>
                <a:cs typeface="Arial" panose="020B0604020202020204" pitchFamily="34" charset="0"/>
              </a:rPr>
              <a:t>Note what we considered initially – we CANNOT as adults anticipate what children will do in their environment -  to begin to do so </a:t>
            </a:r>
            <a:r>
              <a:rPr lang="en-GB" altLang="en-US" b="1" i="1" smtClean="0">
                <a:latin typeface="Arial" panose="020B0604020202020204" pitchFamily="34" charset="0"/>
                <a:cs typeface="Arial" panose="020B0604020202020204" pitchFamily="34" charset="0"/>
              </a:rPr>
              <a:t>limits</a:t>
            </a:r>
            <a:r>
              <a:rPr lang="en-GB" altLang="en-US" smtClean="0">
                <a:latin typeface="Arial" panose="020B0604020202020204" pitchFamily="34" charset="0"/>
                <a:cs typeface="Arial" panose="020B0604020202020204" pitchFamily="34" charset="0"/>
              </a:rPr>
              <a:t> the potential of the space. </a:t>
            </a:r>
            <a:endParaRPr lang="en-GB" altLang="en-US" b="1" i="1"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29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xfrm>
            <a:off x="917575" y="744538"/>
            <a:ext cx="4962525" cy="3722687"/>
          </a:xfrm>
          <a:ln/>
        </p:spPr>
      </p:sp>
      <p:sp>
        <p:nvSpPr>
          <p:cNvPr id="51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anose="020B0604020202020204" pitchFamily="34" charset="0"/>
                <a:cs typeface="Arial" panose="020B0604020202020204" pitchFamily="34" charset="0"/>
              </a:rPr>
              <a:t>Potential affordance of this tree?</a:t>
            </a:r>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484B24A1-CA27-449D-8459-266C1C2C9DC4}" type="slidenum">
              <a:rPr lang="en-GB" altLang="en-US">
                <a:latin typeface="Arial" panose="020B0604020202020204" pitchFamily="34" charset="0"/>
              </a:rPr>
              <a:pPr eaLnBrk="1" hangingPunct="1"/>
              <a:t>24</a:t>
            </a:fld>
            <a:endParaRPr lang="en-GB" altLang="en-US">
              <a:latin typeface="Arial" panose="020B0604020202020204" pitchFamily="34" charset="0"/>
            </a:endParaRPr>
          </a:p>
        </p:txBody>
      </p:sp>
    </p:spTree>
    <p:extLst>
      <p:ext uri="{BB962C8B-B14F-4D97-AF65-F5344CB8AC3E}">
        <p14:creationId xmlns:p14="http://schemas.microsoft.com/office/powerpoint/2010/main" val="22938366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xfrm>
            <a:off x="917575" y="744538"/>
            <a:ext cx="4962525" cy="3722687"/>
          </a:xfrm>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anose="020B0604020202020204" pitchFamily="34" charset="0"/>
                <a:cs typeface="Arial" panose="020B0604020202020204" pitchFamily="34" charset="0"/>
              </a:rPr>
              <a:t>‘Climbable’ - not an affordance for these children </a:t>
            </a:r>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B5D58777-C3CE-40E1-B0D8-6489D0A518FA}" type="slidenum">
              <a:rPr lang="en-GB" altLang="en-US">
                <a:latin typeface="Arial" panose="020B0604020202020204" pitchFamily="34" charset="0"/>
              </a:rPr>
              <a:pPr eaLnBrk="1" hangingPunct="1"/>
              <a:t>25</a:t>
            </a:fld>
            <a:endParaRPr lang="en-GB" altLang="en-US">
              <a:latin typeface="Arial" panose="020B0604020202020204" pitchFamily="34" charset="0"/>
            </a:endParaRPr>
          </a:p>
        </p:txBody>
      </p:sp>
    </p:spTree>
    <p:extLst>
      <p:ext uri="{BB962C8B-B14F-4D97-AF65-F5344CB8AC3E}">
        <p14:creationId xmlns:p14="http://schemas.microsoft.com/office/powerpoint/2010/main" val="1566495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93897939-1C57-4306-A7E0-601271A473A2}" type="slidenum">
              <a:rPr lang="en-GB" altLang="en-US">
                <a:latin typeface="Arial" panose="020B0604020202020204" pitchFamily="34" charset="0"/>
              </a:rPr>
              <a:pPr eaLnBrk="1" hangingPunct="1"/>
              <a:t>31</a:t>
            </a:fld>
            <a:endParaRPr lang="en-GB" altLang="en-US">
              <a:latin typeface="Arial" panose="020B0604020202020204" pitchFamily="34" charset="0"/>
            </a:endParaRPr>
          </a:p>
        </p:txBody>
      </p:sp>
      <p:sp>
        <p:nvSpPr>
          <p:cNvPr id="54275" name="Rectangle 2"/>
          <p:cNvSpPr>
            <a:spLocks noRot="1" noChangeArrowheads="1" noTextEdit="1"/>
          </p:cNvSpPr>
          <p:nvPr>
            <p:ph type="sldImg"/>
          </p:nvPr>
        </p:nvSpPr>
        <p:spPr>
          <a:xfrm>
            <a:off x="917575" y="744538"/>
            <a:ext cx="4962525" cy="3722687"/>
          </a:xfrm>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anose="020B0604020202020204" pitchFamily="34" charset="0"/>
                <a:cs typeface="Arial" panose="020B0604020202020204" pitchFamily="34" charset="0"/>
              </a:rPr>
              <a:t>We might also ask why they do not fulfil some potential affordances….  </a:t>
            </a:r>
          </a:p>
          <a:p>
            <a:pPr eaLnBrk="1" hangingPunct="1"/>
            <a:r>
              <a:rPr lang="en-GB" altLang="en-US" smtClean="0">
                <a:latin typeface="Arial" panose="020B0604020202020204" pitchFamily="34" charset="0"/>
                <a:cs typeface="Arial" panose="020B0604020202020204" pitchFamily="34" charset="0"/>
              </a:rPr>
              <a:t>This will be further considered next week. </a:t>
            </a:r>
          </a:p>
          <a:p>
            <a:pPr eaLnBrk="1" hangingPunct="1"/>
            <a:endParaRPr lang="en-GB" altLang="en-US" smtClean="0">
              <a:latin typeface="Arial" panose="020B0604020202020204" pitchFamily="34" charset="0"/>
              <a:cs typeface="Arial" panose="020B0604020202020204" pitchFamily="34" charset="0"/>
            </a:endParaRPr>
          </a:p>
          <a:p>
            <a:pPr eaLnBrk="1" hangingPunct="1"/>
            <a:r>
              <a:rPr lang="en-GB" altLang="en-US" smtClean="0">
                <a:latin typeface="Arial" panose="020B0604020202020204" pitchFamily="34" charset="0"/>
                <a:cs typeface="Arial" panose="020B0604020202020204" pitchFamily="34" charset="0"/>
              </a:rPr>
              <a:t>The mapping task of potential and actualised aff’s might usefully be carried out for the OLP spaces.</a:t>
            </a:r>
          </a:p>
        </p:txBody>
      </p:sp>
    </p:spTree>
    <p:extLst>
      <p:ext uri="{BB962C8B-B14F-4D97-AF65-F5344CB8AC3E}">
        <p14:creationId xmlns:p14="http://schemas.microsoft.com/office/powerpoint/2010/main" val="19265518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10/24/2018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10/24/2018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10/24/2018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10/24/2018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10/24/2018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10/24/2018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10/24/2018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45117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9E621A5A-8C84-4DA9-85AA-85E83BE27786}" type="slidenum">
              <a:rPr lang="en-GB" altLang="en-US"/>
              <a:pPr/>
              <a:t>‹#›</a:t>
            </a:fld>
            <a:endParaRPr lang="en-GB" altLang="en-US"/>
          </a:p>
        </p:txBody>
      </p:sp>
    </p:spTree>
    <p:extLst>
      <p:ext uri="{BB962C8B-B14F-4D97-AF65-F5344CB8AC3E}">
        <p14:creationId xmlns:p14="http://schemas.microsoft.com/office/powerpoint/2010/main" val="18648050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fld id="{EA39A503-F16D-49BA-AD4A-49E68A2DFA25}" type="slidenum">
              <a:rPr lang="en-GB" altLang="en-US"/>
              <a:pPr/>
              <a:t>‹#›</a:t>
            </a:fld>
            <a:endParaRPr lang="en-GB" altLang="en-US"/>
          </a:p>
        </p:txBody>
      </p:sp>
    </p:spTree>
    <p:extLst>
      <p:ext uri="{BB962C8B-B14F-4D97-AF65-F5344CB8AC3E}">
        <p14:creationId xmlns:p14="http://schemas.microsoft.com/office/powerpoint/2010/main" val="22737376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AndObj">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457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57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half" idx="3"/>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GB"/>
          </a:p>
        </p:txBody>
      </p:sp>
      <p:sp>
        <p:nvSpPr>
          <p:cNvPr id="7" name="Rectangle 5"/>
          <p:cNvSpPr>
            <a:spLocks noGrp="1" noChangeArrowheads="1"/>
          </p:cNvSpPr>
          <p:nvPr>
            <p:ph type="ftr" sz="quarter" idx="11"/>
          </p:nvPr>
        </p:nvSpPr>
        <p:spPr>
          <a:ln/>
        </p:spPr>
        <p:txBody>
          <a:bodyPr/>
          <a:lstStyle>
            <a:lvl1pPr>
              <a:defRPr/>
            </a:lvl1pPr>
          </a:lstStyle>
          <a:p>
            <a:pPr>
              <a:defRPr/>
            </a:pPr>
            <a:endParaRPr lang="en-GB"/>
          </a:p>
        </p:txBody>
      </p:sp>
      <p:sp>
        <p:nvSpPr>
          <p:cNvPr id="8" name="Rectangle 6"/>
          <p:cNvSpPr>
            <a:spLocks noGrp="1" noChangeArrowheads="1"/>
          </p:cNvSpPr>
          <p:nvPr>
            <p:ph type="sldNum" sz="quarter" idx="12"/>
          </p:nvPr>
        </p:nvSpPr>
        <p:spPr>
          <a:ln/>
        </p:spPr>
        <p:txBody>
          <a:bodyPr/>
          <a:lstStyle>
            <a:lvl1pPr>
              <a:defRPr/>
            </a:lvl1pPr>
          </a:lstStyle>
          <a:p>
            <a:fld id="{C435A451-A230-4D8A-B0D6-BBEB79605479}" type="slidenum">
              <a:rPr lang="en-GB" altLang="en-US"/>
              <a:pPr/>
              <a:t>‹#›</a:t>
            </a:fld>
            <a:endParaRPr lang="en-GB" altLang="en-US"/>
          </a:p>
        </p:txBody>
      </p:sp>
    </p:spTree>
    <p:extLst>
      <p:ext uri="{BB962C8B-B14F-4D97-AF65-F5344CB8AC3E}">
        <p14:creationId xmlns:p14="http://schemas.microsoft.com/office/powerpoint/2010/main" val="275186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10/24/2018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pic>
        <p:nvPicPr>
          <p:cNvPr id="7" name="Picture 6"/>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mtClean="0"/>
              <a:t>What is affordance?</a:t>
            </a:r>
            <a:endParaRPr lang="en-US" altLang="en-US" smtClean="0"/>
          </a:p>
        </p:txBody>
      </p:sp>
      <p:sp>
        <p:nvSpPr>
          <p:cNvPr id="6147" name="Rectangle 3"/>
          <p:cNvSpPr>
            <a:spLocks noGrp="1" noChangeArrowheads="1"/>
          </p:cNvSpPr>
          <p:nvPr>
            <p:ph sz="half" idx="1"/>
          </p:nvPr>
        </p:nvSpPr>
        <p:spPr>
          <a:xfrm>
            <a:off x="246185" y="1512278"/>
            <a:ext cx="8269165" cy="3692768"/>
          </a:xfrm>
          <a:solidFill>
            <a:schemeClr val="bg1"/>
          </a:solidFill>
        </p:spPr>
        <p:txBody>
          <a:bodyPr>
            <a:normAutofit/>
          </a:bodyPr>
          <a:lstStyle/>
          <a:p>
            <a:pPr eaLnBrk="1" hangingPunct="1"/>
            <a:r>
              <a:rPr lang="en-GB" altLang="en-US" dirty="0" smtClean="0"/>
              <a:t>Concept from ecological psychology, work on visual perception: Gibson 1977, 1979</a:t>
            </a:r>
          </a:p>
          <a:p>
            <a:pPr eaLnBrk="1" hangingPunct="1"/>
            <a:r>
              <a:rPr lang="en-GB" altLang="en-US" dirty="0" smtClean="0"/>
              <a:t>Considers the ‘animal’ in its ‘environment’:</a:t>
            </a:r>
          </a:p>
          <a:p>
            <a:pPr lvl="1" eaLnBrk="1" hangingPunct="1"/>
            <a:r>
              <a:rPr lang="en-GB" altLang="en-US" dirty="0" smtClean="0"/>
              <a:t>‘The environment provides opportunities and resources for action, and information for what is to be perceived so as to guide action. Action has consequences that provide more information for the perceiver. The animal and environment are dynamic players in the systemic whole’ (Gibson and Pick 2000 p.14). </a:t>
            </a:r>
          </a:p>
        </p:txBody>
      </p:sp>
    </p:spTree>
    <p:extLst>
      <p:ext uri="{BB962C8B-B14F-4D97-AF65-F5344CB8AC3E}">
        <p14:creationId xmlns:p14="http://schemas.microsoft.com/office/powerpoint/2010/main" val="2023441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GB" altLang="en-US" smtClean="0"/>
              <a:t>Affordance </a:t>
            </a:r>
          </a:p>
        </p:txBody>
      </p:sp>
      <p:sp>
        <p:nvSpPr>
          <p:cNvPr id="7171" name="Rectangle 3"/>
          <p:cNvSpPr>
            <a:spLocks noGrp="1" noChangeArrowheads="1"/>
          </p:cNvSpPr>
          <p:nvPr>
            <p:ph sz="half" idx="1"/>
          </p:nvPr>
        </p:nvSpPr>
        <p:spPr>
          <a:xfrm>
            <a:off x="386862" y="1354015"/>
            <a:ext cx="8128488" cy="3323493"/>
          </a:xfrm>
          <a:solidFill>
            <a:schemeClr val="bg1"/>
          </a:solidFill>
        </p:spPr>
        <p:txBody>
          <a:bodyPr>
            <a:normAutofit/>
          </a:bodyPr>
          <a:lstStyle/>
          <a:p>
            <a:pPr eaLnBrk="1" hangingPunct="1"/>
            <a:endParaRPr lang="en-US" altLang="en-US" dirty="0" smtClean="0"/>
          </a:p>
          <a:p>
            <a:pPr eaLnBrk="1" hangingPunct="1"/>
            <a:r>
              <a:rPr lang="en-US" altLang="en-US" dirty="0" smtClean="0"/>
              <a:t>Gibson introduced the word ‘affordance’:</a:t>
            </a:r>
            <a:endParaRPr lang="en-GB" altLang="en-US" dirty="0" smtClean="0"/>
          </a:p>
          <a:p>
            <a:pPr lvl="1" eaLnBrk="1" hangingPunct="1"/>
            <a:r>
              <a:rPr lang="en-US" altLang="en-US" dirty="0" smtClean="0"/>
              <a:t>‘I have made it up. I mean by it something that refers to both the environment and the animal in a way that no existing term does. It implies the complementarity of the animal and the environment’ (Gibson 1979 p.127). </a:t>
            </a:r>
            <a:endParaRPr lang="en-GB" altLang="en-US" dirty="0" smtClean="0"/>
          </a:p>
          <a:p>
            <a:pPr eaLnBrk="1" hangingPunct="1"/>
            <a:endParaRPr lang="en-US" altLang="en-US" dirty="0" smtClean="0"/>
          </a:p>
          <a:p>
            <a:pPr eaLnBrk="1" hangingPunct="1"/>
            <a:endParaRPr lang="en-GB" altLang="en-US" dirty="0" smtClean="0"/>
          </a:p>
        </p:txBody>
      </p:sp>
    </p:spTree>
    <p:extLst>
      <p:ext uri="{BB962C8B-B14F-4D97-AF65-F5344CB8AC3E}">
        <p14:creationId xmlns:p14="http://schemas.microsoft.com/office/powerpoint/2010/main" val="3051042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mtClean="0"/>
              <a:t>Affordance</a:t>
            </a:r>
          </a:p>
        </p:txBody>
      </p:sp>
      <p:sp>
        <p:nvSpPr>
          <p:cNvPr id="8195" name="Rectangle 3"/>
          <p:cNvSpPr>
            <a:spLocks noGrp="1" noChangeArrowheads="1"/>
          </p:cNvSpPr>
          <p:nvPr>
            <p:ph sz="half" idx="1"/>
          </p:nvPr>
        </p:nvSpPr>
        <p:spPr>
          <a:xfrm>
            <a:off x="628650" y="1389184"/>
            <a:ext cx="7886700" cy="4026877"/>
          </a:xfrm>
          <a:solidFill>
            <a:schemeClr val="bg1"/>
          </a:solidFill>
        </p:spPr>
        <p:txBody>
          <a:bodyPr>
            <a:normAutofit/>
          </a:bodyPr>
          <a:lstStyle/>
          <a:p>
            <a:pPr eaLnBrk="1" hangingPunct="1"/>
            <a:r>
              <a:rPr lang="en-US" altLang="en-US" sz="2400" dirty="0" smtClean="0"/>
              <a:t>The location of the affordance lies neither with the animal nor within the environment but between them within the perception by the animal of its environment. </a:t>
            </a:r>
            <a:endParaRPr lang="en-US" altLang="en-US" sz="2400" dirty="0" smtClean="0"/>
          </a:p>
          <a:p>
            <a:pPr eaLnBrk="1" hangingPunct="1"/>
            <a:endParaRPr lang="en-US" altLang="en-US" sz="2400" dirty="0" smtClean="0"/>
          </a:p>
          <a:p>
            <a:pPr eaLnBrk="1" hangingPunct="1"/>
            <a:r>
              <a:rPr lang="en-US" altLang="en-US" sz="2400" dirty="0" smtClean="0"/>
              <a:t>‘The affordances of the environment are what it</a:t>
            </a:r>
            <a:r>
              <a:rPr lang="en-US" altLang="en-US" sz="2400" i="1" dirty="0" smtClean="0"/>
              <a:t> offers</a:t>
            </a:r>
            <a:r>
              <a:rPr lang="en-US" altLang="en-US" sz="2400" dirty="0" smtClean="0"/>
              <a:t> the animal, what it </a:t>
            </a:r>
            <a:r>
              <a:rPr lang="en-US" altLang="en-US" sz="2400" i="1" dirty="0" smtClean="0"/>
              <a:t>provides</a:t>
            </a:r>
            <a:r>
              <a:rPr lang="en-US" altLang="en-US" sz="2400" dirty="0" smtClean="0"/>
              <a:t> or </a:t>
            </a:r>
            <a:r>
              <a:rPr lang="en-US" altLang="en-US" sz="2400" i="1" dirty="0" smtClean="0"/>
              <a:t>furnishes</a:t>
            </a:r>
            <a:r>
              <a:rPr lang="en-US" altLang="en-US" sz="2400" dirty="0" smtClean="0"/>
              <a:t>, either for good or ill’ (Gibson 1979 p.127).</a:t>
            </a:r>
            <a:r>
              <a:rPr lang="en-GB" altLang="en-US" sz="2400" dirty="0" smtClean="0"/>
              <a:t> </a:t>
            </a:r>
            <a:endParaRPr lang="en-GB" altLang="en-US" sz="2400" dirty="0" smtClean="0"/>
          </a:p>
          <a:p>
            <a:r>
              <a:rPr lang="en-GB" altLang="en-US" sz="2400" dirty="0"/>
              <a:t>It is therefore not possible to measure affordance ‘as we measure [physical properties] in physics’ (Gibson 1979 p.128). </a:t>
            </a:r>
          </a:p>
          <a:p>
            <a:pPr eaLnBrk="1" hangingPunct="1"/>
            <a:endParaRPr lang="en-GB" altLang="en-US" sz="2400" dirty="0" smtClean="0"/>
          </a:p>
        </p:txBody>
      </p:sp>
    </p:spTree>
    <p:extLst>
      <p:ext uri="{BB962C8B-B14F-4D97-AF65-F5344CB8AC3E}">
        <p14:creationId xmlns:p14="http://schemas.microsoft.com/office/powerpoint/2010/main" val="3060315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628650" y="4220030"/>
            <a:ext cx="8032024" cy="1107996"/>
          </a:xfrm>
          <a:prstGeom prst="rect">
            <a:avLst/>
          </a:prstGeom>
        </p:spPr>
        <p:txBody>
          <a:bodyPr wrap="square">
            <a:spAutoFit/>
          </a:bodyPr>
          <a:lstStyle/>
          <a:p>
            <a:r>
              <a:rPr lang="en-GB" sz="2400" dirty="0" smtClean="0"/>
              <a:t>Affordance </a:t>
            </a:r>
            <a:r>
              <a:rPr lang="en-GB" sz="2400" dirty="0"/>
              <a:t>is located between agent and environment and </a:t>
            </a:r>
            <a:r>
              <a:rPr lang="en-GB" sz="2400" b="1" u="sng" dirty="0"/>
              <a:t>mediated by the sociocultural historical context in which </a:t>
            </a:r>
            <a:r>
              <a:rPr lang="en-GB" sz="2400" b="1" u="sng" dirty="0" smtClean="0"/>
              <a:t>both</a:t>
            </a:r>
          </a:p>
          <a:p>
            <a:r>
              <a:rPr lang="en-GB" dirty="0" smtClean="0"/>
              <a:t>[Fig 2.2 Waters 2017]</a:t>
            </a:r>
            <a:endParaRPr lang="en-GB" dirty="0"/>
          </a:p>
        </p:txBody>
      </p:sp>
      <p:pic>
        <p:nvPicPr>
          <p:cNvPr id="9" name="Picture 8"/>
          <p:cNvPicPr>
            <a:picLocks noChangeAspect="1"/>
          </p:cNvPicPr>
          <p:nvPr/>
        </p:nvPicPr>
        <p:blipFill rotWithShape="1">
          <a:blip r:embed="rId2"/>
          <a:srcRect l="9368" t="24038" r="17086" b="29932"/>
          <a:stretch/>
        </p:blipFill>
        <p:spPr>
          <a:xfrm>
            <a:off x="628650" y="767693"/>
            <a:ext cx="7849144" cy="3360170"/>
          </a:xfrm>
          <a:prstGeom prst="rect">
            <a:avLst/>
          </a:prstGeom>
        </p:spPr>
      </p:pic>
    </p:spTree>
    <p:extLst>
      <p:ext uri="{BB962C8B-B14F-4D97-AF65-F5344CB8AC3E}">
        <p14:creationId xmlns:p14="http://schemas.microsoft.com/office/powerpoint/2010/main" val="21302420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sz="4000" dirty="0" smtClean="0"/>
              <a:t>Affordance </a:t>
            </a:r>
            <a:r>
              <a:rPr lang="en-GB" altLang="en-US" sz="4000" dirty="0" smtClean="0"/>
              <a:t>and outdoor play </a:t>
            </a:r>
            <a:endParaRPr lang="en-GB" altLang="en-US" sz="4000" dirty="0" smtClean="0"/>
          </a:p>
        </p:txBody>
      </p:sp>
      <p:sp>
        <p:nvSpPr>
          <p:cNvPr id="9219" name="Rectangle 3"/>
          <p:cNvSpPr>
            <a:spLocks noGrp="1" noChangeArrowheads="1"/>
          </p:cNvSpPr>
          <p:nvPr>
            <p:ph sz="half" idx="1"/>
          </p:nvPr>
        </p:nvSpPr>
        <p:spPr>
          <a:xfrm>
            <a:off x="628649" y="1825625"/>
            <a:ext cx="7688873" cy="3432175"/>
          </a:xfrm>
          <a:solidFill>
            <a:schemeClr val="bg1"/>
          </a:solidFill>
        </p:spPr>
        <p:txBody>
          <a:bodyPr>
            <a:normAutofit/>
          </a:bodyPr>
          <a:lstStyle/>
          <a:p>
            <a:pPr eaLnBrk="1" hangingPunct="1"/>
            <a:r>
              <a:rPr lang="en-GB" altLang="en-US" dirty="0" smtClean="0"/>
              <a:t>The term has been adopted by academics writing about young children in their  outdoor spaces</a:t>
            </a:r>
          </a:p>
          <a:p>
            <a:pPr eaLnBrk="1" hangingPunct="1"/>
            <a:r>
              <a:rPr lang="en-GB" altLang="en-US" dirty="0" smtClean="0"/>
              <a:t>Here the ‘animal’ is the human being, specifically the child</a:t>
            </a:r>
          </a:p>
          <a:p>
            <a:pPr eaLnBrk="1" hangingPunct="1"/>
            <a:r>
              <a:rPr lang="en-GB" altLang="en-US" dirty="0" smtClean="0"/>
              <a:t>The ‘environment’ is the space in which the child finds herself </a:t>
            </a:r>
          </a:p>
        </p:txBody>
      </p:sp>
    </p:spTree>
    <p:extLst>
      <p:ext uri="{BB962C8B-B14F-4D97-AF65-F5344CB8AC3E}">
        <p14:creationId xmlns:p14="http://schemas.microsoft.com/office/powerpoint/2010/main" val="37741182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mtClean="0"/>
              <a:t>Perception of affordances 1 </a:t>
            </a:r>
            <a:endParaRPr lang="en-US" altLang="en-US" smtClean="0"/>
          </a:p>
        </p:txBody>
      </p:sp>
      <p:sp>
        <p:nvSpPr>
          <p:cNvPr id="11267" name="Rectangle 3"/>
          <p:cNvSpPr>
            <a:spLocks noGrp="1" noChangeArrowheads="1"/>
          </p:cNvSpPr>
          <p:nvPr>
            <p:ph sz="half" idx="1"/>
          </p:nvPr>
        </p:nvSpPr>
        <p:spPr>
          <a:xfrm>
            <a:off x="628650" y="1590614"/>
            <a:ext cx="7886700" cy="3227571"/>
          </a:xfrm>
          <a:solidFill>
            <a:schemeClr val="bg1"/>
          </a:solidFill>
        </p:spPr>
        <p:txBody>
          <a:bodyPr>
            <a:normAutofit/>
          </a:bodyPr>
          <a:lstStyle/>
          <a:p>
            <a:pPr eaLnBrk="1" hangingPunct="1"/>
            <a:r>
              <a:rPr lang="en-GB" altLang="en-US" dirty="0" smtClean="0"/>
              <a:t>‘If a rock is big enough to fit the hand, it might be </a:t>
            </a:r>
            <a:r>
              <a:rPr lang="en-GB" altLang="en-US" b="1" dirty="0" smtClean="0"/>
              <a:t>perceived</a:t>
            </a:r>
            <a:r>
              <a:rPr lang="en-GB" altLang="en-US" dirty="0" smtClean="0"/>
              <a:t> as an object to grasp or throw; it affords grasping or throwing. A tree that is appropriately branched and stemmed, will likewise be </a:t>
            </a:r>
            <a:r>
              <a:rPr lang="en-GB" altLang="en-US" b="1" dirty="0" smtClean="0"/>
              <a:t>perceived</a:t>
            </a:r>
            <a:r>
              <a:rPr lang="en-GB" altLang="en-US" dirty="0" smtClean="0"/>
              <a:t> as climb-on-able; in affords climbing on.’ (</a:t>
            </a:r>
            <a:r>
              <a:rPr lang="en-GB" altLang="en-US" dirty="0" err="1" smtClean="0"/>
              <a:t>Fjortoft</a:t>
            </a:r>
            <a:r>
              <a:rPr lang="en-GB" altLang="en-US" dirty="0" smtClean="0"/>
              <a:t> and </a:t>
            </a:r>
            <a:r>
              <a:rPr lang="en-GB" altLang="en-US" dirty="0" err="1" smtClean="0"/>
              <a:t>Sageie</a:t>
            </a:r>
            <a:r>
              <a:rPr lang="en-GB" altLang="en-US" dirty="0" smtClean="0"/>
              <a:t> 2000 p.111)</a:t>
            </a:r>
            <a:r>
              <a:rPr lang="en-US" altLang="en-US" dirty="0" smtClean="0"/>
              <a:t> </a:t>
            </a:r>
          </a:p>
        </p:txBody>
      </p:sp>
    </p:spTree>
    <p:extLst>
      <p:ext uri="{BB962C8B-B14F-4D97-AF65-F5344CB8AC3E}">
        <p14:creationId xmlns:p14="http://schemas.microsoft.com/office/powerpoint/2010/main" val="3194398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altLang="en-US" smtClean="0"/>
              <a:t>Perception of affordances 2</a:t>
            </a:r>
            <a:endParaRPr lang="en-US" altLang="en-US" smtClean="0"/>
          </a:p>
        </p:txBody>
      </p:sp>
      <p:sp>
        <p:nvSpPr>
          <p:cNvPr id="12291" name="Rectangle 3"/>
          <p:cNvSpPr>
            <a:spLocks noGrp="1" noChangeArrowheads="1"/>
          </p:cNvSpPr>
          <p:nvPr>
            <p:ph sz="half" idx="1"/>
          </p:nvPr>
        </p:nvSpPr>
        <p:spPr>
          <a:xfrm>
            <a:off x="628649" y="1825625"/>
            <a:ext cx="7636119" cy="3010144"/>
          </a:xfrm>
          <a:solidFill>
            <a:schemeClr val="bg1"/>
          </a:solidFill>
        </p:spPr>
        <p:txBody>
          <a:bodyPr>
            <a:normAutofit/>
          </a:bodyPr>
          <a:lstStyle/>
          <a:p>
            <a:pPr eaLnBrk="1" hangingPunct="1"/>
            <a:r>
              <a:rPr lang="en-GB" altLang="en-US" sz="2400" dirty="0" smtClean="0"/>
              <a:t>We need to ensure we do not, as adults, decide that certain features afford certain activities in certain circumstances as this is omitting the </a:t>
            </a:r>
            <a:r>
              <a:rPr lang="en-GB" altLang="en-US" sz="2400" b="1" dirty="0" smtClean="0"/>
              <a:t>perceptual</a:t>
            </a:r>
            <a:r>
              <a:rPr lang="en-GB" altLang="en-US" sz="2400" dirty="0" smtClean="0"/>
              <a:t> nature of affordance</a:t>
            </a:r>
          </a:p>
          <a:p>
            <a:pPr eaLnBrk="1" hangingPunct="1"/>
            <a:r>
              <a:rPr lang="en-GB" altLang="en-US" sz="2400" dirty="0" smtClean="0"/>
              <a:t>The space can only afford an activity if the activity is perceived as do-able in the space by the do-</a:t>
            </a:r>
            <a:r>
              <a:rPr lang="en-GB" altLang="en-US" sz="2400" dirty="0" err="1" smtClean="0"/>
              <a:t>er</a:t>
            </a:r>
            <a:r>
              <a:rPr lang="en-GB" altLang="en-US" sz="2400" dirty="0" smtClean="0"/>
              <a:t> </a:t>
            </a:r>
          </a:p>
        </p:txBody>
      </p:sp>
    </p:spTree>
    <p:extLst>
      <p:ext uri="{BB962C8B-B14F-4D97-AF65-F5344CB8AC3E}">
        <p14:creationId xmlns:p14="http://schemas.microsoft.com/office/powerpoint/2010/main" val="426704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5" name="Content Placeholder 4"/>
          <p:cNvSpPr>
            <a:spLocks noGrp="1"/>
          </p:cNvSpPr>
          <p:nvPr>
            <p:ph sz="half" idx="1"/>
          </p:nvPr>
        </p:nvSpPr>
        <p:spPr>
          <a:xfrm>
            <a:off x="628650" y="1825625"/>
            <a:ext cx="7886700" cy="2588113"/>
          </a:xfrm>
        </p:spPr>
        <p:txBody>
          <a:bodyPr/>
          <a:lstStyle/>
          <a:p>
            <a:r>
              <a:rPr lang="en-GB" altLang="en-US" dirty="0" err="1"/>
              <a:t>Fjortoft</a:t>
            </a:r>
            <a:r>
              <a:rPr lang="en-GB" altLang="en-US" dirty="0"/>
              <a:t> and </a:t>
            </a:r>
            <a:r>
              <a:rPr lang="en-GB" altLang="en-US" dirty="0" err="1"/>
              <a:t>Sageie</a:t>
            </a:r>
            <a:r>
              <a:rPr lang="en-GB" altLang="en-US" dirty="0"/>
              <a:t> (2000) clearly state: ‘as adults we perceive the landscape as </a:t>
            </a:r>
            <a:r>
              <a:rPr lang="en-GB" altLang="en-US" i="1" dirty="0"/>
              <a:t>forms</a:t>
            </a:r>
            <a:r>
              <a:rPr lang="en-GB" altLang="en-US" dirty="0"/>
              <a:t>, whereas children will interpret the landscape and terrain as </a:t>
            </a:r>
            <a:r>
              <a:rPr lang="en-GB" altLang="en-US" i="1" dirty="0"/>
              <a:t>functions’</a:t>
            </a:r>
            <a:r>
              <a:rPr lang="en-GB" altLang="en-US" dirty="0"/>
              <a:t> (p.85) </a:t>
            </a:r>
            <a:endParaRPr lang="en-US" altLang="en-US" dirty="0"/>
          </a:p>
          <a:p>
            <a:endParaRPr lang="en-GB" dirty="0"/>
          </a:p>
        </p:txBody>
      </p:sp>
    </p:spTree>
    <p:extLst>
      <p:ext uri="{BB962C8B-B14F-4D97-AF65-F5344CB8AC3E}">
        <p14:creationId xmlns:p14="http://schemas.microsoft.com/office/powerpoint/2010/main" val="2625793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altLang="en-US" smtClean="0"/>
              <a:t>Perception of affordances 3</a:t>
            </a:r>
            <a:endParaRPr lang="en-US" altLang="en-US" smtClean="0"/>
          </a:p>
        </p:txBody>
      </p:sp>
      <p:sp>
        <p:nvSpPr>
          <p:cNvPr id="13315" name="Rectangle 3"/>
          <p:cNvSpPr>
            <a:spLocks noGrp="1" noChangeArrowheads="1"/>
          </p:cNvSpPr>
          <p:nvPr>
            <p:ph sz="half" idx="1"/>
          </p:nvPr>
        </p:nvSpPr>
        <p:spPr>
          <a:xfrm>
            <a:off x="628650" y="1825625"/>
            <a:ext cx="7886700" cy="3432175"/>
          </a:xfrm>
          <a:solidFill>
            <a:schemeClr val="bg1"/>
          </a:solidFill>
        </p:spPr>
        <p:txBody>
          <a:bodyPr>
            <a:normAutofit/>
          </a:bodyPr>
          <a:lstStyle/>
          <a:p>
            <a:pPr eaLnBrk="1" hangingPunct="1"/>
            <a:r>
              <a:rPr lang="en-GB" altLang="en-US" dirty="0" smtClean="0"/>
              <a:t>The description of an environment using the concept of affordance then must be based on </a:t>
            </a:r>
            <a:r>
              <a:rPr lang="en-GB" altLang="en-US" u="sng" dirty="0" smtClean="0"/>
              <a:t>children’s activity within the environment</a:t>
            </a:r>
            <a:r>
              <a:rPr lang="en-GB" altLang="en-US" dirty="0" smtClean="0"/>
              <a:t>, rather than on an adult’s ideas about what children can do in a space.</a:t>
            </a:r>
          </a:p>
          <a:p>
            <a:pPr eaLnBrk="1" hangingPunct="1"/>
            <a:r>
              <a:rPr lang="en-GB" altLang="en-US" dirty="0" smtClean="0"/>
              <a:t>We cannot judge the affordances of an environment before or without such activity taking place. </a:t>
            </a:r>
            <a:endParaRPr lang="en-US" altLang="en-US" dirty="0" smtClean="0"/>
          </a:p>
        </p:txBody>
      </p:sp>
    </p:spTree>
    <p:extLst>
      <p:ext uri="{BB962C8B-B14F-4D97-AF65-F5344CB8AC3E}">
        <p14:creationId xmlns:p14="http://schemas.microsoft.com/office/powerpoint/2010/main" val="1584128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smtClean="0"/>
              <a:t>Locating affordance</a:t>
            </a:r>
            <a:endParaRPr lang="en-US" altLang="en-US" smtClean="0"/>
          </a:p>
        </p:txBody>
      </p:sp>
      <p:sp>
        <p:nvSpPr>
          <p:cNvPr id="15363" name="Rectangle 3"/>
          <p:cNvSpPr>
            <a:spLocks noGrp="1" noChangeArrowheads="1"/>
          </p:cNvSpPr>
          <p:nvPr>
            <p:ph sz="half" idx="1"/>
          </p:nvPr>
        </p:nvSpPr>
        <p:spPr>
          <a:xfrm>
            <a:off x="628650" y="1389186"/>
            <a:ext cx="7886700" cy="4853352"/>
          </a:xfrm>
          <a:solidFill>
            <a:schemeClr val="bg1"/>
          </a:solidFill>
        </p:spPr>
        <p:txBody>
          <a:bodyPr>
            <a:normAutofit/>
          </a:bodyPr>
          <a:lstStyle/>
          <a:p>
            <a:pPr eaLnBrk="1" hangingPunct="1">
              <a:lnSpc>
                <a:spcPct val="90000"/>
              </a:lnSpc>
            </a:pPr>
            <a:r>
              <a:rPr lang="en-GB" altLang="en-US" dirty="0" err="1" smtClean="0"/>
              <a:t>Kytta</a:t>
            </a:r>
            <a:r>
              <a:rPr lang="en-GB" altLang="en-US" dirty="0" smtClean="0"/>
              <a:t> (2004) described affordances as being ‘located at the interface between the setting and the person’ (p.181)</a:t>
            </a:r>
          </a:p>
          <a:p>
            <a:pPr eaLnBrk="1" hangingPunct="1">
              <a:lnSpc>
                <a:spcPct val="90000"/>
              </a:lnSpc>
            </a:pPr>
            <a:r>
              <a:rPr lang="en-GB" altLang="en-US" dirty="0" err="1" smtClean="0"/>
              <a:t>Kytta</a:t>
            </a:r>
            <a:r>
              <a:rPr lang="en-GB" altLang="en-US" dirty="0" smtClean="0"/>
              <a:t> suggests we can consider </a:t>
            </a:r>
            <a:r>
              <a:rPr lang="en-GB" altLang="en-US" b="1" dirty="0" smtClean="0"/>
              <a:t>potential affordances</a:t>
            </a:r>
            <a:r>
              <a:rPr lang="en-GB" altLang="en-US" dirty="0" smtClean="0"/>
              <a:t> </a:t>
            </a:r>
          </a:p>
          <a:p>
            <a:pPr lvl="1" eaLnBrk="1" hangingPunct="1">
              <a:lnSpc>
                <a:spcPct val="90000"/>
              </a:lnSpc>
            </a:pPr>
            <a:r>
              <a:rPr lang="en-GB" altLang="en-US" dirty="0" smtClean="0"/>
              <a:t>those affordances of an environment that are specified relative to an individual and ‘are available to be perceived’ (ibid.) </a:t>
            </a:r>
          </a:p>
          <a:p>
            <a:pPr eaLnBrk="1" hangingPunct="1">
              <a:lnSpc>
                <a:spcPct val="90000"/>
              </a:lnSpc>
            </a:pPr>
            <a:r>
              <a:rPr lang="en-GB" altLang="en-US" dirty="0" smtClean="0"/>
              <a:t>A subset of these are the </a:t>
            </a:r>
            <a:r>
              <a:rPr lang="en-GB" altLang="en-US" b="1" dirty="0" smtClean="0"/>
              <a:t>actualised affordances</a:t>
            </a:r>
            <a:r>
              <a:rPr lang="en-GB" altLang="en-US" dirty="0" smtClean="0"/>
              <a:t> </a:t>
            </a:r>
          </a:p>
          <a:p>
            <a:pPr lvl="1" eaLnBrk="1" hangingPunct="1">
              <a:lnSpc>
                <a:spcPct val="90000"/>
              </a:lnSpc>
            </a:pPr>
            <a:r>
              <a:rPr lang="en-GB" altLang="en-US" dirty="0" smtClean="0"/>
              <a:t>revealed through actions of the individual, or through self report. </a:t>
            </a:r>
            <a:endParaRPr lang="en-US" altLang="en-US" dirty="0" smtClean="0"/>
          </a:p>
        </p:txBody>
      </p:sp>
    </p:spTree>
    <p:extLst>
      <p:ext uri="{BB962C8B-B14F-4D97-AF65-F5344CB8AC3E}">
        <p14:creationId xmlns:p14="http://schemas.microsoft.com/office/powerpoint/2010/main" val="3882157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descr="DSCF0820"/>
          <p:cNvPicPr>
            <a:picLocks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1644650" y="0"/>
            <a:ext cx="5853113" cy="6858000"/>
          </a:xfrm>
          <a:noFill/>
        </p:spPr>
      </p:pic>
    </p:spTree>
    <p:extLst>
      <p:ext uri="{BB962C8B-B14F-4D97-AF65-F5344CB8AC3E}">
        <p14:creationId xmlns:p14="http://schemas.microsoft.com/office/powerpoint/2010/main" val="37793454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DSCF0821"/>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644650" y="0"/>
            <a:ext cx="5853113" cy="6858000"/>
          </a:xfrm>
          <a:noFill/>
        </p:spPr>
      </p:pic>
    </p:spTree>
    <p:extLst>
      <p:ext uri="{BB962C8B-B14F-4D97-AF65-F5344CB8AC3E}">
        <p14:creationId xmlns:p14="http://schemas.microsoft.com/office/powerpoint/2010/main" val="24623000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7" descr="DSCF0822"/>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644650" y="0"/>
            <a:ext cx="5853113" cy="6858000"/>
          </a:xfrm>
          <a:noFill/>
        </p:spPr>
      </p:pic>
    </p:spTree>
    <p:extLst>
      <p:ext uri="{BB962C8B-B14F-4D97-AF65-F5344CB8AC3E}">
        <p14:creationId xmlns:p14="http://schemas.microsoft.com/office/powerpoint/2010/main" val="2280275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DSCF0827"/>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644650" y="0"/>
            <a:ext cx="5853113" cy="6858000"/>
          </a:xfrm>
          <a:noFill/>
        </p:spPr>
      </p:pic>
    </p:spTree>
    <p:extLst>
      <p:ext uri="{BB962C8B-B14F-4D97-AF65-F5344CB8AC3E}">
        <p14:creationId xmlns:p14="http://schemas.microsoft.com/office/powerpoint/2010/main" val="3619500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 descr="DSCF0824"/>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644650" y="0"/>
            <a:ext cx="5853113" cy="6858000"/>
          </a:xfrm>
          <a:noFill/>
        </p:spPr>
      </p:pic>
    </p:spTree>
    <p:extLst>
      <p:ext uri="{BB962C8B-B14F-4D97-AF65-F5344CB8AC3E}">
        <p14:creationId xmlns:p14="http://schemas.microsoft.com/office/powerpoint/2010/main" val="9536130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6" descr="DSCF0825"/>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644650" y="0"/>
            <a:ext cx="5853113" cy="6858000"/>
          </a:xfrm>
          <a:noFill/>
        </p:spPr>
      </p:pic>
    </p:spTree>
    <p:extLst>
      <p:ext uri="{BB962C8B-B14F-4D97-AF65-F5344CB8AC3E}">
        <p14:creationId xmlns:p14="http://schemas.microsoft.com/office/powerpoint/2010/main" val="1665374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DSCF0830"/>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rot="4974333">
            <a:off x="1142207" y="502443"/>
            <a:ext cx="6858000" cy="5853113"/>
          </a:xfrm>
          <a:noFill/>
        </p:spPr>
      </p:pic>
    </p:spTree>
    <p:extLst>
      <p:ext uri="{BB962C8B-B14F-4D97-AF65-F5344CB8AC3E}">
        <p14:creationId xmlns:p14="http://schemas.microsoft.com/office/powerpoint/2010/main" val="2796110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DSCF0829"/>
          <p:cNvPicPr>
            <a:picLocks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669925" y="277813"/>
            <a:ext cx="7804150" cy="5853112"/>
          </a:xfrm>
          <a:noFill/>
        </p:spPr>
      </p:pic>
    </p:spTree>
    <p:extLst>
      <p:ext uri="{BB962C8B-B14F-4D97-AF65-F5344CB8AC3E}">
        <p14:creationId xmlns:p14="http://schemas.microsoft.com/office/powerpoint/2010/main" val="1232601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5" descr="DSCF0833"/>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669925" y="277813"/>
            <a:ext cx="7804150" cy="5853112"/>
          </a:xfrm>
          <a:noFill/>
        </p:spPr>
      </p:pic>
    </p:spTree>
    <p:extLst>
      <p:ext uri="{BB962C8B-B14F-4D97-AF65-F5344CB8AC3E}">
        <p14:creationId xmlns:p14="http://schemas.microsoft.com/office/powerpoint/2010/main" val="1681286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DSCF0832"/>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669925" y="277813"/>
            <a:ext cx="7804150" cy="5853112"/>
          </a:xfrm>
          <a:noFill/>
        </p:spPr>
      </p:pic>
    </p:spTree>
    <p:extLst>
      <p:ext uri="{BB962C8B-B14F-4D97-AF65-F5344CB8AC3E}">
        <p14:creationId xmlns:p14="http://schemas.microsoft.com/office/powerpoint/2010/main" val="8168938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6" descr="DSCF0835"/>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669925" y="277813"/>
            <a:ext cx="7804150" cy="5853112"/>
          </a:xfrm>
          <a:noFill/>
        </p:spPr>
      </p:pic>
    </p:spTree>
    <p:extLst>
      <p:ext uri="{BB962C8B-B14F-4D97-AF65-F5344CB8AC3E}">
        <p14:creationId xmlns:p14="http://schemas.microsoft.com/office/powerpoint/2010/main" val="11064965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descr="DSCF0834"/>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669925" y="277813"/>
            <a:ext cx="7804150" cy="5853112"/>
          </a:xfrm>
          <a:noFill/>
        </p:spPr>
      </p:pic>
    </p:spTree>
    <p:extLst>
      <p:ext uri="{BB962C8B-B14F-4D97-AF65-F5344CB8AC3E}">
        <p14:creationId xmlns:p14="http://schemas.microsoft.com/office/powerpoint/2010/main" val="21860538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descr="DSCF0838"/>
          <p:cNvPicPr>
            <a:picLocks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669925" y="277813"/>
            <a:ext cx="7804150" cy="5853112"/>
          </a:xfrm>
          <a:noFill/>
        </p:spPr>
      </p:pic>
      <p:sp>
        <p:nvSpPr>
          <p:cNvPr id="5" name="Oval 4"/>
          <p:cNvSpPr/>
          <p:nvPr/>
        </p:nvSpPr>
        <p:spPr>
          <a:xfrm>
            <a:off x="3276600" y="2133600"/>
            <a:ext cx="1511300" cy="208756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1202314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p:cNvSpPr>
            <a:spLocks noGrp="1" noChangeArrowheads="1"/>
          </p:cNvSpPr>
          <p:nvPr>
            <p:ph type="title"/>
          </p:nvPr>
        </p:nvSpPr>
        <p:spPr/>
        <p:txBody>
          <a:bodyPr/>
          <a:lstStyle/>
          <a:p>
            <a:pPr eaLnBrk="1" hangingPunct="1"/>
            <a:endParaRPr lang="en-US" altLang="en-US" smtClean="0"/>
          </a:p>
        </p:txBody>
      </p:sp>
      <p:pic>
        <p:nvPicPr>
          <p:cNvPr id="29699" name="Picture 8" descr="DSCF0839"/>
          <p:cNvPicPr>
            <a:picLocks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468313" y="692150"/>
            <a:ext cx="4495800" cy="3371850"/>
          </a:xfrm>
          <a:noFill/>
        </p:spPr>
      </p:pic>
      <p:pic>
        <p:nvPicPr>
          <p:cNvPr id="29700" name="Picture 9" descr="DSCF0840"/>
          <p:cNvPicPr>
            <a:picLocks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140200" y="2997200"/>
            <a:ext cx="4495800" cy="3371850"/>
          </a:xfrm>
          <a:noFill/>
        </p:spPr>
      </p:pic>
    </p:spTree>
    <p:extLst>
      <p:ext uri="{BB962C8B-B14F-4D97-AF65-F5344CB8AC3E}">
        <p14:creationId xmlns:p14="http://schemas.microsoft.com/office/powerpoint/2010/main" val="28969962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p:cNvSpPr>
            <a:spLocks noGrp="1" noChangeArrowheads="1"/>
          </p:cNvSpPr>
          <p:nvPr>
            <p:ph type="title"/>
          </p:nvPr>
        </p:nvSpPr>
        <p:spPr/>
        <p:txBody>
          <a:bodyPr/>
          <a:lstStyle/>
          <a:p>
            <a:pPr eaLnBrk="1" hangingPunct="1"/>
            <a:endParaRPr lang="en-US" altLang="en-US" smtClean="0"/>
          </a:p>
        </p:txBody>
      </p:sp>
      <p:pic>
        <p:nvPicPr>
          <p:cNvPr id="30723" name="Picture 5" descr="DSCF0841"/>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68313" y="1003300"/>
            <a:ext cx="4391025" cy="3294063"/>
          </a:xfrm>
          <a:noFill/>
        </p:spPr>
      </p:pic>
      <p:pic>
        <p:nvPicPr>
          <p:cNvPr id="30724" name="Picture 8" descr="DSCF0844"/>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995738" y="3235325"/>
            <a:ext cx="4392612" cy="3294063"/>
          </a:xfrm>
          <a:noFill/>
        </p:spPr>
      </p:pic>
    </p:spTree>
    <p:extLst>
      <p:ext uri="{BB962C8B-B14F-4D97-AF65-F5344CB8AC3E}">
        <p14:creationId xmlns:p14="http://schemas.microsoft.com/office/powerpoint/2010/main" val="18506923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p:txBody>
          <a:bodyPr/>
          <a:lstStyle/>
          <a:p>
            <a:pPr eaLnBrk="1" hangingPunct="1"/>
            <a:endParaRPr lang="en-US" altLang="en-US" smtClean="0"/>
          </a:p>
        </p:txBody>
      </p:sp>
      <p:pic>
        <p:nvPicPr>
          <p:cNvPr id="31747" name="Picture 8" descr="DSCF0847"/>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57200" y="2351088"/>
            <a:ext cx="4038600" cy="3028950"/>
          </a:xfrm>
          <a:noFill/>
        </p:spPr>
      </p:pic>
      <p:pic>
        <p:nvPicPr>
          <p:cNvPr id="31748" name="Picture 9" descr="DSCF0851"/>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48200" y="2351088"/>
            <a:ext cx="4038600" cy="3028950"/>
          </a:xfrm>
          <a:noFill/>
        </p:spPr>
      </p:pic>
    </p:spTree>
    <p:extLst>
      <p:ext uri="{BB962C8B-B14F-4D97-AF65-F5344CB8AC3E}">
        <p14:creationId xmlns:p14="http://schemas.microsoft.com/office/powerpoint/2010/main" val="3013773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4"/>
          <p:cNvSpPr>
            <a:spLocks noGrp="1" noChangeArrowheads="1"/>
          </p:cNvSpPr>
          <p:nvPr>
            <p:ph type="title"/>
          </p:nvPr>
        </p:nvSpPr>
        <p:spPr/>
        <p:txBody>
          <a:bodyPr/>
          <a:lstStyle/>
          <a:p>
            <a:pPr eaLnBrk="1" hangingPunct="1"/>
            <a:endParaRPr lang="en-US" altLang="en-US" smtClean="0"/>
          </a:p>
        </p:txBody>
      </p:sp>
      <p:pic>
        <p:nvPicPr>
          <p:cNvPr id="32771" name="Picture 12" descr="DSCF0848"/>
          <p:cNvPicPr>
            <a:picLocks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395288" y="260350"/>
            <a:ext cx="3935412" cy="2951163"/>
          </a:xfrm>
          <a:noFill/>
        </p:spPr>
      </p:pic>
      <p:pic>
        <p:nvPicPr>
          <p:cNvPr id="32772" name="Picture 13" descr="DSCF0853"/>
          <p:cNvPicPr>
            <a:picLocks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68313" y="3357563"/>
            <a:ext cx="3743325" cy="2806700"/>
          </a:xfrm>
          <a:noFill/>
        </p:spPr>
      </p:pic>
      <p:pic>
        <p:nvPicPr>
          <p:cNvPr id="32773" name="Picture 16" descr="DSCF0858"/>
          <p:cNvPicPr>
            <a:picLocks noChangeAspect="1" noChangeArrowheads="1"/>
          </p:cNvPicPr>
          <p:nvPr>
            <p:ph sz="half" idx="3"/>
          </p:nvPr>
        </p:nvPicPr>
        <p:blipFill>
          <a:blip r:embed="rId4">
            <a:extLst>
              <a:ext uri="{28A0092B-C50C-407E-A947-70E740481C1C}">
                <a14:useLocalDpi xmlns:a14="http://schemas.microsoft.com/office/drawing/2010/main" val="0"/>
              </a:ext>
            </a:extLst>
          </a:blip>
          <a:srcRect/>
          <a:stretch>
            <a:fillRect/>
          </a:stretch>
        </p:blipFill>
        <p:spPr>
          <a:xfrm>
            <a:off x="4648200" y="2351088"/>
            <a:ext cx="4038600" cy="3028950"/>
          </a:xfrm>
          <a:noFill/>
        </p:spPr>
      </p:pic>
    </p:spTree>
    <p:extLst>
      <p:ext uri="{BB962C8B-B14F-4D97-AF65-F5344CB8AC3E}">
        <p14:creationId xmlns:p14="http://schemas.microsoft.com/office/powerpoint/2010/main" val="3552653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p:txBody>
          <a:bodyPr/>
          <a:lstStyle/>
          <a:p>
            <a:pPr eaLnBrk="1" hangingPunct="1"/>
            <a:endParaRPr lang="en-US" altLang="en-US" smtClean="0"/>
          </a:p>
        </p:txBody>
      </p:sp>
      <p:pic>
        <p:nvPicPr>
          <p:cNvPr id="33795" name="Picture 7" descr="DSCF0842"/>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395288" y="333375"/>
            <a:ext cx="4244975" cy="3184525"/>
          </a:xfrm>
          <a:noFill/>
        </p:spPr>
      </p:pic>
      <p:pic>
        <p:nvPicPr>
          <p:cNvPr id="33796" name="Picture 8" descr="DSCF0859"/>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924300" y="3141663"/>
            <a:ext cx="4402138" cy="3302000"/>
          </a:xfrm>
          <a:noFill/>
        </p:spPr>
      </p:pic>
    </p:spTree>
    <p:extLst>
      <p:ext uri="{BB962C8B-B14F-4D97-AF65-F5344CB8AC3E}">
        <p14:creationId xmlns:p14="http://schemas.microsoft.com/office/powerpoint/2010/main" val="2167713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13043" t="16023" r="30870" b="9131"/>
          <a:stretch/>
        </p:blipFill>
        <p:spPr>
          <a:xfrm>
            <a:off x="610692" y="499232"/>
            <a:ext cx="8179765" cy="6140107"/>
          </a:xfrm>
          <a:prstGeom prst="rect">
            <a:avLst/>
          </a:prstGeom>
        </p:spPr>
      </p:pic>
    </p:spTree>
    <p:extLst>
      <p:ext uri="{BB962C8B-B14F-4D97-AF65-F5344CB8AC3E}">
        <p14:creationId xmlns:p14="http://schemas.microsoft.com/office/powerpoint/2010/main" val="17629342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GB" altLang="en-US" smtClean="0"/>
              <a:t>Key messages:</a:t>
            </a:r>
          </a:p>
        </p:txBody>
      </p:sp>
      <p:sp>
        <p:nvSpPr>
          <p:cNvPr id="35843" name="Rectangle 3"/>
          <p:cNvSpPr>
            <a:spLocks noGrp="1" noChangeArrowheads="1"/>
          </p:cNvSpPr>
          <p:nvPr>
            <p:ph type="body" idx="1"/>
          </p:nvPr>
        </p:nvSpPr>
        <p:spPr>
          <a:xfrm>
            <a:off x="457200" y="1600200"/>
            <a:ext cx="8229600" cy="4997450"/>
          </a:xfrm>
        </p:spPr>
        <p:txBody>
          <a:bodyPr/>
          <a:lstStyle/>
          <a:p>
            <a:pPr eaLnBrk="1" hangingPunct="1">
              <a:lnSpc>
                <a:spcPct val="90000"/>
              </a:lnSpc>
            </a:pPr>
            <a:r>
              <a:rPr lang="en-GB" altLang="en-US" sz="2400" dirty="0" smtClean="0"/>
              <a:t>As adults we cannot </a:t>
            </a:r>
            <a:r>
              <a:rPr lang="en-GB" altLang="en-US" sz="2400" b="1" i="1" dirty="0" smtClean="0"/>
              <a:t>assume</a:t>
            </a:r>
            <a:r>
              <a:rPr lang="en-GB" altLang="en-US" sz="2400" i="1" dirty="0" smtClean="0"/>
              <a:t> </a:t>
            </a:r>
            <a:r>
              <a:rPr lang="en-GB" altLang="en-US" sz="2400" dirty="0" smtClean="0"/>
              <a:t>to know, in advance,</a:t>
            </a:r>
            <a:r>
              <a:rPr lang="en-GB" altLang="en-US" sz="2400" i="1" dirty="0" smtClean="0"/>
              <a:t> </a:t>
            </a:r>
            <a:r>
              <a:rPr lang="en-GB" altLang="en-US" sz="2400" dirty="0" smtClean="0"/>
              <a:t>how a child (or group of children) will use a space.</a:t>
            </a:r>
          </a:p>
          <a:p>
            <a:pPr eaLnBrk="1" hangingPunct="1">
              <a:lnSpc>
                <a:spcPct val="90000"/>
              </a:lnSpc>
            </a:pPr>
            <a:r>
              <a:rPr lang="en-GB" altLang="en-US" sz="2400" dirty="0" smtClean="0"/>
              <a:t>We can use our knowledge of the child/</a:t>
            </a:r>
            <a:r>
              <a:rPr lang="en-GB" altLang="en-US" sz="2400" dirty="0" err="1" smtClean="0"/>
              <a:t>ren</a:t>
            </a:r>
            <a:r>
              <a:rPr lang="en-GB" altLang="en-US" sz="2400" dirty="0" smtClean="0"/>
              <a:t>, and the space, to identify what they </a:t>
            </a:r>
            <a:r>
              <a:rPr lang="en-GB" altLang="en-US" sz="2400" b="1" i="1" dirty="0" smtClean="0"/>
              <a:t>may </a:t>
            </a:r>
            <a:r>
              <a:rPr lang="en-GB" altLang="en-US" sz="2400" dirty="0" smtClean="0"/>
              <a:t>do (potential affordances)</a:t>
            </a:r>
          </a:p>
          <a:p>
            <a:pPr eaLnBrk="1" hangingPunct="1">
              <a:lnSpc>
                <a:spcPct val="90000"/>
              </a:lnSpc>
            </a:pPr>
            <a:r>
              <a:rPr lang="en-GB" altLang="en-US" sz="2400" dirty="0" smtClean="0"/>
              <a:t>We can observe to see what they </a:t>
            </a:r>
            <a:r>
              <a:rPr lang="en-GB" altLang="en-US" sz="2400" b="1" i="1" dirty="0" smtClean="0"/>
              <a:t>actually</a:t>
            </a:r>
            <a:r>
              <a:rPr lang="en-GB" altLang="en-US" sz="2400" dirty="0" smtClean="0"/>
              <a:t> do (actualised affordances) </a:t>
            </a:r>
          </a:p>
          <a:p>
            <a:pPr eaLnBrk="1" hangingPunct="1">
              <a:lnSpc>
                <a:spcPct val="90000"/>
              </a:lnSpc>
            </a:pPr>
            <a:r>
              <a:rPr lang="en-GB" altLang="en-US" sz="2400" dirty="0" smtClean="0"/>
              <a:t>This can be a useful way of considering how effective </a:t>
            </a:r>
            <a:r>
              <a:rPr lang="en-GB" altLang="en-US" sz="2400" dirty="0" smtClean="0"/>
              <a:t>outdoor </a:t>
            </a:r>
            <a:r>
              <a:rPr lang="en-GB" altLang="en-US" sz="2400" b="1" dirty="0" smtClean="0"/>
              <a:t>and indoor </a:t>
            </a:r>
            <a:r>
              <a:rPr lang="en-GB" altLang="en-US" sz="2400" dirty="0" smtClean="0"/>
              <a:t>spaces </a:t>
            </a:r>
            <a:r>
              <a:rPr lang="en-GB" altLang="en-US" sz="2400" dirty="0" smtClean="0"/>
              <a:t>are for providing for children’s activity</a:t>
            </a:r>
          </a:p>
          <a:p>
            <a:pPr eaLnBrk="1" hangingPunct="1">
              <a:lnSpc>
                <a:spcPct val="90000"/>
              </a:lnSpc>
            </a:pPr>
            <a:r>
              <a:rPr lang="en-GB" altLang="en-US" sz="2400" dirty="0" smtClean="0"/>
              <a:t>We might also ask why they do </a:t>
            </a:r>
            <a:r>
              <a:rPr lang="en-GB" altLang="en-US" sz="2400" b="1" i="1" dirty="0" smtClean="0"/>
              <a:t>not</a:t>
            </a:r>
            <a:r>
              <a:rPr lang="en-GB" altLang="en-US" sz="2400" dirty="0" smtClean="0"/>
              <a:t> fulfil some potential affordances….  </a:t>
            </a:r>
          </a:p>
        </p:txBody>
      </p:sp>
    </p:spTree>
    <p:extLst>
      <p:ext uri="{BB962C8B-B14F-4D97-AF65-F5344CB8AC3E}">
        <p14:creationId xmlns:p14="http://schemas.microsoft.com/office/powerpoint/2010/main" val="6147721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28650" y="0"/>
            <a:ext cx="7886700" cy="1325563"/>
          </a:xfrm>
        </p:spPr>
        <p:txBody>
          <a:bodyPr/>
          <a:lstStyle/>
          <a:p>
            <a:pPr eaLnBrk="1" hangingPunct="1"/>
            <a:r>
              <a:rPr lang="en-GB" altLang="en-US" dirty="0" smtClean="0"/>
              <a:t>References </a:t>
            </a:r>
          </a:p>
        </p:txBody>
      </p:sp>
      <p:sp>
        <p:nvSpPr>
          <p:cNvPr id="40963" name="Rectangle 3"/>
          <p:cNvSpPr>
            <a:spLocks noGrp="1" noChangeArrowheads="1"/>
          </p:cNvSpPr>
          <p:nvPr>
            <p:ph type="body" idx="1"/>
          </p:nvPr>
        </p:nvSpPr>
        <p:spPr>
          <a:xfrm>
            <a:off x="628650" y="1301262"/>
            <a:ext cx="7886700" cy="5275383"/>
          </a:xfrm>
          <a:solidFill>
            <a:schemeClr val="bg1"/>
          </a:solidFill>
        </p:spPr>
        <p:txBody>
          <a:bodyPr>
            <a:normAutofit fontScale="92500" lnSpcReduction="10000"/>
          </a:bodyPr>
          <a:lstStyle/>
          <a:p>
            <a:pPr eaLnBrk="1" hangingPunct="1">
              <a:lnSpc>
                <a:spcPct val="80000"/>
              </a:lnSpc>
            </a:pPr>
            <a:r>
              <a:rPr lang="en-US" altLang="en-US" sz="2000" dirty="0" smtClean="0"/>
              <a:t>Armitage, M. (2001) The ins and outs of school playground play: children’s use of ‘play places’ In Bishop, J.C. and Curtis, M. [</a:t>
            </a:r>
            <a:r>
              <a:rPr lang="en-US" altLang="en-US" sz="2000" dirty="0" err="1" smtClean="0"/>
              <a:t>Eds</a:t>
            </a:r>
            <a:r>
              <a:rPr lang="en-US" altLang="en-US" sz="2000" dirty="0" smtClean="0"/>
              <a:t>] (2001) </a:t>
            </a:r>
            <a:r>
              <a:rPr lang="en-US" altLang="en-US" sz="2000" i="1" dirty="0" smtClean="0"/>
              <a:t>Play today in the primary school playground</a:t>
            </a:r>
            <a:r>
              <a:rPr lang="en-US" altLang="en-US" sz="2000" dirty="0" smtClean="0"/>
              <a:t> Buckingham, OUP</a:t>
            </a:r>
            <a:r>
              <a:rPr lang="en-GB" altLang="en-US" sz="2000" dirty="0" smtClean="0"/>
              <a:t> </a:t>
            </a:r>
            <a:endParaRPr lang="en-GB" altLang="en-US" sz="2000" dirty="0" smtClean="0"/>
          </a:p>
          <a:p>
            <a:r>
              <a:rPr lang="en-GB" altLang="en-US" sz="2000" dirty="0" err="1" smtClean="0"/>
              <a:t>Fjortoft</a:t>
            </a:r>
            <a:r>
              <a:rPr lang="en-GB" altLang="en-US" sz="2000" dirty="0" smtClean="0"/>
              <a:t> </a:t>
            </a:r>
            <a:r>
              <a:rPr lang="en-GB" altLang="en-US" sz="2000" dirty="0"/>
              <a:t>I. (2001) The Natural Environment as a Playground for Children: the impact of outdoor play activities in pre-primary school children </a:t>
            </a:r>
            <a:r>
              <a:rPr lang="en-GB" altLang="en-US" sz="2000" i="1" dirty="0"/>
              <a:t>Early Childhood Education Journal v.29.n.2 pp.111-117 </a:t>
            </a:r>
            <a:r>
              <a:rPr lang="en-GB" altLang="en-US" sz="2000" dirty="0"/>
              <a:t>[available online</a:t>
            </a:r>
            <a:r>
              <a:rPr lang="en-GB" altLang="en-US" sz="2000" dirty="0" smtClean="0"/>
              <a:t>]</a:t>
            </a:r>
            <a:endParaRPr lang="en-GB" altLang="en-US" sz="2000" i="1" dirty="0"/>
          </a:p>
          <a:p>
            <a:r>
              <a:rPr lang="en-GB" altLang="en-US" sz="2000" dirty="0" err="1"/>
              <a:t>Fjortoft</a:t>
            </a:r>
            <a:r>
              <a:rPr lang="en-GB" altLang="en-US" sz="2000" dirty="0"/>
              <a:t> I. &amp; </a:t>
            </a:r>
            <a:r>
              <a:rPr lang="en-GB" altLang="en-US" sz="2000" dirty="0" err="1"/>
              <a:t>Sageie</a:t>
            </a:r>
            <a:r>
              <a:rPr lang="en-GB" altLang="en-US" sz="2000" dirty="0"/>
              <a:t> J. (2000)</a:t>
            </a:r>
            <a:r>
              <a:rPr lang="en-GB" altLang="en-US" sz="2000" i="1" dirty="0"/>
              <a:t>  </a:t>
            </a:r>
            <a:r>
              <a:rPr lang="en-GB" altLang="en-US" sz="2000" dirty="0"/>
              <a:t>The natural environment as  a playground for children: Landscape description and analyses of a natural </a:t>
            </a:r>
            <a:r>
              <a:rPr lang="en-GB" altLang="en-US" sz="2000" dirty="0" err="1"/>
              <a:t>playscape</a:t>
            </a:r>
            <a:r>
              <a:rPr lang="en-GB" altLang="en-US" sz="2000" dirty="0"/>
              <a:t>.</a:t>
            </a:r>
            <a:r>
              <a:rPr lang="en-GB" altLang="en-US" sz="2000" i="1" dirty="0"/>
              <a:t> Landscape and Urban Planning v.48 pp. 83 – 97 </a:t>
            </a:r>
            <a:r>
              <a:rPr lang="en-GB" altLang="en-US" sz="2000" dirty="0"/>
              <a:t>[available online</a:t>
            </a:r>
            <a:r>
              <a:rPr lang="en-GB" altLang="en-US" sz="2000" dirty="0" smtClean="0"/>
              <a:t>]</a:t>
            </a:r>
            <a:endParaRPr lang="en-GB" altLang="en-US" sz="2000" dirty="0" smtClean="0"/>
          </a:p>
          <a:p>
            <a:pPr eaLnBrk="1" hangingPunct="1">
              <a:lnSpc>
                <a:spcPct val="80000"/>
              </a:lnSpc>
            </a:pPr>
            <a:r>
              <a:rPr lang="en-GB" altLang="en-US" sz="2000" dirty="0" smtClean="0"/>
              <a:t>Gibson, J. J. (1979/1986) </a:t>
            </a:r>
            <a:r>
              <a:rPr lang="en-GB" altLang="en-US" sz="2000" i="1" dirty="0" smtClean="0"/>
              <a:t>The ecological approach to visual perception</a:t>
            </a:r>
            <a:r>
              <a:rPr lang="en-GB" altLang="en-US" sz="2000" dirty="0" smtClean="0"/>
              <a:t>. Hillsdale, New Jersey: Lawrence Erlbaum. (Original work published in 1979</a:t>
            </a:r>
            <a:r>
              <a:rPr lang="en-GB" altLang="en-US" sz="2000" dirty="0" smtClean="0"/>
              <a:t>).</a:t>
            </a:r>
            <a:endParaRPr lang="en-GB" altLang="en-US" sz="2000" dirty="0" smtClean="0"/>
          </a:p>
          <a:p>
            <a:pPr eaLnBrk="1" hangingPunct="1">
              <a:lnSpc>
                <a:spcPct val="80000"/>
              </a:lnSpc>
            </a:pPr>
            <a:r>
              <a:rPr lang="en-GB" altLang="en-US" sz="2000" dirty="0" smtClean="0"/>
              <a:t>Gibson, E.J. and Pick, A.D. (2000) </a:t>
            </a:r>
            <a:r>
              <a:rPr lang="en-GB" altLang="en-US" sz="2000" i="1" dirty="0" smtClean="0"/>
              <a:t>An ecological approach to perceptual learning and development</a:t>
            </a:r>
            <a:r>
              <a:rPr lang="en-GB" altLang="en-US" sz="2000" dirty="0" smtClean="0"/>
              <a:t>. Oxford: </a:t>
            </a:r>
            <a:r>
              <a:rPr lang="en-GB" altLang="en-US" sz="2000" dirty="0" smtClean="0"/>
              <a:t>OUP</a:t>
            </a:r>
            <a:endParaRPr lang="en-GB" altLang="en-US" sz="2000" dirty="0" smtClean="0"/>
          </a:p>
          <a:p>
            <a:pPr eaLnBrk="1" hangingPunct="1">
              <a:lnSpc>
                <a:spcPct val="80000"/>
              </a:lnSpc>
            </a:pPr>
            <a:r>
              <a:rPr lang="en-GB" altLang="en-US" sz="2000" dirty="0" err="1" smtClean="0"/>
              <a:t>Kytta</a:t>
            </a:r>
            <a:r>
              <a:rPr lang="en-GB" altLang="en-US" sz="2000" dirty="0" smtClean="0"/>
              <a:t>, M. (2004) The extent of children's independent mobility and the number of actualized affordances as criteria for child-friendly environments </a:t>
            </a:r>
            <a:r>
              <a:rPr lang="en-GB" altLang="en-US" sz="2000" i="1" dirty="0" smtClean="0"/>
              <a:t>Journal of Environmental Psychology</a:t>
            </a:r>
            <a:r>
              <a:rPr lang="en-GB" altLang="en-US" sz="2000" dirty="0" smtClean="0"/>
              <a:t> </a:t>
            </a:r>
            <a:r>
              <a:rPr lang="en-GB" altLang="en-US" sz="2000" b="1" dirty="0" smtClean="0"/>
              <a:t>24</a:t>
            </a:r>
            <a:r>
              <a:rPr lang="en-GB" altLang="en-US" sz="2000" dirty="0" smtClean="0"/>
              <a:t>: 179 - 198</a:t>
            </a:r>
            <a:r>
              <a:rPr lang="en-GB" altLang="en-US" sz="2000" dirty="0" smtClean="0"/>
              <a:t>.</a:t>
            </a:r>
          </a:p>
          <a:p>
            <a:pPr>
              <a:lnSpc>
                <a:spcPct val="80000"/>
              </a:lnSpc>
            </a:pPr>
            <a:r>
              <a:rPr lang="en-GB" altLang="en-US" sz="2000" dirty="0"/>
              <a:t>Waters, J. (2017) ‘Affordance Theory’, in The SAGE Handbook of Outdoor Play and Learning, </a:t>
            </a:r>
            <a:r>
              <a:rPr lang="en-GB" altLang="en-US" sz="2000" dirty="0" err="1"/>
              <a:t>eds</a:t>
            </a:r>
            <a:r>
              <a:rPr lang="en-GB" altLang="en-US" sz="2000" dirty="0"/>
              <a:t> Tim Waller, Eva Ärlemalm-Hagsér, Ellen </a:t>
            </a:r>
            <a:r>
              <a:rPr lang="en-GB" altLang="en-US" sz="2000" dirty="0" err="1"/>
              <a:t>Beate</a:t>
            </a:r>
            <a:r>
              <a:rPr lang="en-GB" altLang="en-US" sz="2000" dirty="0"/>
              <a:t> Hansen </a:t>
            </a:r>
            <a:r>
              <a:rPr lang="en-GB" altLang="en-US" sz="2000" dirty="0" err="1"/>
              <a:t>Sandseter</a:t>
            </a:r>
            <a:r>
              <a:rPr lang="en-GB" altLang="en-US" sz="2000" dirty="0"/>
              <a:t>, Libby Lee-Hammond, Kristi Lekies and Shirley Wyver. London: SAGE.</a:t>
            </a:r>
            <a:endParaRPr lang="en-GB" altLang="en-US" sz="2000" dirty="0" smtClean="0"/>
          </a:p>
          <a:p>
            <a:pPr eaLnBrk="1" hangingPunct="1">
              <a:lnSpc>
                <a:spcPct val="80000"/>
              </a:lnSpc>
            </a:pPr>
            <a:endParaRPr lang="en-GB" altLang="en-US" sz="2000" dirty="0" smtClean="0"/>
          </a:p>
        </p:txBody>
      </p:sp>
    </p:spTree>
    <p:extLst>
      <p:ext uri="{BB962C8B-B14F-4D97-AF65-F5344CB8AC3E}">
        <p14:creationId xmlns:p14="http://schemas.microsoft.com/office/powerpoint/2010/main" val="17046724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1075</Words>
  <Application>Microsoft Office PowerPoint</Application>
  <PresentationFormat>On-screen Show (4:3)</PresentationFormat>
  <Paragraphs>70</Paragraphs>
  <Slides>32</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PowerPoint Presentation</vt:lpstr>
      <vt:lpstr>What is affordance?</vt:lpstr>
      <vt:lpstr>Affordance </vt:lpstr>
      <vt:lpstr>Affordance</vt:lpstr>
      <vt:lpstr>PowerPoint Presentation</vt:lpstr>
      <vt:lpstr>Affordance and outdoor play </vt:lpstr>
      <vt:lpstr>Perception of affordances 1 </vt:lpstr>
      <vt:lpstr>Perception of affordances 2</vt:lpstr>
      <vt:lpstr>PowerPoint Presentation</vt:lpstr>
      <vt:lpstr>Perception of affordances 3</vt:lpstr>
      <vt:lpstr>Locating affordance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messages: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Jane Waters</cp:lastModifiedBy>
  <cp:revision>13</cp:revision>
  <dcterms:created xsi:type="dcterms:W3CDTF">2017-02-08T11:33:06Z</dcterms:created>
  <dcterms:modified xsi:type="dcterms:W3CDTF">2018-10-24T09:49:06Z</dcterms:modified>
</cp:coreProperties>
</file>