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59" r:id="rId5"/>
    <p:sldId id="260" r:id="rId6"/>
    <p:sldId id="261"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04" autoAdjust="0"/>
    <p:restoredTop sz="54360" autoAdjust="0"/>
  </p:normalViewPr>
  <p:slideViewPr>
    <p:cSldViewPr snapToGrid="0">
      <p:cViewPr varScale="1">
        <p:scale>
          <a:sx n="39" d="100"/>
          <a:sy n="39" d="100"/>
        </p:scale>
        <p:origin x="11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AEDEAA-18A0-4C66-8A3F-122733DC3D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D6BAC0-A2C5-46C2-9508-9F6194EA00B1}">
      <dgm:prSet/>
      <dgm:spPr/>
      <dgm:t>
        <a:bodyPr/>
        <a:lstStyle/>
        <a:p>
          <a:r>
            <a:rPr lang="en-GB"/>
            <a:t>Grammar Schools </a:t>
          </a:r>
          <a:endParaRPr lang="en-US"/>
        </a:p>
      </dgm:t>
    </dgm:pt>
    <dgm:pt modelId="{3F33C73B-7ABE-4100-BB28-C6E6073B5DA9}" type="parTrans" cxnId="{9C438BB3-813F-42AF-9CF8-ABB7D34FFBAE}">
      <dgm:prSet/>
      <dgm:spPr/>
      <dgm:t>
        <a:bodyPr/>
        <a:lstStyle/>
        <a:p>
          <a:endParaRPr lang="en-US"/>
        </a:p>
      </dgm:t>
    </dgm:pt>
    <dgm:pt modelId="{6D9DC627-1768-4B8E-B116-AD1962878EBB}" type="sibTrans" cxnId="{9C438BB3-813F-42AF-9CF8-ABB7D34FFBAE}">
      <dgm:prSet/>
      <dgm:spPr/>
      <dgm:t>
        <a:bodyPr/>
        <a:lstStyle/>
        <a:p>
          <a:endParaRPr lang="en-US"/>
        </a:p>
      </dgm:t>
    </dgm:pt>
    <dgm:pt modelId="{69E5A945-00A0-4219-B52A-61D6A46636AD}">
      <dgm:prSet/>
      <dgm:spPr/>
      <dgm:t>
        <a:bodyPr/>
        <a:lstStyle/>
        <a:p>
          <a:r>
            <a:rPr lang="en-GB"/>
            <a:t>Faith Schools </a:t>
          </a:r>
          <a:endParaRPr lang="en-US"/>
        </a:p>
      </dgm:t>
    </dgm:pt>
    <dgm:pt modelId="{CB1E4EBA-3D49-4B85-A4AE-A5DBF198E5FF}" type="parTrans" cxnId="{EEED1415-631E-462A-B5C4-B0AF6C07E8FC}">
      <dgm:prSet/>
      <dgm:spPr/>
      <dgm:t>
        <a:bodyPr/>
        <a:lstStyle/>
        <a:p>
          <a:endParaRPr lang="en-US"/>
        </a:p>
      </dgm:t>
    </dgm:pt>
    <dgm:pt modelId="{A0701D74-C076-4305-8E0E-ED2670165E6B}" type="sibTrans" cxnId="{EEED1415-631E-462A-B5C4-B0AF6C07E8FC}">
      <dgm:prSet/>
      <dgm:spPr/>
      <dgm:t>
        <a:bodyPr/>
        <a:lstStyle/>
        <a:p>
          <a:endParaRPr lang="en-US"/>
        </a:p>
      </dgm:t>
    </dgm:pt>
    <dgm:pt modelId="{D6FD65A2-6EB9-45CA-B90C-06DD34508342}">
      <dgm:prSet/>
      <dgm:spPr/>
      <dgm:t>
        <a:bodyPr/>
        <a:lstStyle/>
        <a:p>
          <a:r>
            <a:rPr lang="en-GB"/>
            <a:t>Pupil referral unit </a:t>
          </a:r>
          <a:endParaRPr lang="en-US"/>
        </a:p>
      </dgm:t>
    </dgm:pt>
    <dgm:pt modelId="{81850761-21E9-4AC1-84E0-EDDA0AE0EEF3}" type="parTrans" cxnId="{A142BE62-656E-4874-A41C-B910069D5B69}">
      <dgm:prSet/>
      <dgm:spPr/>
      <dgm:t>
        <a:bodyPr/>
        <a:lstStyle/>
        <a:p>
          <a:endParaRPr lang="en-US"/>
        </a:p>
      </dgm:t>
    </dgm:pt>
    <dgm:pt modelId="{C17A11F3-A9E2-40CC-89D4-4DB6BEBBD5E6}" type="sibTrans" cxnId="{A142BE62-656E-4874-A41C-B910069D5B69}">
      <dgm:prSet/>
      <dgm:spPr/>
      <dgm:t>
        <a:bodyPr/>
        <a:lstStyle/>
        <a:p>
          <a:endParaRPr lang="en-US"/>
        </a:p>
      </dgm:t>
    </dgm:pt>
    <dgm:pt modelId="{39A210B2-00BD-49B8-B914-2B288199CDB7}">
      <dgm:prSet/>
      <dgm:spPr/>
      <dgm:t>
        <a:bodyPr/>
        <a:lstStyle/>
        <a:p>
          <a:r>
            <a:rPr lang="en-GB"/>
            <a:t>SEN schools </a:t>
          </a:r>
          <a:endParaRPr lang="en-US"/>
        </a:p>
      </dgm:t>
    </dgm:pt>
    <dgm:pt modelId="{820F0071-33B4-480F-BEB0-C070A7B34B51}" type="parTrans" cxnId="{28BBD55B-F5E5-4FEE-A3EC-C2B56AF4D435}">
      <dgm:prSet/>
      <dgm:spPr/>
      <dgm:t>
        <a:bodyPr/>
        <a:lstStyle/>
        <a:p>
          <a:endParaRPr lang="en-US"/>
        </a:p>
      </dgm:t>
    </dgm:pt>
    <dgm:pt modelId="{26E82776-4FC2-4137-ACA8-501B45086D5B}" type="sibTrans" cxnId="{28BBD55B-F5E5-4FEE-A3EC-C2B56AF4D435}">
      <dgm:prSet/>
      <dgm:spPr/>
      <dgm:t>
        <a:bodyPr/>
        <a:lstStyle/>
        <a:p>
          <a:endParaRPr lang="en-US"/>
        </a:p>
      </dgm:t>
    </dgm:pt>
    <dgm:pt modelId="{7D4973FA-5F0F-4F6D-B654-39EB42720D05}">
      <dgm:prSet/>
      <dgm:spPr/>
      <dgm:t>
        <a:bodyPr/>
        <a:lstStyle/>
        <a:p>
          <a:r>
            <a:rPr lang="en-GB"/>
            <a:t>Steiner Schools </a:t>
          </a:r>
          <a:endParaRPr lang="en-US"/>
        </a:p>
      </dgm:t>
    </dgm:pt>
    <dgm:pt modelId="{47D37422-3301-4176-B5EC-301E7F376CB4}" type="parTrans" cxnId="{A6E5CD50-61C5-45E1-BAC3-FF6C75068262}">
      <dgm:prSet/>
      <dgm:spPr/>
      <dgm:t>
        <a:bodyPr/>
        <a:lstStyle/>
        <a:p>
          <a:endParaRPr lang="en-US"/>
        </a:p>
      </dgm:t>
    </dgm:pt>
    <dgm:pt modelId="{755CCBBD-961B-4795-817A-443BFB2BA721}" type="sibTrans" cxnId="{A6E5CD50-61C5-45E1-BAC3-FF6C75068262}">
      <dgm:prSet/>
      <dgm:spPr/>
      <dgm:t>
        <a:bodyPr/>
        <a:lstStyle/>
        <a:p>
          <a:endParaRPr lang="en-US"/>
        </a:p>
      </dgm:t>
    </dgm:pt>
    <dgm:pt modelId="{FD3114D8-D60B-4497-A48F-AE01D49CFB55}">
      <dgm:prSet/>
      <dgm:spPr/>
      <dgm:t>
        <a:bodyPr/>
        <a:lstStyle/>
        <a:p>
          <a:r>
            <a:rPr lang="en-GB"/>
            <a:t>Summerhill schools </a:t>
          </a:r>
          <a:endParaRPr lang="en-US"/>
        </a:p>
      </dgm:t>
    </dgm:pt>
    <dgm:pt modelId="{882760E6-63D6-4C19-9717-D0763A920754}" type="parTrans" cxnId="{5D43C737-234A-405B-AFF4-7CDE3ED071F0}">
      <dgm:prSet/>
      <dgm:spPr/>
      <dgm:t>
        <a:bodyPr/>
        <a:lstStyle/>
        <a:p>
          <a:endParaRPr lang="en-US"/>
        </a:p>
      </dgm:t>
    </dgm:pt>
    <dgm:pt modelId="{D9DE0800-37EC-4895-8A00-701E001CAB31}" type="sibTrans" cxnId="{5D43C737-234A-405B-AFF4-7CDE3ED071F0}">
      <dgm:prSet/>
      <dgm:spPr/>
      <dgm:t>
        <a:bodyPr/>
        <a:lstStyle/>
        <a:p>
          <a:endParaRPr lang="en-US"/>
        </a:p>
      </dgm:t>
    </dgm:pt>
    <dgm:pt modelId="{2D2B4E0E-4F45-4274-A97C-C8C6DA86F3E5}">
      <dgm:prSet/>
      <dgm:spPr/>
      <dgm:t>
        <a:bodyPr/>
        <a:lstStyle/>
        <a:p>
          <a:r>
            <a:rPr lang="en-GB"/>
            <a:t>Higher Education </a:t>
          </a:r>
          <a:endParaRPr lang="en-US"/>
        </a:p>
      </dgm:t>
    </dgm:pt>
    <dgm:pt modelId="{1554E1C8-B614-42F9-8D29-8093A5FEE6A8}" type="parTrans" cxnId="{462E0D57-846D-4CDB-B9E4-E8D51315BCE8}">
      <dgm:prSet/>
      <dgm:spPr/>
      <dgm:t>
        <a:bodyPr/>
        <a:lstStyle/>
        <a:p>
          <a:endParaRPr lang="en-US"/>
        </a:p>
      </dgm:t>
    </dgm:pt>
    <dgm:pt modelId="{97034DD5-4EDD-4FEF-BDC7-84047B76D0A5}" type="sibTrans" cxnId="{462E0D57-846D-4CDB-B9E4-E8D51315BCE8}">
      <dgm:prSet/>
      <dgm:spPr/>
      <dgm:t>
        <a:bodyPr/>
        <a:lstStyle/>
        <a:p>
          <a:endParaRPr lang="en-US"/>
        </a:p>
      </dgm:t>
    </dgm:pt>
    <dgm:pt modelId="{ADE573C4-4891-469B-AFD3-8BE3469E0613}">
      <dgm:prSet/>
      <dgm:spPr/>
      <dgm:t>
        <a:bodyPr/>
        <a:lstStyle/>
        <a:p>
          <a:r>
            <a:rPr lang="en-GB"/>
            <a:t>All boys/ girls schools </a:t>
          </a:r>
          <a:endParaRPr lang="en-US"/>
        </a:p>
      </dgm:t>
    </dgm:pt>
    <dgm:pt modelId="{3AD3B74D-4DB6-4416-ACCA-3BCCF05A6510}" type="parTrans" cxnId="{4FCF721F-FA9C-40FD-8991-7F5A4196990F}">
      <dgm:prSet/>
      <dgm:spPr/>
      <dgm:t>
        <a:bodyPr/>
        <a:lstStyle/>
        <a:p>
          <a:endParaRPr lang="en-US"/>
        </a:p>
      </dgm:t>
    </dgm:pt>
    <dgm:pt modelId="{11C8CF0C-B529-40B6-A01D-6506BD445509}" type="sibTrans" cxnId="{4FCF721F-FA9C-40FD-8991-7F5A4196990F}">
      <dgm:prSet/>
      <dgm:spPr/>
      <dgm:t>
        <a:bodyPr/>
        <a:lstStyle/>
        <a:p>
          <a:endParaRPr lang="en-US"/>
        </a:p>
      </dgm:t>
    </dgm:pt>
    <dgm:pt modelId="{FE174E36-F35B-4F79-9997-DEEFF15B3680}" type="pres">
      <dgm:prSet presAssocID="{C8AEDEAA-18A0-4C66-8A3F-122733DC3DDB}" presName="diagram" presStyleCnt="0">
        <dgm:presLayoutVars>
          <dgm:dir/>
          <dgm:resizeHandles val="exact"/>
        </dgm:presLayoutVars>
      </dgm:prSet>
      <dgm:spPr/>
    </dgm:pt>
    <dgm:pt modelId="{ADE8D0A2-C497-4F9D-8CAF-1C9A214ED481}" type="pres">
      <dgm:prSet presAssocID="{F3D6BAC0-A2C5-46C2-9508-9F6194EA00B1}" presName="node" presStyleLbl="node1" presStyleIdx="0" presStyleCnt="8">
        <dgm:presLayoutVars>
          <dgm:bulletEnabled val="1"/>
        </dgm:presLayoutVars>
      </dgm:prSet>
      <dgm:spPr/>
    </dgm:pt>
    <dgm:pt modelId="{0F02DA0D-6E3C-467C-922D-2B195AD0EC8A}" type="pres">
      <dgm:prSet presAssocID="{6D9DC627-1768-4B8E-B116-AD1962878EBB}" presName="sibTrans" presStyleCnt="0"/>
      <dgm:spPr/>
    </dgm:pt>
    <dgm:pt modelId="{6E280282-64D1-4A67-94D5-80018918ED12}" type="pres">
      <dgm:prSet presAssocID="{69E5A945-00A0-4219-B52A-61D6A46636AD}" presName="node" presStyleLbl="node1" presStyleIdx="1" presStyleCnt="8">
        <dgm:presLayoutVars>
          <dgm:bulletEnabled val="1"/>
        </dgm:presLayoutVars>
      </dgm:prSet>
      <dgm:spPr/>
    </dgm:pt>
    <dgm:pt modelId="{B52402BD-48DC-4852-A7CE-A4EEE59D0A98}" type="pres">
      <dgm:prSet presAssocID="{A0701D74-C076-4305-8E0E-ED2670165E6B}" presName="sibTrans" presStyleCnt="0"/>
      <dgm:spPr/>
    </dgm:pt>
    <dgm:pt modelId="{4236129A-CC50-4C70-A9A4-4CC2A792FD0B}" type="pres">
      <dgm:prSet presAssocID="{D6FD65A2-6EB9-45CA-B90C-06DD34508342}" presName="node" presStyleLbl="node1" presStyleIdx="2" presStyleCnt="8">
        <dgm:presLayoutVars>
          <dgm:bulletEnabled val="1"/>
        </dgm:presLayoutVars>
      </dgm:prSet>
      <dgm:spPr/>
    </dgm:pt>
    <dgm:pt modelId="{86098490-4941-448A-B298-393C87845810}" type="pres">
      <dgm:prSet presAssocID="{C17A11F3-A9E2-40CC-89D4-4DB6BEBBD5E6}" presName="sibTrans" presStyleCnt="0"/>
      <dgm:spPr/>
    </dgm:pt>
    <dgm:pt modelId="{3C17CF96-CB9E-4B46-A251-6C57E910042C}" type="pres">
      <dgm:prSet presAssocID="{39A210B2-00BD-49B8-B914-2B288199CDB7}" presName="node" presStyleLbl="node1" presStyleIdx="3" presStyleCnt="8">
        <dgm:presLayoutVars>
          <dgm:bulletEnabled val="1"/>
        </dgm:presLayoutVars>
      </dgm:prSet>
      <dgm:spPr/>
    </dgm:pt>
    <dgm:pt modelId="{F4EAA986-EB4F-4266-A48C-27F29E58CC69}" type="pres">
      <dgm:prSet presAssocID="{26E82776-4FC2-4137-ACA8-501B45086D5B}" presName="sibTrans" presStyleCnt="0"/>
      <dgm:spPr/>
    </dgm:pt>
    <dgm:pt modelId="{CB77C7E7-3B56-4B61-A3E9-F80AC308602B}" type="pres">
      <dgm:prSet presAssocID="{7D4973FA-5F0F-4F6D-B654-39EB42720D05}" presName="node" presStyleLbl="node1" presStyleIdx="4" presStyleCnt="8">
        <dgm:presLayoutVars>
          <dgm:bulletEnabled val="1"/>
        </dgm:presLayoutVars>
      </dgm:prSet>
      <dgm:spPr/>
    </dgm:pt>
    <dgm:pt modelId="{0C23B34E-EA79-4313-98B6-CCC0E458D273}" type="pres">
      <dgm:prSet presAssocID="{755CCBBD-961B-4795-817A-443BFB2BA721}" presName="sibTrans" presStyleCnt="0"/>
      <dgm:spPr/>
    </dgm:pt>
    <dgm:pt modelId="{DBA822DD-48CF-4266-86EF-2A065FE4D633}" type="pres">
      <dgm:prSet presAssocID="{FD3114D8-D60B-4497-A48F-AE01D49CFB55}" presName="node" presStyleLbl="node1" presStyleIdx="5" presStyleCnt="8">
        <dgm:presLayoutVars>
          <dgm:bulletEnabled val="1"/>
        </dgm:presLayoutVars>
      </dgm:prSet>
      <dgm:spPr/>
    </dgm:pt>
    <dgm:pt modelId="{73A0070B-F0F9-43B0-9B1E-DCB2E02D59BB}" type="pres">
      <dgm:prSet presAssocID="{D9DE0800-37EC-4895-8A00-701E001CAB31}" presName="sibTrans" presStyleCnt="0"/>
      <dgm:spPr/>
    </dgm:pt>
    <dgm:pt modelId="{B140E549-5820-4FF7-930F-5756A262A31E}" type="pres">
      <dgm:prSet presAssocID="{2D2B4E0E-4F45-4274-A97C-C8C6DA86F3E5}" presName="node" presStyleLbl="node1" presStyleIdx="6" presStyleCnt="8">
        <dgm:presLayoutVars>
          <dgm:bulletEnabled val="1"/>
        </dgm:presLayoutVars>
      </dgm:prSet>
      <dgm:spPr/>
    </dgm:pt>
    <dgm:pt modelId="{E14BC6BD-5609-4AB9-BF06-90139AF97DD5}" type="pres">
      <dgm:prSet presAssocID="{97034DD5-4EDD-4FEF-BDC7-84047B76D0A5}" presName="sibTrans" presStyleCnt="0"/>
      <dgm:spPr/>
    </dgm:pt>
    <dgm:pt modelId="{297C9FF1-96EE-4877-8B5E-24D80FE4816C}" type="pres">
      <dgm:prSet presAssocID="{ADE573C4-4891-469B-AFD3-8BE3469E0613}" presName="node" presStyleLbl="node1" presStyleIdx="7" presStyleCnt="8">
        <dgm:presLayoutVars>
          <dgm:bulletEnabled val="1"/>
        </dgm:presLayoutVars>
      </dgm:prSet>
      <dgm:spPr/>
    </dgm:pt>
  </dgm:ptLst>
  <dgm:cxnLst>
    <dgm:cxn modelId="{473ED805-5AB0-47B8-9F21-72F613EE9B00}" type="presOf" srcId="{7D4973FA-5F0F-4F6D-B654-39EB42720D05}" destId="{CB77C7E7-3B56-4B61-A3E9-F80AC308602B}" srcOrd="0" destOrd="0" presId="urn:microsoft.com/office/officeart/2005/8/layout/default"/>
    <dgm:cxn modelId="{EEED1415-631E-462A-B5C4-B0AF6C07E8FC}" srcId="{C8AEDEAA-18A0-4C66-8A3F-122733DC3DDB}" destId="{69E5A945-00A0-4219-B52A-61D6A46636AD}" srcOrd="1" destOrd="0" parTransId="{CB1E4EBA-3D49-4B85-A4AE-A5DBF198E5FF}" sibTransId="{A0701D74-C076-4305-8E0E-ED2670165E6B}"/>
    <dgm:cxn modelId="{4FCF721F-FA9C-40FD-8991-7F5A4196990F}" srcId="{C8AEDEAA-18A0-4C66-8A3F-122733DC3DDB}" destId="{ADE573C4-4891-469B-AFD3-8BE3469E0613}" srcOrd="7" destOrd="0" parTransId="{3AD3B74D-4DB6-4416-ACCA-3BCCF05A6510}" sibTransId="{11C8CF0C-B529-40B6-A01D-6506BD445509}"/>
    <dgm:cxn modelId="{2E9C2827-70CE-4C06-B411-0C47A8BEDB03}" type="presOf" srcId="{D6FD65A2-6EB9-45CA-B90C-06DD34508342}" destId="{4236129A-CC50-4C70-A9A4-4CC2A792FD0B}" srcOrd="0" destOrd="0" presId="urn:microsoft.com/office/officeart/2005/8/layout/default"/>
    <dgm:cxn modelId="{5B5FF62C-4D5B-4CED-80B5-C3CF0A7DA0C1}" type="presOf" srcId="{2D2B4E0E-4F45-4274-A97C-C8C6DA86F3E5}" destId="{B140E549-5820-4FF7-930F-5756A262A31E}" srcOrd="0" destOrd="0" presId="urn:microsoft.com/office/officeart/2005/8/layout/default"/>
    <dgm:cxn modelId="{5D43C737-234A-405B-AFF4-7CDE3ED071F0}" srcId="{C8AEDEAA-18A0-4C66-8A3F-122733DC3DDB}" destId="{FD3114D8-D60B-4497-A48F-AE01D49CFB55}" srcOrd="5" destOrd="0" parTransId="{882760E6-63D6-4C19-9717-D0763A920754}" sibTransId="{D9DE0800-37EC-4895-8A00-701E001CAB31}"/>
    <dgm:cxn modelId="{C06F583D-E307-4AF8-9251-B44EF930BF28}" type="presOf" srcId="{39A210B2-00BD-49B8-B914-2B288199CDB7}" destId="{3C17CF96-CB9E-4B46-A251-6C57E910042C}" srcOrd="0" destOrd="0" presId="urn:microsoft.com/office/officeart/2005/8/layout/default"/>
    <dgm:cxn modelId="{28BBD55B-F5E5-4FEE-A3EC-C2B56AF4D435}" srcId="{C8AEDEAA-18A0-4C66-8A3F-122733DC3DDB}" destId="{39A210B2-00BD-49B8-B914-2B288199CDB7}" srcOrd="3" destOrd="0" parTransId="{820F0071-33B4-480F-BEB0-C070A7B34B51}" sibTransId="{26E82776-4FC2-4137-ACA8-501B45086D5B}"/>
    <dgm:cxn modelId="{A142BE62-656E-4874-A41C-B910069D5B69}" srcId="{C8AEDEAA-18A0-4C66-8A3F-122733DC3DDB}" destId="{D6FD65A2-6EB9-45CA-B90C-06DD34508342}" srcOrd="2" destOrd="0" parTransId="{81850761-21E9-4AC1-84E0-EDDA0AE0EEF3}" sibTransId="{C17A11F3-A9E2-40CC-89D4-4DB6BEBBD5E6}"/>
    <dgm:cxn modelId="{6085C86C-FEEB-42DD-8744-A92F4144A1B8}" type="presOf" srcId="{ADE573C4-4891-469B-AFD3-8BE3469E0613}" destId="{297C9FF1-96EE-4877-8B5E-24D80FE4816C}" srcOrd="0" destOrd="0" presId="urn:microsoft.com/office/officeart/2005/8/layout/default"/>
    <dgm:cxn modelId="{A6E5CD50-61C5-45E1-BAC3-FF6C75068262}" srcId="{C8AEDEAA-18A0-4C66-8A3F-122733DC3DDB}" destId="{7D4973FA-5F0F-4F6D-B654-39EB42720D05}" srcOrd="4" destOrd="0" parTransId="{47D37422-3301-4176-B5EC-301E7F376CB4}" sibTransId="{755CCBBD-961B-4795-817A-443BFB2BA721}"/>
    <dgm:cxn modelId="{462E0D57-846D-4CDB-B9E4-E8D51315BCE8}" srcId="{C8AEDEAA-18A0-4C66-8A3F-122733DC3DDB}" destId="{2D2B4E0E-4F45-4274-A97C-C8C6DA86F3E5}" srcOrd="6" destOrd="0" parTransId="{1554E1C8-B614-42F9-8D29-8093A5FEE6A8}" sibTransId="{97034DD5-4EDD-4FEF-BDC7-84047B76D0A5}"/>
    <dgm:cxn modelId="{7EE1A381-9C51-473C-85EF-AFE8EFB63BA7}" type="presOf" srcId="{C8AEDEAA-18A0-4C66-8A3F-122733DC3DDB}" destId="{FE174E36-F35B-4F79-9997-DEEFF15B3680}" srcOrd="0" destOrd="0" presId="urn:microsoft.com/office/officeart/2005/8/layout/default"/>
    <dgm:cxn modelId="{789D4D96-0657-4272-BE98-B988397CAB2A}" type="presOf" srcId="{F3D6BAC0-A2C5-46C2-9508-9F6194EA00B1}" destId="{ADE8D0A2-C497-4F9D-8CAF-1C9A214ED481}" srcOrd="0" destOrd="0" presId="urn:microsoft.com/office/officeart/2005/8/layout/default"/>
    <dgm:cxn modelId="{9C438BB3-813F-42AF-9CF8-ABB7D34FFBAE}" srcId="{C8AEDEAA-18A0-4C66-8A3F-122733DC3DDB}" destId="{F3D6BAC0-A2C5-46C2-9508-9F6194EA00B1}" srcOrd="0" destOrd="0" parTransId="{3F33C73B-7ABE-4100-BB28-C6E6073B5DA9}" sibTransId="{6D9DC627-1768-4B8E-B116-AD1962878EBB}"/>
    <dgm:cxn modelId="{EFCEFACF-B128-4AE7-A55C-AEB0607628AB}" type="presOf" srcId="{FD3114D8-D60B-4497-A48F-AE01D49CFB55}" destId="{DBA822DD-48CF-4266-86EF-2A065FE4D633}" srcOrd="0" destOrd="0" presId="urn:microsoft.com/office/officeart/2005/8/layout/default"/>
    <dgm:cxn modelId="{40F974FB-EDBE-4098-A154-1592C1EE0E94}" type="presOf" srcId="{69E5A945-00A0-4219-B52A-61D6A46636AD}" destId="{6E280282-64D1-4A67-94D5-80018918ED12}" srcOrd="0" destOrd="0" presId="urn:microsoft.com/office/officeart/2005/8/layout/default"/>
    <dgm:cxn modelId="{25ED7A7F-D278-4BCD-A09B-FC092021F8FF}" type="presParOf" srcId="{FE174E36-F35B-4F79-9997-DEEFF15B3680}" destId="{ADE8D0A2-C497-4F9D-8CAF-1C9A214ED481}" srcOrd="0" destOrd="0" presId="urn:microsoft.com/office/officeart/2005/8/layout/default"/>
    <dgm:cxn modelId="{1F3994A8-F78A-44AF-98AB-147D4BE9F993}" type="presParOf" srcId="{FE174E36-F35B-4F79-9997-DEEFF15B3680}" destId="{0F02DA0D-6E3C-467C-922D-2B195AD0EC8A}" srcOrd="1" destOrd="0" presId="urn:microsoft.com/office/officeart/2005/8/layout/default"/>
    <dgm:cxn modelId="{A628C3B8-5783-4DE4-B86D-95F97BFB499F}" type="presParOf" srcId="{FE174E36-F35B-4F79-9997-DEEFF15B3680}" destId="{6E280282-64D1-4A67-94D5-80018918ED12}" srcOrd="2" destOrd="0" presId="urn:microsoft.com/office/officeart/2005/8/layout/default"/>
    <dgm:cxn modelId="{DC3202E8-C383-4A0A-9ECF-D2CF51ED4120}" type="presParOf" srcId="{FE174E36-F35B-4F79-9997-DEEFF15B3680}" destId="{B52402BD-48DC-4852-A7CE-A4EEE59D0A98}" srcOrd="3" destOrd="0" presId="urn:microsoft.com/office/officeart/2005/8/layout/default"/>
    <dgm:cxn modelId="{EAE1F316-B527-4DFA-AE95-E8AEBC924837}" type="presParOf" srcId="{FE174E36-F35B-4F79-9997-DEEFF15B3680}" destId="{4236129A-CC50-4C70-A9A4-4CC2A792FD0B}" srcOrd="4" destOrd="0" presId="urn:microsoft.com/office/officeart/2005/8/layout/default"/>
    <dgm:cxn modelId="{9F35B0E2-1AEF-41B5-83D7-8A4BF34FBAA5}" type="presParOf" srcId="{FE174E36-F35B-4F79-9997-DEEFF15B3680}" destId="{86098490-4941-448A-B298-393C87845810}" srcOrd="5" destOrd="0" presId="urn:microsoft.com/office/officeart/2005/8/layout/default"/>
    <dgm:cxn modelId="{18F277B6-11D0-4354-BE23-1D84CFD2F27A}" type="presParOf" srcId="{FE174E36-F35B-4F79-9997-DEEFF15B3680}" destId="{3C17CF96-CB9E-4B46-A251-6C57E910042C}" srcOrd="6" destOrd="0" presId="urn:microsoft.com/office/officeart/2005/8/layout/default"/>
    <dgm:cxn modelId="{AA8215CB-E9BB-456D-AA65-1F8E6FF04052}" type="presParOf" srcId="{FE174E36-F35B-4F79-9997-DEEFF15B3680}" destId="{F4EAA986-EB4F-4266-A48C-27F29E58CC69}" srcOrd="7" destOrd="0" presId="urn:microsoft.com/office/officeart/2005/8/layout/default"/>
    <dgm:cxn modelId="{508F675E-61B7-47DF-BBB6-DC63EF63D464}" type="presParOf" srcId="{FE174E36-F35B-4F79-9997-DEEFF15B3680}" destId="{CB77C7E7-3B56-4B61-A3E9-F80AC308602B}" srcOrd="8" destOrd="0" presId="urn:microsoft.com/office/officeart/2005/8/layout/default"/>
    <dgm:cxn modelId="{7A4FB07C-57C4-449E-ACEE-9D8CC24EA591}" type="presParOf" srcId="{FE174E36-F35B-4F79-9997-DEEFF15B3680}" destId="{0C23B34E-EA79-4313-98B6-CCC0E458D273}" srcOrd="9" destOrd="0" presId="urn:microsoft.com/office/officeart/2005/8/layout/default"/>
    <dgm:cxn modelId="{F59F2921-43E9-4563-B830-76366352A7DE}" type="presParOf" srcId="{FE174E36-F35B-4F79-9997-DEEFF15B3680}" destId="{DBA822DD-48CF-4266-86EF-2A065FE4D633}" srcOrd="10" destOrd="0" presId="urn:microsoft.com/office/officeart/2005/8/layout/default"/>
    <dgm:cxn modelId="{C2F58B11-FF52-42D3-8587-B28516444964}" type="presParOf" srcId="{FE174E36-F35B-4F79-9997-DEEFF15B3680}" destId="{73A0070B-F0F9-43B0-9B1E-DCB2E02D59BB}" srcOrd="11" destOrd="0" presId="urn:microsoft.com/office/officeart/2005/8/layout/default"/>
    <dgm:cxn modelId="{7C7B9A80-641D-4D7B-A8FB-6F2E4C77BBF4}" type="presParOf" srcId="{FE174E36-F35B-4F79-9997-DEEFF15B3680}" destId="{B140E549-5820-4FF7-930F-5756A262A31E}" srcOrd="12" destOrd="0" presId="urn:microsoft.com/office/officeart/2005/8/layout/default"/>
    <dgm:cxn modelId="{BA1F0185-BAA1-4EF7-9BBD-E6397C8CD96E}" type="presParOf" srcId="{FE174E36-F35B-4F79-9997-DEEFF15B3680}" destId="{E14BC6BD-5609-4AB9-BF06-90139AF97DD5}" srcOrd="13" destOrd="0" presId="urn:microsoft.com/office/officeart/2005/8/layout/default"/>
    <dgm:cxn modelId="{85302F84-9597-4421-97CF-0481EDA5A11B}" type="presParOf" srcId="{FE174E36-F35B-4F79-9997-DEEFF15B3680}" destId="{297C9FF1-96EE-4877-8B5E-24D80FE4816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8D0A2-C497-4F9D-8CAF-1C9A214ED481}">
      <dsp:nvSpPr>
        <dsp:cNvPr id="0" name=""/>
        <dsp:cNvSpPr/>
      </dsp:nvSpPr>
      <dsp:spPr>
        <a:xfrm>
          <a:off x="3173" y="163200"/>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Grammar Schools </a:t>
          </a:r>
          <a:endParaRPr lang="en-US" sz="3200" kern="1200"/>
        </a:p>
      </dsp:txBody>
      <dsp:txXfrm>
        <a:off x="3173" y="163200"/>
        <a:ext cx="2517277" cy="1510366"/>
      </dsp:txXfrm>
    </dsp:sp>
    <dsp:sp modelId="{6E280282-64D1-4A67-94D5-80018918ED12}">
      <dsp:nvSpPr>
        <dsp:cNvPr id="0" name=""/>
        <dsp:cNvSpPr/>
      </dsp:nvSpPr>
      <dsp:spPr>
        <a:xfrm>
          <a:off x="2772178" y="163200"/>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Faith Schools </a:t>
          </a:r>
          <a:endParaRPr lang="en-US" sz="3200" kern="1200"/>
        </a:p>
      </dsp:txBody>
      <dsp:txXfrm>
        <a:off x="2772178" y="163200"/>
        <a:ext cx="2517277" cy="1510366"/>
      </dsp:txXfrm>
    </dsp:sp>
    <dsp:sp modelId="{4236129A-CC50-4C70-A9A4-4CC2A792FD0B}">
      <dsp:nvSpPr>
        <dsp:cNvPr id="0" name=""/>
        <dsp:cNvSpPr/>
      </dsp:nvSpPr>
      <dsp:spPr>
        <a:xfrm>
          <a:off x="5541184" y="163200"/>
          <a:ext cx="2517277" cy="1510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Pupil referral unit </a:t>
          </a:r>
          <a:endParaRPr lang="en-US" sz="3200" kern="1200"/>
        </a:p>
      </dsp:txBody>
      <dsp:txXfrm>
        <a:off x="5541184" y="163200"/>
        <a:ext cx="2517277" cy="1510366"/>
      </dsp:txXfrm>
    </dsp:sp>
    <dsp:sp modelId="{3C17CF96-CB9E-4B46-A251-6C57E910042C}">
      <dsp:nvSpPr>
        <dsp:cNvPr id="0" name=""/>
        <dsp:cNvSpPr/>
      </dsp:nvSpPr>
      <dsp:spPr>
        <a:xfrm>
          <a:off x="8310190" y="163200"/>
          <a:ext cx="2517277" cy="151036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SEN schools </a:t>
          </a:r>
          <a:endParaRPr lang="en-US" sz="3200" kern="1200"/>
        </a:p>
      </dsp:txBody>
      <dsp:txXfrm>
        <a:off x="8310190" y="163200"/>
        <a:ext cx="2517277" cy="1510366"/>
      </dsp:txXfrm>
    </dsp:sp>
    <dsp:sp modelId="{CB77C7E7-3B56-4B61-A3E9-F80AC308602B}">
      <dsp:nvSpPr>
        <dsp:cNvPr id="0" name=""/>
        <dsp:cNvSpPr/>
      </dsp:nvSpPr>
      <dsp:spPr>
        <a:xfrm>
          <a:off x="3173" y="1925295"/>
          <a:ext cx="2517277" cy="151036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Steiner Schools </a:t>
          </a:r>
          <a:endParaRPr lang="en-US" sz="3200" kern="1200"/>
        </a:p>
      </dsp:txBody>
      <dsp:txXfrm>
        <a:off x="3173" y="1925295"/>
        <a:ext cx="2517277" cy="1510366"/>
      </dsp:txXfrm>
    </dsp:sp>
    <dsp:sp modelId="{DBA822DD-48CF-4266-86EF-2A065FE4D633}">
      <dsp:nvSpPr>
        <dsp:cNvPr id="0" name=""/>
        <dsp:cNvSpPr/>
      </dsp:nvSpPr>
      <dsp:spPr>
        <a:xfrm>
          <a:off x="2772178" y="1925295"/>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Summerhill schools </a:t>
          </a:r>
          <a:endParaRPr lang="en-US" sz="3200" kern="1200"/>
        </a:p>
      </dsp:txBody>
      <dsp:txXfrm>
        <a:off x="2772178" y="1925295"/>
        <a:ext cx="2517277" cy="1510366"/>
      </dsp:txXfrm>
    </dsp:sp>
    <dsp:sp modelId="{B140E549-5820-4FF7-930F-5756A262A31E}">
      <dsp:nvSpPr>
        <dsp:cNvPr id="0" name=""/>
        <dsp:cNvSpPr/>
      </dsp:nvSpPr>
      <dsp:spPr>
        <a:xfrm>
          <a:off x="5541184" y="1925295"/>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Higher Education </a:t>
          </a:r>
          <a:endParaRPr lang="en-US" sz="3200" kern="1200"/>
        </a:p>
      </dsp:txBody>
      <dsp:txXfrm>
        <a:off x="5541184" y="1925295"/>
        <a:ext cx="2517277" cy="1510366"/>
      </dsp:txXfrm>
    </dsp:sp>
    <dsp:sp modelId="{297C9FF1-96EE-4877-8B5E-24D80FE4816C}">
      <dsp:nvSpPr>
        <dsp:cNvPr id="0" name=""/>
        <dsp:cNvSpPr/>
      </dsp:nvSpPr>
      <dsp:spPr>
        <a:xfrm>
          <a:off x="8310190" y="1925295"/>
          <a:ext cx="2517277" cy="1510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All boys/ girls schools </a:t>
          </a:r>
          <a:endParaRPr lang="en-US" sz="3200" kern="1200"/>
        </a:p>
      </dsp:txBody>
      <dsp:txXfrm>
        <a:off x="8310190" y="1925295"/>
        <a:ext cx="2517277" cy="15103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1FCD27-2B16-464B-87E8-8A8AAD616242}" type="datetimeFigureOut">
              <a:rPr lang="en-GB" smtClean="0"/>
              <a:t>09/04/2019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485539-AAE9-4DCB-8122-351819293AC3}" type="slidenum">
              <a:rPr lang="en-GB" smtClean="0"/>
              <a:t>‹#›</a:t>
            </a:fld>
            <a:endParaRPr lang="en-GB"/>
          </a:p>
        </p:txBody>
      </p:sp>
    </p:spTree>
    <p:extLst>
      <p:ext uri="{BB962C8B-B14F-4D97-AF65-F5344CB8AC3E}">
        <p14:creationId xmlns:p14="http://schemas.microsoft.com/office/powerpoint/2010/main" val="3823172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When considering the question of what is the advantages and disadvantages of a selective system of education, I think it would be best to first question of what is the definition of education. It is through the definition of education that we are able to see what people wish to gain from that education and the expectation placed upon the system. Through this, the understanding of what would be considered a advantages and a disadvantage of a selective system of education will be more prominent, as there is a standard to compare it to</a:t>
            </a:r>
          </a:p>
          <a:p>
            <a:pPr marL="171450" indent="-171450">
              <a:buFont typeface="Arial" panose="020B0604020202020204" pitchFamily="34" charset="0"/>
              <a:buChar char="•"/>
            </a:pPr>
            <a:r>
              <a:rPr lang="en-GB" dirty="0"/>
              <a:t>What could be seen as a spiritual definition of education is that of Gandhi’s. He stated that education is “all-round drawing out the best in a child and man-body, mind and spirt”. To me, this definition shows that education is a life long experience, along with aiding all aspects of an individual, not just the intellectual aspect of a person. </a:t>
            </a:r>
          </a:p>
          <a:p>
            <a:pPr marL="171450" indent="-171450">
              <a:buFont typeface="Arial" panose="020B0604020202020204" pitchFamily="34" charset="0"/>
              <a:buChar char="•"/>
            </a:pPr>
            <a:r>
              <a:rPr lang="en-GB" dirty="0"/>
              <a:t>This is what mainstream education should aim to do, however you  are more likely to find these features amongst alternative forms of education. This can be defined as educational approaches that are not controlled or funded by the state, giving them more freedom in what and how the children are taught. This wold allow for all parts of the child to be developed, mind and spirit.</a:t>
            </a:r>
          </a:p>
        </p:txBody>
      </p:sp>
      <p:sp>
        <p:nvSpPr>
          <p:cNvPr id="4" name="Slide Number Placeholder 3"/>
          <p:cNvSpPr>
            <a:spLocks noGrp="1"/>
          </p:cNvSpPr>
          <p:nvPr>
            <p:ph type="sldNum" sz="quarter" idx="5"/>
          </p:nvPr>
        </p:nvSpPr>
        <p:spPr/>
        <p:txBody>
          <a:bodyPr/>
          <a:lstStyle/>
          <a:p>
            <a:fld id="{BF485539-AAE9-4DCB-8122-351819293AC3}" type="slidenum">
              <a:rPr lang="en-GB" smtClean="0"/>
              <a:t>2</a:t>
            </a:fld>
            <a:endParaRPr lang="en-GB"/>
          </a:p>
        </p:txBody>
      </p:sp>
    </p:spTree>
    <p:extLst>
      <p:ext uri="{BB962C8B-B14F-4D97-AF65-F5344CB8AC3E}">
        <p14:creationId xmlns:p14="http://schemas.microsoft.com/office/powerpoint/2010/main" val="1810721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There are many different form of selective education. They can be seen as schools that are not open to everyone, whether this is due to catering for specific needs or due to payed tuition. This difference to a main stream education, as this is free to anyone and does not require anything specific from the child to attend. This is the case due to all children being entitled to an education. An example of a selective school is a grammar school or a SEN school. Although both of these schools have different requirements to enter, they still need a entrance requirement. </a:t>
            </a:r>
          </a:p>
          <a:p>
            <a:pPr marL="171450" indent="-171450">
              <a:buFont typeface="Arial" panose="020B0604020202020204" pitchFamily="34" charset="0"/>
              <a:buChar char="•"/>
            </a:pPr>
            <a:r>
              <a:rPr lang="en-GB" dirty="0"/>
              <a:t>Many people see selective schools as only for the richest and brightest of children, as they most do not consider schools that cater for specific special needs as a form of selective education. It is for this reason that selective education gets a bad rep for being some what elitist and for lack of a better word ‘posh’ </a:t>
            </a:r>
          </a:p>
          <a:p>
            <a:pPr marL="171450" indent="-171450">
              <a:buFont typeface="Arial" panose="020B0604020202020204" pitchFamily="34" charset="0"/>
              <a:buChar char="•"/>
            </a:pPr>
            <a:r>
              <a:rPr lang="en-GB" dirty="0"/>
              <a:t>Selective schools has come under a lot of ridiculed for various reasons, such as that they are not open to the majority or do not conform to the typical teachings of mainstream schools. One school that has been put under scrutiny for this partial reason is Summerhill schools </a:t>
            </a:r>
          </a:p>
          <a:p>
            <a:endParaRPr lang="en-GB" dirty="0"/>
          </a:p>
        </p:txBody>
      </p:sp>
      <p:sp>
        <p:nvSpPr>
          <p:cNvPr id="4" name="Slide Number Placeholder 3"/>
          <p:cNvSpPr>
            <a:spLocks noGrp="1"/>
          </p:cNvSpPr>
          <p:nvPr>
            <p:ph type="sldNum" sz="quarter" idx="5"/>
          </p:nvPr>
        </p:nvSpPr>
        <p:spPr/>
        <p:txBody>
          <a:bodyPr/>
          <a:lstStyle/>
          <a:p>
            <a:fld id="{BF485539-AAE9-4DCB-8122-351819293AC3}" type="slidenum">
              <a:rPr lang="en-GB" smtClean="0"/>
              <a:t>3</a:t>
            </a:fld>
            <a:endParaRPr lang="en-GB"/>
          </a:p>
        </p:txBody>
      </p:sp>
    </p:spTree>
    <p:extLst>
      <p:ext uri="{BB962C8B-B14F-4D97-AF65-F5344CB8AC3E}">
        <p14:creationId xmlns:p14="http://schemas.microsoft.com/office/powerpoint/2010/main" val="344152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Summerhill school, what is it. I’ll first show you a quick video to explain what the school is. </a:t>
            </a:r>
          </a:p>
          <a:p>
            <a:pPr marL="171450" indent="-171450">
              <a:buFont typeface="Arial" panose="020B0604020202020204" pitchFamily="34" charset="0"/>
              <a:buChar char="•"/>
            </a:pPr>
            <a:r>
              <a:rPr lang="en-GB" dirty="0"/>
              <a:t>So as the video said, the school was developed by A. S. Neil in 1921. The school was created to allow children to control their education, and have the freedom to choose what they learn and when they learn it. The children don’t have to attend class and can choose to spend all day playing. The school is run through a democratic system where the teachers and students are equal.</a:t>
            </a:r>
          </a:p>
          <a:p>
            <a:pPr marL="171450" indent="-171450">
              <a:buFont typeface="Arial" panose="020B0604020202020204" pitchFamily="34" charset="0"/>
              <a:buChar char="•"/>
            </a:pPr>
            <a:r>
              <a:rPr lang="en-GB" dirty="0"/>
              <a:t>I believe that it is safe to say that the school has developed a lot over the years, as it has had to, to an extent, conform to the new rules of society. However, it has still been able to retain the philosophy's of the school, allowing the children to express themselves and inform their own learning path.</a:t>
            </a:r>
          </a:p>
          <a:p>
            <a:pPr marL="171450" indent="-171450">
              <a:buFont typeface="Arial" panose="020B0604020202020204" pitchFamily="34" charset="0"/>
              <a:buChar char="•"/>
            </a:pPr>
            <a:r>
              <a:rPr lang="en-GB" dirty="0"/>
              <a:t>The school has been put under a lot of criticism, due to being viewed as very radical and an unfit way to teach children. However, after winning the court case put against them by OFTED, the school has been doing very successfully and been allows to continue in its method of teaching. </a:t>
            </a:r>
          </a:p>
          <a:p>
            <a:pPr marL="171450" indent="-171450">
              <a:buFont typeface="Arial" panose="020B0604020202020204" pitchFamily="34" charset="0"/>
              <a:buChar char="•"/>
            </a:pPr>
            <a:r>
              <a:rPr lang="en-GB" dirty="0"/>
              <a:t>Summerhill school is a perfect example of how different selective schooling can be to mainstream schooling. To return back to the question of what are the advantages and disadvantages of selective schooling, while using </a:t>
            </a:r>
            <a:r>
              <a:rPr lang="en-GB" dirty="0" err="1"/>
              <a:t>summerhill</a:t>
            </a:r>
            <a:r>
              <a:rPr lang="en-GB" dirty="0"/>
              <a:t> school as my example </a:t>
            </a:r>
          </a:p>
        </p:txBody>
      </p:sp>
      <p:sp>
        <p:nvSpPr>
          <p:cNvPr id="4" name="Slide Number Placeholder 3"/>
          <p:cNvSpPr>
            <a:spLocks noGrp="1"/>
          </p:cNvSpPr>
          <p:nvPr>
            <p:ph type="sldNum" sz="quarter" idx="5"/>
          </p:nvPr>
        </p:nvSpPr>
        <p:spPr/>
        <p:txBody>
          <a:bodyPr/>
          <a:lstStyle/>
          <a:p>
            <a:fld id="{BF485539-AAE9-4DCB-8122-351819293AC3}" type="slidenum">
              <a:rPr lang="en-GB" smtClean="0"/>
              <a:t>4</a:t>
            </a:fld>
            <a:endParaRPr lang="en-GB"/>
          </a:p>
        </p:txBody>
      </p:sp>
    </p:spTree>
    <p:extLst>
      <p:ext uri="{BB962C8B-B14F-4D97-AF65-F5344CB8AC3E}">
        <p14:creationId xmlns:p14="http://schemas.microsoft.com/office/powerpoint/2010/main" val="345986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One advantage of a selective system of teaching when compared to that of the mainstream education is that children have the freedom to choose what they want to learn. Using the example of a </a:t>
            </a:r>
            <a:r>
              <a:rPr lang="en-GB" dirty="0" err="1"/>
              <a:t>summerhill</a:t>
            </a:r>
            <a:r>
              <a:rPr lang="en-GB" dirty="0"/>
              <a:t> school, children choose what lessons they wish to partake in, and can therefore focus their time more on the things that take their interests. This is not the case in mainstream school due to the structure in which is run. The curriculum is set up to ensure that children are taught the main subjects in order for them to prepare for their exams. This leads to there being a lot of focus on maths, English and science, and less on the humanities and artistic based subjects. This allows some children to thrive and others to fail, while forcing them to learn things that they have no interest in and therefore leading to behaviour outbursts.</a:t>
            </a:r>
          </a:p>
          <a:p>
            <a:pPr marL="171450" indent="-171450">
              <a:buFont typeface="Arial" panose="020B0604020202020204" pitchFamily="34" charset="0"/>
              <a:buChar char="•"/>
            </a:pPr>
            <a:r>
              <a:rPr lang="en-GB" dirty="0"/>
              <a:t>Another advantage of selective schoolings is that the school is able to run it how they deem fit, as it is not under controlled by the government. In </a:t>
            </a:r>
            <a:r>
              <a:rPr lang="en-GB" dirty="0" err="1"/>
              <a:t>summerhill</a:t>
            </a:r>
            <a:r>
              <a:rPr lang="en-GB" dirty="0"/>
              <a:t> schools, they use this freedom to allow children and adults to be treated equally. People disagree with this method, which I will talk about on the next slide, however in defence of this, Mark Vaughan states that “ they know that I am bigger and more knowledgeable, but that does not matter when I meet them on their own ground”. The equality that the school has is used to the point in which all school decisions are made with and by the whole school. This teaches children that they have worth, despite them being a child and that they are able to make a change. This is very different to how mainstream schools are run, where there is a clear distinction between student and teacher. Although that this could in fact teach the child how to respect people, to me this could also be harmful as it tells children that they aren’t as good as adults, which could affect their self-worth. There is of course a school council in place in most schools, however, it has little implications on the school itself and children do not expect to have any effect. </a:t>
            </a:r>
          </a:p>
          <a:p>
            <a:pPr marL="171450" indent="-171450">
              <a:buFont typeface="Arial" panose="020B0604020202020204" pitchFamily="34" charset="0"/>
              <a:buChar char="•"/>
            </a:pPr>
            <a:r>
              <a:rPr lang="en-GB" dirty="0"/>
              <a:t>A final advantage of attending a selective school is that the class sizes are small. This allows the child to have more one on one time with the teacher, and to allow their voice to be heard in the class. Particularly in </a:t>
            </a:r>
            <a:r>
              <a:rPr lang="en-GB" dirty="0" err="1"/>
              <a:t>summerhill</a:t>
            </a:r>
            <a:r>
              <a:rPr lang="en-GB" dirty="0"/>
              <a:t> schools, the children are organized by a verity of ages and sometimes interests and ability. It is naive to think that all children of the same age are at the same ability of their education. However, this is what is seen in the mainstream education. Although children to split by ability, the size of the classes allows for there to be a number of different levels of abilities in one class. This in turn would hinder the brightest of the group and also allow the lower of the group to struggle, leading to a inadequate system.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F485539-AAE9-4DCB-8122-351819293AC3}" type="slidenum">
              <a:rPr lang="en-GB" smtClean="0"/>
              <a:t>5</a:t>
            </a:fld>
            <a:endParaRPr lang="en-GB"/>
          </a:p>
        </p:txBody>
      </p:sp>
    </p:spTree>
    <p:extLst>
      <p:ext uri="{BB962C8B-B14F-4D97-AF65-F5344CB8AC3E}">
        <p14:creationId xmlns:p14="http://schemas.microsoft.com/office/powerpoint/2010/main" val="1665738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Although selective education may seem like one of the best options when comparing the two schools, it also has its disadvantages. One of these disadvantages is that a large amount of these schools require a payed tuition. Many average people would not be able to sent their child to a tuition led school, such as a </a:t>
            </a:r>
            <a:r>
              <a:rPr lang="en-GB" dirty="0" err="1"/>
              <a:t>sumemrhill</a:t>
            </a:r>
            <a:r>
              <a:rPr lang="en-GB" dirty="0"/>
              <a:t> school, due to the fact that they are too expensive. This leads to the schools being full of children that are form a middle or higher class background. This is a shame as many people of this background would already have more opportunities in their education to those who are form a working class background. Many parents would choose to send their child there but in reality would never be able to do so. This however, is not the case with mainstream education. All schools are free to attend with many providing free buses to those who need them, along with free school meals to child who need them. Many parents send their children to mainstream schools because it is the best option that they have, a in man cases the only option.</a:t>
            </a:r>
          </a:p>
          <a:p>
            <a:pPr marL="171450" indent="-171450">
              <a:buFont typeface="Arial" panose="020B0604020202020204" pitchFamily="34" charset="0"/>
              <a:buChar char="•"/>
            </a:pPr>
            <a:r>
              <a:rPr lang="en-GB" dirty="0"/>
              <a:t>Another disadvantage of schools such as </a:t>
            </a:r>
            <a:r>
              <a:rPr lang="en-GB" dirty="0" err="1"/>
              <a:t>summerhill</a:t>
            </a:r>
            <a:r>
              <a:rPr lang="en-GB" dirty="0"/>
              <a:t> is the fact that children may not be prepared to join society when they leave. The freedom that is given in alternative schools tends to give a skewed perception of what the rest of the world is. Although freedom is most likely the best way to teach a child, the child will eventual have to join society. The UK government states that the purpose of education and therefore schooling is to “essential preparation for adult life”. This may not necessary be what some of these schools do, even if they do provide some of the best forms of education. In this way, mainstream schooling does prepare children for life after school, and ensures that they leave with he very basic of qualifications that they need to get along in life. Although it is not the best form of teaching children, it does reflect how the workplace works and therefore upholds some of the duties that an education provider has. </a:t>
            </a:r>
          </a:p>
          <a:p>
            <a:pPr marL="171450" indent="-171450">
              <a:buFont typeface="Arial" panose="020B0604020202020204" pitchFamily="34" charset="0"/>
              <a:buChar char="•"/>
            </a:pPr>
            <a:r>
              <a:rPr lang="en-GB" dirty="0"/>
              <a:t>A final disadvantages of selective education that there are very few schools around that provide these types of educations. Although the types of selective schools vary, they are most commonly found in cities and high built up areas, as there a higher likely hood that children would be sent there. Using the example of </a:t>
            </a:r>
            <a:r>
              <a:rPr lang="en-GB" dirty="0" err="1"/>
              <a:t>summerhill</a:t>
            </a:r>
            <a:r>
              <a:rPr lang="en-GB" dirty="0"/>
              <a:t>, it is very difficult to find a school that teaches in the way that a </a:t>
            </a:r>
            <a:r>
              <a:rPr lang="en-GB" dirty="0" err="1"/>
              <a:t>summerhill</a:t>
            </a:r>
            <a:r>
              <a:rPr lang="en-GB" dirty="0"/>
              <a:t> school teaches, however may be appealing to many parents. This reduces the number of people that the school can reach, limiting the impact that it can have. Once again, this is an issue that mainstream schools do not face. It is the governments duty to provide an education to all children, which therefore means that there has to be schools local to most villages. Once again, mainstream schools are usually the only choice that parents have as they are unable to reach a school that they would prefer their children to attend.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F485539-AAE9-4DCB-8122-351819293AC3}" type="slidenum">
              <a:rPr lang="en-GB" smtClean="0"/>
              <a:t>6</a:t>
            </a:fld>
            <a:endParaRPr lang="en-GB"/>
          </a:p>
        </p:txBody>
      </p:sp>
    </p:spTree>
    <p:extLst>
      <p:ext uri="{BB962C8B-B14F-4D97-AF65-F5344CB8AC3E}">
        <p14:creationId xmlns:p14="http://schemas.microsoft.com/office/powerpoint/2010/main" val="2978474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there are both advantages and disadvantages to teaching children in selective system. In my opinion, the different varieties of schools that have formed because of selective systems provide a different form of education than a child would every get in a mainstream school. The methods of these various schools allow a child to focus on what they want out of their education, whether that be subject specific, connecting with their faith or just playing. To me, the main downfall of these schools is that there isn’t enough of them, however, there would be little need for them if mainstream schools adapted some of their principles, like allowing children to play until they are ready to learn. Therefore, the benefits of a service schooling system may outweigh the disadvantages, as the new way of teachings seems to be quite effective and more freeing than mainstream school can ever hope to be. </a:t>
            </a:r>
          </a:p>
        </p:txBody>
      </p:sp>
      <p:sp>
        <p:nvSpPr>
          <p:cNvPr id="4" name="Slide Number Placeholder 3"/>
          <p:cNvSpPr>
            <a:spLocks noGrp="1"/>
          </p:cNvSpPr>
          <p:nvPr>
            <p:ph type="sldNum" sz="quarter" idx="5"/>
          </p:nvPr>
        </p:nvSpPr>
        <p:spPr/>
        <p:txBody>
          <a:bodyPr/>
          <a:lstStyle/>
          <a:p>
            <a:fld id="{BF485539-AAE9-4DCB-8122-351819293AC3}" type="slidenum">
              <a:rPr lang="en-GB" smtClean="0"/>
              <a:t>7</a:t>
            </a:fld>
            <a:endParaRPr lang="en-GB"/>
          </a:p>
        </p:txBody>
      </p:sp>
    </p:spTree>
    <p:extLst>
      <p:ext uri="{BB962C8B-B14F-4D97-AF65-F5344CB8AC3E}">
        <p14:creationId xmlns:p14="http://schemas.microsoft.com/office/powerpoint/2010/main" val="33376519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2BA056-B5F7-4F24-A929-DE50252D50F3}" type="datetimeFigureOut">
              <a:rPr lang="en-GB" smtClean="0"/>
              <a:t>09/04/2019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340161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2BA056-B5F7-4F24-A929-DE50252D50F3}" type="datetimeFigureOut">
              <a:rPr lang="en-GB" smtClean="0"/>
              <a:t>09/04/2019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411820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2BA056-B5F7-4F24-A929-DE50252D50F3}" type="datetimeFigureOut">
              <a:rPr lang="en-GB" smtClean="0"/>
              <a:t>09/04/2019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816993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3471868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2BA056-B5F7-4F24-A929-DE50252D50F3}" type="datetimeFigureOut">
              <a:rPr lang="en-GB" smtClean="0"/>
              <a:t>09/04/2019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1651227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2BA056-B5F7-4F24-A929-DE50252D50F3}" type="datetimeFigureOut">
              <a:rPr lang="en-GB" smtClean="0"/>
              <a:t>09/04/2019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1162261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32BA056-B5F7-4F24-A929-DE50252D50F3}" type="datetimeFigureOut">
              <a:rPr lang="en-GB" smtClean="0"/>
              <a:t>09/04/2019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2690466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3555222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53317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2563699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698506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410678E4-7FB8-4D76-B9FF-ABB6B828510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0345787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2BA056-B5F7-4F24-A929-DE50252D50F3}" type="datetimeFigureOut">
              <a:rPr lang="en-GB" smtClean="0"/>
              <a:t>09/04/2019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2145617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32BA056-B5F7-4F24-A929-DE50252D50F3}" type="datetimeFigureOut">
              <a:rPr lang="en-GB" smtClean="0"/>
              <a:t>09/04/2019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1075288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32BA056-B5F7-4F24-A929-DE50252D50F3}" type="datetimeFigureOut">
              <a:rPr lang="en-GB" smtClean="0"/>
              <a:t>09/04/2019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695462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2BA056-B5F7-4F24-A929-DE50252D50F3}" type="datetimeFigureOut">
              <a:rPr lang="en-GB" smtClean="0"/>
              <a:t>09/04/2019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678E4-7FB8-4D76-B9FF-ABB6B8285108}" type="slidenum">
              <a:rPr lang="en-GB" smtClean="0"/>
              <a:t>‹#›</a:t>
            </a:fld>
            <a:endParaRPr lang="en-GB"/>
          </a:p>
        </p:txBody>
      </p:sp>
    </p:spTree>
    <p:extLst>
      <p:ext uri="{BB962C8B-B14F-4D97-AF65-F5344CB8AC3E}">
        <p14:creationId xmlns:p14="http://schemas.microsoft.com/office/powerpoint/2010/main" val="543239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32BA056-B5F7-4F24-A929-DE50252D50F3}" type="datetimeFigureOut">
              <a:rPr lang="en-GB" smtClean="0"/>
              <a:t>09/04/2019</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410678E4-7FB8-4D76-B9FF-ABB6B8285108}" type="slidenum">
              <a:rPr lang="en-GB" smtClean="0"/>
              <a:t>‹#›</a:t>
            </a:fld>
            <a:endParaRPr lang="en-GB"/>
          </a:p>
        </p:txBody>
      </p:sp>
    </p:spTree>
    <p:extLst>
      <p:ext uri="{BB962C8B-B14F-4D97-AF65-F5344CB8AC3E}">
        <p14:creationId xmlns:p14="http://schemas.microsoft.com/office/powerpoint/2010/main" val="1793851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32BA056-B5F7-4F24-A929-DE50252D50F3}" type="datetimeFigureOut">
              <a:rPr lang="en-GB" smtClean="0"/>
              <a:t>09/04/2019</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410678E4-7FB8-4D76-B9FF-ABB6B8285108}" type="slidenum">
              <a:rPr lang="en-GB" smtClean="0"/>
              <a:t>‹#›</a:t>
            </a:fld>
            <a:endParaRPr lang="en-GB"/>
          </a:p>
        </p:txBody>
      </p:sp>
    </p:spTree>
    <p:extLst>
      <p:ext uri="{BB962C8B-B14F-4D97-AF65-F5344CB8AC3E}">
        <p14:creationId xmlns:p14="http://schemas.microsoft.com/office/powerpoint/2010/main" val="25854086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hyperlink" Target="https://www.youtube.com/watch?v=RhUx1pArrO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FE6DBF9-94F5-4877-B532-D859966E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65EBA155-CB71-48F7-8A85-0B293C7739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75" name="Rectangle 74">
            <a:extLst>
              <a:ext uri="{FF2B5EF4-FFF2-40B4-BE49-F238E27FC236}">
                <a16:creationId xmlns:a16="http://schemas.microsoft.com/office/drawing/2014/main" id="{7A9A3980-304B-4116-B0FB-155B054B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924FA7CC-8015-40C6-9D92-644E30DCC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79" name="Rectangle 78">
            <a:extLst>
              <a:ext uri="{FF2B5EF4-FFF2-40B4-BE49-F238E27FC236}">
                <a16:creationId xmlns:a16="http://schemas.microsoft.com/office/drawing/2014/main" id="{D146040E-7E20-4B05-9660-47E254E1A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DCAA1F0-BB9E-4EC0-AD14-590B52A1FA44}"/>
              </a:ext>
            </a:extLst>
          </p:cNvPr>
          <p:cNvSpPr>
            <a:spLocks noGrp="1"/>
          </p:cNvSpPr>
          <p:nvPr>
            <p:ph type="ctrTitle"/>
          </p:nvPr>
        </p:nvSpPr>
        <p:spPr>
          <a:xfrm>
            <a:off x="680322" y="2733709"/>
            <a:ext cx="6752110" cy="1373070"/>
          </a:xfrm>
        </p:spPr>
        <p:txBody>
          <a:bodyPr anchor="ctr">
            <a:normAutofit/>
          </a:bodyPr>
          <a:lstStyle/>
          <a:p>
            <a:r>
              <a:rPr lang="en-GB" sz="3000"/>
              <a:t>Benefits and disadvantages of a selective system of teachings in the 21</a:t>
            </a:r>
            <a:r>
              <a:rPr lang="en-GB" sz="3000" baseline="30000"/>
              <a:t>st</a:t>
            </a:r>
            <a:r>
              <a:rPr lang="en-GB" sz="3000"/>
              <a:t> century </a:t>
            </a:r>
          </a:p>
        </p:txBody>
      </p:sp>
      <p:sp>
        <p:nvSpPr>
          <p:cNvPr id="3" name="Subtitle 2">
            <a:extLst>
              <a:ext uri="{FF2B5EF4-FFF2-40B4-BE49-F238E27FC236}">
                <a16:creationId xmlns:a16="http://schemas.microsoft.com/office/drawing/2014/main" id="{4A61EAE3-A6B7-45ED-9B3F-1206EA2F4CDE}"/>
              </a:ext>
            </a:extLst>
          </p:cNvPr>
          <p:cNvSpPr>
            <a:spLocks noGrp="1"/>
          </p:cNvSpPr>
          <p:nvPr>
            <p:ph type="subTitle" idx="1"/>
          </p:nvPr>
        </p:nvSpPr>
        <p:spPr>
          <a:xfrm>
            <a:off x="680322" y="4394039"/>
            <a:ext cx="6752109" cy="1117687"/>
          </a:xfrm>
        </p:spPr>
        <p:txBody>
          <a:bodyPr>
            <a:normAutofit/>
          </a:bodyPr>
          <a:lstStyle/>
          <a:p>
            <a:endParaRPr lang="en-GB"/>
          </a:p>
        </p:txBody>
      </p:sp>
      <p:pic>
        <p:nvPicPr>
          <p:cNvPr id="1026" name="Picture 2" descr="Image result for alternative education">
            <a:extLst>
              <a:ext uri="{FF2B5EF4-FFF2-40B4-BE49-F238E27FC236}">
                <a16:creationId xmlns:a16="http://schemas.microsoft.com/office/drawing/2014/main" id="{B98851D7-8C06-4E15-98CF-426578E47EA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36717" y="1951819"/>
            <a:ext cx="4623022" cy="3270788"/>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520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36" name="Rectangle 135">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2050" name="Picture 2" descr="Image result for education">
            <a:extLst>
              <a:ext uri="{FF2B5EF4-FFF2-40B4-BE49-F238E27FC236}">
                <a16:creationId xmlns:a16="http://schemas.microsoft.com/office/drawing/2014/main" id="{CCAE617A-9131-48FD-A69C-3537A7F2F9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372" r="35783" b="1"/>
          <a:stretch/>
        </p:blipFill>
        <p:spPr bwMode="auto">
          <a:xfrm>
            <a:off x="7547810" y="10"/>
            <a:ext cx="4641013" cy="685631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CAD9D0-4A7D-42AC-B9E4-0B6C06F92A82}"/>
              </a:ext>
            </a:extLst>
          </p:cNvPr>
          <p:cNvSpPr>
            <a:spLocks noGrp="1"/>
          </p:cNvSpPr>
          <p:nvPr>
            <p:ph type="title"/>
          </p:nvPr>
        </p:nvSpPr>
        <p:spPr>
          <a:xfrm>
            <a:off x="680321" y="753228"/>
            <a:ext cx="7087552" cy="1080938"/>
          </a:xfrm>
        </p:spPr>
        <p:txBody>
          <a:bodyPr>
            <a:normAutofit/>
          </a:bodyPr>
          <a:lstStyle/>
          <a:p>
            <a:r>
              <a:rPr lang="en-GB" dirty="0"/>
              <a:t>What Is education </a:t>
            </a:r>
          </a:p>
        </p:txBody>
      </p:sp>
      <p:pic>
        <p:nvPicPr>
          <p:cNvPr id="141" name="Picture 140">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67C9608E-E4A1-41E2-9A19-00FC3F4A1C62}"/>
              </a:ext>
            </a:extLst>
          </p:cNvPr>
          <p:cNvSpPr>
            <a:spLocks noGrp="1"/>
          </p:cNvSpPr>
          <p:nvPr>
            <p:ph idx="1"/>
          </p:nvPr>
        </p:nvSpPr>
        <p:spPr>
          <a:xfrm>
            <a:off x="3176" y="1968549"/>
            <a:ext cx="7764697" cy="3599316"/>
          </a:xfrm>
        </p:spPr>
        <p:txBody>
          <a:bodyPr>
            <a:noAutofit/>
          </a:bodyPr>
          <a:lstStyle/>
          <a:p>
            <a:r>
              <a:rPr lang="en-GB" sz="3000" dirty="0"/>
              <a:t>Gandhi : “all-round drawing out of the best in child and man-body, mind and spirit” (Kumar, n.d.)</a:t>
            </a:r>
          </a:p>
          <a:p>
            <a:r>
              <a:rPr lang="en-GB" sz="3000" dirty="0"/>
              <a:t>“Alternative educational approaches are those not administered, controlled and/or predominantly funded through state-sanctioned educational programmes assumed to be the ‘mainstream’ in countries where education is an assumed, universal right for children” (</a:t>
            </a:r>
            <a:r>
              <a:rPr lang="en-GB" sz="3000" dirty="0" err="1"/>
              <a:t>Kraftl</a:t>
            </a:r>
            <a:r>
              <a:rPr lang="en-GB" sz="3000" dirty="0"/>
              <a:t>, 2013). </a:t>
            </a:r>
          </a:p>
        </p:txBody>
      </p:sp>
    </p:spTree>
    <p:extLst>
      <p:ext uri="{BB962C8B-B14F-4D97-AF65-F5344CB8AC3E}">
        <p14:creationId xmlns:p14="http://schemas.microsoft.com/office/powerpoint/2010/main" val="18698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99527-2D5A-4765-9625-49D8E70111C1}"/>
              </a:ext>
            </a:extLst>
          </p:cNvPr>
          <p:cNvSpPr>
            <a:spLocks noGrp="1"/>
          </p:cNvSpPr>
          <p:nvPr>
            <p:ph type="title"/>
          </p:nvPr>
        </p:nvSpPr>
        <p:spPr>
          <a:xfrm>
            <a:off x="680321" y="753228"/>
            <a:ext cx="9613861" cy="1080938"/>
          </a:xfrm>
        </p:spPr>
        <p:txBody>
          <a:bodyPr>
            <a:normAutofit/>
          </a:bodyPr>
          <a:lstStyle/>
          <a:p>
            <a:r>
              <a:rPr lang="en-GB"/>
              <a:t>Different forms of selective schooling </a:t>
            </a:r>
          </a:p>
        </p:txBody>
      </p:sp>
      <p:graphicFrame>
        <p:nvGraphicFramePr>
          <p:cNvPr id="18" name="Content Placeholder 2">
            <a:extLst>
              <a:ext uri="{FF2B5EF4-FFF2-40B4-BE49-F238E27FC236}">
                <a16:creationId xmlns:a16="http://schemas.microsoft.com/office/drawing/2014/main" id="{575B5468-A3E9-4187-9F84-A8E4E453284B}"/>
              </a:ext>
            </a:extLst>
          </p:cNvPr>
          <p:cNvGraphicFramePr>
            <a:graphicFrameLocks noGrp="1"/>
          </p:cNvGraphicFramePr>
          <p:nvPr>
            <p:ph idx="1"/>
            <p:extLst>
              <p:ext uri="{D42A27DB-BD31-4B8C-83A1-F6EECF244321}">
                <p14:modId xmlns:p14="http://schemas.microsoft.com/office/powerpoint/2010/main" val="388734267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486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028" name="Group 70">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72" name="Rectangle 71">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190353B3-138C-43DA-8EFD-BA0356DDE54E}"/>
              </a:ext>
            </a:extLst>
          </p:cNvPr>
          <p:cNvSpPr>
            <a:spLocks noGrp="1"/>
          </p:cNvSpPr>
          <p:nvPr>
            <p:ph idx="1"/>
          </p:nvPr>
        </p:nvSpPr>
        <p:spPr>
          <a:xfrm>
            <a:off x="232087" y="2101097"/>
            <a:ext cx="5041628" cy="3599316"/>
          </a:xfrm>
        </p:spPr>
        <p:txBody>
          <a:bodyPr>
            <a:noAutofit/>
          </a:bodyPr>
          <a:lstStyle/>
          <a:p>
            <a:r>
              <a:rPr lang="en-GB" sz="2800" dirty="0">
                <a:hlinkClick r:id="rId4"/>
              </a:rPr>
              <a:t>https://www.youtube.com/watch?v=RhUx1pArrO4</a:t>
            </a:r>
            <a:r>
              <a:rPr lang="en-GB" sz="2800" dirty="0"/>
              <a:t> (Sprouts, 2016)</a:t>
            </a:r>
          </a:p>
          <a:p>
            <a:r>
              <a:rPr lang="en-GB" sz="2800" dirty="0"/>
              <a:t>Developed by A.S. Neil in 1921 </a:t>
            </a:r>
          </a:p>
          <a:p>
            <a:r>
              <a:rPr lang="en-GB" sz="2800" dirty="0"/>
              <a:t>Is run by a system of democracy </a:t>
            </a:r>
          </a:p>
          <a:p>
            <a:r>
              <a:rPr lang="en-GB" sz="2800" dirty="0"/>
              <a:t>Puts the children first </a:t>
            </a:r>
          </a:p>
          <a:p>
            <a:r>
              <a:rPr lang="en-GB" sz="2800" dirty="0"/>
              <a:t>Has developed tremendously over the years </a:t>
            </a:r>
          </a:p>
        </p:txBody>
      </p:sp>
      <p:pic>
        <p:nvPicPr>
          <p:cNvPr id="1026" name="Picture 2" descr="Image result for a. s. neill">
            <a:extLst>
              <a:ext uri="{FF2B5EF4-FFF2-40B4-BE49-F238E27FC236}">
                <a16:creationId xmlns:a16="http://schemas.microsoft.com/office/drawing/2014/main" id="{91578F34-B335-4712-9B8A-71E397888E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217" r="22134" b="-1"/>
          <a:stretch/>
        </p:blipFill>
        <p:spPr bwMode="auto">
          <a:xfrm>
            <a:off x="6096000" y="10"/>
            <a:ext cx="6092823" cy="685631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1029" name="Rectangle 74">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BE5A99-4EF5-47F7-B442-8322DDDF510A}"/>
              </a:ext>
            </a:extLst>
          </p:cNvPr>
          <p:cNvSpPr>
            <a:spLocks noGrp="1"/>
          </p:cNvSpPr>
          <p:nvPr>
            <p:ph type="title"/>
          </p:nvPr>
        </p:nvSpPr>
        <p:spPr>
          <a:xfrm>
            <a:off x="680321" y="753228"/>
            <a:ext cx="5041629" cy="1080938"/>
          </a:xfrm>
        </p:spPr>
        <p:txBody>
          <a:bodyPr>
            <a:normAutofit/>
          </a:bodyPr>
          <a:lstStyle/>
          <a:p>
            <a:r>
              <a:rPr lang="en-GB"/>
              <a:t>Summerhill school… what is it ?</a:t>
            </a:r>
          </a:p>
        </p:txBody>
      </p:sp>
      <p:pic>
        <p:nvPicPr>
          <p:cNvPr id="1030" name="Picture 76">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260200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 name="Picture 1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 name="Rectangle 1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A5373E-D037-40FE-BA9B-63293EC63F30}"/>
              </a:ext>
            </a:extLst>
          </p:cNvPr>
          <p:cNvSpPr>
            <a:spLocks noGrp="1"/>
          </p:cNvSpPr>
          <p:nvPr>
            <p:ph type="title"/>
          </p:nvPr>
        </p:nvSpPr>
        <p:spPr>
          <a:xfrm>
            <a:off x="680321" y="753228"/>
            <a:ext cx="7461844" cy="1080938"/>
          </a:xfrm>
        </p:spPr>
        <p:txBody>
          <a:bodyPr>
            <a:normAutofit/>
          </a:bodyPr>
          <a:lstStyle/>
          <a:p>
            <a:r>
              <a:rPr lang="en-GB" dirty="0">
                <a:solidFill>
                  <a:srgbClr val="FFFFFF"/>
                </a:solidFill>
              </a:rPr>
              <a:t>Advantages</a:t>
            </a:r>
          </a:p>
        </p:txBody>
      </p:sp>
      <p:graphicFrame>
        <p:nvGraphicFramePr>
          <p:cNvPr id="4" name="Content Placeholder 3">
            <a:extLst>
              <a:ext uri="{FF2B5EF4-FFF2-40B4-BE49-F238E27FC236}">
                <a16:creationId xmlns:a16="http://schemas.microsoft.com/office/drawing/2014/main" id="{DA994A29-68FA-4BFC-BD66-FBA6E4D668C3}"/>
              </a:ext>
            </a:extLst>
          </p:cNvPr>
          <p:cNvGraphicFramePr>
            <a:graphicFrameLocks noGrp="1"/>
          </p:cNvGraphicFramePr>
          <p:nvPr>
            <p:ph idx="1"/>
            <p:extLst>
              <p:ext uri="{D42A27DB-BD31-4B8C-83A1-F6EECF244321}">
                <p14:modId xmlns:p14="http://schemas.microsoft.com/office/powerpoint/2010/main" val="3712214067"/>
              </p:ext>
            </p:extLst>
          </p:nvPr>
        </p:nvGraphicFramePr>
        <p:xfrm>
          <a:off x="641424" y="1993127"/>
          <a:ext cx="7461250" cy="4754880"/>
        </p:xfrm>
        <a:graphic>
          <a:graphicData uri="http://schemas.openxmlformats.org/drawingml/2006/table">
            <a:tbl>
              <a:tblPr firstRow="1" bandRow="1">
                <a:tableStyleId>{5C22544A-7EE6-4342-B048-85BDC9FD1C3A}</a:tableStyleId>
              </a:tblPr>
              <a:tblGrid>
                <a:gridCol w="3730625">
                  <a:extLst>
                    <a:ext uri="{9D8B030D-6E8A-4147-A177-3AD203B41FA5}">
                      <a16:colId xmlns:a16="http://schemas.microsoft.com/office/drawing/2014/main" val="2892812251"/>
                    </a:ext>
                  </a:extLst>
                </a:gridCol>
                <a:gridCol w="3730625">
                  <a:extLst>
                    <a:ext uri="{9D8B030D-6E8A-4147-A177-3AD203B41FA5}">
                      <a16:colId xmlns:a16="http://schemas.microsoft.com/office/drawing/2014/main" val="185884369"/>
                    </a:ext>
                  </a:extLst>
                </a:gridCol>
              </a:tblGrid>
              <a:tr h="773265">
                <a:tc>
                  <a:txBody>
                    <a:bodyPr/>
                    <a:lstStyle/>
                    <a:p>
                      <a:r>
                        <a:rPr lang="en-GB" sz="2400" dirty="0"/>
                        <a:t>Selective Education – Summerhill </a:t>
                      </a:r>
                    </a:p>
                  </a:txBody>
                  <a:tcPr/>
                </a:tc>
                <a:tc>
                  <a:txBody>
                    <a:bodyPr/>
                    <a:lstStyle/>
                    <a:p>
                      <a:r>
                        <a:rPr lang="en-GB" sz="2400" dirty="0"/>
                        <a:t>Mainstream Education </a:t>
                      </a:r>
                    </a:p>
                  </a:txBody>
                  <a:tcPr/>
                </a:tc>
                <a:extLst>
                  <a:ext uri="{0D108BD9-81ED-4DB2-BD59-A6C34878D82A}">
                    <a16:rowId xmlns:a16="http://schemas.microsoft.com/office/drawing/2014/main" val="213497652"/>
                  </a:ext>
                </a:extLst>
              </a:tr>
              <a:tr h="1116939">
                <a:tc>
                  <a:txBody>
                    <a:bodyPr/>
                    <a:lstStyle/>
                    <a:p>
                      <a:r>
                        <a:rPr lang="en-GB" sz="2400" dirty="0"/>
                        <a:t>Children have the freedom to dictate their own education </a:t>
                      </a:r>
                    </a:p>
                  </a:txBody>
                  <a:tcPr/>
                </a:tc>
                <a:tc>
                  <a:txBody>
                    <a:bodyPr/>
                    <a:lstStyle/>
                    <a:p>
                      <a:r>
                        <a:rPr lang="en-GB" sz="2400" dirty="0"/>
                        <a:t>Have to follow a strict curriculum </a:t>
                      </a:r>
                    </a:p>
                  </a:txBody>
                  <a:tcPr/>
                </a:tc>
                <a:extLst>
                  <a:ext uri="{0D108BD9-81ED-4DB2-BD59-A6C34878D82A}">
                    <a16:rowId xmlns:a16="http://schemas.microsoft.com/office/drawing/2014/main" val="1709989964"/>
                  </a:ext>
                </a:extLst>
              </a:tr>
              <a:tr h="1460612">
                <a:tc>
                  <a:txBody>
                    <a:bodyPr/>
                    <a:lstStyle/>
                    <a:p>
                      <a:r>
                        <a:rPr lang="en-GB" sz="2400" dirty="0"/>
                        <a:t>The children are treated equally to the adults </a:t>
                      </a:r>
                    </a:p>
                  </a:txBody>
                  <a:tcPr/>
                </a:tc>
                <a:tc>
                  <a:txBody>
                    <a:bodyPr/>
                    <a:lstStyle/>
                    <a:p>
                      <a:r>
                        <a:rPr lang="en-GB" sz="2400" dirty="0"/>
                        <a:t>Adults are seen as the authority of the school, and children must respect them </a:t>
                      </a:r>
                    </a:p>
                  </a:txBody>
                  <a:tcPr/>
                </a:tc>
                <a:extLst>
                  <a:ext uri="{0D108BD9-81ED-4DB2-BD59-A6C34878D82A}">
                    <a16:rowId xmlns:a16="http://schemas.microsoft.com/office/drawing/2014/main" val="550489738"/>
                  </a:ext>
                </a:extLst>
              </a:tr>
              <a:tr h="1116939">
                <a:tc>
                  <a:txBody>
                    <a:bodyPr/>
                    <a:lstStyle/>
                    <a:p>
                      <a:r>
                        <a:rPr lang="en-GB" sz="2400" dirty="0"/>
                        <a:t>Classes are small an mixed in age </a:t>
                      </a:r>
                    </a:p>
                  </a:txBody>
                  <a:tcPr/>
                </a:tc>
                <a:tc>
                  <a:txBody>
                    <a:bodyPr/>
                    <a:lstStyle/>
                    <a:p>
                      <a:r>
                        <a:rPr lang="en-GB" sz="2400" dirty="0"/>
                        <a:t>Classes are large and are sectioned by age and not ability </a:t>
                      </a:r>
                    </a:p>
                  </a:txBody>
                  <a:tcPr/>
                </a:tc>
                <a:extLst>
                  <a:ext uri="{0D108BD9-81ED-4DB2-BD59-A6C34878D82A}">
                    <a16:rowId xmlns:a16="http://schemas.microsoft.com/office/drawing/2014/main" val="148499010"/>
                  </a:ext>
                </a:extLst>
              </a:tr>
            </a:tbl>
          </a:graphicData>
        </a:graphic>
      </p:graphicFrame>
    </p:spTree>
    <p:extLst>
      <p:ext uri="{BB962C8B-B14F-4D97-AF65-F5344CB8AC3E}">
        <p14:creationId xmlns:p14="http://schemas.microsoft.com/office/powerpoint/2010/main" val="11660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 name="Picture 1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 name="Rectangle 1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55B47D-90E5-4603-ABC2-9EE742BDABB6}"/>
              </a:ext>
            </a:extLst>
          </p:cNvPr>
          <p:cNvSpPr>
            <a:spLocks noGrp="1"/>
          </p:cNvSpPr>
          <p:nvPr>
            <p:ph type="title"/>
          </p:nvPr>
        </p:nvSpPr>
        <p:spPr>
          <a:xfrm>
            <a:off x="680321" y="753228"/>
            <a:ext cx="7461844" cy="1080938"/>
          </a:xfrm>
        </p:spPr>
        <p:txBody>
          <a:bodyPr>
            <a:normAutofit/>
          </a:bodyPr>
          <a:lstStyle/>
          <a:p>
            <a:r>
              <a:rPr lang="en-GB">
                <a:solidFill>
                  <a:srgbClr val="FFFFFF"/>
                </a:solidFill>
              </a:rPr>
              <a:t>Disadvantages </a:t>
            </a:r>
          </a:p>
        </p:txBody>
      </p:sp>
      <p:graphicFrame>
        <p:nvGraphicFramePr>
          <p:cNvPr id="4" name="Content Placeholder 3">
            <a:extLst>
              <a:ext uri="{FF2B5EF4-FFF2-40B4-BE49-F238E27FC236}">
                <a16:creationId xmlns:a16="http://schemas.microsoft.com/office/drawing/2014/main" id="{F51A9A2A-7E78-43DC-A9DC-DB48BE2FAACD}"/>
              </a:ext>
            </a:extLst>
          </p:cNvPr>
          <p:cNvGraphicFramePr>
            <a:graphicFrameLocks noGrp="1"/>
          </p:cNvGraphicFramePr>
          <p:nvPr>
            <p:ph idx="1"/>
            <p:extLst>
              <p:ext uri="{D42A27DB-BD31-4B8C-83A1-F6EECF244321}">
                <p14:modId xmlns:p14="http://schemas.microsoft.com/office/powerpoint/2010/main" val="2939585378"/>
              </p:ext>
            </p:extLst>
          </p:nvPr>
        </p:nvGraphicFramePr>
        <p:xfrm>
          <a:off x="556591" y="2102722"/>
          <a:ext cx="7585697" cy="4483608"/>
        </p:xfrm>
        <a:graphic>
          <a:graphicData uri="http://schemas.openxmlformats.org/drawingml/2006/table">
            <a:tbl>
              <a:tblPr firstRow="1" bandRow="1">
                <a:tableStyleId>{5C22544A-7EE6-4342-B048-85BDC9FD1C3A}</a:tableStyleId>
              </a:tblPr>
              <a:tblGrid>
                <a:gridCol w="3505823">
                  <a:extLst>
                    <a:ext uri="{9D8B030D-6E8A-4147-A177-3AD203B41FA5}">
                      <a16:colId xmlns:a16="http://schemas.microsoft.com/office/drawing/2014/main" val="3451289640"/>
                    </a:ext>
                  </a:extLst>
                </a:gridCol>
                <a:gridCol w="4079874">
                  <a:extLst>
                    <a:ext uri="{9D8B030D-6E8A-4147-A177-3AD203B41FA5}">
                      <a16:colId xmlns:a16="http://schemas.microsoft.com/office/drawing/2014/main" val="2786183259"/>
                    </a:ext>
                  </a:extLst>
                </a:gridCol>
              </a:tblGrid>
              <a:tr h="1059243">
                <a:tc>
                  <a:txBody>
                    <a:bodyPr/>
                    <a:lstStyle/>
                    <a:p>
                      <a:r>
                        <a:rPr lang="en-GB" sz="2400" dirty="0"/>
                        <a:t>Selective Education - Summerhill</a:t>
                      </a:r>
                    </a:p>
                  </a:txBody>
                  <a:tcPr/>
                </a:tc>
                <a:tc>
                  <a:txBody>
                    <a:bodyPr/>
                    <a:lstStyle/>
                    <a:p>
                      <a:r>
                        <a:rPr lang="en-GB" sz="2400" dirty="0"/>
                        <a:t>Mainstream Education</a:t>
                      </a:r>
                    </a:p>
                  </a:txBody>
                  <a:tcPr/>
                </a:tc>
                <a:extLst>
                  <a:ext uri="{0D108BD9-81ED-4DB2-BD59-A6C34878D82A}">
                    <a16:rowId xmlns:a16="http://schemas.microsoft.com/office/drawing/2014/main" val="3250439551"/>
                  </a:ext>
                </a:extLst>
              </a:tr>
              <a:tr h="613688">
                <a:tc>
                  <a:txBody>
                    <a:bodyPr/>
                    <a:lstStyle/>
                    <a:p>
                      <a:r>
                        <a:rPr lang="en-GB" sz="2400" dirty="0"/>
                        <a:t>Payed tuition </a:t>
                      </a:r>
                    </a:p>
                  </a:txBody>
                  <a:tcPr/>
                </a:tc>
                <a:tc>
                  <a:txBody>
                    <a:bodyPr/>
                    <a:lstStyle/>
                    <a:p>
                      <a:r>
                        <a:rPr lang="en-GB" sz="2400" dirty="0"/>
                        <a:t>Free to attend </a:t>
                      </a:r>
                    </a:p>
                  </a:txBody>
                  <a:tcPr/>
                </a:tc>
                <a:extLst>
                  <a:ext uri="{0D108BD9-81ED-4DB2-BD59-A6C34878D82A}">
                    <a16:rowId xmlns:a16="http://schemas.microsoft.com/office/drawing/2014/main" val="3555450431"/>
                  </a:ext>
                </a:extLst>
              </a:tr>
              <a:tr h="1751434">
                <a:tc>
                  <a:txBody>
                    <a:bodyPr/>
                    <a:lstStyle/>
                    <a:p>
                      <a:r>
                        <a:rPr lang="en-GB" sz="2400" dirty="0"/>
                        <a:t>Children may not be prepared for the workplace when they leave</a:t>
                      </a:r>
                    </a:p>
                  </a:txBody>
                  <a:tcPr/>
                </a:tc>
                <a:tc>
                  <a:txBody>
                    <a:bodyPr/>
                    <a:lstStyle/>
                    <a:p>
                      <a:r>
                        <a:rPr lang="en-GB" sz="2400" dirty="0"/>
                        <a:t>Children are prepared for life after school</a:t>
                      </a:r>
                    </a:p>
                  </a:txBody>
                  <a:tcPr/>
                </a:tc>
                <a:extLst>
                  <a:ext uri="{0D108BD9-81ED-4DB2-BD59-A6C34878D82A}">
                    <a16:rowId xmlns:a16="http://schemas.microsoft.com/office/drawing/2014/main" val="120045032"/>
                  </a:ext>
                </a:extLst>
              </a:tr>
              <a:tr h="1059243">
                <a:tc>
                  <a:txBody>
                    <a:bodyPr/>
                    <a:lstStyle/>
                    <a:p>
                      <a:r>
                        <a:rPr lang="en-GB" sz="2400" dirty="0"/>
                        <a:t>Schools are far and few </a:t>
                      </a:r>
                    </a:p>
                  </a:txBody>
                  <a:tcPr/>
                </a:tc>
                <a:tc>
                  <a:txBody>
                    <a:bodyPr/>
                    <a:lstStyle/>
                    <a:p>
                      <a:r>
                        <a:rPr lang="en-GB" sz="2400" dirty="0"/>
                        <a:t>There is at least one school in every village or town </a:t>
                      </a:r>
                    </a:p>
                  </a:txBody>
                  <a:tcPr/>
                </a:tc>
                <a:extLst>
                  <a:ext uri="{0D108BD9-81ED-4DB2-BD59-A6C34878D82A}">
                    <a16:rowId xmlns:a16="http://schemas.microsoft.com/office/drawing/2014/main" val="2299221789"/>
                  </a:ext>
                </a:extLst>
              </a:tr>
            </a:tbl>
          </a:graphicData>
        </a:graphic>
      </p:graphicFrame>
    </p:spTree>
    <p:extLst>
      <p:ext uri="{BB962C8B-B14F-4D97-AF65-F5344CB8AC3E}">
        <p14:creationId xmlns:p14="http://schemas.microsoft.com/office/powerpoint/2010/main" val="57854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74" name="Rectangle 73">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C274FC3D-9543-4A8A-9736-1455A0518FAB}"/>
              </a:ext>
            </a:extLst>
          </p:cNvPr>
          <p:cNvSpPr>
            <a:spLocks noGrp="1"/>
          </p:cNvSpPr>
          <p:nvPr>
            <p:ph idx="1"/>
          </p:nvPr>
        </p:nvSpPr>
        <p:spPr>
          <a:xfrm>
            <a:off x="680322" y="2336872"/>
            <a:ext cx="5041628" cy="4184697"/>
          </a:xfrm>
        </p:spPr>
        <p:txBody>
          <a:bodyPr>
            <a:noAutofit/>
          </a:bodyPr>
          <a:lstStyle/>
          <a:p>
            <a:r>
              <a:rPr lang="en-GB" sz="2800" dirty="0"/>
              <a:t>Having a selective system allows individuals to gain a different education than if they were to go to mainstream school </a:t>
            </a:r>
          </a:p>
          <a:p>
            <a:r>
              <a:rPr lang="en-GB" sz="2800" dirty="0"/>
              <a:t>It is less accessible than mainstream schooling </a:t>
            </a:r>
          </a:p>
          <a:p>
            <a:r>
              <a:rPr lang="en-GB" sz="2800" dirty="0"/>
              <a:t>The benefits may outweigh the disadvantages </a:t>
            </a:r>
          </a:p>
        </p:txBody>
      </p:sp>
      <p:pic>
        <p:nvPicPr>
          <p:cNvPr id="2052" name="Picture 4" descr="Image result for how many summerhill schools in uk">
            <a:extLst>
              <a:ext uri="{FF2B5EF4-FFF2-40B4-BE49-F238E27FC236}">
                <a16:creationId xmlns:a16="http://schemas.microsoft.com/office/drawing/2014/main" id="{274FE118-44BF-45AC-990D-5BA773BA76C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090" r="23038"/>
          <a:stretch/>
        </p:blipFill>
        <p:spPr bwMode="auto">
          <a:xfrm>
            <a:off x="6096000" y="10"/>
            <a:ext cx="6092823" cy="685631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84F508-0B9E-4D8F-9316-CF36F9E19A51}"/>
              </a:ext>
            </a:extLst>
          </p:cNvPr>
          <p:cNvSpPr>
            <a:spLocks noGrp="1"/>
          </p:cNvSpPr>
          <p:nvPr>
            <p:ph type="title"/>
          </p:nvPr>
        </p:nvSpPr>
        <p:spPr>
          <a:xfrm>
            <a:off x="680321" y="753228"/>
            <a:ext cx="5041629" cy="1080938"/>
          </a:xfrm>
        </p:spPr>
        <p:txBody>
          <a:bodyPr>
            <a:normAutofit/>
          </a:bodyPr>
          <a:lstStyle/>
          <a:p>
            <a:r>
              <a:rPr lang="en-GB"/>
              <a:t>Conclusion</a:t>
            </a:r>
          </a:p>
        </p:txBody>
      </p:sp>
      <p:pic>
        <p:nvPicPr>
          <p:cNvPr id="79" name="Picture 78">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94667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A106B9FE-7E5A-4047-B5D3-C3C24BD3E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9">
            <a:extLst>
              <a:ext uri="{FF2B5EF4-FFF2-40B4-BE49-F238E27FC236}">
                <a16:creationId xmlns:a16="http://schemas.microsoft.com/office/drawing/2014/main" id="{B60EBA20-0A64-45D5-B937-FE93DCA0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5632" y="0"/>
            <a:ext cx="340636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3EAD5E5B-543A-4690-8C75-BACF7FFB40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pic>
        <p:nvPicPr>
          <p:cNvPr id="14" name="Picture 13">
            <a:extLst>
              <a:ext uri="{FF2B5EF4-FFF2-40B4-BE49-F238E27FC236}">
                <a16:creationId xmlns:a16="http://schemas.microsoft.com/office/drawing/2014/main" id="{98739700-980C-4F96-84CD-97157DFE86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59089"/>
            <a:ext cx="9107362" cy="321164"/>
          </a:xfrm>
          <a:prstGeom prst="rect">
            <a:avLst/>
          </a:prstGeom>
        </p:spPr>
      </p:pic>
      <p:sp>
        <p:nvSpPr>
          <p:cNvPr id="16" name="Rectangle 15">
            <a:extLst>
              <a:ext uri="{FF2B5EF4-FFF2-40B4-BE49-F238E27FC236}">
                <a16:creationId xmlns:a16="http://schemas.microsoft.com/office/drawing/2014/main" id="{52A2FDCB-3B06-44F3-A0AA-2C056C3E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9107363" cy="136819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7856C6-F965-474D-8034-9D3EA1BB9FC7}"/>
              </a:ext>
            </a:extLst>
          </p:cNvPr>
          <p:cNvSpPr>
            <a:spLocks noGrp="1"/>
          </p:cNvSpPr>
          <p:nvPr>
            <p:ph type="title"/>
          </p:nvPr>
        </p:nvSpPr>
        <p:spPr>
          <a:xfrm>
            <a:off x="680321" y="753228"/>
            <a:ext cx="7461844" cy="1080938"/>
          </a:xfrm>
        </p:spPr>
        <p:txBody>
          <a:bodyPr>
            <a:normAutofit/>
          </a:bodyPr>
          <a:lstStyle/>
          <a:p>
            <a:r>
              <a:rPr lang="en-GB">
                <a:solidFill>
                  <a:srgbClr val="FFFFFF"/>
                </a:solidFill>
              </a:rPr>
              <a:t>Bibliography </a:t>
            </a:r>
          </a:p>
        </p:txBody>
      </p:sp>
      <p:sp>
        <p:nvSpPr>
          <p:cNvPr id="3" name="Content Placeholder 2">
            <a:extLst>
              <a:ext uri="{FF2B5EF4-FFF2-40B4-BE49-F238E27FC236}">
                <a16:creationId xmlns:a16="http://schemas.microsoft.com/office/drawing/2014/main" id="{BF3BB479-1F51-4C69-863F-899CD808B56D}"/>
              </a:ext>
            </a:extLst>
          </p:cNvPr>
          <p:cNvSpPr>
            <a:spLocks noGrp="1"/>
          </p:cNvSpPr>
          <p:nvPr>
            <p:ph idx="1"/>
          </p:nvPr>
        </p:nvSpPr>
        <p:spPr>
          <a:xfrm>
            <a:off x="455730" y="1601961"/>
            <a:ext cx="8326725" cy="5256039"/>
          </a:xfrm>
        </p:spPr>
        <p:txBody>
          <a:bodyPr>
            <a:normAutofit fontScale="70000" lnSpcReduction="20000"/>
          </a:bodyPr>
          <a:lstStyle/>
          <a:p>
            <a:pPr marL="342900" indent="-342900">
              <a:buFont typeface="+mj-lt"/>
              <a:buAutoNum type="arabicPeriod"/>
            </a:pPr>
            <a:endParaRPr lang="en-GB" sz="1800" dirty="0"/>
          </a:p>
          <a:p>
            <a:pPr marL="342900" indent="-342900">
              <a:buFont typeface="+mj-lt"/>
              <a:buAutoNum type="arabicPeriod"/>
            </a:pPr>
            <a:endParaRPr lang="en-GB" sz="2000" dirty="0"/>
          </a:p>
          <a:p>
            <a:pPr marL="342900" indent="-342900">
              <a:buFont typeface="+mj-lt"/>
              <a:buAutoNum type="arabicPeriod"/>
            </a:pPr>
            <a:r>
              <a:rPr lang="en-GB" sz="2000" dirty="0"/>
              <a:t>Kumar, R. (n.d.). Education and Peace: A Gandhian perspective : Articles - On and By Gandhi. [online] Mkgandhi.org. Available at: http://mkgandhi.org/articles/education_peace.htm [Accessed 8 Apr. 2019].</a:t>
            </a:r>
          </a:p>
          <a:p>
            <a:pPr marL="342900" indent="-342900">
              <a:buFont typeface="+mj-lt"/>
              <a:buAutoNum type="arabicPeriod"/>
            </a:pPr>
            <a:r>
              <a:rPr lang="en-GB" sz="2000" dirty="0" err="1"/>
              <a:t>Kraftl</a:t>
            </a:r>
            <a:r>
              <a:rPr lang="en-GB" sz="2000" dirty="0"/>
              <a:t>, P. (2013). Geographies of alternative education: Diverse learning spaces for children and young people. Bristol, U.K.: Policy Press.</a:t>
            </a:r>
          </a:p>
          <a:p>
            <a:pPr marL="342900" indent="-342900">
              <a:buFont typeface="+mj-lt"/>
              <a:buAutoNum type="arabicPeriod"/>
            </a:pPr>
            <a:r>
              <a:rPr lang="en-GB" sz="2000" dirty="0"/>
              <a:t>Summerhillschool.co.uk. (n.d.). An Overview of Summerhill - The original alternative 'free' school.. [online] Available at: http://www.summerhillschool.co.uk/an-overview.php [Accessed 9 Apr. 2019].</a:t>
            </a:r>
          </a:p>
          <a:p>
            <a:pPr marL="342900" indent="-342900">
              <a:buFont typeface="+mj-lt"/>
              <a:buAutoNum type="arabicPeriod"/>
            </a:pPr>
            <a:r>
              <a:rPr lang="en-GB" sz="2000" dirty="0"/>
              <a:t>Sprouts (2016). Democratic School Education. [video] Available at: https://www.youtube.com/watch?v=RhUx1pArrO4 [Accessed 9 Apr. 2019].</a:t>
            </a:r>
          </a:p>
          <a:p>
            <a:pPr marL="342900" indent="-342900">
              <a:buFont typeface="+mj-lt"/>
              <a:buAutoNum type="arabicPeriod"/>
            </a:pPr>
            <a:r>
              <a:rPr lang="en-GB" sz="2000" dirty="0"/>
              <a:t>A. S. Neil. (n.d.). [image] Available at: https://collectionimages.npg.org.uk/large/mw278265/AS-Neill.jpg [Accessed 10 Apr. 2019].</a:t>
            </a:r>
          </a:p>
          <a:p>
            <a:pPr marL="342900" indent="-342900">
              <a:buFont typeface="+mj-lt"/>
              <a:buAutoNum type="arabicPeriod"/>
            </a:pPr>
            <a:r>
              <a:rPr lang="en-GB" sz="2000" dirty="0"/>
              <a:t>Vaughan, M. (2006). Summerhill and A. S. Neil. New York: Open University Pres.</a:t>
            </a:r>
          </a:p>
          <a:p>
            <a:pPr marL="342900" indent="-342900">
              <a:buFont typeface="+mj-lt"/>
              <a:buAutoNum type="arabicPeriod"/>
            </a:pPr>
            <a:r>
              <a:rPr lang="en-GB" sz="2000" dirty="0"/>
              <a:t>Gibb, N. (2015). </a:t>
            </a:r>
            <a:r>
              <a:rPr lang="en-GB" sz="2000" i="1" dirty="0"/>
              <a:t>The purpose of education</a:t>
            </a:r>
            <a:r>
              <a:rPr lang="en-GB" sz="2000" dirty="0"/>
              <a:t>. [online] GOV.UK. Available at: https://www.gov.uk/government/speeches/the-purpose-of-education [Accessed 26 Mar. 2019].</a:t>
            </a:r>
          </a:p>
          <a:p>
            <a:pPr marL="342900" indent="-342900">
              <a:buFont typeface="+mj-lt"/>
              <a:buAutoNum type="arabicPeriod"/>
            </a:pPr>
            <a:r>
              <a:rPr lang="en-GB" sz="2000" dirty="0"/>
              <a:t>Crayons. (n.d.). [image] Available at: https://www.york.ac.uk/media/study/courses/undergraduate/education/hero-education-1200.jpg [Accessed 10 Apr. 2019].</a:t>
            </a:r>
          </a:p>
          <a:p>
            <a:pPr marL="342900" indent="-342900">
              <a:buFont typeface="+mj-lt"/>
              <a:buAutoNum type="arabicPeriod"/>
            </a:pPr>
            <a:r>
              <a:rPr lang="en-GB" sz="2000" dirty="0" err="1"/>
              <a:t>summerhill</a:t>
            </a:r>
            <a:r>
              <a:rPr lang="en-GB" sz="2000" dirty="0"/>
              <a:t> </a:t>
            </a:r>
            <a:r>
              <a:rPr lang="en-GB" sz="2000" dirty="0" err="1"/>
              <a:t>scholl</a:t>
            </a:r>
            <a:r>
              <a:rPr lang="en-GB" sz="2000" dirty="0"/>
              <a:t>. (n.d.). [image] Available at: http://www.summerhillschool.co.uk/images/about/Summerhill-kids-july04.jpg [Accessed 10 Apr. 2019].</a:t>
            </a:r>
          </a:p>
          <a:p>
            <a:pPr marL="342900" indent="-342900">
              <a:buFont typeface="+mj-lt"/>
              <a:buAutoNum type="arabicPeriod"/>
            </a:pPr>
            <a:r>
              <a:rPr lang="en-GB" sz="2000" dirty="0"/>
              <a:t>Tree and Book. (n.d.). [image] Available at: https://hebdenbridgeschool.co.uk/wp-content/uploads/2017/02/alternative-Ed.jpg [Accessed 10 Apr. 2019].</a:t>
            </a:r>
          </a:p>
        </p:txBody>
      </p:sp>
    </p:spTree>
    <p:extLst>
      <p:ext uri="{BB962C8B-B14F-4D97-AF65-F5344CB8AC3E}">
        <p14:creationId xmlns:p14="http://schemas.microsoft.com/office/powerpoint/2010/main" val="3023659607"/>
      </p:ext>
    </p:extLst>
  </p:cSld>
  <p:clrMapOvr>
    <a:masterClrMapping/>
  </p:clrMapOvr>
</p:sld>
</file>

<file path=ppt/theme/theme1.xml><?xml version="1.0" encoding="utf-8"?>
<a:theme xmlns:a="http://schemas.openxmlformats.org/drawingml/2006/main" name="Berlin">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2551</Words>
  <Application>Microsoft Office PowerPoint</Application>
  <PresentationFormat>Widescreen</PresentationFormat>
  <Paragraphs>78</Paragraphs>
  <Slides>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Trebuchet MS</vt:lpstr>
      <vt:lpstr>Berlin</vt:lpstr>
      <vt:lpstr>Benefits and disadvantages of a selective system of teachings in the 21st century </vt:lpstr>
      <vt:lpstr>What Is education </vt:lpstr>
      <vt:lpstr>Different forms of selective schooling </vt:lpstr>
      <vt:lpstr>Summerhill school… what is it ?</vt:lpstr>
      <vt:lpstr>Advantages</vt:lpstr>
      <vt:lpstr>Disadvantages </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and disadvantages of a selective system of teachings in the 21st century </dc:title>
  <dc:creator>Emily Howells (1700912)</dc:creator>
  <cp:lastModifiedBy>Emily Howells (1700912)</cp:lastModifiedBy>
  <cp:revision>4</cp:revision>
  <dcterms:created xsi:type="dcterms:W3CDTF">2019-04-10T16:27:12Z</dcterms:created>
  <dcterms:modified xsi:type="dcterms:W3CDTF">2019-04-10T16:44:53Z</dcterms:modified>
</cp:coreProperties>
</file>