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57" r:id="rId3"/>
    <p:sldId id="259" r:id="rId4"/>
    <p:sldId id="262" r:id="rId5"/>
    <p:sldId id="274" r:id="rId6"/>
    <p:sldId id="275" r:id="rId7"/>
    <p:sldId id="263" r:id="rId8"/>
    <p:sldId id="279" r:id="rId9"/>
    <p:sldId id="280" r:id="rId10"/>
    <p:sldId id="281" r:id="rId11"/>
    <p:sldId id="264" r:id="rId12"/>
    <p:sldId id="265" r:id="rId13"/>
    <p:sldId id="258" r:id="rId14"/>
    <p:sldId id="266" r:id="rId15"/>
    <p:sldId id="283" r:id="rId16"/>
    <p:sldId id="278" r:id="rId17"/>
    <p:sldId id="286" r:id="rId18"/>
    <p:sldId id="284" r:id="rId19"/>
    <p:sldId id="285" r:id="rId20"/>
    <p:sldId id="287"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721" autoAdjust="0"/>
    <p:restoredTop sz="94576" autoAdjust="0"/>
  </p:normalViewPr>
  <p:slideViewPr>
    <p:cSldViewPr>
      <p:cViewPr varScale="1">
        <p:scale>
          <a:sx n="86" d="100"/>
          <a:sy n="86" d="100"/>
        </p:scale>
        <p:origin x="1258"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67B09BB1-7FB5-4CC0-A388-0F3D2C6E6E5E}"/>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20BD233A-7125-4948-BEE3-AACB421443D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2772" name="Slide Number Placeholder 3">
            <a:extLst>
              <a:ext uri="{FF2B5EF4-FFF2-40B4-BE49-F238E27FC236}">
                <a16:creationId xmlns:a16="http://schemas.microsoft.com/office/drawing/2014/main" id="{E5F9A746-0FEA-4528-8E66-B5FA63ACD6C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E8CFB77-B773-4F81-9D53-411E846670B6}" type="slidenum">
              <a:rPr lang="en-GB" altLang="en-US"/>
              <a:pPr>
                <a:spcBef>
                  <a:spcPct val="0"/>
                </a:spcBef>
              </a:pPr>
              <a:t>4</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D4A3F6E-8597-4EFC-AD7C-457FB177AB4B}"/>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D4DFC38A-800E-42A3-862C-4267010474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4820" name="Slide Number Placeholder 3">
            <a:extLst>
              <a:ext uri="{FF2B5EF4-FFF2-40B4-BE49-F238E27FC236}">
                <a16:creationId xmlns:a16="http://schemas.microsoft.com/office/drawing/2014/main" id="{94EE540D-1654-43C6-A546-833746D7D8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DC0A962-9CB3-45EB-9632-58DC7EA8D2DF}" type="slidenum">
              <a:rPr lang="en-GB" altLang="en-US"/>
              <a:pPr>
                <a:spcBef>
                  <a:spcPct val="0"/>
                </a:spcBef>
              </a:pPr>
              <a:t>5</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EB8269D8-1F86-4D1A-8290-4E35519153B2}"/>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6828D952-8FEB-4BC8-94AD-19034C3AEC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6868" name="Slide Number Placeholder 3">
            <a:extLst>
              <a:ext uri="{FF2B5EF4-FFF2-40B4-BE49-F238E27FC236}">
                <a16:creationId xmlns:a16="http://schemas.microsoft.com/office/drawing/2014/main" id="{989C1F03-D240-4D2B-A198-AE2B4037964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BE20C58-27C4-497D-B690-36C7565C1485}" type="slidenum">
              <a:rPr lang="en-GB" altLang="en-US"/>
              <a:pPr>
                <a:spcBef>
                  <a:spcPct val="0"/>
                </a:spcBef>
              </a:pPr>
              <a:t>6</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E7041FBD-76BF-4CF5-B2E2-1446134D5E4E}"/>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38576686-4589-4D39-9BC9-24D808C5D11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8916" name="Slide Number Placeholder 3">
            <a:extLst>
              <a:ext uri="{FF2B5EF4-FFF2-40B4-BE49-F238E27FC236}">
                <a16:creationId xmlns:a16="http://schemas.microsoft.com/office/drawing/2014/main" id="{61C97931-CC09-4831-9107-61C05F3C4E4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10AB71C-3213-4985-BF4B-73AAC815FCD0}" type="slidenum">
              <a:rPr lang="en-GB" altLang="en-US"/>
              <a:pPr>
                <a:spcBef>
                  <a:spcPct val="0"/>
                </a:spcBef>
              </a:pPr>
              <a:t>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80E3CB5E-3448-40FE-87F9-FE158BBAD88A}"/>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C4824BAE-254C-44DA-AEC3-4FD9D21772F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0724" name="Slide Number Placeholder 3">
            <a:extLst>
              <a:ext uri="{FF2B5EF4-FFF2-40B4-BE49-F238E27FC236}">
                <a16:creationId xmlns:a16="http://schemas.microsoft.com/office/drawing/2014/main" id="{EBF21502-654E-459D-85E4-4D19A54D6C5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EFBEDAF-304C-41B5-90EB-F82CC4A68341}" type="slidenum">
              <a:rPr lang="en-GB" altLang="en-US"/>
              <a:pPr>
                <a:spcBef>
                  <a:spcPct val="0"/>
                </a:spcBef>
              </a:pPr>
              <a:t>15</a:t>
            </a:fld>
            <a:endParaRPr lang="en-GB" altLang="en-US"/>
          </a:p>
        </p:txBody>
      </p:sp>
    </p:spTree>
    <p:extLst>
      <p:ext uri="{BB962C8B-B14F-4D97-AF65-F5344CB8AC3E}">
        <p14:creationId xmlns:p14="http://schemas.microsoft.com/office/powerpoint/2010/main" val="38294286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01/06/2022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01/06/2022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01/06/2022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01/06/2022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01/06/2022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01/06/2022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01/06/2022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01/06/2022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01/06/2022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01/06/2022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01/06/2022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01/06/2022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mindtools.com/pages/article/newTCS_78.ht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clininfo.health.nsw.gov.au/hospolic/stvincents/1993/a04.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b="1" dirty="0"/>
              <a:t>BMSK4002 </a:t>
            </a:r>
            <a:endParaRPr lang="en-GB" altLang="en-US" dirty="0"/>
          </a:p>
        </p:txBody>
      </p:sp>
      <p:sp>
        <p:nvSpPr>
          <p:cNvPr id="6147" name="Subtitle 4"/>
          <p:cNvSpPr>
            <a:spLocks noGrp="1"/>
          </p:cNvSpPr>
          <p:nvPr>
            <p:ph type="subTitle" idx="1"/>
          </p:nvPr>
        </p:nvSpPr>
        <p:spPr>
          <a:xfrm>
            <a:off x="1370013" y="2133600"/>
            <a:ext cx="6400800" cy="3363913"/>
          </a:xfrm>
        </p:spPr>
        <p:txBody>
          <a:bodyPr/>
          <a:lstStyle/>
          <a:p>
            <a:pPr eaLnBrk="1" hangingPunct="1"/>
            <a:r>
              <a:rPr lang="en-US" dirty="0">
                <a:solidFill>
                  <a:schemeClr val="tx1"/>
                </a:solidFill>
              </a:rPr>
              <a:t>Effective Team Working</a:t>
            </a:r>
            <a:br>
              <a:rPr lang="en-US" dirty="0">
                <a:solidFill>
                  <a:schemeClr val="tx1"/>
                </a:solidFill>
              </a:rPr>
            </a:br>
            <a:r>
              <a:rPr lang="en-US" dirty="0">
                <a:solidFill>
                  <a:schemeClr val="tx1"/>
                </a:solidFill>
              </a:rPr>
              <a:t>and Communication</a:t>
            </a:r>
          </a:p>
          <a:p>
            <a:pPr eaLnBrk="1" hangingPunct="1"/>
            <a:r>
              <a:rPr lang="en-GB" altLang="en-US" dirty="0">
                <a:solidFill>
                  <a:schemeClr val="tx1"/>
                </a:solidFill>
              </a:rPr>
              <a:t>Week 6</a:t>
            </a:r>
          </a:p>
          <a:p>
            <a:pPr eaLnBrk="1" hangingPunct="1"/>
            <a:endParaRPr lang="en-GB" altLang="en-US" dirty="0">
              <a:solidFill>
                <a:schemeClr val="tx1"/>
              </a:solidFill>
            </a:endParaRPr>
          </a:p>
          <a:p>
            <a:pPr eaLnBrk="1" hangingPunct="1"/>
            <a:r>
              <a:rPr lang="en-GB" altLang="en-US" dirty="0">
                <a:solidFill>
                  <a:schemeClr val="tx1"/>
                </a:solidFill>
              </a:rPr>
              <a:t>COMMUNICATION : Listening</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65617-A566-4D76-82C6-246236E8E3AD}"/>
              </a:ext>
            </a:extLst>
          </p:cNvPr>
          <p:cNvSpPr>
            <a:spLocks noGrp="1"/>
          </p:cNvSpPr>
          <p:nvPr>
            <p:ph type="title"/>
          </p:nvPr>
        </p:nvSpPr>
        <p:spPr/>
        <p:txBody>
          <a:bodyPr/>
          <a:lstStyle/>
          <a:p>
            <a:r>
              <a:rPr lang="en-GB" b="1" dirty="0"/>
              <a:t>COMMUNICATION : </a:t>
            </a:r>
            <a:r>
              <a:rPr lang="en-GB" b="1" u="sng" dirty="0"/>
              <a:t>LISTENING</a:t>
            </a:r>
          </a:p>
        </p:txBody>
      </p:sp>
      <p:sp>
        <p:nvSpPr>
          <p:cNvPr id="3" name="Content Placeholder 2">
            <a:extLst>
              <a:ext uri="{FF2B5EF4-FFF2-40B4-BE49-F238E27FC236}">
                <a16:creationId xmlns:a16="http://schemas.microsoft.com/office/drawing/2014/main" id="{94F7544F-1350-4621-ABFF-8B0C13DC1E9E}"/>
              </a:ext>
            </a:extLst>
          </p:cNvPr>
          <p:cNvSpPr>
            <a:spLocks noGrp="1"/>
          </p:cNvSpPr>
          <p:nvPr>
            <p:ph idx="1"/>
          </p:nvPr>
        </p:nvSpPr>
        <p:spPr/>
        <p:txBody>
          <a:bodyPr>
            <a:normAutofit fontScale="92500"/>
          </a:bodyPr>
          <a:lstStyle/>
          <a:p>
            <a:pPr lvl="1"/>
            <a:r>
              <a:rPr lang="en-GB" sz="3000" dirty="0"/>
              <a:t>From </a:t>
            </a:r>
            <a:r>
              <a:rPr lang="en-GB" sz="3000" dirty="0" err="1"/>
              <a:t>Maund</a:t>
            </a:r>
            <a:r>
              <a:rPr lang="en-GB" sz="3000" dirty="0"/>
              <a:t>, Shriek and </a:t>
            </a:r>
            <a:r>
              <a:rPr lang="en-GB" sz="3000" dirty="0" err="1"/>
              <a:t>Tinkler</a:t>
            </a:r>
            <a:r>
              <a:rPr lang="en-GB" sz="3000" dirty="0"/>
              <a:t> (2017 </a:t>
            </a:r>
            <a:r>
              <a:rPr lang="en-GB" sz="3000" b="1" dirty="0"/>
              <a:t>Ch.5)</a:t>
            </a:r>
          </a:p>
          <a:p>
            <a:pPr lvl="1"/>
            <a:r>
              <a:rPr lang="en-GB" sz="3000" dirty="0"/>
              <a:t>The average person remembers between 25% and 50% of what they hear. (Crockett, 2011)</a:t>
            </a:r>
          </a:p>
          <a:p>
            <a:r>
              <a:rPr lang="en-GB" sz="2700" dirty="0"/>
              <a:t>Therefore when you talk to your boss, colleagues, customers, friends and family, they are likely to have retained less than half of the conversation.</a:t>
            </a:r>
          </a:p>
          <a:p>
            <a:endParaRPr lang="en-GB" sz="2700" dirty="0"/>
          </a:p>
          <a:p>
            <a:r>
              <a:rPr lang="en-GB" sz="2700" dirty="0"/>
              <a:t>WHY?</a:t>
            </a:r>
          </a:p>
        </p:txBody>
      </p:sp>
    </p:spTree>
    <p:extLst>
      <p:ext uri="{BB962C8B-B14F-4D97-AF65-F5344CB8AC3E}">
        <p14:creationId xmlns:p14="http://schemas.microsoft.com/office/powerpoint/2010/main" val="4218124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593BC-C55E-4A1C-984A-3769CB49A9EC}"/>
              </a:ext>
            </a:extLst>
          </p:cNvPr>
          <p:cNvSpPr>
            <a:spLocks noGrp="1"/>
          </p:cNvSpPr>
          <p:nvPr>
            <p:ph type="title"/>
          </p:nvPr>
        </p:nvSpPr>
        <p:spPr/>
        <p:txBody>
          <a:bodyPr/>
          <a:lstStyle/>
          <a:p>
            <a:r>
              <a:rPr lang="en-GB" b="1" u="sng" dirty="0"/>
              <a:t>LISTENING</a:t>
            </a:r>
            <a:endParaRPr lang="en-GB" dirty="0"/>
          </a:p>
        </p:txBody>
      </p:sp>
      <p:sp>
        <p:nvSpPr>
          <p:cNvPr id="3" name="Content Placeholder 2">
            <a:extLst>
              <a:ext uri="{FF2B5EF4-FFF2-40B4-BE49-F238E27FC236}">
                <a16:creationId xmlns:a16="http://schemas.microsoft.com/office/drawing/2014/main" id="{89E1180F-A72E-427D-9C79-591419E983B2}"/>
              </a:ext>
            </a:extLst>
          </p:cNvPr>
          <p:cNvSpPr>
            <a:spLocks noGrp="1"/>
          </p:cNvSpPr>
          <p:nvPr>
            <p:ph idx="1"/>
          </p:nvPr>
        </p:nvSpPr>
        <p:spPr/>
        <p:txBody>
          <a:bodyPr>
            <a:normAutofit/>
          </a:bodyPr>
          <a:lstStyle/>
          <a:p>
            <a:r>
              <a:rPr lang="en-GB" sz="3600" dirty="0"/>
              <a:t>The ability to be a good listener is important in business and professional communication</a:t>
            </a:r>
          </a:p>
          <a:p>
            <a:r>
              <a:rPr lang="en-GB" sz="3600" dirty="0"/>
              <a:t>Listening is vital for companies of all sizes</a:t>
            </a:r>
          </a:p>
        </p:txBody>
      </p:sp>
    </p:spTree>
    <p:extLst>
      <p:ext uri="{BB962C8B-B14F-4D97-AF65-F5344CB8AC3E}">
        <p14:creationId xmlns:p14="http://schemas.microsoft.com/office/powerpoint/2010/main" val="346268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4">
            <a:extLst>
              <a:ext uri="{FF2B5EF4-FFF2-40B4-BE49-F238E27FC236}">
                <a16:creationId xmlns:a16="http://schemas.microsoft.com/office/drawing/2014/main" id="{AA1A6A6F-F040-4A4C-90AD-33D32CF26A46}"/>
              </a:ext>
            </a:extLst>
          </p:cNvPr>
          <p:cNvSpPr>
            <a:spLocks noGrp="1"/>
          </p:cNvSpPr>
          <p:nvPr>
            <p:ph type="ftr" sz="quarter" idx="11"/>
          </p:nvPr>
        </p:nvSpPr>
        <p:spPr/>
        <p:txBody>
          <a:bodyPr/>
          <a:lstStyle/>
          <a:p>
            <a:pPr>
              <a:defRPr/>
            </a:pPr>
            <a:r>
              <a:rPr lang="en-GB"/>
              <a:t>Lecture 6</a:t>
            </a:r>
          </a:p>
        </p:txBody>
      </p:sp>
      <p:sp>
        <p:nvSpPr>
          <p:cNvPr id="31746" name="Rectangle 2">
            <a:extLst>
              <a:ext uri="{FF2B5EF4-FFF2-40B4-BE49-F238E27FC236}">
                <a16:creationId xmlns:a16="http://schemas.microsoft.com/office/drawing/2014/main" id="{25BA602E-7396-431B-9356-C5D44AE38143}"/>
              </a:ext>
            </a:extLst>
          </p:cNvPr>
          <p:cNvSpPr>
            <a:spLocks noGrp="1" noChangeArrowheads="1"/>
          </p:cNvSpPr>
          <p:nvPr>
            <p:ph type="title"/>
          </p:nvPr>
        </p:nvSpPr>
        <p:spPr/>
        <p:txBody>
          <a:bodyPr/>
          <a:lstStyle/>
          <a:p>
            <a:pPr eaLnBrk="1" hangingPunct="1">
              <a:defRPr/>
            </a:pPr>
            <a:r>
              <a:rPr lang="en-GB"/>
              <a:t>Effective Communication</a:t>
            </a:r>
            <a:br>
              <a:rPr lang="en-GB" sz="3200"/>
            </a:br>
            <a:r>
              <a:rPr lang="en-GB" sz="2800"/>
              <a:t>Listening</a:t>
            </a:r>
          </a:p>
        </p:txBody>
      </p:sp>
      <p:sp>
        <p:nvSpPr>
          <p:cNvPr id="31747" name="Rectangle 3">
            <a:extLst>
              <a:ext uri="{FF2B5EF4-FFF2-40B4-BE49-F238E27FC236}">
                <a16:creationId xmlns:a16="http://schemas.microsoft.com/office/drawing/2014/main" id="{37136AD2-4F92-46AF-9475-9AFDB3180416}"/>
              </a:ext>
            </a:extLst>
          </p:cNvPr>
          <p:cNvSpPr>
            <a:spLocks noGrp="1" noChangeArrowheads="1"/>
          </p:cNvSpPr>
          <p:nvPr>
            <p:ph type="body" idx="1"/>
          </p:nvPr>
        </p:nvSpPr>
        <p:spPr/>
        <p:txBody>
          <a:bodyPr/>
          <a:lstStyle/>
          <a:p>
            <a:pPr eaLnBrk="1" hangingPunct="1">
              <a:buFont typeface="Wingdings" panose="05000000000000000000" pitchFamily="2" charset="2"/>
              <a:buNone/>
              <a:defRPr/>
            </a:pPr>
            <a:r>
              <a:rPr lang="en-GB" sz="2800" b="1" dirty="0"/>
              <a:t>Active Listening:</a:t>
            </a:r>
          </a:p>
          <a:p>
            <a:pPr eaLnBrk="1" hangingPunct="1">
              <a:buClr>
                <a:schemeClr val="tx1"/>
              </a:buClr>
              <a:defRPr/>
            </a:pPr>
            <a:r>
              <a:rPr lang="en-GB" sz="2800" dirty="0"/>
              <a:t>Motivate yourself to listen</a:t>
            </a:r>
          </a:p>
          <a:p>
            <a:pPr eaLnBrk="1" hangingPunct="1">
              <a:buClr>
                <a:schemeClr val="tx1"/>
              </a:buClr>
              <a:defRPr/>
            </a:pPr>
            <a:r>
              <a:rPr lang="en-GB" sz="2800" dirty="0"/>
              <a:t>Motivate the speaker</a:t>
            </a:r>
          </a:p>
          <a:p>
            <a:pPr eaLnBrk="1" hangingPunct="1">
              <a:buClr>
                <a:schemeClr val="tx1"/>
              </a:buClr>
              <a:defRPr/>
            </a:pPr>
            <a:r>
              <a:rPr lang="en-GB" sz="2800" dirty="0"/>
              <a:t>Be Aware of the concentration curve</a:t>
            </a:r>
          </a:p>
          <a:p>
            <a:pPr eaLnBrk="1" hangingPunct="1">
              <a:buClr>
                <a:schemeClr val="tx1"/>
              </a:buClr>
              <a:defRPr/>
            </a:pPr>
            <a:r>
              <a:rPr lang="en-GB" sz="2800" dirty="0"/>
              <a:t>Avoid interrupting</a:t>
            </a:r>
          </a:p>
          <a:p>
            <a:pPr eaLnBrk="1" hangingPunct="1">
              <a:buClr>
                <a:schemeClr val="tx1"/>
              </a:buClr>
              <a:defRPr/>
            </a:pPr>
            <a:r>
              <a:rPr lang="en-GB" sz="2800" dirty="0"/>
              <a:t>Use positive questioning</a:t>
            </a:r>
          </a:p>
          <a:p>
            <a:pPr algn="r" eaLnBrk="1" hangingPunct="1">
              <a:buFont typeface="Wingdings" panose="05000000000000000000" pitchFamily="2" charset="2"/>
              <a:buNone/>
              <a:defRPr/>
            </a:pPr>
            <a:r>
              <a:rPr lang="en-GB" sz="1800" dirty="0"/>
              <a:t>(O’Reilly, 1993)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4">
            <a:extLst>
              <a:ext uri="{FF2B5EF4-FFF2-40B4-BE49-F238E27FC236}">
                <a16:creationId xmlns:a16="http://schemas.microsoft.com/office/drawing/2014/main" id="{50E1E7E0-FA60-4339-AF8F-6D75771D7DAD}"/>
              </a:ext>
            </a:extLst>
          </p:cNvPr>
          <p:cNvSpPr>
            <a:spLocks noGrp="1"/>
          </p:cNvSpPr>
          <p:nvPr>
            <p:ph type="ftr" sz="quarter" idx="11"/>
          </p:nvPr>
        </p:nvSpPr>
        <p:spPr/>
        <p:txBody>
          <a:bodyPr/>
          <a:lstStyle/>
          <a:p>
            <a:pPr>
              <a:defRPr/>
            </a:pPr>
            <a:r>
              <a:rPr lang="en-GB"/>
              <a:t>Lecture 6</a:t>
            </a:r>
          </a:p>
        </p:txBody>
      </p:sp>
      <p:sp>
        <p:nvSpPr>
          <p:cNvPr id="47106" name="Rectangle 2">
            <a:extLst>
              <a:ext uri="{FF2B5EF4-FFF2-40B4-BE49-F238E27FC236}">
                <a16:creationId xmlns:a16="http://schemas.microsoft.com/office/drawing/2014/main" id="{5B7DC824-5DA0-4D87-87D2-D7295BCC27F4}"/>
              </a:ext>
            </a:extLst>
          </p:cNvPr>
          <p:cNvSpPr>
            <a:spLocks noGrp="1" noChangeArrowheads="1"/>
          </p:cNvSpPr>
          <p:nvPr>
            <p:ph type="title"/>
          </p:nvPr>
        </p:nvSpPr>
        <p:spPr/>
        <p:txBody>
          <a:bodyPr/>
          <a:lstStyle/>
          <a:p>
            <a:pPr eaLnBrk="1" hangingPunct="1">
              <a:defRPr/>
            </a:pPr>
            <a:r>
              <a:rPr lang="en-GB"/>
              <a:t>Effective Communication</a:t>
            </a:r>
            <a:br>
              <a:rPr lang="en-GB"/>
            </a:br>
            <a:r>
              <a:rPr lang="en-GB" sz="2800"/>
              <a:t>Listening</a:t>
            </a:r>
          </a:p>
        </p:txBody>
      </p:sp>
      <p:sp>
        <p:nvSpPr>
          <p:cNvPr id="47107" name="Rectangle 3">
            <a:extLst>
              <a:ext uri="{FF2B5EF4-FFF2-40B4-BE49-F238E27FC236}">
                <a16:creationId xmlns:a16="http://schemas.microsoft.com/office/drawing/2014/main" id="{20B0A56C-15EB-469F-9A6D-993C6B42CF25}"/>
              </a:ext>
            </a:extLst>
          </p:cNvPr>
          <p:cNvSpPr>
            <a:spLocks noGrp="1" noChangeArrowheads="1"/>
          </p:cNvSpPr>
          <p:nvPr>
            <p:ph type="body" idx="1"/>
          </p:nvPr>
        </p:nvSpPr>
        <p:spPr/>
        <p:txBody>
          <a:bodyPr/>
          <a:lstStyle/>
          <a:p>
            <a:pPr eaLnBrk="1" hangingPunct="1">
              <a:lnSpc>
                <a:spcPct val="90000"/>
              </a:lnSpc>
              <a:buFont typeface="Wingdings" panose="05000000000000000000" pitchFamily="2" charset="2"/>
              <a:buNone/>
              <a:defRPr/>
            </a:pPr>
            <a:r>
              <a:rPr lang="en-GB" sz="2800" b="1" dirty="0"/>
              <a:t>Active </a:t>
            </a:r>
            <a:r>
              <a:rPr lang="en-GB" sz="2800" b="1"/>
              <a:t>Listening:</a:t>
            </a:r>
            <a:endParaRPr lang="en-GB" sz="2800" dirty="0"/>
          </a:p>
          <a:p>
            <a:pPr eaLnBrk="1" hangingPunct="1">
              <a:lnSpc>
                <a:spcPct val="90000"/>
              </a:lnSpc>
              <a:defRPr/>
            </a:pPr>
            <a:r>
              <a:rPr lang="en-GB" sz="2800" dirty="0"/>
              <a:t>Good listening depends on:</a:t>
            </a:r>
          </a:p>
          <a:p>
            <a:pPr lvl="1" eaLnBrk="1" hangingPunct="1">
              <a:lnSpc>
                <a:spcPct val="90000"/>
              </a:lnSpc>
              <a:defRPr/>
            </a:pPr>
            <a:r>
              <a:rPr lang="en-GB" sz="2400" dirty="0"/>
              <a:t>Putting aside any preconceived ideas</a:t>
            </a:r>
          </a:p>
          <a:p>
            <a:pPr lvl="1" eaLnBrk="1" hangingPunct="1">
              <a:lnSpc>
                <a:spcPct val="90000"/>
              </a:lnSpc>
              <a:defRPr/>
            </a:pPr>
            <a:r>
              <a:rPr lang="en-GB" sz="2400" dirty="0"/>
              <a:t>Creating an open mind</a:t>
            </a:r>
          </a:p>
          <a:p>
            <a:pPr lvl="1" eaLnBrk="1" hangingPunct="1">
              <a:lnSpc>
                <a:spcPct val="90000"/>
              </a:lnSpc>
              <a:defRPr/>
            </a:pPr>
            <a:r>
              <a:rPr lang="en-GB" sz="2400" dirty="0"/>
              <a:t>Active engagement with the speaker</a:t>
            </a:r>
          </a:p>
          <a:p>
            <a:pPr eaLnBrk="1" hangingPunct="1">
              <a:lnSpc>
                <a:spcPct val="90000"/>
              </a:lnSpc>
              <a:defRPr/>
            </a:pPr>
            <a:r>
              <a:rPr lang="en-GB" sz="2800" dirty="0"/>
              <a:t>Remember that silences are part of communication</a:t>
            </a:r>
          </a:p>
          <a:p>
            <a:pPr eaLnBrk="1" hangingPunct="1">
              <a:lnSpc>
                <a:spcPct val="90000"/>
              </a:lnSpc>
              <a:defRPr/>
            </a:pPr>
            <a:r>
              <a:rPr lang="en-GB" sz="2800" dirty="0"/>
              <a:t>Active listening requires:</a:t>
            </a:r>
          </a:p>
          <a:p>
            <a:pPr lvl="1" eaLnBrk="1" hangingPunct="1">
              <a:lnSpc>
                <a:spcPct val="90000"/>
              </a:lnSpc>
              <a:defRPr/>
            </a:pPr>
            <a:r>
              <a:rPr lang="en-GB" sz="2400" dirty="0"/>
              <a:t>Attention, Commitment, Availability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4">
            <a:extLst>
              <a:ext uri="{FF2B5EF4-FFF2-40B4-BE49-F238E27FC236}">
                <a16:creationId xmlns:a16="http://schemas.microsoft.com/office/drawing/2014/main" id="{EAA13791-F788-4510-83C1-4FDC10E8B026}"/>
              </a:ext>
            </a:extLst>
          </p:cNvPr>
          <p:cNvSpPr>
            <a:spLocks noGrp="1"/>
          </p:cNvSpPr>
          <p:nvPr>
            <p:ph type="ftr" sz="quarter" idx="11"/>
          </p:nvPr>
        </p:nvSpPr>
        <p:spPr/>
        <p:txBody>
          <a:bodyPr/>
          <a:lstStyle/>
          <a:p>
            <a:pPr>
              <a:defRPr/>
            </a:pPr>
            <a:r>
              <a:rPr lang="en-GB"/>
              <a:t>Lecture 6</a:t>
            </a:r>
          </a:p>
        </p:txBody>
      </p:sp>
      <p:sp>
        <p:nvSpPr>
          <p:cNvPr id="48130" name="Rectangle 2">
            <a:extLst>
              <a:ext uri="{FF2B5EF4-FFF2-40B4-BE49-F238E27FC236}">
                <a16:creationId xmlns:a16="http://schemas.microsoft.com/office/drawing/2014/main" id="{A01B7DCB-1A82-48E2-952A-13EFC07BF358}"/>
              </a:ext>
            </a:extLst>
          </p:cNvPr>
          <p:cNvSpPr>
            <a:spLocks noGrp="1" noChangeArrowheads="1"/>
          </p:cNvSpPr>
          <p:nvPr>
            <p:ph type="title"/>
          </p:nvPr>
        </p:nvSpPr>
        <p:spPr/>
        <p:txBody>
          <a:bodyPr/>
          <a:lstStyle/>
          <a:p>
            <a:pPr eaLnBrk="1" hangingPunct="1">
              <a:defRPr/>
            </a:pPr>
            <a:r>
              <a:rPr lang="en-GB"/>
              <a:t>Effective Communication</a:t>
            </a:r>
            <a:br>
              <a:rPr lang="en-GB"/>
            </a:br>
            <a:r>
              <a:rPr lang="en-GB" sz="2800"/>
              <a:t>Listening</a:t>
            </a:r>
          </a:p>
        </p:txBody>
      </p:sp>
      <p:sp>
        <p:nvSpPr>
          <p:cNvPr id="48131" name="Rectangle 3">
            <a:extLst>
              <a:ext uri="{FF2B5EF4-FFF2-40B4-BE49-F238E27FC236}">
                <a16:creationId xmlns:a16="http://schemas.microsoft.com/office/drawing/2014/main" id="{B5ABF8DD-B3BB-4D96-A523-64D6D6A818BC}"/>
              </a:ext>
            </a:extLst>
          </p:cNvPr>
          <p:cNvSpPr>
            <a:spLocks noGrp="1" noChangeArrowheads="1"/>
          </p:cNvSpPr>
          <p:nvPr>
            <p:ph type="body" idx="1"/>
          </p:nvPr>
        </p:nvSpPr>
        <p:spPr>
          <a:xfrm>
            <a:off x="457200" y="1600200"/>
            <a:ext cx="8229600" cy="4924425"/>
          </a:xfrm>
        </p:spPr>
        <p:txBody>
          <a:bodyPr/>
          <a:lstStyle/>
          <a:p>
            <a:pPr eaLnBrk="1" hangingPunct="1">
              <a:lnSpc>
                <a:spcPct val="90000"/>
              </a:lnSpc>
              <a:buFont typeface="Wingdings" panose="05000000000000000000" pitchFamily="2" charset="2"/>
              <a:buNone/>
              <a:defRPr/>
            </a:pPr>
            <a:r>
              <a:rPr lang="en-GB" sz="2800" b="1" dirty="0"/>
              <a:t>Active Listening:</a:t>
            </a:r>
            <a:endParaRPr lang="en-GB" sz="2800" dirty="0"/>
          </a:p>
          <a:p>
            <a:pPr eaLnBrk="1" hangingPunct="1">
              <a:lnSpc>
                <a:spcPct val="90000"/>
              </a:lnSpc>
              <a:defRPr/>
            </a:pPr>
            <a:r>
              <a:rPr lang="en-GB" sz="2800" dirty="0"/>
              <a:t>Useful techniques</a:t>
            </a:r>
          </a:p>
          <a:p>
            <a:pPr lvl="1" eaLnBrk="1" hangingPunct="1">
              <a:lnSpc>
                <a:spcPct val="90000"/>
              </a:lnSpc>
              <a:defRPr/>
            </a:pPr>
            <a:r>
              <a:rPr lang="en-GB" sz="2400" dirty="0"/>
              <a:t>Reflecting back, showing support, checking, clarifying</a:t>
            </a:r>
          </a:p>
          <a:p>
            <a:pPr eaLnBrk="1" hangingPunct="1">
              <a:lnSpc>
                <a:spcPct val="90000"/>
              </a:lnSpc>
              <a:defRPr/>
            </a:pPr>
            <a:r>
              <a:rPr lang="en-GB" sz="2800" dirty="0"/>
              <a:t>Listening for meaning and not just language</a:t>
            </a:r>
          </a:p>
          <a:p>
            <a:pPr eaLnBrk="1" hangingPunct="1">
              <a:lnSpc>
                <a:spcPct val="90000"/>
              </a:lnSpc>
              <a:defRPr/>
            </a:pPr>
            <a:r>
              <a:rPr lang="en-GB" sz="2800" dirty="0"/>
              <a:t>Difficulties to try to avoid:</a:t>
            </a:r>
          </a:p>
          <a:p>
            <a:pPr lvl="1" eaLnBrk="1" hangingPunct="1">
              <a:lnSpc>
                <a:spcPct val="90000"/>
              </a:lnSpc>
              <a:defRPr/>
            </a:pPr>
            <a:r>
              <a:rPr lang="en-GB" sz="2400" dirty="0"/>
              <a:t>Selective listening (hears something and invents the rest)</a:t>
            </a:r>
          </a:p>
          <a:p>
            <a:pPr lvl="1" eaLnBrk="1" hangingPunct="1">
              <a:lnSpc>
                <a:spcPct val="90000"/>
              </a:lnSpc>
              <a:defRPr/>
            </a:pPr>
            <a:r>
              <a:rPr lang="en-GB" sz="2400"/>
              <a:t>Adaptive listening (information assimilated too quickly into another set of information).</a:t>
            </a:r>
            <a:endParaRPr lang="en-GB"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4">
            <a:extLst>
              <a:ext uri="{FF2B5EF4-FFF2-40B4-BE49-F238E27FC236}">
                <a16:creationId xmlns:a16="http://schemas.microsoft.com/office/drawing/2014/main" id="{E10DC19B-2D17-4833-9ADD-0A3974D2B4DC}"/>
              </a:ext>
            </a:extLst>
          </p:cNvPr>
          <p:cNvSpPr>
            <a:spLocks noGrp="1"/>
          </p:cNvSpPr>
          <p:nvPr>
            <p:ph type="ftr" sz="quarter" idx="11"/>
          </p:nvPr>
        </p:nvSpPr>
        <p:spPr/>
        <p:txBody>
          <a:bodyPr/>
          <a:lstStyle/>
          <a:p>
            <a:pPr>
              <a:defRPr/>
            </a:pPr>
            <a:r>
              <a:rPr lang="en-GB"/>
              <a:t>Lecture 6</a:t>
            </a:r>
          </a:p>
        </p:txBody>
      </p:sp>
      <p:sp>
        <p:nvSpPr>
          <p:cNvPr id="32770" name="Rectangle 2">
            <a:extLst>
              <a:ext uri="{FF2B5EF4-FFF2-40B4-BE49-F238E27FC236}">
                <a16:creationId xmlns:a16="http://schemas.microsoft.com/office/drawing/2014/main" id="{99DB03CD-3A4B-474A-9581-C0D20BB088A4}"/>
              </a:ext>
            </a:extLst>
          </p:cNvPr>
          <p:cNvSpPr>
            <a:spLocks noGrp="1" noChangeArrowheads="1"/>
          </p:cNvSpPr>
          <p:nvPr>
            <p:ph type="title"/>
          </p:nvPr>
        </p:nvSpPr>
        <p:spPr/>
        <p:txBody>
          <a:bodyPr/>
          <a:lstStyle/>
          <a:p>
            <a:pPr eaLnBrk="1" hangingPunct="1">
              <a:defRPr/>
            </a:pPr>
            <a:r>
              <a:rPr lang="en-GB"/>
              <a:t>Effective Communication</a:t>
            </a:r>
            <a:br>
              <a:rPr lang="en-GB"/>
            </a:br>
            <a:r>
              <a:rPr lang="en-GB" sz="2800"/>
              <a:t>Listening</a:t>
            </a:r>
          </a:p>
        </p:txBody>
      </p:sp>
      <p:sp>
        <p:nvSpPr>
          <p:cNvPr id="32771" name="Rectangle 3">
            <a:extLst>
              <a:ext uri="{FF2B5EF4-FFF2-40B4-BE49-F238E27FC236}">
                <a16:creationId xmlns:a16="http://schemas.microsoft.com/office/drawing/2014/main" id="{F2BC632E-532C-4437-90F5-3F506D88E985}"/>
              </a:ext>
            </a:extLst>
          </p:cNvPr>
          <p:cNvSpPr>
            <a:spLocks noGrp="1" noChangeArrowheads="1"/>
          </p:cNvSpPr>
          <p:nvPr>
            <p:ph type="body" idx="1"/>
          </p:nvPr>
        </p:nvSpPr>
        <p:spPr/>
        <p:txBody>
          <a:bodyPr/>
          <a:lstStyle/>
          <a:p>
            <a:pPr eaLnBrk="1" hangingPunct="1">
              <a:buFont typeface="Wingdings" panose="05000000000000000000" pitchFamily="2" charset="2"/>
              <a:buNone/>
              <a:defRPr/>
            </a:pPr>
            <a:r>
              <a:rPr lang="en-GB" sz="2800" b="1" dirty="0"/>
              <a:t>Keys to better listening:</a:t>
            </a:r>
          </a:p>
          <a:p>
            <a:pPr eaLnBrk="1" hangingPunct="1">
              <a:buClr>
                <a:schemeClr val="tx1"/>
              </a:buClr>
              <a:defRPr/>
            </a:pPr>
            <a:r>
              <a:rPr lang="en-GB" sz="2800" dirty="0"/>
              <a:t>Give the speaker your undivided attention</a:t>
            </a:r>
          </a:p>
          <a:p>
            <a:pPr eaLnBrk="1" hangingPunct="1">
              <a:buClr>
                <a:schemeClr val="tx1"/>
              </a:buClr>
              <a:defRPr/>
            </a:pPr>
            <a:r>
              <a:rPr lang="en-GB" sz="2800" dirty="0"/>
              <a:t>Stay open-minded</a:t>
            </a:r>
          </a:p>
          <a:p>
            <a:pPr eaLnBrk="1" hangingPunct="1">
              <a:buClr>
                <a:schemeClr val="tx1"/>
              </a:buClr>
              <a:defRPr/>
            </a:pPr>
            <a:r>
              <a:rPr lang="en-GB" sz="2800" dirty="0"/>
              <a:t>Avoid interrupting</a:t>
            </a:r>
          </a:p>
          <a:p>
            <a:pPr eaLnBrk="1" hangingPunct="1">
              <a:buClr>
                <a:schemeClr val="tx1"/>
              </a:buClr>
              <a:defRPr/>
            </a:pPr>
            <a:r>
              <a:rPr lang="en-GB" sz="2800" dirty="0"/>
              <a:t>Involve yourself in the communication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80B3E-BB5E-4976-9A64-518618A009EB}"/>
              </a:ext>
            </a:extLst>
          </p:cNvPr>
          <p:cNvSpPr>
            <a:spLocks noGrp="1"/>
          </p:cNvSpPr>
          <p:nvPr>
            <p:ph type="title"/>
          </p:nvPr>
        </p:nvSpPr>
        <p:spPr/>
        <p:txBody>
          <a:bodyPr/>
          <a:lstStyle/>
          <a:p>
            <a:r>
              <a:rPr lang="en-GB" b="1" u="sng" dirty="0"/>
              <a:t>LISTENING</a:t>
            </a:r>
            <a:endParaRPr lang="en-GB" dirty="0"/>
          </a:p>
        </p:txBody>
      </p:sp>
      <p:sp>
        <p:nvSpPr>
          <p:cNvPr id="3" name="Content Placeholder 2">
            <a:extLst>
              <a:ext uri="{FF2B5EF4-FFF2-40B4-BE49-F238E27FC236}">
                <a16:creationId xmlns:a16="http://schemas.microsoft.com/office/drawing/2014/main" id="{B61D1901-298F-4AAE-86D3-F3273433BD8F}"/>
              </a:ext>
            </a:extLst>
          </p:cNvPr>
          <p:cNvSpPr>
            <a:spLocks noGrp="1"/>
          </p:cNvSpPr>
          <p:nvPr>
            <p:ph idx="1"/>
          </p:nvPr>
        </p:nvSpPr>
        <p:spPr/>
        <p:txBody>
          <a:bodyPr>
            <a:normAutofit/>
          </a:bodyPr>
          <a:lstStyle/>
          <a:p>
            <a:r>
              <a:rPr lang="en-GB" sz="2700" dirty="0"/>
              <a:t>Is there a difference between </a:t>
            </a:r>
            <a:r>
              <a:rPr lang="en-GB" sz="2700" u="sng" dirty="0"/>
              <a:t>Hearing</a:t>
            </a:r>
            <a:r>
              <a:rPr lang="en-GB" sz="2700" dirty="0"/>
              <a:t> and </a:t>
            </a:r>
            <a:r>
              <a:rPr lang="en-GB" sz="2700" u="sng" dirty="0"/>
              <a:t>Listening</a:t>
            </a:r>
            <a:r>
              <a:rPr lang="en-GB" sz="2700" dirty="0"/>
              <a:t>?</a:t>
            </a:r>
          </a:p>
          <a:p>
            <a:endParaRPr lang="en-GB" sz="2700" dirty="0"/>
          </a:p>
          <a:p>
            <a:r>
              <a:rPr lang="en-GB" sz="2700" dirty="0"/>
              <a:t>Discuss</a:t>
            </a:r>
          </a:p>
        </p:txBody>
      </p:sp>
    </p:spTree>
    <p:extLst>
      <p:ext uri="{BB962C8B-B14F-4D97-AF65-F5344CB8AC3E}">
        <p14:creationId xmlns:p14="http://schemas.microsoft.com/office/powerpoint/2010/main" val="4144634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CB805-C991-49ED-AC0E-40E3B34E2775}"/>
              </a:ext>
            </a:extLst>
          </p:cNvPr>
          <p:cNvSpPr>
            <a:spLocks noGrp="1"/>
          </p:cNvSpPr>
          <p:nvPr>
            <p:ph type="title"/>
          </p:nvPr>
        </p:nvSpPr>
        <p:spPr/>
        <p:txBody>
          <a:bodyPr/>
          <a:lstStyle/>
          <a:p>
            <a:r>
              <a:rPr lang="en-GB" b="1" u="sng" dirty="0"/>
              <a:t>LISTENING</a:t>
            </a:r>
            <a:endParaRPr lang="en-GB" dirty="0"/>
          </a:p>
        </p:txBody>
      </p:sp>
      <p:sp>
        <p:nvSpPr>
          <p:cNvPr id="3" name="Content Placeholder 2">
            <a:extLst>
              <a:ext uri="{FF2B5EF4-FFF2-40B4-BE49-F238E27FC236}">
                <a16:creationId xmlns:a16="http://schemas.microsoft.com/office/drawing/2014/main" id="{D0E9946B-E60C-49D5-9B87-F8BAB19AFA35}"/>
              </a:ext>
            </a:extLst>
          </p:cNvPr>
          <p:cNvSpPr>
            <a:spLocks noGrp="1"/>
          </p:cNvSpPr>
          <p:nvPr>
            <p:ph idx="1"/>
          </p:nvPr>
        </p:nvSpPr>
        <p:spPr/>
        <p:txBody>
          <a:bodyPr>
            <a:normAutofit fontScale="92500" lnSpcReduction="10000"/>
          </a:bodyPr>
          <a:lstStyle/>
          <a:p>
            <a:r>
              <a:rPr lang="en-GB" sz="3000" b="1" u="sng" dirty="0"/>
              <a:t>Hearing</a:t>
            </a:r>
            <a:r>
              <a:rPr lang="en-GB" sz="3000" dirty="0"/>
              <a:t> is your physical ability to detect sounds.</a:t>
            </a:r>
          </a:p>
          <a:p>
            <a:pPr marL="0" indent="0">
              <a:buNone/>
            </a:pPr>
            <a:r>
              <a:rPr lang="en-GB" sz="3000" dirty="0"/>
              <a:t>             -It is the process of receiving sounds</a:t>
            </a:r>
          </a:p>
          <a:p>
            <a:pPr marL="0" indent="0">
              <a:buNone/>
            </a:pPr>
            <a:r>
              <a:rPr lang="en-GB" sz="3000" dirty="0"/>
              <a:t>             -It is what they test at the Doctor’s office</a:t>
            </a:r>
          </a:p>
          <a:p>
            <a:endParaRPr lang="en-GB" sz="3000" dirty="0"/>
          </a:p>
          <a:p>
            <a:r>
              <a:rPr lang="en-GB" sz="3000" b="1" u="sng" dirty="0"/>
              <a:t>Listening</a:t>
            </a:r>
            <a:r>
              <a:rPr lang="en-GB" sz="3000" dirty="0">
                <a:solidFill>
                  <a:srgbClr val="FF0000"/>
                </a:solidFill>
              </a:rPr>
              <a:t> </a:t>
            </a:r>
            <a:r>
              <a:rPr lang="en-GB" sz="3000" dirty="0"/>
              <a:t>is not a physical ability</a:t>
            </a:r>
            <a:r>
              <a:rPr lang="en-GB" sz="3000" dirty="0">
                <a:solidFill>
                  <a:srgbClr val="FF0000"/>
                </a:solidFill>
              </a:rPr>
              <a:t>.</a:t>
            </a:r>
          </a:p>
          <a:p>
            <a:pPr marL="0" indent="0">
              <a:buNone/>
            </a:pPr>
            <a:r>
              <a:rPr lang="en-GB" sz="3000" dirty="0"/>
              <a:t>              - It requires you to concentrate on the verbal and non-verbal messages being sent and to interpret their meaning.</a:t>
            </a:r>
          </a:p>
        </p:txBody>
      </p:sp>
    </p:spTree>
    <p:extLst>
      <p:ext uri="{BB962C8B-B14F-4D97-AF65-F5344CB8AC3E}">
        <p14:creationId xmlns:p14="http://schemas.microsoft.com/office/powerpoint/2010/main" val="3373675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77ABC-0ADE-4328-9290-566BC6BC4443}"/>
              </a:ext>
            </a:extLst>
          </p:cNvPr>
          <p:cNvSpPr>
            <a:spLocks noGrp="1"/>
          </p:cNvSpPr>
          <p:nvPr>
            <p:ph type="title"/>
          </p:nvPr>
        </p:nvSpPr>
        <p:spPr/>
        <p:txBody>
          <a:bodyPr/>
          <a:lstStyle/>
          <a:p>
            <a:r>
              <a:rPr lang="en-GB" b="1" u="sng" dirty="0"/>
              <a:t>LISTENING</a:t>
            </a:r>
            <a:endParaRPr lang="en-GB" dirty="0"/>
          </a:p>
        </p:txBody>
      </p:sp>
      <p:sp>
        <p:nvSpPr>
          <p:cNvPr id="3" name="Content Placeholder 2">
            <a:extLst>
              <a:ext uri="{FF2B5EF4-FFF2-40B4-BE49-F238E27FC236}">
                <a16:creationId xmlns:a16="http://schemas.microsoft.com/office/drawing/2014/main" id="{A40D0BC0-9AAB-4548-87CD-9AB819EA668E}"/>
              </a:ext>
            </a:extLst>
          </p:cNvPr>
          <p:cNvSpPr>
            <a:spLocks noGrp="1"/>
          </p:cNvSpPr>
          <p:nvPr>
            <p:ph idx="1"/>
          </p:nvPr>
        </p:nvSpPr>
        <p:spPr/>
        <p:txBody>
          <a:bodyPr>
            <a:normAutofit/>
          </a:bodyPr>
          <a:lstStyle/>
          <a:p>
            <a:r>
              <a:rPr lang="en-GB" sz="2700" dirty="0"/>
              <a:t>Effective listening can determine whether someone is an effective communicator.</a:t>
            </a:r>
          </a:p>
          <a:p>
            <a:endParaRPr lang="en-GB" sz="2700" dirty="0"/>
          </a:p>
          <a:p>
            <a:r>
              <a:rPr lang="en-GB" sz="2700" dirty="0"/>
              <a:t>An individual’s listening ability can affect productivity, teamwork, the overall organisation and your own success.</a:t>
            </a:r>
          </a:p>
        </p:txBody>
      </p:sp>
    </p:spTree>
    <p:extLst>
      <p:ext uri="{BB962C8B-B14F-4D97-AF65-F5344CB8AC3E}">
        <p14:creationId xmlns:p14="http://schemas.microsoft.com/office/powerpoint/2010/main" val="4038175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9F454-E47C-4222-9705-6614AAE21985}"/>
              </a:ext>
            </a:extLst>
          </p:cNvPr>
          <p:cNvSpPr>
            <a:spLocks noGrp="1"/>
          </p:cNvSpPr>
          <p:nvPr>
            <p:ph type="title"/>
          </p:nvPr>
        </p:nvSpPr>
        <p:spPr/>
        <p:txBody>
          <a:bodyPr/>
          <a:lstStyle/>
          <a:p>
            <a:r>
              <a:rPr lang="en-GB" b="1" u="sng" dirty="0"/>
              <a:t>LISTENING</a:t>
            </a:r>
            <a:endParaRPr lang="en-GB" dirty="0"/>
          </a:p>
        </p:txBody>
      </p:sp>
      <p:sp>
        <p:nvSpPr>
          <p:cNvPr id="3" name="Content Placeholder 2">
            <a:extLst>
              <a:ext uri="{FF2B5EF4-FFF2-40B4-BE49-F238E27FC236}">
                <a16:creationId xmlns:a16="http://schemas.microsoft.com/office/drawing/2014/main" id="{4866BB2E-4ED1-4436-B2CB-CABACBA2477E}"/>
              </a:ext>
            </a:extLst>
          </p:cNvPr>
          <p:cNvSpPr>
            <a:spLocks noGrp="1"/>
          </p:cNvSpPr>
          <p:nvPr>
            <p:ph idx="1"/>
          </p:nvPr>
        </p:nvSpPr>
        <p:spPr/>
        <p:txBody>
          <a:bodyPr/>
          <a:lstStyle/>
          <a:p>
            <a:r>
              <a:rPr lang="en-GB" dirty="0"/>
              <a:t>EXCELLENT HEARING DOES </a:t>
            </a:r>
            <a:r>
              <a:rPr lang="en-GB" u="sng" dirty="0"/>
              <a:t>NOT</a:t>
            </a:r>
            <a:r>
              <a:rPr lang="en-GB" dirty="0"/>
              <a:t> MEAN EXCELLENT LISTENING</a:t>
            </a:r>
          </a:p>
          <a:p>
            <a:endParaRPr lang="en-GB" dirty="0"/>
          </a:p>
          <a:p>
            <a:r>
              <a:rPr lang="en-GB" sz="2700" dirty="0"/>
              <a:t>A good listener pays attention to facial expressions, gestures and tone of voice (non-verbal communication) to see if they add meaning to the spoken words.</a:t>
            </a:r>
          </a:p>
        </p:txBody>
      </p:sp>
    </p:spTree>
    <p:extLst>
      <p:ext uri="{BB962C8B-B14F-4D97-AF65-F5344CB8AC3E}">
        <p14:creationId xmlns:p14="http://schemas.microsoft.com/office/powerpoint/2010/main" val="3696728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6D4BA-B03D-48F8-B513-096257C0BD46}"/>
              </a:ext>
            </a:extLst>
          </p:cNvPr>
          <p:cNvSpPr>
            <a:spLocks noGrp="1"/>
          </p:cNvSpPr>
          <p:nvPr>
            <p:ph type="title"/>
          </p:nvPr>
        </p:nvSpPr>
        <p:spPr/>
        <p:txBody>
          <a:bodyPr/>
          <a:lstStyle/>
          <a:p>
            <a:r>
              <a:rPr lang="en-GB" b="1" u="sng" dirty="0"/>
              <a:t>LISTENING</a:t>
            </a:r>
            <a:endParaRPr lang="en-GB" dirty="0"/>
          </a:p>
        </p:txBody>
      </p:sp>
      <p:sp>
        <p:nvSpPr>
          <p:cNvPr id="3" name="Content Placeholder 2">
            <a:extLst>
              <a:ext uri="{FF2B5EF4-FFF2-40B4-BE49-F238E27FC236}">
                <a16:creationId xmlns:a16="http://schemas.microsoft.com/office/drawing/2014/main" id="{FA623D66-395C-41A3-9912-BC8ADC662B1D}"/>
              </a:ext>
            </a:extLst>
          </p:cNvPr>
          <p:cNvSpPr>
            <a:spLocks noGrp="1"/>
          </p:cNvSpPr>
          <p:nvPr>
            <p:ph idx="1"/>
          </p:nvPr>
        </p:nvSpPr>
        <p:spPr/>
        <p:txBody>
          <a:bodyPr>
            <a:normAutofit/>
          </a:bodyPr>
          <a:lstStyle/>
          <a:p>
            <a:r>
              <a:rPr lang="en-GB" sz="3000" dirty="0"/>
              <a:t>How can you become a Good Listener?</a:t>
            </a:r>
          </a:p>
          <a:p>
            <a:endParaRPr lang="en-GB" sz="3000" dirty="0"/>
          </a:p>
          <a:p>
            <a:r>
              <a:rPr lang="en-GB" sz="3000" dirty="0"/>
              <a:t>Admit that listening is difficult. Don’t assume that because you have good hearing , you have good listening skills.</a:t>
            </a:r>
          </a:p>
        </p:txBody>
      </p:sp>
    </p:spTree>
    <p:extLst>
      <p:ext uri="{BB962C8B-B14F-4D97-AF65-F5344CB8AC3E}">
        <p14:creationId xmlns:p14="http://schemas.microsoft.com/office/powerpoint/2010/main" val="2870435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2398D-516C-4F52-802E-31021B56D342}"/>
              </a:ext>
            </a:extLst>
          </p:cNvPr>
          <p:cNvSpPr>
            <a:spLocks noGrp="1"/>
          </p:cNvSpPr>
          <p:nvPr>
            <p:ph type="title"/>
          </p:nvPr>
        </p:nvSpPr>
        <p:spPr/>
        <p:txBody>
          <a:bodyPr/>
          <a:lstStyle/>
          <a:p>
            <a:r>
              <a:rPr lang="en-GB" b="1" u="sng" dirty="0"/>
              <a:t>LISTENING</a:t>
            </a:r>
          </a:p>
        </p:txBody>
      </p:sp>
      <p:sp>
        <p:nvSpPr>
          <p:cNvPr id="3" name="Content Placeholder 2">
            <a:extLst>
              <a:ext uri="{FF2B5EF4-FFF2-40B4-BE49-F238E27FC236}">
                <a16:creationId xmlns:a16="http://schemas.microsoft.com/office/drawing/2014/main" id="{BEB0A5C2-0BFD-4AB5-A788-233215B42549}"/>
              </a:ext>
            </a:extLst>
          </p:cNvPr>
          <p:cNvSpPr>
            <a:spLocks noGrp="1"/>
          </p:cNvSpPr>
          <p:nvPr>
            <p:ph idx="1"/>
          </p:nvPr>
        </p:nvSpPr>
        <p:spPr/>
        <p:txBody>
          <a:bodyPr>
            <a:normAutofit/>
          </a:bodyPr>
          <a:lstStyle/>
          <a:p>
            <a:endParaRPr lang="en-GB" sz="2700" dirty="0"/>
          </a:p>
          <a:p>
            <a:endParaRPr lang="en-GB" sz="2700" dirty="0"/>
          </a:p>
          <a:p>
            <a:r>
              <a:rPr lang="en-GB" sz="4400" dirty="0"/>
              <a:t>We do not listen well for a number of reasons.</a:t>
            </a:r>
          </a:p>
          <a:p>
            <a:pPr marL="0" indent="0">
              <a:buNone/>
            </a:pPr>
            <a:endParaRPr lang="en-GB" sz="2700" dirty="0"/>
          </a:p>
        </p:txBody>
      </p:sp>
    </p:spTree>
    <p:extLst>
      <p:ext uri="{BB962C8B-B14F-4D97-AF65-F5344CB8AC3E}">
        <p14:creationId xmlns:p14="http://schemas.microsoft.com/office/powerpoint/2010/main" val="1483546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61565-B752-4D06-A5F6-F442F3D17206}"/>
              </a:ext>
            </a:extLst>
          </p:cNvPr>
          <p:cNvSpPr>
            <a:spLocks noGrp="1"/>
          </p:cNvSpPr>
          <p:nvPr>
            <p:ph type="title"/>
          </p:nvPr>
        </p:nvSpPr>
        <p:spPr/>
        <p:txBody>
          <a:bodyPr/>
          <a:lstStyle/>
          <a:p>
            <a:r>
              <a:rPr lang="en-GB" b="1" u="sng" dirty="0"/>
              <a:t>LISTENING – </a:t>
            </a:r>
            <a:r>
              <a:rPr lang="en-GB" sz="2800" b="1" u="sng" dirty="0"/>
              <a:t>BARRIERS to LISTENING</a:t>
            </a:r>
            <a:endParaRPr lang="en-GB" sz="2800" dirty="0"/>
          </a:p>
        </p:txBody>
      </p:sp>
      <p:sp>
        <p:nvSpPr>
          <p:cNvPr id="3" name="Content Placeholder 2">
            <a:extLst>
              <a:ext uri="{FF2B5EF4-FFF2-40B4-BE49-F238E27FC236}">
                <a16:creationId xmlns:a16="http://schemas.microsoft.com/office/drawing/2014/main" id="{EAAE65C9-741F-4125-BFF7-E357E0B8E686}"/>
              </a:ext>
            </a:extLst>
          </p:cNvPr>
          <p:cNvSpPr>
            <a:spLocks noGrp="1"/>
          </p:cNvSpPr>
          <p:nvPr>
            <p:ph idx="1"/>
          </p:nvPr>
        </p:nvSpPr>
        <p:spPr/>
        <p:txBody>
          <a:bodyPr>
            <a:normAutofit fontScale="55000" lnSpcReduction="20000"/>
          </a:bodyPr>
          <a:lstStyle/>
          <a:p>
            <a:r>
              <a:rPr lang="en-GB" b="1" dirty="0"/>
              <a:t>NOISE</a:t>
            </a:r>
            <a:r>
              <a:rPr lang="en-GB" dirty="0"/>
              <a:t>: </a:t>
            </a:r>
            <a:r>
              <a:rPr lang="en-GB" i="1" u="sng" dirty="0"/>
              <a:t>External noise </a:t>
            </a:r>
            <a:r>
              <a:rPr lang="en-GB" dirty="0"/>
              <a:t>such as audible talking, shuffling of papers, a cell   </a:t>
            </a:r>
          </a:p>
          <a:p>
            <a:pPr marL="0" indent="0">
              <a:buNone/>
            </a:pPr>
            <a:r>
              <a:rPr lang="en-GB" dirty="0"/>
              <a:t>                 Phone ringing. Language differences . Different levels of     </a:t>
            </a:r>
          </a:p>
          <a:p>
            <a:pPr marL="0" indent="0">
              <a:buNone/>
            </a:pPr>
            <a:r>
              <a:rPr lang="en-GB" dirty="0"/>
              <a:t>                 technological communication,</a:t>
            </a:r>
          </a:p>
          <a:p>
            <a:pPr marL="0" indent="0">
              <a:buNone/>
            </a:pPr>
            <a:r>
              <a:rPr lang="en-GB" dirty="0"/>
              <a:t>                Wherever possible, you should take steps to limit noise.</a:t>
            </a:r>
          </a:p>
          <a:p>
            <a:pPr marL="0" indent="0">
              <a:buNone/>
            </a:pPr>
            <a:endParaRPr lang="en-GB" dirty="0"/>
          </a:p>
          <a:p>
            <a:pPr marL="0" indent="0">
              <a:buNone/>
            </a:pPr>
            <a:r>
              <a:rPr lang="en-GB" i="1" dirty="0"/>
              <a:t>                </a:t>
            </a:r>
            <a:r>
              <a:rPr lang="en-GB" i="1" u="sng" dirty="0"/>
              <a:t>Internal Noise</a:t>
            </a:r>
            <a:r>
              <a:rPr lang="en-GB" i="1" dirty="0"/>
              <a:t>: If you are doing something important, don’t try to    </a:t>
            </a:r>
          </a:p>
          <a:p>
            <a:pPr marL="0" indent="0">
              <a:buNone/>
            </a:pPr>
            <a:r>
              <a:rPr lang="en-GB" i="1" dirty="0"/>
              <a:t>                listen to someone else talking to you. (See </a:t>
            </a:r>
            <a:r>
              <a:rPr lang="en-GB" i="1" dirty="0" err="1"/>
              <a:t>Maund</a:t>
            </a:r>
            <a:r>
              <a:rPr lang="en-GB" i="1" dirty="0"/>
              <a:t> p.91). Your own   </a:t>
            </a:r>
          </a:p>
          <a:p>
            <a:pPr marL="0" indent="0">
              <a:buNone/>
            </a:pPr>
            <a:r>
              <a:rPr lang="en-GB" i="1" dirty="0"/>
              <a:t>                attitudes. </a:t>
            </a:r>
            <a:r>
              <a:rPr lang="en-GB" b="1" i="1" dirty="0"/>
              <a:t>See next slide.</a:t>
            </a:r>
          </a:p>
          <a:p>
            <a:r>
              <a:rPr lang="en-GB" b="1" dirty="0"/>
              <a:t>FAILING TO FOCUS </a:t>
            </a:r>
          </a:p>
          <a:p>
            <a:pPr marL="0" indent="0">
              <a:buNone/>
            </a:pPr>
            <a:r>
              <a:rPr lang="en-GB" dirty="0"/>
              <a:t>               </a:t>
            </a:r>
            <a:r>
              <a:rPr lang="en-GB" dirty="0" err="1"/>
              <a:t>E.g</a:t>
            </a:r>
            <a:r>
              <a:rPr lang="en-GB" dirty="0"/>
              <a:t> Speaking, listening or reading your phone when someone is </a:t>
            </a:r>
          </a:p>
          <a:p>
            <a:pPr marL="0" indent="0">
              <a:buNone/>
            </a:pPr>
            <a:r>
              <a:rPr lang="en-GB" dirty="0"/>
              <a:t>                speaking to you.</a:t>
            </a:r>
          </a:p>
          <a:p>
            <a:pPr marL="0" indent="0">
              <a:buNone/>
            </a:pPr>
            <a:endParaRPr lang="en-GB" dirty="0"/>
          </a:p>
          <a:p>
            <a:r>
              <a:rPr lang="en-GB" b="1" dirty="0"/>
              <a:t>FAILING TO LISTEN ACTIVELY</a:t>
            </a:r>
          </a:p>
          <a:p>
            <a:pPr marL="0" indent="0">
              <a:buNone/>
            </a:pPr>
            <a:r>
              <a:rPr lang="en-GB" i="1" dirty="0"/>
              <a:t>              There is a difference between Active Listening and a Passive Listening</a:t>
            </a:r>
          </a:p>
        </p:txBody>
      </p:sp>
    </p:spTree>
    <p:extLst>
      <p:ext uri="{BB962C8B-B14F-4D97-AF65-F5344CB8AC3E}">
        <p14:creationId xmlns:p14="http://schemas.microsoft.com/office/powerpoint/2010/main" val="541675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4">
            <a:extLst>
              <a:ext uri="{FF2B5EF4-FFF2-40B4-BE49-F238E27FC236}">
                <a16:creationId xmlns:a16="http://schemas.microsoft.com/office/drawing/2014/main" id="{31397A1A-93FE-45C2-B578-1C84726811DE}"/>
              </a:ext>
            </a:extLst>
          </p:cNvPr>
          <p:cNvSpPr>
            <a:spLocks noGrp="1"/>
          </p:cNvSpPr>
          <p:nvPr>
            <p:ph type="ftr" sz="quarter" idx="11"/>
          </p:nvPr>
        </p:nvSpPr>
        <p:spPr/>
        <p:txBody>
          <a:bodyPr/>
          <a:lstStyle/>
          <a:p>
            <a:pPr>
              <a:defRPr/>
            </a:pPr>
            <a:r>
              <a:rPr lang="en-GB"/>
              <a:t>Lecture 6</a:t>
            </a:r>
          </a:p>
        </p:txBody>
      </p:sp>
      <p:sp>
        <p:nvSpPr>
          <p:cNvPr id="30722" name="Rectangle 2">
            <a:extLst>
              <a:ext uri="{FF2B5EF4-FFF2-40B4-BE49-F238E27FC236}">
                <a16:creationId xmlns:a16="http://schemas.microsoft.com/office/drawing/2014/main" id="{9CD6F0F7-DDEB-4368-9180-902CCCF23D82}"/>
              </a:ext>
            </a:extLst>
          </p:cNvPr>
          <p:cNvSpPr>
            <a:spLocks noGrp="1" noChangeArrowheads="1"/>
          </p:cNvSpPr>
          <p:nvPr>
            <p:ph type="title"/>
          </p:nvPr>
        </p:nvSpPr>
        <p:spPr/>
        <p:txBody>
          <a:bodyPr/>
          <a:lstStyle/>
          <a:p>
            <a:pPr eaLnBrk="1" hangingPunct="1">
              <a:defRPr/>
            </a:pPr>
            <a:r>
              <a:rPr lang="en-GB"/>
              <a:t>Effective Communication</a:t>
            </a:r>
            <a:br>
              <a:rPr lang="en-GB" sz="3200"/>
            </a:br>
            <a:r>
              <a:rPr lang="en-GB" sz="2800"/>
              <a:t>Listening</a:t>
            </a:r>
          </a:p>
        </p:txBody>
      </p:sp>
      <p:sp>
        <p:nvSpPr>
          <p:cNvPr id="30723" name="Rectangle 3">
            <a:extLst>
              <a:ext uri="{FF2B5EF4-FFF2-40B4-BE49-F238E27FC236}">
                <a16:creationId xmlns:a16="http://schemas.microsoft.com/office/drawing/2014/main" id="{2CE7F624-B27F-43C1-93C8-3563637F56F7}"/>
              </a:ext>
            </a:extLst>
          </p:cNvPr>
          <p:cNvSpPr>
            <a:spLocks noGrp="1" noChangeArrowheads="1"/>
          </p:cNvSpPr>
          <p:nvPr>
            <p:ph type="body" idx="1"/>
          </p:nvPr>
        </p:nvSpPr>
        <p:spPr/>
        <p:txBody>
          <a:bodyPr/>
          <a:lstStyle/>
          <a:p>
            <a:pPr eaLnBrk="1" hangingPunct="1">
              <a:lnSpc>
                <a:spcPct val="80000"/>
              </a:lnSpc>
              <a:buFont typeface="Wingdings" panose="05000000000000000000" pitchFamily="2" charset="2"/>
              <a:buNone/>
              <a:defRPr/>
            </a:pPr>
            <a:r>
              <a:rPr lang="en-GB" sz="2000" b="1" dirty="0"/>
              <a:t>Barriers to effective listening: Internal Attitudes</a:t>
            </a:r>
          </a:p>
          <a:p>
            <a:pPr eaLnBrk="1" hangingPunct="1">
              <a:lnSpc>
                <a:spcPct val="80000"/>
              </a:lnSpc>
              <a:buClr>
                <a:schemeClr val="tx1"/>
              </a:buClr>
              <a:defRPr/>
            </a:pPr>
            <a:r>
              <a:rPr lang="en-GB" sz="2000" dirty="0"/>
              <a:t>I don’t need to hear what you’ve got to say; I know it already</a:t>
            </a:r>
          </a:p>
          <a:p>
            <a:pPr eaLnBrk="1" hangingPunct="1">
              <a:lnSpc>
                <a:spcPct val="80000"/>
              </a:lnSpc>
              <a:buClr>
                <a:schemeClr val="tx1"/>
              </a:buClr>
              <a:defRPr/>
            </a:pPr>
            <a:r>
              <a:rPr lang="en-GB" sz="2000" dirty="0"/>
              <a:t>I don’t want to hear what you’ve got to say; it might embarrass me</a:t>
            </a:r>
          </a:p>
          <a:p>
            <a:pPr eaLnBrk="1" hangingPunct="1">
              <a:lnSpc>
                <a:spcPct val="80000"/>
              </a:lnSpc>
              <a:buClr>
                <a:schemeClr val="tx1"/>
              </a:buClr>
              <a:defRPr/>
            </a:pPr>
            <a:r>
              <a:rPr lang="en-GB" sz="2000" dirty="0"/>
              <a:t>I don’t care what you say; so I’m thinking about my reply</a:t>
            </a:r>
          </a:p>
          <a:p>
            <a:pPr eaLnBrk="1" hangingPunct="1">
              <a:lnSpc>
                <a:spcPct val="80000"/>
              </a:lnSpc>
              <a:buClr>
                <a:schemeClr val="tx1"/>
              </a:buClr>
              <a:defRPr/>
            </a:pPr>
            <a:r>
              <a:rPr lang="en-GB" sz="2000" dirty="0"/>
              <a:t>I don’t want to listen to you because I don’t like you</a:t>
            </a:r>
          </a:p>
          <a:p>
            <a:pPr eaLnBrk="1" hangingPunct="1">
              <a:lnSpc>
                <a:spcPct val="80000"/>
              </a:lnSpc>
              <a:buClr>
                <a:schemeClr val="tx1"/>
              </a:buClr>
              <a:defRPr/>
            </a:pPr>
            <a:r>
              <a:rPr lang="en-GB" sz="2000" dirty="0"/>
              <a:t>I’m getting bored because you are taking too long to make your point</a:t>
            </a:r>
          </a:p>
          <a:p>
            <a:pPr eaLnBrk="1" hangingPunct="1">
              <a:lnSpc>
                <a:spcPct val="80000"/>
              </a:lnSpc>
              <a:buClr>
                <a:schemeClr val="tx1"/>
              </a:buClr>
              <a:defRPr/>
            </a:pPr>
            <a:r>
              <a:rPr lang="en-GB" sz="2000" dirty="0"/>
              <a:t>I’m getting confused because you’re going too fast for me</a:t>
            </a:r>
          </a:p>
          <a:p>
            <a:pPr eaLnBrk="1" hangingPunct="1">
              <a:lnSpc>
                <a:spcPct val="80000"/>
              </a:lnSpc>
              <a:buClr>
                <a:schemeClr val="tx1"/>
              </a:buClr>
              <a:defRPr/>
            </a:pPr>
            <a:r>
              <a:rPr lang="en-GB" sz="2000" dirty="0"/>
              <a:t>I’ve got more important things on my mind right now</a:t>
            </a:r>
          </a:p>
          <a:p>
            <a:pPr eaLnBrk="1" hangingPunct="1">
              <a:lnSpc>
                <a:spcPct val="80000"/>
              </a:lnSpc>
              <a:buClr>
                <a:schemeClr val="tx1"/>
              </a:buClr>
              <a:defRPr/>
            </a:pPr>
            <a:r>
              <a:rPr lang="en-GB" sz="2000" dirty="0"/>
              <a:t>I’m more interested in what is going on over there</a:t>
            </a:r>
          </a:p>
          <a:p>
            <a:pPr eaLnBrk="1" hangingPunct="1">
              <a:lnSpc>
                <a:spcPct val="80000"/>
              </a:lnSpc>
              <a:buClr>
                <a:schemeClr val="tx1"/>
              </a:buClr>
              <a:defRPr/>
            </a:pPr>
            <a:r>
              <a:rPr lang="en-GB" sz="2000" dirty="0"/>
              <a:t>I’m in a hurry, and if I show any interest you might keep me here longer</a:t>
            </a:r>
          </a:p>
          <a:p>
            <a:pPr algn="r" eaLnBrk="1" hangingPunct="1">
              <a:lnSpc>
                <a:spcPct val="80000"/>
              </a:lnSpc>
              <a:buFont typeface="Wingdings" panose="05000000000000000000" pitchFamily="2" charset="2"/>
              <a:buNone/>
              <a:defRPr/>
            </a:pPr>
            <a:r>
              <a:rPr lang="en-GB" sz="1600" dirty="0"/>
              <a:t>(O’Reilly, 1993)</a:t>
            </a:r>
          </a:p>
        </p:txBody>
      </p:sp>
    </p:spTree>
    <p:extLst>
      <p:ext uri="{BB962C8B-B14F-4D97-AF65-F5344CB8AC3E}">
        <p14:creationId xmlns:p14="http://schemas.microsoft.com/office/powerpoint/2010/main" val="31076675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0FDD1-EE78-4116-A031-894E6B2B7DFE}"/>
              </a:ext>
            </a:extLst>
          </p:cNvPr>
          <p:cNvSpPr>
            <a:spLocks noGrp="1"/>
          </p:cNvSpPr>
          <p:nvPr>
            <p:ph type="title"/>
          </p:nvPr>
        </p:nvSpPr>
        <p:spPr/>
        <p:txBody>
          <a:bodyPr/>
          <a:lstStyle/>
          <a:p>
            <a:r>
              <a:rPr lang="en-GB" dirty="0"/>
              <a:t>Effective Communication</a:t>
            </a:r>
          </a:p>
        </p:txBody>
      </p:sp>
      <p:sp>
        <p:nvSpPr>
          <p:cNvPr id="3" name="Content Placeholder 2">
            <a:extLst>
              <a:ext uri="{FF2B5EF4-FFF2-40B4-BE49-F238E27FC236}">
                <a16:creationId xmlns:a16="http://schemas.microsoft.com/office/drawing/2014/main" id="{7E75FE2D-B838-4A98-A6EE-DF40D912A0E0}"/>
              </a:ext>
            </a:extLst>
          </p:cNvPr>
          <p:cNvSpPr>
            <a:spLocks noGrp="1"/>
          </p:cNvSpPr>
          <p:nvPr>
            <p:ph idx="1"/>
          </p:nvPr>
        </p:nvSpPr>
        <p:spPr>
          <a:xfrm>
            <a:off x="457200" y="1196752"/>
            <a:ext cx="8229600" cy="4320481"/>
          </a:xfrm>
        </p:spPr>
        <p:txBody>
          <a:bodyPr/>
          <a:lstStyle/>
          <a:p>
            <a:r>
              <a:rPr lang="en-GB" sz="2400" b="1" u="sng" dirty="0"/>
              <a:t>ACTIVE LISTENING</a:t>
            </a:r>
            <a:endParaRPr lang="en-GB" sz="2400" dirty="0"/>
          </a:p>
          <a:p>
            <a:pPr marL="0" indent="0">
              <a:buNone/>
            </a:pPr>
            <a:r>
              <a:rPr lang="en-GB" sz="2400" dirty="0"/>
              <a:t>is where you make a conscious effort to hear what another person is saying but, more importantly, to hear the </a:t>
            </a:r>
            <a:r>
              <a:rPr lang="en-GB" sz="2400" b="1" dirty="0"/>
              <a:t>complete message</a:t>
            </a:r>
            <a:r>
              <a:rPr lang="en-GB" sz="2400" dirty="0"/>
              <a:t> being communicated.</a:t>
            </a:r>
          </a:p>
          <a:p>
            <a:r>
              <a:rPr lang="en-GB" sz="2400" dirty="0"/>
              <a:t>In order to do this. you must pay attention to the other person very carefully.</a:t>
            </a:r>
          </a:p>
          <a:p>
            <a:r>
              <a:rPr lang="en-GB" sz="2400" dirty="0"/>
              <a:t>You cannot allow yourself to become distracted by any ‘noise’, or by forming counter arguments while the other person is still speaking. Nor can you allow yourself to get bored and lose focus on what the other person is saying.</a:t>
            </a:r>
          </a:p>
          <a:p>
            <a:r>
              <a:rPr lang="en-GB" sz="1600" dirty="0"/>
              <a:t>                                         </a:t>
            </a:r>
            <a:r>
              <a:rPr lang="en-GB" sz="1600" b="1" i="1" dirty="0"/>
              <a:t>Quintanilla and Wahl in </a:t>
            </a:r>
            <a:r>
              <a:rPr lang="en-GB" sz="1600" b="1" i="1" dirty="0" err="1"/>
              <a:t>Maund</a:t>
            </a:r>
            <a:r>
              <a:rPr lang="en-GB" sz="1600" b="1" i="1" dirty="0"/>
              <a:t> et al. Ch. 5 (2017)</a:t>
            </a:r>
          </a:p>
          <a:p>
            <a:endParaRPr lang="en-GB" dirty="0"/>
          </a:p>
        </p:txBody>
      </p:sp>
      <p:sp>
        <p:nvSpPr>
          <p:cNvPr id="4" name="Date Placeholder 3">
            <a:extLst>
              <a:ext uri="{FF2B5EF4-FFF2-40B4-BE49-F238E27FC236}">
                <a16:creationId xmlns:a16="http://schemas.microsoft.com/office/drawing/2014/main" id="{2477836E-3581-40BE-9449-3D9C1F02C83F}"/>
              </a:ext>
            </a:extLst>
          </p:cNvPr>
          <p:cNvSpPr>
            <a:spLocks noGrp="1"/>
          </p:cNvSpPr>
          <p:nvPr>
            <p:ph type="dt" sz="half" idx="10"/>
          </p:nvPr>
        </p:nvSpPr>
        <p:spPr/>
        <p:txBody>
          <a:bodyPr/>
          <a:lstStyle/>
          <a:p>
            <a:pPr>
              <a:defRPr/>
            </a:pPr>
            <a:fld id="{2303D31F-598B-47EE-BA37-93F097A3D676}" type="datetime1">
              <a:rPr lang="en-GB" altLang="en-US" smtClean="0"/>
              <a:pPr>
                <a:defRPr/>
              </a:pPr>
              <a:t>01/06/2022</a:t>
            </a:fld>
            <a:endParaRPr lang="en-GB" altLang="en-US"/>
          </a:p>
        </p:txBody>
      </p:sp>
      <p:sp>
        <p:nvSpPr>
          <p:cNvPr id="5" name="Slide Number Placeholder 4">
            <a:extLst>
              <a:ext uri="{FF2B5EF4-FFF2-40B4-BE49-F238E27FC236}">
                <a16:creationId xmlns:a16="http://schemas.microsoft.com/office/drawing/2014/main" id="{019DB3BD-6E80-4E5C-8C96-14E192066A69}"/>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447306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F6B5A-FEC7-4E99-8CC5-78F7B1C09F1A}"/>
              </a:ext>
            </a:extLst>
          </p:cNvPr>
          <p:cNvSpPr>
            <a:spLocks noGrp="1"/>
          </p:cNvSpPr>
          <p:nvPr>
            <p:ph type="title"/>
          </p:nvPr>
        </p:nvSpPr>
        <p:spPr/>
        <p:txBody>
          <a:bodyPr/>
          <a:lstStyle/>
          <a:p>
            <a:r>
              <a:rPr lang="en-GB" dirty="0"/>
              <a:t>Effective Communication</a:t>
            </a:r>
          </a:p>
        </p:txBody>
      </p:sp>
      <p:sp>
        <p:nvSpPr>
          <p:cNvPr id="3" name="Content Placeholder 2">
            <a:extLst>
              <a:ext uri="{FF2B5EF4-FFF2-40B4-BE49-F238E27FC236}">
                <a16:creationId xmlns:a16="http://schemas.microsoft.com/office/drawing/2014/main" id="{7ECC55AB-B07E-4444-9D43-464652FE3C40}"/>
              </a:ext>
            </a:extLst>
          </p:cNvPr>
          <p:cNvSpPr>
            <a:spLocks noGrp="1"/>
          </p:cNvSpPr>
          <p:nvPr>
            <p:ph idx="1"/>
          </p:nvPr>
        </p:nvSpPr>
        <p:spPr/>
        <p:txBody>
          <a:bodyPr/>
          <a:lstStyle/>
          <a:p>
            <a:r>
              <a:rPr lang="en-GB" b="1" u="sng" dirty="0"/>
              <a:t>Three Types of Listening</a:t>
            </a:r>
          </a:p>
          <a:p>
            <a:r>
              <a:rPr lang="en-GB" b="1" dirty="0"/>
              <a:t>1) Informational: </a:t>
            </a:r>
            <a:r>
              <a:rPr lang="en-GB" i="1" dirty="0"/>
              <a:t>Where you listen for  </a:t>
            </a:r>
          </a:p>
          <a:p>
            <a:pPr marL="0" indent="0">
              <a:buNone/>
            </a:pPr>
            <a:r>
              <a:rPr lang="en-GB" i="1" dirty="0"/>
              <a:t>   acquiring knowledge as you are doing now</a:t>
            </a:r>
            <a:r>
              <a:rPr lang="en-GB" b="1" dirty="0"/>
              <a:t>.</a:t>
            </a:r>
          </a:p>
          <a:p>
            <a:r>
              <a:rPr lang="en-GB" b="1" dirty="0"/>
              <a:t> 2) Critical: </a:t>
            </a:r>
            <a:r>
              <a:rPr lang="en-GB" i="1" dirty="0"/>
              <a:t>Where you listen to make a   </a:t>
            </a:r>
          </a:p>
          <a:p>
            <a:pPr marL="0" indent="0">
              <a:buNone/>
            </a:pPr>
            <a:r>
              <a:rPr lang="en-GB" i="1" dirty="0"/>
              <a:t>         decision.</a:t>
            </a:r>
          </a:p>
          <a:p>
            <a:pPr marL="0" indent="0">
              <a:buNone/>
            </a:pPr>
            <a:r>
              <a:rPr lang="en-GB" i="1" dirty="0"/>
              <a:t>    </a:t>
            </a:r>
            <a:r>
              <a:rPr lang="en-GB" b="1" dirty="0"/>
              <a:t>3) </a:t>
            </a:r>
            <a:r>
              <a:rPr lang="en-GB" b="1" dirty="0" err="1"/>
              <a:t>Empatic</a:t>
            </a:r>
            <a:r>
              <a:rPr lang="en-GB" b="1" dirty="0"/>
              <a:t>/Empathetic (</a:t>
            </a:r>
            <a:r>
              <a:rPr lang="en-GB" dirty="0"/>
              <a:t>next slide</a:t>
            </a:r>
            <a:r>
              <a:rPr lang="en-GB" b="1" dirty="0"/>
              <a:t>)</a:t>
            </a:r>
          </a:p>
        </p:txBody>
      </p:sp>
      <p:sp>
        <p:nvSpPr>
          <p:cNvPr id="4" name="Date Placeholder 3">
            <a:extLst>
              <a:ext uri="{FF2B5EF4-FFF2-40B4-BE49-F238E27FC236}">
                <a16:creationId xmlns:a16="http://schemas.microsoft.com/office/drawing/2014/main" id="{DD694DD1-7BD2-4621-9302-DACBFF1B8AFB}"/>
              </a:ext>
            </a:extLst>
          </p:cNvPr>
          <p:cNvSpPr>
            <a:spLocks noGrp="1"/>
          </p:cNvSpPr>
          <p:nvPr>
            <p:ph type="dt" sz="half" idx="10"/>
          </p:nvPr>
        </p:nvSpPr>
        <p:spPr/>
        <p:txBody>
          <a:bodyPr/>
          <a:lstStyle/>
          <a:p>
            <a:pPr>
              <a:defRPr/>
            </a:pPr>
            <a:fld id="{2303D31F-598B-47EE-BA37-93F097A3D676}" type="datetime1">
              <a:rPr lang="en-GB" altLang="en-US" smtClean="0"/>
              <a:pPr>
                <a:defRPr/>
              </a:pPr>
              <a:t>01/06/2022</a:t>
            </a:fld>
            <a:endParaRPr lang="en-GB" altLang="en-US"/>
          </a:p>
        </p:txBody>
      </p:sp>
      <p:sp>
        <p:nvSpPr>
          <p:cNvPr id="5" name="Slide Number Placeholder 4">
            <a:extLst>
              <a:ext uri="{FF2B5EF4-FFF2-40B4-BE49-F238E27FC236}">
                <a16:creationId xmlns:a16="http://schemas.microsoft.com/office/drawing/2014/main" id="{CF0AF90C-51C4-4839-8E96-5FB65F27CC10}"/>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658624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938CB-2F11-465B-9B79-E2F4A37DA9B7}"/>
              </a:ext>
            </a:extLst>
          </p:cNvPr>
          <p:cNvSpPr>
            <a:spLocks noGrp="1"/>
          </p:cNvSpPr>
          <p:nvPr>
            <p:ph type="title"/>
          </p:nvPr>
        </p:nvSpPr>
        <p:spPr/>
        <p:txBody>
          <a:bodyPr/>
          <a:lstStyle/>
          <a:p>
            <a:r>
              <a:rPr lang="en-GB" dirty="0"/>
              <a:t>Effective Communication</a:t>
            </a:r>
          </a:p>
        </p:txBody>
      </p:sp>
      <p:sp>
        <p:nvSpPr>
          <p:cNvPr id="3" name="Content Placeholder 2">
            <a:extLst>
              <a:ext uri="{FF2B5EF4-FFF2-40B4-BE49-F238E27FC236}">
                <a16:creationId xmlns:a16="http://schemas.microsoft.com/office/drawing/2014/main" id="{011B1787-3B0E-4471-9483-32FF26BE7F74}"/>
              </a:ext>
            </a:extLst>
          </p:cNvPr>
          <p:cNvSpPr>
            <a:spLocks noGrp="1"/>
          </p:cNvSpPr>
          <p:nvPr>
            <p:ph idx="1"/>
          </p:nvPr>
        </p:nvSpPr>
        <p:spPr/>
        <p:txBody>
          <a:bodyPr/>
          <a:lstStyle/>
          <a:p>
            <a:r>
              <a:rPr lang="en-GB" b="1" u="sng" dirty="0"/>
              <a:t>EMPATHIC/ EMPATHETIC</a:t>
            </a:r>
            <a:r>
              <a:rPr lang="en-GB" u="sng" dirty="0"/>
              <a:t> </a:t>
            </a:r>
            <a:r>
              <a:rPr lang="en-GB" b="1" u="sng" dirty="0"/>
              <a:t>Listening</a:t>
            </a:r>
            <a:endParaRPr lang="en-GB" dirty="0"/>
          </a:p>
          <a:p>
            <a:r>
              <a:rPr lang="en-GB" sz="2800" dirty="0"/>
              <a:t>Verb: </a:t>
            </a:r>
            <a:r>
              <a:rPr lang="en-GB" sz="2800" b="1" i="1" dirty="0"/>
              <a:t>empathise</a:t>
            </a:r>
            <a:r>
              <a:rPr lang="en-GB" sz="2800" dirty="0"/>
              <a:t>:  </a:t>
            </a:r>
            <a:r>
              <a:rPr lang="en-GB" sz="2800" b="1" i="1" dirty="0"/>
              <a:t>to be able to </a:t>
            </a:r>
          </a:p>
          <a:p>
            <a:pPr marL="0" indent="0">
              <a:buNone/>
            </a:pPr>
            <a:r>
              <a:rPr lang="en-GB" sz="2800" b="1" i="1" dirty="0"/>
              <a:t>          understand how someone else feels.                </a:t>
            </a:r>
          </a:p>
          <a:p>
            <a:pPr marL="0" indent="0">
              <a:buNone/>
            </a:pPr>
            <a:r>
              <a:rPr lang="en-GB" sz="2800" b="1" i="1" dirty="0"/>
              <a:t>           -To put yourself in someone else’s    </a:t>
            </a:r>
          </a:p>
          <a:p>
            <a:pPr marL="0" indent="0">
              <a:buNone/>
            </a:pPr>
            <a:r>
              <a:rPr lang="en-GB" sz="2800" b="1" i="1" dirty="0"/>
              <a:t>             place.</a:t>
            </a:r>
            <a:endParaRPr lang="en-GB" sz="2800" dirty="0"/>
          </a:p>
          <a:p>
            <a:r>
              <a:rPr lang="en-GB" sz="2800" dirty="0"/>
              <a:t>Noun: </a:t>
            </a:r>
            <a:r>
              <a:rPr lang="en-GB" sz="2800" b="1" i="1" dirty="0"/>
              <a:t>empathy</a:t>
            </a:r>
            <a:endParaRPr lang="en-GB" sz="2800" dirty="0"/>
          </a:p>
          <a:p>
            <a:r>
              <a:rPr lang="en-GB" sz="2800" dirty="0"/>
              <a:t>Adjective: </a:t>
            </a:r>
            <a:r>
              <a:rPr lang="en-GB" sz="2800" b="1" i="1" dirty="0"/>
              <a:t>empathic or empathetic</a:t>
            </a:r>
            <a:endParaRPr lang="en-GB" sz="2800" dirty="0"/>
          </a:p>
          <a:p>
            <a:r>
              <a:rPr lang="en-GB" dirty="0"/>
              <a:t> </a:t>
            </a:r>
          </a:p>
          <a:p>
            <a:pPr marL="0" indent="0">
              <a:buNone/>
            </a:pPr>
            <a:endParaRPr lang="en-GB" dirty="0"/>
          </a:p>
        </p:txBody>
      </p:sp>
      <p:sp>
        <p:nvSpPr>
          <p:cNvPr id="4" name="Date Placeholder 3">
            <a:extLst>
              <a:ext uri="{FF2B5EF4-FFF2-40B4-BE49-F238E27FC236}">
                <a16:creationId xmlns:a16="http://schemas.microsoft.com/office/drawing/2014/main" id="{BCBB5D86-AC1F-4AA7-B072-27C5EFC007D0}"/>
              </a:ext>
            </a:extLst>
          </p:cNvPr>
          <p:cNvSpPr>
            <a:spLocks noGrp="1"/>
          </p:cNvSpPr>
          <p:nvPr>
            <p:ph type="dt" sz="half" idx="10"/>
          </p:nvPr>
        </p:nvSpPr>
        <p:spPr/>
        <p:txBody>
          <a:bodyPr/>
          <a:lstStyle/>
          <a:p>
            <a:pPr>
              <a:defRPr/>
            </a:pPr>
            <a:fld id="{2303D31F-598B-47EE-BA37-93F097A3D676}" type="datetime1">
              <a:rPr lang="en-GB" altLang="en-US" smtClean="0"/>
              <a:pPr>
                <a:defRPr/>
              </a:pPr>
              <a:t>01/06/2022</a:t>
            </a:fld>
            <a:endParaRPr lang="en-GB" altLang="en-US"/>
          </a:p>
        </p:txBody>
      </p:sp>
      <p:sp>
        <p:nvSpPr>
          <p:cNvPr id="5" name="Slide Number Placeholder 4">
            <a:extLst>
              <a:ext uri="{FF2B5EF4-FFF2-40B4-BE49-F238E27FC236}">
                <a16:creationId xmlns:a16="http://schemas.microsoft.com/office/drawing/2014/main" id="{C9115876-5FAF-4603-838A-3D9D6AA79DD4}"/>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34920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4E8A7-8100-4ED6-8A7A-9274F2651EEB}"/>
              </a:ext>
            </a:extLst>
          </p:cNvPr>
          <p:cNvSpPr>
            <a:spLocks noGrp="1"/>
          </p:cNvSpPr>
          <p:nvPr>
            <p:ph type="title"/>
          </p:nvPr>
        </p:nvSpPr>
        <p:spPr/>
        <p:txBody>
          <a:bodyPr/>
          <a:lstStyle/>
          <a:p>
            <a:r>
              <a:rPr lang="en-GB" dirty="0"/>
              <a:t>Effective Communication</a:t>
            </a:r>
          </a:p>
        </p:txBody>
      </p:sp>
      <p:sp>
        <p:nvSpPr>
          <p:cNvPr id="3" name="Content Placeholder 2">
            <a:extLst>
              <a:ext uri="{FF2B5EF4-FFF2-40B4-BE49-F238E27FC236}">
                <a16:creationId xmlns:a16="http://schemas.microsoft.com/office/drawing/2014/main" id="{1D23B33C-39A5-49B4-BA02-1FA87645DDEA}"/>
              </a:ext>
            </a:extLst>
          </p:cNvPr>
          <p:cNvSpPr>
            <a:spLocks noGrp="1"/>
          </p:cNvSpPr>
          <p:nvPr>
            <p:ph idx="1"/>
          </p:nvPr>
        </p:nvSpPr>
        <p:spPr/>
        <p:txBody>
          <a:bodyPr/>
          <a:lstStyle/>
          <a:p>
            <a:r>
              <a:rPr lang="en-GB" b="1" u="sng" dirty="0"/>
              <a:t>EMPATHIC/ EMPATHETIC</a:t>
            </a:r>
            <a:r>
              <a:rPr lang="en-GB" u="sng" dirty="0"/>
              <a:t> </a:t>
            </a:r>
            <a:r>
              <a:rPr lang="en-GB" b="1" u="sng" dirty="0"/>
              <a:t>Listening</a:t>
            </a:r>
            <a:endParaRPr lang="en-GB" dirty="0"/>
          </a:p>
          <a:p>
            <a:pPr marL="0" indent="0">
              <a:buNone/>
            </a:pPr>
            <a:r>
              <a:rPr lang="en-GB" dirty="0"/>
              <a:t>  To use empathic listening, you must listen </a:t>
            </a:r>
            <a:r>
              <a:rPr lang="en-GB" b="1" u="sng" dirty="0">
                <a:hlinkClick r:id="rId2"/>
              </a:rPr>
              <a:t>patiently</a:t>
            </a:r>
            <a:r>
              <a:rPr lang="en-GB" dirty="0"/>
              <a:t> to what the other person has to  say, even if you do not agree with it. </a:t>
            </a:r>
          </a:p>
          <a:p>
            <a:r>
              <a:rPr lang="en-GB" b="1" u="sng" dirty="0"/>
              <a:t>Concentrate fully </a:t>
            </a:r>
            <a:r>
              <a:rPr lang="en-GB" dirty="0"/>
              <a:t>on what is being said and how the speaker feels and, above all, </a:t>
            </a:r>
            <a:r>
              <a:rPr lang="en-GB" b="1" dirty="0"/>
              <a:t>look</a:t>
            </a:r>
            <a:r>
              <a:rPr lang="en-GB" dirty="0"/>
              <a:t> at their body language.</a:t>
            </a:r>
          </a:p>
          <a:p>
            <a:r>
              <a:rPr lang="en-GB" dirty="0"/>
              <a:t> </a:t>
            </a:r>
          </a:p>
          <a:p>
            <a:endParaRPr lang="en-GB" dirty="0"/>
          </a:p>
        </p:txBody>
      </p:sp>
      <p:sp>
        <p:nvSpPr>
          <p:cNvPr id="4" name="Date Placeholder 3">
            <a:extLst>
              <a:ext uri="{FF2B5EF4-FFF2-40B4-BE49-F238E27FC236}">
                <a16:creationId xmlns:a16="http://schemas.microsoft.com/office/drawing/2014/main" id="{3BEB2284-AE16-445C-8E89-731FE1D09F7D}"/>
              </a:ext>
            </a:extLst>
          </p:cNvPr>
          <p:cNvSpPr>
            <a:spLocks noGrp="1"/>
          </p:cNvSpPr>
          <p:nvPr>
            <p:ph type="dt" sz="half" idx="10"/>
          </p:nvPr>
        </p:nvSpPr>
        <p:spPr/>
        <p:txBody>
          <a:bodyPr/>
          <a:lstStyle/>
          <a:p>
            <a:pPr>
              <a:defRPr/>
            </a:pPr>
            <a:fld id="{2303D31F-598B-47EE-BA37-93F097A3D676}" type="datetime1">
              <a:rPr lang="en-GB" altLang="en-US" smtClean="0"/>
              <a:pPr>
                <a:defRPr/>
              </a:pPr>
              <a:t>01/06/2022</a:t>
            </a:fld>
            <a:endParaRPr lang="en-GB" altLang="en-US"/>
          </a:p>
        </p:txBody>
      </p:sp>
      <p:sp>
        <p:nvSpPr>
          <p:cNvPr id="5" name="Slide Number Placeholder 4">
            <a:extLst>
              <a:ext uri="{FF2B5EF4-FFF2-40B4-BE49-F238E27FC236}">
                <a16:creationId xmlns:a16="http://schemas.microsoft.com/office/drawing/2014/main" id="{F1E463B6-107C-46E0-8039-254E8F6AC0E0}"/>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5470743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A3020-3D2C-473A-8993-E6FB70730C83}"/>
              </a:ext>
            </a:extLst>
          </p:cNvPr>
          <p:cNvSpPr>
            <a:spLocks noGrp="1"/>
          </p:cNvSpPr>
          <p:nvPr>
            <p:ph type="title"/>
          </p:nvPr>
        </p:nvSpPr>
        <p:spPr/>
        <p:txBody>
          <a:bodyPr/>
          <a:lstStyle/>
          <a:p>
            <a:r>
              <a:rPr lang="en-GB" dirty="0"/>
              <a:t>List of References</a:t>
            </a:r>
          </a:p>
        </p:txBody>
      </p:sp>
      <p:sp>
        <p:nvSpPr>
          <p:cNvPr id="3" name="Content Placeholder 2">
            <a:extLst>
              <a:ext uri="{FF2B5EF4-FFF2-40B4-BE49-F238E27FC236}">
                <a16:creationId xmlns:a16="http://schemas.microsoft.com/office/drawing/2014/main" id="{5737152F-8AEF-49D0-B782-DD0B44BD6BA4}"/>
              </a:ext>
            </a:extLst>
          </p:cNvPr>
          <p:cNvSpPr>
            <a:spLocks noGrp="1"/>
          </p:cNvSpPr>
          <p:nvPr>
            <p:ph idx="1"/>
          </p:nvPr>
        </p:nvSpPr>
        <p:spPr/>
        <p:txBody>
          <a:bodyPr/>
          <a:lstStyle/>
          <a:p>
            <a:r>
              <a:rPr lang="en-GB" sz="1600" dirty="0" err="1"/>
              <a:t>Maund</a:t>
            </a:r>
            <a:r>
              <a:rPr lang="en-GB" sz="1600" dirty="0"/>
              <a:t>, A. Shriek, M. and </a:t>
            </a:r>
            <a:r>
              <a:rPr lang="en-GB" sz="1600" dirty="0" err="1"/>
              <a:t>Tinkler</a:t>
            </a:r>
            <a:r>
              <a:rPr lang="en-GB" sz="1600" dirty="0"/>
              <a:t>, P. (2017) </a:t>
            </a:r>
            <a:r>
              <a:rPr lang="en-GB" sz="1600" i="1" dirty="0"/>
              <a:t>Certificate in Higher Education: Skills for the Workplace Student Yearbook.</a:t>
            </a:r>
            <a:r>
              <a:rPr lang="en-GB" sz="1600" dirty="0"/>
              <a:t> London. Sage.</a:t>
            </a:r>
          </a:p>
          <a:p>
            <a:r>
              <a:rPr lang="en-GB" sz="1600" dirty="0"/>
              <a:t>Morgan, P., (2017) </a:t>
            </a:r>
            <a:r>
              <a:rPr lang="en-GB" sz="1600" i="1" dirty="0"/>
              <a:t>The Business Student’s Guide to Study and Employability; London. </a:t>
            </a:r>
            <a:r>
              <a:rPr lang="en-GB" sz="1600" i="1"/>
              <a:t>Sage. </a:t>
            </a:r>
            <a:endParaRPr lang="en-GB" sz="1600" i="1" dirty="0"/>
          </a:p>
          <a:p>
            <a:r>
              <a:rPr lang="en-GB" sz="1600" dirty="0"/>
              <a:t>O'Reilly P: Barriers to effective clinical decision making in nursing. [</a:t>
            </a:r>
            <a:r>
              <a:rPr lang="en-GB" sz="1600" dirty="0">
                <a:hlinkClick r:id="rId2"/>
              </a:rPr>
              <a:t>http://www.clininfo.health.nsw.gov.au/hospolic/stvincents/1993/a04.html</a:t>
            </a:r>
            <a:r>
              <a:rPr lang="en-GB" sz="1600" dirty="0"/>
              <a:t>]</a:t>
            </a:r>
          </a:p>
          <a:p>
            <a:endParaRPr lang="en-GB" dirty="0"/>
          </a:p>
        </p:txBody>
      </p:sp>
      <p:sp>
        <p:nvSpPr>
          <p:cNvPr id="4" name="Date Placeholder 3">
            <a:extLst>
              <a:ext uri="{FF2B5EF4-FFF2-40B4-BE49-F238E27FC236}">
                <a16:creationId xmlns:a16="http://schemas.microsoft.com/office/drawing/2014/main" id="{7522EFF9-34F5-4197-98F7-3000A7FE10FD}"/>
              </a:ext>
            </a:extLst>
          </p:cNvPr>
          <p:cNvSpPr>
            <a:spLocks noGrp="1"/>
          </p:cNvSpPr>
          <p:nvPr>
            <p:ph type="dt" sz="half" idx="10"/>
          </p:nvPr>
        </p:nvSpPr>
        <p:spPr/>
        <p:txBody>
          <a:bodyPr/>
          <a:lstStyle/>
          <a:p>
            <a:pPr>
              <a:defRPr/>
            </a:pPr>
            <a:fld id="{2303D31F-598B-47EE-BA37-93F097A3D676}" type="datetime1">
              <a:rPr lang="en-GB" altLang="en-US" smtClean="0"/>
              <a:pPr>
                <a:defRPr/>
              </a:pPr>
              <a:t>01/06/2022</a:t>
            </a:fld>
            <a:endParaRPr lang="en-GB" altLang="en-US"/>
          </a:p>
        </p:txBody>
      </p:sp>
      <p:sp>
        <p:nvSpPr>
          <p:cNvPr id="5" name="Slide Number Placeholder 4">
            <a:extLst>
              <a:ext uri="{FF2B5EF4-FFF2-40B4-BE49-F238E27FC236}">
                <a16:creationId xmlns:a16="http://schemas.microsoft.com/office/drawing/2014/main" id="{A7007867-7EAE-4EB3-8FD2-A279C3585F2D}"/>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6691267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895</TotalTime>
  <Words>1055</Words>
  <Application>Microsoft Office PowerPoint</Application>
  <PresentationFormat>On-screen Show (4:3)</PresentationFormat>
  <Paragraphs>152</Paragraphs>
  <Slides>20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Myriad Pro</vt:lpstr>
      <vt:lpstr>Verdana</vt:lpstr>
      <vt:lpstr>Wingdings</vt:lpstr>
      <vt:lpstr>20140311PresentationUWTSDTemplate</vt:lpstr>
      <vt:lpstr>BMSK4002 </vt:lpstr>
      <vt:lpstr>COMMUNICATION : LISTENING</vt:lpstr>
      <vt:lpstr>LISTENING</vt:lpstr>
      <vt:lpstr>Effective Communication Listening</vt:lpstr>
      <vt:lpstr>Effective Communication Listening</vt:lpstr>
      <vt:lpstr>Effective Communication Listening</vt:lpstr>
      <vt:lpstr>Effective Communication Listening</vt:lpstr>
      <vt:lpstr>LISTENING</vt:lpstr>
      <vt:lpstr>LISTENING</vt:lpstr>
      <vt:lpstr>LISTENING</vt:lpstr>
      <vt:lpstr>LISTENING</vt:lpstr>
      <vt:lpstr>LISTENING</vt:lpstr>
      <vt:lpstr>LISTENING</vt:lpstr>
      <vt:lpstr>LISTENING – BARRIERS to LISTENING</vt:lpstr>
      <vt:lpstr>Effective Communication Listening</vt:lpstr>
      <vt:lpstr>Effective Communication</vt:lpstr>
      <vt:lpstr>Effective Communication</vt:lpstr>
      <vt:lpstr>Effective Communication</vt:lpstr>
      <vt:lpstr>Effective Communication</vt:lpstr>
      <vt:lpstr>List of 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Lloyd Beharry</cp:lastModifiedBy>
  <cp:revision>82</cp:revision>
  <cp:lastPrinted>2018-07-09T15:27:01Z</cp:lastPrinted>
  <dcterms:created xsi:type="dcterms:W3CDTF">2002-10-07T19:43:58Z</dcterms:created>
  <dcterms:modified xsi:type="dcterms:W3CDTF">2022-06-01T07:50:21Z</dcterms:modified>
</cp:coreProperties>
</file>