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1"/>
  </p:notesMasterIdLst>
  <p:sldIdLst>
    <p:sldId id="285" r:id="rId19"/>
    <p:sldId id="293" r:id="rId20"/>
    <p:sldId id="276" r:id="rId21"/>
    <p:sldId id="286" r:id="rId22"/>
    <p:sldId id="277" r:id="rId23"/>
    <p:sldId id="287" r:id="rId24"/>
    <p:sldId id="278" r:id="rId25"/>
    <p:sldId id="263" r:id="rId26"/>
    <p:sldId id="289" r:id="rId27"/>
    <p:sldId id="291" r:id="rId28"/>
    <p:sldId id="292" r:id="rId29"/>
    <p:sldId id="275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1"/>
    <p:restoredTop sz="94811"/>
  </p:normalViewPr>
  <p:slideViewPr>
    <p:cSldViewPr snapToGrid="0" snapToObjects="1">
      <p:cViewPr varScale="1">
        <p:scale>
          <a:sx n="104" d="100"/>
          <a:sy n="104" d="100"/>
        </p:scale>
        <p:origin x="948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=""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=""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=""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=""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=""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=""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=""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=""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=""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=""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=""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=""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=""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=""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=""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=""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=""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=""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=""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=""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=""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=""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=""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=""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=""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=""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=""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FDAB02E-7B6A-4B39-8F3D-CD0030C7C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28879" y="1563433"/>
            <a:ext cx="11770770" cy="3607785"/>
          </a:xfrm>
        </p:spPr>
        <p:txBody>
          <a:bodyPr/>
          <a:lstStyle/>
          <a:p>
            <a:r>
              <a:rPr lang="en-GB" sz="5400" dirty="0" smtClean="0"/>
              <a:t>              Viva Brazil Cardiff</a:t>
            </a:r>
            <a:endParaRPr lang="en-GB" sz="5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4575" y="2635105"/>
            <a:ext cx="4514850" cy="210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19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Viva </a:t>
            </a:r>
            <a:r>
              <a:rPr lang="en-US" dirty="0"/>
              <a:t>Brazil Cardiff is a Brazilian steakhouse located in the heart of Cardiff, Wales.</a:t>
            </a:r>
            <a:br>
              <a:rPr lang="en-US" dirty="0"/>
            </a:b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The </a:t>
            </a:r>
            <a:r>
              <a:rPr lang="en-US" dirty="0"/>
              <a:t>restaurant offers a unique dining experience, serving authentic </a:t>
            </a:r>
            <a:r>
              <a:rPr lang="en-US" dirty="0" err="1"/>
              <a:t>churrascaria</a:t>
            </a:r>
            <a:r>
              <a:rPr lang="en-US" dirty="0"/>
              <a:t>-style meals that are sure to satisfy any carnivorous craving.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174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4E5F140-225E-4D81-98AA-578F86351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00062"/>
            <a:ext cx="7886700" cy="1325563"/>
          </a:xfrm>
        </p:spPr>
        <p:txBody>
          <a:bodyPr/>
          <a:lstStyle/>
          <a:p>
            <a:r>
              <a:rPr lang="en-GB" dirty="0" smtClean="0"/>
              <a:t>Menu 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A609AA23-BB91-44DA-991B-D43D0C234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000" dirty="0"/>
              <a:t>Viva Brazil Cardiff's menu is based on the traditional Brazilian </a:t>
            </a:r>
            <a:r>
              <a:rPr lang="en-US" sz="1000" dirty="0" err="1"/>
              <a:t>rodizio</a:t>
            </a:r>
            <a:r>
              <a:rPr lang="en-US" sz="1000" dirty="0"/>
              <a:t> style of service, which involves servers coming to the table with skewers of different types of </a:t>
            </a:r>
            <a:r>
              <a:rPr lang="en-US" sz="1000" dirty="0" smtClean="0"/>
              <a:t>meat </a:t>
            </a:r>
            <a:r>
              <a:rPr lang="en-US" sz="1000" dirty="0"/>
              <a:t>and carving slices directly onto diners' plates. </a:t>
            </a:r>
            <a:endParaRPr lang="en-US" sz="1000" dirty="0" smtClean="0"/>
          </a:p>
          <a:p>
            <a:r>
              <a:rPr lang="en-US" sz="1000" dirty="0" smtClean="0"/>
              <a:t>The </a:t>
            </a:r>
            <a:r>
              <a:rPr lang="en-US" sz="1000" dirty="0"/>
              <a:t>restaurant's all-you-can-eat style of service is priced on a per-person basis and includes unlimited servings of meat and access to the salad bar and sides</a:t>
            </a:r>
            <a:r>
              <a:rPr lang="en-US" sz="1000" dirty="0" smtClean="0"/>
              <a:t>.</a:t>
            </a:r>
          </a:p>
          <a:p>
            <a:r>
              <a:rPr lang="en-US" sz="1000" dirty="0" smtClean="0"/>
              <a:t> </a:t>
            </a:r>
            <a:r>
              <a:rPr lang="en-US" sz="1000" dirty="0"/>
              <a:t>The restaurant also has a well-curated wine list featuring a variety of South American wines that complement the flavors of the meat and other dishes.</a:t>
            </a:r>
            <a:endParaRPr lang="en-GB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7448" y="3524422"/>
            <a:ext cx="2746952" cy="184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879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4E5F140-225E-4D81-98AA-578F86351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00062"/>
            <a:ext cx="7886700" cy="1325563"/>
          </a:xfrm>
        </p:spPr>
        <p:txBody>
          <a:bodyPr/>
          <a:lstStyle/>
          <a:p>
            <a:r>
              <a:rPr lang="en-GB" dirty="0" smtClean="0"/>
              <a:t>Menu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A609AA23-BB91-44DA-991B-D43D0C234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400" dirty="0"/>
              <a:t>The meat options include: </a:t>
            </a:r>
            <a:endParaRPr lang="en-US" sz="1400" dirty="0" smtClean="0"/>
          </a:p>
          <a:p>
            <a:r>
              <a:rPr lang="en-US" sz="1400" dirty="0"/>
              <a:t>B</a:t>
            </a:r>
            <a:r>
              <a:rPr lang="en-US" sz="1400" dirty="0" smtClean="0"/>
              <a:t>eef </a:t>
            </a:r>
            <a:r>
              <a:rPr lang="en-US" sz="1400" dirty="0"/>
              <a:t>cuts like rump steak (</a:t>
            </a:r>
            <a:r>
              <a:rPr lang="en-US" sz="1400" dirty="0" err="1"/>
              <a:t>picanha</a:t>
            </a:r>
            <a:r>
              <a:rPr lang="en-US" sz="1400" dirty="0" smtClean="0"/>
              <a:t>),  </a:t>
            </a:r>
            <a:r>
              <a:rPr lang="en-US" sz="1400" dirty="0"/>
              <a:t>flank steak (</a:t>
            </a:r>
            <a:r>
              <a:rPr lang="en-US" sz="1400" dirty="0" err="1"/>
              <a:t>fraldinha</a:t>
            </a:r>
            <a:r>
              <a:rPr lang="en-US" sz="1400" dirty="0"/>
              <a:t>), and tenderloin (filet mignon</a:t>
            </a:r>
            <a:r>
              <a:rPr lang="en-US" sz="1400" dirty="0" smtClean="0"/>
              <a:t>).</a:t>
            </a:r>
          </a:p>
          <a:p>
            <a:r>
              <a:rPr lang="en-US" sz="1400" dirty="0" smtClean="0"/>
              <a:t>Chicken breast </a:t>
            </a:r>
            <a:r>
              <a:rPr lang="en-US" sz="1400" dirty="0"/>
              <a:t>wrapped in bacon, chicken legs, and chicken wings. </a:t>
            </a:r>
          </a:p>
          <a:p>
            <a:r>
              <a:rPr lang="en-US" sz="1400" dirty="0" smtClean="0"/>
              <a:t>Pork loin</a:t>
            </a:r>
            <a:r>
              <a:rPr lang="en-US" sz="1400" dirty="0"/>
              <a:t>, pork ribs, and pork belly. </a:t>
            </a:r>
            <a:endParaRPr lang="en-US" sz="1400" dirty="0" smtClean="0"/>
          </a:p>
          <a:p>
            <a:r>
              <a:rPr lang="en-US" sz="1400" dirty="0" smtClean="0"/>
              <a:t>Lamb chops </a:t>
            </a:r>
            <a:r>
              <a:rPr lang="en-US" sz="1400" dirty="0"/>
              <a:t>and leg of lamb</a:t>
            </a:r>
            <a:r>
              <a:rPr lang="en-US" sz="1400" dirty="0" smtClean="0"/>
              <a:t>.</a:t>
            </a:r>
          </a:p>
          <a:p>
            <a:pPr marL="0" indent="0"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US" sz="1400" dirty="0"/>
              <a:t>In addition to the meat </a:t>
            </a:r>
            <a:r>
              <a:rPr lang="en-US" sz="1400" dirty="0" smtClean="0"/>
              <a:t>offerings</a:t>
            </a:r>
            <a:endParaRPr lang="en-US" sz="1400" dirty="0"/>
          </a:p>
          <a:p>
            <a:r>
              <a:rPr lang="en-US" sz="1400" dirty="0" smtClean="0"/>
              <a:t>There is a salad </a:t>
            </a:r>
            <a:r>
              <a:rPr lang="en-US" sz="1400" dirty="0"/>
              <a:t>bar that includes a variety of fresh and colorful vegetables, fruits, and dressings. </a:t>
            </a:r>
            <a:endParaRPr lang="en-US" sz="1400" dirty="0" smtClean="0"/>
          </a:p>
          <a:p>
            <a:r>
              <a:rPr lang="en-US" sz="1400" dirty="0" smtClean="0"/>
              <a:t>Numerous side </a:t>
            </a:r>
            <a:r>
              <a:rPr lang="en-US" sz="1400" dirty="0"/>
              <a:t>dishes include fried yucca, sweet potato fries, and black </a:t>
            </a:r>
            <a:r>
              <a:rPr lang="en-US" sz="1400" dirty="0" smtClean="0"/>
              <a:t>beans and numerous Brazilian appetizers.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13898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3876582-DABC-4479-8A54-0395896F9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Restaurant Design and Theme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AB8217E6-CB1C-4E35-87A2-861BE95B6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100" dirty="0" smtClean="0"/>
              <a:t>Vibrant Brazilian colors </a:t>
            </a:r>
          </a:p>
          <a:p>
            <a:r>
              <a:rPr lang="en-US" sz="1100" dirty="0" smtClean="0"/>
              <a:t>A modern</a:t>
            </a:r>
            <a:r>
              <a:rPr lang="en-US" sz="1100" dirty="0"/>
              <a:t>, yet cozy ambiance that creates a welcoming atmosphere for diners. </a:t>
            </a:r>
            <a:endParaRPr lang="en-US" sz="1100" dirty="0" smtClean="0"/>
          </a:p>
          <a:p>
            <a:r>
              <a:rPr lang="en-US" sz="1100" dirty="0" smtClean="0"/>
              <a:t>The </a:t>
            </a:r>
            <a:r>
              <a:rPr lang="en-US" sz="1100" dirty="0"/>
              <a:t>centerpiece of the dining room is the impressive </a:t>
            </a:r>
            <a:r>
              <a:rPr lang="en-US" sz="1100" dirty="0" smtClean="0"/>
              <a:t>grill.</a:t>
            </a:r>
          </a:p>
          <a:p>
            <a:r>
              <a:rPr lang="en-US" sz="1100" dirty="0" smtClean="0"/>
              <a:t> </a:t>
            </a:r>
            <a:r>
              <a:rPr lang="en-US" sz="1100" dirty="0"/>
              <a:t>The restaurant has a seating capacity of over 150 guests, making it a popular destination for large groups and </a:t>
            </a:r>
            <a:r>
              <a:rPr lang="en-US" sz="1100" dirty="0" smtClean="0"/>
              <a:t>events.</a:t>
            </a:r>
            <a:endParaRPr lang="en-GB" sz="1100" dirty="0"/>
          </a:p>
          <a:p>
            <a:r>
              <a:rPr lang="en-US" sz="1100" dirty="0"/>
              <a:t>The theme of the restaurant is centered around the concept of a traditional Brazilian steakhouse, with an emphasis on the open </a:t>
            </a:r>
            <a:r>
              <a:rPr lang="en-US" sz="1100" dirty="0" smtClean="0"/>
              <a:t>grill. </a:t>
            </a:r>
          </a:p>
          <a:p>
            <a:r>
              <a:rPr lang="en-US" sz="1100" dirty="0"/>
              <a:t>The </a:t>
            </a:r>
            <a:r>
              <a:rPr lang="en-US" sz="1100" dirty="0" smtClean="0"/>
              <a:t>restaurant's </a:t>
            </a:r>
            <a:r>
              <a:rPr lang="en-US" sz="1100" dirty="0"/>
              <a:t>design and decor evoke a sense of </a:t>
            </a:r>
            <a:r>
              <a:rPr lang="en-US" sz="1100" dirty="0" smtClean="0"/>
              <a:t>the lively </a:t>
            </a:r>
            <a:r>
              <a:rPr lang="en-US" sz="1100" dirty="0"/>
              <a:t>atmosphere of </a:t>
            </a:r>
            <a:r>
              <a:rPr lang="en-US" sz="1100" dirty="0" smtClean="0"/>
              <a:t>Brazil. </a:t>
            </a:r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175" y="3887642"/>
            <a:ext cx="2191616" cy="146107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507" y="3887642"/>
            <a:ext cx="2285134" cy="15089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6357" y="3887642"/>
            <a:ext cx="2072698" cy="15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438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27CABE5-6285-450A-A292-D288480A7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940" y="906408"/>
            <a:ext cx="8058149" cy="3607785"/>
          </a:xfrm>
        </p:spPr>
        <p:txBody>
          <a:bodyPr/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US" sz="2800" kern="100" dirty="0">
                <a:latin typeface="Calibri" panose="020F0502020204030204" pitchFamily="34" charset="0"/>
                <a:ea typeface="Calibri" panose="020F0502020204030204" pitchFamily="34" charset="0"/>
              </a:rPr>
              <a:t>According to a review by Wales Online</a:t>
            </a:r>
            <a:r>
              <a:rPr lang="en-US" sz="2800" kern="100" dirty="0" smtClean="0">
                <a:latin typeface="Calibri" panose="020F0502020204030204" pitchFamily="34" charset="0"/>
                <a:ea typeface="Calibri" panose="020F0502020204030204" pitchFamily="34" charset="0"/>
              </a:rPr>
              <a:t>,</a:t>
            </a:r>
            <a:br>
              <a:rPr lang="en-US" sz="2800" kern="100" dirty="0" smtClean="0"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US" sz="2800" kern="100" dirty="0">
                <a:latin typeface="Calibri" panose="020F0502020204030204" pitchFamily="34" charset="0"/>
                <a:ea typeface="Calibri" panose="020F0502020204030204" pitchFamily="34" charset="0"/>
              </a:rPr>
              <a:t/>
            </a:r>
            <a:br>
              <a:rPr lang="en-US" sz="2800" kern="100" dirty="0"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US" sz="2800" kern="100" dirty="0" smtClean="0"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800" kern="100" dirty="0">
                <a:latin typeface="Calibri" panose="020F0502020204030204" pitchFamily="34" charset="0"/>
                <a:ea typeface="Calibri" panose="020F0502020204030204" pitchFamily="34" charset="0"/>
              </a:rPr>
              <a:t>"Viva Brazil has something for everyone - carnivores, vegetarians, vegans, and even those on a gluten-free diet. The quality of the food is exceptional and the service is attentive without being intrusive."</a:t>
            </a:r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</a:rPr>
              <a:t/>
            </a:r>
            <a:b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647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6CD25BC-1834-4E0E-9033-1E0307CBA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Reviews and Feedback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DBBAD318-B259-4ABC-AA4E-C05B2F293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2279"/>
            <a:ext cx="7886700" cy="4351338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Viva </a:t>
            </a:r>
            <a:r>
              <a:rPr lang="en-US" sz="1000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Brazil Cardiff has received generally positive reviews and feedback from diners. </a:t>
            </a:r>
            <a:endParaRPr lang="en-US" sz="1000" kern="100" dirty="0" smtClean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1000" kern="100" dirty="0" smtClean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Customers </a:t>
            </a:r>
            <a:r>
              <a:rPr lang="en-US" sz="1000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have praised the restaurant's meat offerings, </a:t>
            </a: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commenting </a:t>
            </a:r>
            <a:r>
              <a:rPr lang="en-US" sz="1000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the quality and flavor of the cuts of </a:t>
            </a: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meat </a:t>
            </a:r>
            <a:endParaRPr lang="en-US" sz="1000" kern="1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is a variety of food options to choose from</a:t>
            </a:r>
            <a:r>
              <a:rPr lang="en-GB" sz="1000" dirty="0" smtClean="0"/>
              <a:t>, </a:t>
            </a:r>
            <a:r>
              <a:rPr lang="en-GB" sz="1000" dirty="0"/>
              <a:t>including vegetarian and gluten-free dishes. </a:t>
            </a:r>
          </a:p>
          <a:p>
            <a:r>
              <a:rPr lang="en-GB" sz="1000" dirty="0"/>
              <a:t>The salad bar is also a great option for those looking for a healthier meal</a:t>
            </a:r>
            <a:r>
              <a:rPr lang="en-GB" sz="1000" dirty="0" smtClean="0"/>
              <a:t>.</a:t>
            </a:r>
            <a:endParaRPr lang="en-US" sz="1000" kern="100" dirty="0" smtClean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restaurant brings the Brazilian culture to Cardiff.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1000" kern="100" dirty="0" smtClean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noise </a:t>
            </a:r>
            <a:r>
              <a:rPr lang="en-US" sz="1000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level of the </a:t>
            </a: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restaurant can be </a:t>
            </a:r>
            <a:r>
              <a:rPr lang="en-US" sz="1000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quite high due to the lively </a:t>
            </a: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atmosphere.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Overcrowding during </a:t>
            </a:r>
            <a:r>
              <a:rPr lang="en-US" sz="1000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peak </a:t>
            </a: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hours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Price point is on the higher end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7521" y="3537528"/>
            <a:ext cx="2447829" cy="183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918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CEA2E3D-B9C9-4065-96BA-E1A893ECA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14" y="1827241"/>
            <a:ext cx="8737943" cy="3607785"/>
          </a:xfrm>
        </p:spPr>
        <p:txBody>
          <a:bodyPr/>
          <a:lstStyle/>
          <a:p>
            <a:pPr marL="0" indent="0"/>
            <a:r>
              <a:rPr lang="en-GB" sz="2400" dirty="0"/>
              <a:t>It is important to note that the restaurant industry is a highly competitive one, and customer satisfaction is key to success.</a:t>
            </a:r>
            <a:br>
              <a:rPr lang="en-GB" sz="2400" dirty="0"/>
            </a:b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i="1" dirty="0" smtClean="0"/>
              <a:t>‘77</a:t>
            </a:r>
            <a:r>
              <a:rPr lang="en-GB" sz="2400" i="1" dirty="0"/>
              <a:t>% of consumers </a:t>
            </a:r>
            <a:r>
              <a:rPr lang="en-GB" sz="2400" i="1" dirty="0" smtClean="0"/>
              <a:t>say </a:t>
            </a:r>
            <a:r>
              <a:rPr lang="en-GB" sz="2400" i="1" dirty="0"/>
              <a:t>they are likely to recommend a restaurant with an exceptional customer experience to </a:t>
            </a:r>
            <a:r>
              <a:rPr lang="en-GB" sz="2400" i="1" dirty="0" smtClean="0"/>
              <a:t>others’ </a:t>
            </a:r>
            <a:r>
              <a:rPr lang="en-GB" sz="2400" i="1" dirty="0"/>
              <a:t>(Deloitte, 2021).</a:t>
            </a:r>
            <a:r>
              <a:rPr lang="en-GB" sz="2800" dirty="0"/>
              <a:t/>
            </a:r>
            <a:br>
              <a:rPr lang="en-GB" sz="2800" dirty="0"/>
            </a:b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485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214" y="837333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Viva Brazil Cardiff has clearly recognized the importance of customer </a:t>
            </a:r>
            <a:r>
              <a:rPr lang="en-US" sz="2400" dirty="0" smtClean="0"/>
              <a:t>experience.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 </a:t>
            </a:r>
            <a:r>
              <a:rPr lang="en-US" sz="2400" dirty="0"/>
              <a:t>A</a:t>
            </a:r>
            <a:r>
              <a:rPr lang="en-US" sz="2400" dirty="0" smtClean="0"/>
              <a:t>s </a:t>
            </a:r>
            <a:r>
              <a:rPr lang="en-US" sz="2400" dirty="0"/>
              <a:t>evidenced </a:t>
            </a:r>
            <a:r>
              <a:rPr lang="en-US" sz="2400" dirty="0" smtClean="0"/>
              <a:t>by: 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T</a:t>
            </a:r>
            <a:r>
              <a:rPr lang="en-US" sz="2400" dirty="0" smtClean="0"/>
              <a:t>he warm </a:t>
            </a:r>
            <a:r>
              <a:rPr lang="en-US" sz="2400" dirty="0"/>
              <a:t>and inviting </a:t>
            </a:r>
            <a:r>
              <a:rPr lang="en-US" sz="2400" dirty="0" smtClean="0"/>
              <a:t>atmosphere</a:t>
            </a:r>
          </a:p>
          <a:p>
            <a:r>
              <a:rPr lang="en-US" sz="2400" dirty="0" smtClean="0"/>
              <a:t> </a:t>
            </a:r>
            <a:r>
              <a:rPr lang="en-US" sz="2400" dirty="0"/>
              <a:t>A</a:t>
            </a:r>
            <a:r>
              <a:rPr lang="en-US" sz="2400" dirty="0" smtClean="0"/>
              <a:t>ttentive service</a:t>
            </a:r>
          </a:p>
          <a:p>
            <a:r>
              <a:rPr lang="en-US" sz="2400" dirty="0" smtClean="0"/>
              <a:t>High-quality </a:t>
            </a:r>
            <a:r>
              <a:rPr lang="en-US" sz="2400" dirty="0"/>
              <a:t>food </a:t>
            </a:r>
            <a:r>
              <a:rPr lang="en-US" sz="2400" dirty="0" smtClean="0"/>
              <a:t>offerings</a:t>
            </a:r>
          </a:p>
          <a:p>
            <a:r>
              <a:rPr lang="en-US" sz="2400" dirty="0" smtClean="0"/>
              <a:t>Providing a unique dining experience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0876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 Attention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17813" y="1409988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Viva Brazil Cardiff has also been featured in several local and national publications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endParaRPr lang="en-GB" sz="1400" dirty="0" smtClean="0"/>
          </a:p>
          <a:p>
            <a:endParaRPr lang="en-GB" sz="1400" dirty="0" smtClean="0"/>
          </a:p>
          <a:p>
            <a:r>
              <a:rPr lang="en-GB" sz="1400" dirty="0" smtClean="0"/>
              <a:t>“Fantastic </a:t>
            </a:r>
            <a:r>
              <a:rPr lang="en-GB" sz="1400" dirty="0"/>
              <a:t>food" and "friendly </a:t>
            </a:r>
            <a:r>
              <a:rPr lang="en-GB" sz="1400" dirty="0" smtClean="0"/>
              <a:t>service"  </a:t>
            </a:r>
            <a:r>
              <a:rPr lang="en-GB" sz="1400" dirty="0"/>
              <a:t>(Wales Online, 2019</a:t>
            </a:r>
            <a:r>
              <a:rPr lang="en-GB" sz="1400" dirty="0" smtClean="0"/>
              <a:t>).</a:t>
            </a:r>
          </a:p>
          <a:p>
            <a:pPr marL="0" indent="0">
              <a:buNone/>
            </a:pPr>
            <a:endParaRPr lang="en-GB" sz="1400" dirty="0" smtClean="0"/>
          </a:p>
          <a:p>
            <a:r>
              <a:rPr lang="en-GB" sz="1400" dirty="0" smtClean="0"/>
              <a:t>“Inviting </a:t>
            </a:r>
            <a:r>
              <a:rPr lang="en-GB" sz="1400" dirty="0"/>
              <a:t>and </a:t>
            </a:r>
            <a:r>
              <a:rPr lang="en-GB" sz="1400" dirty="0" smtClean="0"/>
              <a:t>vibrant“</a:t>
            </a:r>
            <a:r>
              <a:rPr lang="en-GB" sz="1400" dirty="0"/>
              <a:t>(Wales Online, 2019). </a:t>
            </a:r>
          </a:p>
          <a:p>
            <a:endParaRPr lang="en-GB" sz="1400" dirty="0" smtClean="0"/>
          </a:p>
          <a:p>
            <a:r>
              <a:rPr lang="en-GB" sz="1400" dirty="0" smtClean="0"/>
              <a:t>“One </a:t>
            </a:r>
            <a:r>
              <a:rPr lang="en-GB" sz="1400" dirty="0"/>
              <a:t>of the best places to eat in </a:t>
            </a:r>
            <a:r>
              <a:rPr lang="en-GB" sz="1400" dirty="0" smtClean="0"/>
              <a:t>Cardiff” (</a:t>
            </a:r>
            <a:r>
              <a:rPr lang="en-GB" sz="1400" dirty="0"/>
              <a:t>The Guardian, 2017).</a:t>
            </a:r>
          </a:p>
          <a:p>
            <a:endParaRPr lang="en-GB" sz="1400" dirty="0" smtClean="0"/>
          </a:p>
          <a:p>
            <a:r>
              <a:rPr lang="en-GB" sz="1400" dirty="0" smtClean="0"/>
              <a:t>“A </a:t>
            </a:r>
            <a:r>
              <a:rPr lang="en-GB" sz="1400" dirty="0"/>
              <a:t>good way to indulge without breaking the bank" (The Guardian, 2017</a:t>
            </a:r>
            <a:r>
              <a:rPr lang="en-GB" sz="1400" dirty="0" smtClean="0"/>
              <a:t>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611" y="2173700"/>
            <a:ext cx="2516043" cy="1411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403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6934"/>
            <a:ext cx="7886700" cy="4351338"/>
          </a:xfrm>
        </p:spPr>
        <p:txBody>
          <a:bodyPr/>
          <a:lstStyle/>
          <a:p>
            <a:r>
              <a:rPr lang="en-US" sz="1400" dirty="0" smtClean="0"/>
              <a:t>A great opportunity to try </a:t>
            </a:r>
            <a:r>
              <a:rPr lang="en-US" sz="1400" dirty="0"/>
              <a:t>authentic Brazilian </a:t>
            </a:r>
            <a:r>
              <a:rPr lang="en-US" sz="1400" dirty="0" smtClean="0"/>
              <a:t>cuisine.</a:t>
            </a:r>
          </a:p>
          <a:p>
            <a:r>
              <a:rPr lang="en-US" sz="1400" dirty="0" smtClean="0"/>
              <a:t>Diverse </a:t>
            </a:r>
            <a:r>
              <a:rPr lang="en-US" sz="1400" dirty="0"/>
              <a:t>and </a:t>
            </a:r>
            <a:r>
              <a:rPr lang="en-US" sz="1400" dirty="0" smtClean="0"/>
              <a:t>flavorful menu. </a:t>
            </a:r>
            <a:endParaRPr lang="en-US" sz="1400" dirty="0"/>
          </a:p>
          <a:p>
            <a:r>
              <a:rPr lang="en-US" sz="1400" dirty="0" smtClean="0"/>
              <a:t>The all-you-can-eat style </a:t>
            </a:r>
            <a:r>
              <a:rPr lang="en-US" sz="1400" dirty="0"/>
              <a:t>of service is perfect for meat </a:t>
            </a:r>
            <a:r>
              <a:rPr lang="en-US" sz="1400" dirty="0" smtClean="0"/>
              <a:t>lovers.</a:t>
            </a:r>
          </a:p>
          <a:p>
            <a:r>
              <a:rPr lang="en-US" sz="1400" dirty="0" smtClean="0"/>
              <a:t>There are options for those </a:t>
            </a:r>
            <a:r>
              <a:rPr lang="en-US" sz="1400" dirty="0"/>
              <a:t>with dietary restrictions or preferences.</a:t>
            </a:r>
            <a:endParaRPr lang="en-GB" sz="1400" dirty="0"/>
          </a:p>
          <a:p>
            <a:r>
              <a:rPr lang="en-US" sz="1400" dirty="0"/>
              <a:t>The restaurant's design and theme </a:t>
            </a:r>
            <a:r>
              <a:rPr lang="en-US" sz="1400" dirty="0" smtClean="0"/>
              <a:t>make a fun dining </a:t>
            </a:r>
            <a:r>
              <a:rPr lang="en-US" sz="1400" dirty="0"/>
              <a:t>experience. </a:t>
            </a:r>
            <a:endParaRPr lang="en-US" sz="1400" dirty="0" smtClean="0"/>
          </a:p>
          <a:p>
            <a:r>
              <a:rPr lang="en-US" sz="1400" dirty="0" smtClean="0"/>
              <a:t>Attentive service </a:t>
            </a:r>
            <a:r>
              <a:rPr lang="en-US" sz="1400" dirty="0"/>
              <a:t>provided by the </a:t>
            </a:r>
            <a:r>
              <a:rPr lang="en-US" sz="1400" dirty="0" smtClean="0"/>
              <a:t>staff.</a:t>
            </a:r>
          </a:p>
          <a:p>
            <a:pPr marL="0" indent="0">
              <a:buNone/>
            </a:pPr>
            <a:endParaRPr lang="en-US" sz="1400" dirty="0" smtClean="0"/>
          </a:p>
          <a:p>
            <a:pPr marL="0" indent="0">
              <a:buNone/>
            </a:pPr>
            <a:r>
              <a:rPr lang="en-US" sz="1400" dirty="0" smtClean="0"/>
              <a:t>The price point is justified by the quality </a:t>
            </a:r>
            <a:r>
              <a:rPr lang="en-US" sz="1400" dirty="0"/>
              <a:t>of the food </a:t>
            </a:r>
            <a:r>
              <a:rPr lang="en-US" sz="1400" dirty="0" smtClean="0"/>
              <a:t>and service. </a:t>
            </a:r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7142" y="3934621"/>
            <a:ext cx="2229716" cy="178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3829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336717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608ca5d-542f-47b8-b6cb-a5985d253332" xsi:nil="true"/>
    <lcf76f155ced4ddcb4097134ff3c332f xmlns="5773dd35-b284-4811-b16d-e1355a9b340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AE541F1A81734B8B18A18103EF32A9" ma:contentTypeVersion="9" ma:contentTypeDescription="Create a new document." ma:contentTypeScope="" ma:versionID="28562788b86d27782086e25a4cb131ac">
  <xsd:schema xmlns:xsd="http://www.w3.org/2001/XMLSchema" xmlns:xs="http://www.w3.org/2001/XMLSchema" xmlns:p="http://schemas.microsoft.com/office/2006/metadata/properties" xmlns:ns2="5773dd35-b284-4811-b16d-e1355a9b3401" xmlns:ns3="c608ca5d-542f-47b8-b6cb-a5985d253332" targetNamespace="http://schemas.microsoft.com/office/2006/metadata/properties" ma:root="true" ma:fieldsID="fc5765b42e4142f8c06722f740fd3622" ns2:_="" ns3:_="">
    <xsd:import namespace="5773dd35-b284-4811-b16d-e1355a9b3401"/>
    <xsd:import namespace="c608ca5d-542f-47b8-b6cb-a5985d2533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3dd35-b284-4811-b16d-e1355a9b34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08ca5d-542f-47b8-b6cb-a5985d253332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13b9f231-1bdf-42d4-8fc8-09302c372904}" ma:internalName="TaxCatchAll" ma:showField="CatchAllData" ma:web="c608ca5d-542f-47b8-b6cb-a5985d2533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5773dd35-b284-4811-b16d-e1355a9b3401"/>
    <ds:schemaRef ds:uri="http://purl.org/dc/elements/1.1/"/>
    <ds:schemaRef ds:uri="http://schemas.microsoft.com/office/2006/metadata/properties"/>
    <ds:schemaRef ds:uri="http://purl.org/dc/terms/"/>
    <ds:schemaRef ds:uri="c608ca5d-542f-47b8-b6cb-a5985d2533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A62CFA-030B-4707-9194-DFC5ADA40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3dd35-b284-4811-b16d-e1355a9b3401"/>
    <ds:schemaRef ds:uri="c608ca5d-542f-47b8-b6cb-a5985d2533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208</TotalTime>
  <Words>571</Words>
  <Application>Microsoft Office PowerPoint</Application>
  <PresentationFormat>On-screen Show (4:3)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12</vt:i4>
      </vt:variant>
    </vt:vector>
  </HeadingPairs>
  <TitlesOfParts>
    <vt:vector size="30" baseType="lpstr">
      <vt:lpstr>Arial</vt:lpstr>
      <vt:lpstr>Calibri</vt:lpstr>
      <vt:lpstr>Calibri Light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              Viva Brazil Cardiff</vt:lpstr>
      <vt:lpstr>Introduction</vt:lpstr>
      <vt:lpstr>Menu </vt:lpstr>
      <vt:lpstr>Menu</vt:lpstr>
      <vt:lpstr>Restaurant Design and Theme </vt:lpstr>
      <vt:lpstr>   According to a review by Wales Online,   "Viva Brazil has something for everyone - carnivores, vegetarians, vegans, and even those on a gluten-free diet. The quality of the food is exceptional and the service is attentive without being intrusive." </vt:lpstr>
      <vt:lpstr>Reviews and Feedback </vt:lpstr>
      <vt:lpstr>It is important to note that the restaurant industry is a highly competitive one, and customer satisfaction is key to success.   ‘77% of consumers say they are likely to recommend a restaurant with an exceptional customer experience to others’ (Deloitte, 2021). </vt:lpstr>
      <vt:lpstr>PowerPoint Presentation</vt:lpstr>
      <vt:lpstr>Media Attention</vt:lpstr>
      <vt:lpstr>Summary 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jordan</cp:lastModifiedBy>
  <cp:revision>27</cp:revision>
  <dcterms:created xsi:type="dcterms:W3CDTF">2021-03-10T12:10:47Z</dcterms:created>
  <dcterms:modified xsi:type="dcterms:W3CDTF">2023-03-04T04:15:39Z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0x01010074AE541F1A81734B8B18A18103EF32A9</vt:lpwstr>
  </property>
</Properties>
</file>