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57" r:id="rId2"/>
    <p:sldId id="362" r:id="rId3"/>
    <p:sldId id="364" r:id="rId4"/>
    <p:sldId id="365" r:id="rId5"/>
    <p:sldId id="430" r:id="rId6"/>
    <p:sldId id="437" r:id="rId7"/>
    <p:sldId id="454" r:id="rId8"/>
    <p:sldId id="438" r:id="rId9"/>
    <p:sldId id="384" r:id="rId10"/>
    <p:sldId id="440" r:id="rId11"/>
    <p:sldId id="441" r:id="rId12"/>
    <p:sldId id="435" r:id="rId13"/>
    <p:sldId id="443" r:id="rId14"/>
    <p:sldId id="455" r:id="rId15"/>
    <p:sldId id="456" r:id="rId16"/>
    <p:sldId id="444" r:id="rId17"/>
    <p:sldId id="458" r:id="rId18"/>
    <p:sldId id="459" r:id="rId19"/>
    <p:sldId id="460" r:id="rId20"/>
    <p:sldId id="461" r:id="rId21"/>
    <p:sldId id="421" r:id="rId22"/>
    <p:sldId id="457" r:id="rId23"/>
    <p:sldId id="462" r:id="rId24"/>
    <p:sldId id="465" r:id="rId25"/>
    <p:sldId id="395" r:id="rId26"/>
    <p:sldId id="401" r:id="rId27"/>
    <p:sldId id="408" r:id="rId28"/>
    <p:sldId id="409" r:id="rId29"/>
    <p:sldId id="466" r:id="rId30"/>
    <p:sldId id="396" r:id="rId31"/>
    <p:sldId id="397" r:id="rId32"/>
    <p:sldId id="398" r:id="rId33"/>
    <p:sldId id="449" r:id="rId34"/>
    <p:sldId id="450" r:id="rId35"/>
    <p:sldId id="451" r:id="rId36"/>
    <p:sldId id="452" r:id="rId37"/>
    <p:sldId id="468" r:id="rId38"/>
    <p:sldId id="453" r:id="rId39"/>
    <p:sldId id="469" r:id="rId40"/>
    <p:sldId id="470" r:id="rId41"/>
    <p:sldId id="471" r:id="rId42"/>
    <p:sldId id="472" r:id="rId43"/>
    <p:sldId id="442" r:id="rId44"/>
    <p:sldId id="417" r:id="rId45"/>
    <p:sldId id="433" r:id="rId46"/>
    <p:sldId id="432" r:id="rId47"/>
    <p:sldId id="426" r:id="rId48"/>
    <p:sldId id="427" r:id="rId49"/>
    <p:sldId id="429" r:id="rId50"/>
    <p:sldId id="467"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773"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22DCE9-2FC2-48A5-87BF-A62DD4A1411A}" type="datetimeFigureOut">
              <a:rPr lang="en-GB" smtClean="0"/>
              <a:t>16/05/2024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3ECCC-F233-4BBF-96F7-DB97EE3FE135}" type="slidenum">
              <a:rPr lang="en-GB" smtClean="0"/>
              <a:t>‹#›</a:t>
            </a:fld>
            <a:endParaRPr lang="en-GB"/>
          </a:p>
        </p:txBody>
      </p:sp>
    </p:spTree>
    <p:extLst>
      <p:ext uri="{BB962C8B-B14F-4D97-AF65-F5344CB8AC3E}">
        <p14:creationId xmlns:p14="http://schemas.microsoft.com/office/powerpoint/2010/main" val="2564749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A3486FA7-470E-463F-B357-8F9FEBE3E8F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0023AA36-6CF6-4AF6-A732-5922D9017B57}" type="slidenum">
              <a:rPr lang="en-GB" altLang="en-US" sz="1200">
                <a:latin typeface="Times New Roman" panose="02020603050405020304" pitchFamily="18" charset="0"/>
              </a:rPr>
              <a:pPr/>
              <a:t>2</a:t>
            </a:fld>
            <a:endParaRPr lang="en-GB" altLang="en-US" sz="1200">
              <a:latin typeface="Times New Roman" panose="02020603050405020304" pitchFamily="18" charset="0"/>
            </a:endParaRPr>
          </a:p>
        </p:txBody>
      </p:sp>
      <p:sp>
        <p:nvSpPr>
          <p:cNvPr id="7171" name="Rectangle 2">
            <a:extLst>
              <a:ext uri="{FF2B5EF4-FFF2-40B4-BE49-F238E27FC236}">
                <a16:creationId xmlns:a16="http://schemas.microsoft.com/office/drawing/2014/main" id="{08179C8D-E753-478F-A253-507E50A319D3}"/>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08BD9D3D-78E9-40BC-8627-3A49570EF2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4FAB3A9F-DD52-4E03-A8DF-8B037D4112C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456146F-5303-480E-9180-60BCA852EAEC}" type="slidenum">
              <a:rPr lang="en-GB" altLang="en-US" sz="1200">
                <a:latin typeface="Times New Roman" panose="02020603050405020304" pitchFamily="18" charset="0"/>
              </a:rPr>
              <a:pPr/>
              <a:t>3</a:t>
            </a:fld>
            <a:endParaRPr lang="en-GB" altLang="en-US" sz="1200">
              <a:latin typeface="Times New Roman" panose="02020603050405020304" pitchFamily="18" charset="0"/>
            </a:endParaRPr>
          </a:p>
        </p:txBody>
      </p:sp>
      <p:sp>
        <p:nvSpPr>
          <p:cNvPr id="11267" name="Rectangle 2">
            <a:extLst>
              <a:ext uri="{FF2B5EF4-FFF2-40B4-BE49-F238E27FC236}">
                <a16:creationId xmlns:a16="http://schemas.microsoft.com/office/drawing/2014/main" id="{4C144345-9488-4EA8-BC7E-C24A755D91C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C62A60A5-8462-4ECF-A885-01AAB4E67E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Project appraisal</a:t>
            </a:r>
            <a:r>
              <a:rPr lang="en-GB" altLang="en-US"/>
              <a:t> is the process of assessing, in a structured way, the case for proceeding with a </a:t>
            </a:r>
            <a:r>
              <a:rPr lang="en-GB" altLang="en-US" b="1"/>
              <a:t>project</a:t>
            </a:r>
            <a:r>
              <a:rPr lang="en-GB" altLang="en-US"/>
              <a:t> or proposal, or the </a:t>
            </a:r>
            <a:r>
              <a:rPr lang="en-GB" altLang="en-US" b="1"/>
              <a:t>project's</a:t>
            </a:r>
            <a:r>
              <a:rPr lang="en-GB" altLang="en-US"/>
              <a:t> viability. It often involves comparing various options, using economic </a:t>
            </a:r>
            <a:r>
              <a:rPr lang="en-GB" altLang="en-US" b="1"/>
              <a:t>appraisal</a:t>
            </a:r>
            <a:r>
              <a:rPr lang="en-GB" altLang="en-US"/>
              <a:t> or some other decision analysis technique.</a:t>
            </a: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2850A5FC-8237-4E32-9239-372DF559BA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A6AA1D1C-0299-4C2D-9DBB-ECDEA83019CE}"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
        <p:nvSpPr>
          <p:cNvPr id="13315" name="Rectangle 2">
            <a:extLst>
              <a:ext uri="{FF2B5EF4-FFF2-40B4-BE49-F238E27FC236}">
                <a16:creationId xmlns:a16="http://schemas.microsoft.com/office/drawing/2014/main" id="{028B05E4-01BD-4026-89FE-38E1C1861C54}"/>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1EA50421-87F5-4C32-B698-DC7BE4E5A9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a:extLst>
              <a:ext uri="{FF2B5EF4-FFF2-40B4-BE49-F238E27FC236}">
                <a16:creationId xmlns:a16="http://schemas.microsoft.com/office/drawing/2014/main" id="{8871C806-3B55-4AFE-9BB4-33E00E5C05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46EE32D-8446-46D5-A578-D06A37F75704}" type="slidenum">
              <a:rPr lang="en-GB" altLang="en-US" sz="1200">
                <a:latin typeface="Times New Roman" panose="02020603050405020304" pitchFamily="18" charset="0"/>
              </a:rPr>
              <a:pPr/>
              <a:t>5</a:t>
            </a:fld>
            <a:endParaRPr lang="en-GB" altLang="en-US" sz="1200">
              <a:latin typeface="Times New Roman" panose="02020603050405020304" pitchFamily="18" charset="0"/>
            </a:endParaRPr>
          </a:p>
        </p:txBody>
      </p:sp>
      <p:sp>
        <p:nvSpPr>
          <p:cNvPr id="107523" name="Rectangle 2">
            <a:extLst>
              <a:ext uri="{FF2B5EF4-FFF2-40B4-BE49-F238E27FC236}">
                <a16:creationId xmlns:a16="http://schemas.microsoft.com/office/drawing/2014/main" id="{E0A6F5CE-8132-40F1-9ABC-6958B322FBB7}"/>
              </a:ext>
            </a:extLst>
          </p:cNvPr>
          <p:cNvSpPr>
            <a:spLocks noGrp="1" noRot="1" noChangeAspect="1" noChangeArrowheads="1" noTextEdit="1"/>
          </p:cNvSpPr>
          <p:nvPr>
            <p:ph type="sldImg"/>
          </p:nvPr>
        </p:nvSpPr>
        <p:spPr>
          <a:ln/>
        </p:spPr>
      </p:sp>
      <p:sp>
        <p:nvSpPr>
          <p:cNvPr id="107524" name="Rectangle 3">
            <a:extLst>
              <a:ext uri="{FF2B5EF4-FFF2-40B4-BE49-F238E27FC236}">
                <a16:creationId xmlns:a16="http://schemas.microsoft.com/office/drawing/2014/main" id="{CBE5AA06-E599-4132-B0FB-C8F1A9D31A9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526C06F-8F0E-4A11-8180-129481A26B1C}"/>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803AAFDB-7E18-48AA-8499-2D85A5B8F8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Which Projects?</a:t>
            </a:r>
          </a:p>
          <a:p>
            <a:r>
              <a:rPr lang="en-GB" altLang="en-US">
                <a:latin typeface="Arial" panose="020B0604020202020204" pitchFamily="34" charset="0"/>
              </a:rPr>
              <a:t>There needs to be procedure that enables the organisation to decide how projects are selected, based on the following:</a:t>
            </a:r>
            <a:endParaRPr lang="en-GB" altLang="en-US" b="1">
              <a:latin typeface="Arial" panose="020B0604020202020204" pitchFamily="34" charset="0"/>
            </a:endParaRPr>
          </a:p>
          <a:p>
            <a:pPr lvl="1"/>
            <a:r>
              <a:rPr lang="en-GB" altLang="en-US" b="1">
                <a:latin typeface="Arial" panose="020B0604020202020204" pitchFamily="34" charset="0"/>
              </a:rPr>
              <a:t> Company Strategy</a:t>
            </a:r>
          </a:p>
          <a:p>
            <a:pPr lvl="2"/>
            <a:r>
              <a:rPr lang="en-GB" altLang="en-US">
                <a:latin typeface="Arial" panose="020B0604020202020204" pitchFamily="34" charset="0"/>
              </a:rPr>
              <a:t>There is a need to conform to the organisation’s marketing strategy.  In the automotive industry this uses methods, such as affordable breakdown structure (ABS) to review the overall justification.  There is also a need to ensure that there is an acceptable return on sales (ROS) for the production product.</a:t>
            </a:r>
            <a:endParaRPr lang="en-GB" altLang="en-US" b="1">
              <a:latin typeface="Arial" panose="020B0604020202020204" pitchFamily="34" charset="0"/>
            </a:endParaRPr>
          </a:p>
          <a:p>
            <a:pPr lvl="1"/>
            <a:r>
              <a:rPr lang="en-GB" altLang="en-US" b="1">
                <a:latin typeface="Arial" panose="020B0604020202020204" pitchFamily="34" charset="0"/>
              </a:rPr>
              <a:t> Specifications</a:t>
            </a:r>
            <a:endParaRPr lang="en-GB" altLang="en-US">
              <a:latin typeface="Arial" panose="020B0604020202020204" pitchFamily="34" charset="0"/>
            </a:endParaRPr>
          </a:p>
          <a:p>
            <a:pPr lvl="2"/>
            <a:r>
              <a:rPr lang="en-GB" altLang="en-US">
                <a:latin typeface="Arial" panose="020B0604020202020204" pitchFamily="34" charset="0"/>
              </a:rPr>
              <a:t> Define the scope (deliverables), budget and timescale</a:t>
            </a:r>
          </a:p>
          <a:p>
            <a:pPr lvl="2"/>
            <a:r>
              <a:rPr lang="en-GB" altLang="en-US">
                <a:latin typeface="Arial" panose="020B0604020202020204" pitchFamily="34" charset="0"/>
              </a:rPr>
              <a:t> Start date</a:t>
            </a:r>
          </a:p>
          <a:p>
            <a:pPr lvl="2"/>
            <a:r>
              <a:rPr lang="en-GB" altLang="en-US">
                <a:latin typeface="Arial" panose="020B0604020202020204" pitchFamily="34" charset="0"/>
              </a:rPr>
              <a:t> End date</a:t>
            </a:r>
          </a:p>
          <a:p>
            <a:pPr lvl="2"/>
            <a:r>
              <a:rPr lang="en-GB" altLang="en-US">
                <a:latin typeface="Arial" panose="020B0604020202020204" pitchFamily="34" charset="0"/>
              </a:rPr>
              <a:t> Milestones (or gateways)</a:t>
            </a:r>
          </a:p>
          <a:p>
            <a:pPr lvl="1"/>
            <a:r>
              <a:rPr lang="en-GB" altLang="en-US" b="1">
                <a:latin typeface="Arial" panose="020B0604020202020204" pitchFamily="34" charset="0"/>
              </a:rPr>
              <a:t> Resources identified</a:t>
            </a:r>
            <a:endParaRPr lang="en-GB" altLang="en-US">
              <a:latin typeface="Arial" panose="020B0604020202020204" pitchFamily="34" charset="0"/>
            </a:endParaRPr>
          </a:p>
          <a:p>
            <a:pPr lvl="2"/>
            <a:r>
              <a:rPr lang="en-GB" altLang="en-US">
                <a:latin typeface="Arial" panose="020B0604020202020204" pitchFamily="34" charset="0"/>
              </a:rPr>
              <a:t>Identify the resources available in the organisation, including sub-contractors other external influence on resources involved</a:t>
            </a:r>
          </a:p>
          <a:p>
            <a:pPr lvl="2"/>
            <a:r>
              <a:rPr lang="en-GB" altLang="en-US">
                <a:latin typeface="Arial" panose="020B0604020202020204" pitchFamily="34" charset="0"/>
              </a:rPr>
              <a:t>Assess the project team's competence and experience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526C06F-8F0E-4A11-8180-129481A26B1C}"/>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803AAFDB-7E18-48AA-8499-2D85A5B8F8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Which Projects?</a:t>
            </a:r>
          </a:p>
          <a:p>
            <a:r>
              <a:rPr lang="en-GB" altLang="en-US">
                <a:latin typeface="Arial" panose="020B0604020202020204" pitchFamily="34" charset="0"/>
              </a:rPr>
              <a:t>There needs to be procedure that enables the organisation to decide how projects are selected, based on the following:</a:t>
            </a:r>
            <a:endParaRPr lang="en-GB" altLang="en-US" b="1">
              <a:latin typeface="Arial" panose="020B0604020202020204" pitchFamily="34" charset="0"/>
            </a:endParaRPr>
          </a:p>
          <a:p>
            <a:pPr lvl="1"/>
            <a:r>
              <a:rPr lang="en-GB" altLang="en-US" b="1">
                <a:latin typeface="Arial" panose="020B0604020202020204" pitchFamily="34" charset="0"/>
              </a:rPr>
              <a:t> Company Strategy</a:t>
            </a:r>
          </a:p>
          <a:p>
            <a:pPr lvl="2"/>
            <a:r>
              <a:rPr lang="en-GB" altLang="en-US">
                <a:latin typeface="Arial" panose="020B0604020202020204" pitchFamily="34" charset="0"/>
              </a:rPr>
              <a:t>There is a need to conform to the organisation’s marketing strategy.  In the automotive industry this uses methods, such as affordable breakdown structure (ABS) to review the overall justification.  There is also a need to ensure that there is an acceptable return on sales (ROS) for the production product.</a:t>
            </a:r>
            <a:endParaRPr lang="en-GB" altLang="en-US" b="1">
              <a:latin typeface="Arial" panose="020B0604020202020204" pitchFamily="34" charset="0"/>
            </a:endParaRPr>
          </a:p>
          <a:p>
            <a:pPr lvl="1"/>
            <a:r>
              <a:rPr lang="en-GB" altLang="en-US" b="1">
                <a:latin typeface="Arial" panose="020B0604020202020204" pitchFamily="34" charset="0"/>
              </a:rPr>
              <a:t> Specifications</a:t>
            </a:r>
            <a:endParaRPr lang="en-GB" altLang="en-US">
              <a:latin typeface="Arial" panose="020B0604020202020204" pitchFamily="34" charset="0"/>
            </a:endParaRPr>
          </a:p>
          <a:p>
            <a:pPr lvl="2"/>
            <a:r>
              <a:rPr lang="en-GB" altLang="en-US">
                <a:latin typeface="Arial" panose="020B0604020202020204" pitchFamily="34" charset="0"/>
              </a:rPr>
              <a:t> Define the scope (deliverables), budget and timescale</a:t>
            </a:r>
          </a:p>
          <a:p>
            <a:pPr lvl="2"/>
            <a:r>
              <a:rPr lang="en-GB" altLang="en-US">
                <a:latin typeface="Arial" panose="020B0604020202020204" pitchFamily="34" charset="0"/>
              </a:rPr>
              <a:t> Start date</a:t>
            </a:r>
          </a:p>
          <a:p>
            <a:pPr lvl="2"/>
            <a:r>
              <a:rPr lang="en-GB" altLang="en-US">
                <a:latin typeface="Arial" panose="020B0604020202020204" pitchFamily="34" charset="0"/>
              </a:rPr>
              <a:t> End date</a:t>
            </a:r>
          </a:p>
          <a:p>
            <a:pPr lvl="2"/>
            <a:r>
              <a:rPr lang="en-GB" altLang="en-US">
                <a:latin typeface="Arial" panose="020B0604020202020204" pitchFamily="34" charset="0"/>
              </a:rPr>
              <a:t> Milestones (or gateways)</a:t>
            </a:r>
          </a:p>
          <a:p>
            <a:pPr lvl="1"/>
            <a:r>
              <a:rPr lang="en-GB" altLang="en-US" b="1">
                <a:latin typeface="Arial" panose="020B0604020202020204" pitchFamily="34" charset="0"/>
              </a:rPr>
              <a:t> Resources identified</a:t>
            </a:r>
            <a:endParaRPr lang="en-GB" altLang="en-US">
              <a:latin typeface="Arial" panose="020B0604020202020204" pitchFamily="34" charset="0"/>
            </a:endParaRPr>
          </a:p>
          <a:p>
            <a:pPr lvl="2"/>
            <a:r>
              <a:rPr lang="en-GB" altLang="en-US">
                <a:latin typeface="Arial" panose="020B0604020202020204" pitchFamily="34" charset="0"/>
              </a:rPr>
              <a:t>Identify the resources available in the organisation, including sub-contractors other external influence on resources involved</a:t>
            </a:r>
          </a:p>
          <a:p>
            <a:pPr lvl="2"/>
            <a:r>
              <a:rPr lang="en-GB" altLang="en-US">
                <a:latin typeface="Arial" panose="020B0604020202020204" pitchFamily="34" charset="0"/>
              </a:rPr>
              <a:t>Assess the project team's competence and experience</a:t>
            </a:r>
          </a:p>
        </p:txBody>
      </p:sp>
    </p:spTree>
    <p:extLst>
      <p:ext uri="{BB962C8B-B14F-4D97-AF65-F5344CB8AC3E}">
        <p14:creationId xmlns:p14="http://schemas.microsoft.com/office/powerpoint/2010/main" val="1636993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526C06F-8F0E-4A11-8180-129481A26B1C}"/>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803AAFDB-7E18-48AA-8499-2D85A5B8F8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Which Projects?</a:t>
            </a:r>
          </a:p>
          <a:p>
            <a:r>
              <a:rPr lang="en-GB" altLang="en-US">
                <a:latin typeface="Arial" panose="020B0604020202020204" pitchFamily="34" charset="0"/>
              </a:rPr>
              <a:t>There needs to be procedure that enables the organisation to decide how projects are selected, based on the following:</a:t>
            </a:r>
            <a:endParaRPr lang="en-GB" altLang="en-US" b="1">
              <a:latin typeface="Arial" panose="020B0604020202020204" pitchFamily="34" charset="0"/>
            </a:endParaRPr>
          </a:p>
          <a:p>
            <a:pPr lvl="1"/>
            <a:r>
              <a:rPr lang="en-GB" altLang="en-US" b="1">
                <a:latin typeface="Arial" panose="020B0604020202020204" pitchFamily="34" charset="0"/>
              </a:rPr>
              <a:t> Company Strategy</a:t>
            </a:r>
          </a:p>
          <a:p>
            <a:pPr lvl="2"/>
            <a:r>
              <a:rPr lang="en-GB" altLang="en-US">
                <a:latin typeface="Arial" panose="020B0604020202020204" pitchFamily="34" charset="0"/>
              </a:rPr>
              <a:t>There is a need to conform to the organisation’s marketing strategy.  In the automotive industry this uses methods, such as affordable breakdown structure (ABS) to review the overall justification.  There is also a need to ensure that there is an acceptable return on sales (ROS) for the production product.</a:t>
            </a:r>
            <a:endParaRPr lang="en-GB" altLang="en-US" b="1">
              <a:latin typeface="Arial" panose="020B0604020202020204" pitchFamily="34" charset="0"/>
            </a:endParaRPr>
          </a:p>
          <a:p>
            <a:pPr lvl="1"/>
            <a:r>
              <a:rPr lang="en-GB" altLang="en-US" b="1">
                <a:latin typeface="Arial" panose="020B0604020202020204" pitchFamily="34" charset="0"/>
              </a:rPr>
              <a:t> Specifications</a:t>
            </a:r>
            <a:endParaRPr lang="en-GB" altLang="en-US">
              <a:latin typeface="Arial" panose="020B0604020202020204" pitchFamily="34" charset="0"/>
            </a:endParaRPr>
          </a:p>
          <a:p>
            <a:pPr lvl="2"/>
            <a:r>
              <a:rPr lang="en-GB" altLang="en-US">
                <a:latin typeface="Arial" panose="020B0604020202020204" pitchFamily="34" charset="0"/>
              </a:rPr>
              <a:t> Define the scope (deliverables), budget and timescale</a:t>
            </a:r>
          </a:p>
          <a:p>
            <a:pPr lvl="2"/>
            <a:r>
              <a:rPr lang="en-GB" altLang="en-US">
                <a:latin typeface="Arial" panose="020B0604020202020204" pitchFamily="34" charset="0"/>
              </a:rPr>
              <a:t> Start date</a:t>
            </a:r>
          </a:p>
          <a:p>
            <a:pPr lvl="2"/>
            <a:r>
              <a:rPr lang="en-GB" altLang="en-US">
                <a:latin typeface="Arial" panose="020B0604020202020204" pitchFamily="34" charset="0"/>
              </a:rPr>
              <a:t> End date</a:t>
            </a:r>
          </a:p>
          <a:p>
            <a:pPr lvl="2"/>
            <a:r>
              <a:rPr lang="en-GB" altLang="en-US">
                <a:latin typeface="Arial" panose="020B0604020202020204" pitchFamily="34" charset="0"/>
              </a:rPr>
              <a:t> Milestones (or gateways)</a:t>
            </a:r>
          </a:p>
          <a:p>
            <a:pPr lvl="1"/>
            <a:r>
              <a:rPr lang="en-GB" altLang="en-US" b="1">
                <a:latin typeface="Arial" panose="020B0604020202020204" pitchFamily="34" charset="0"/>
              </a:rPr>
              <a:t> Resources identified</a:t>
            </a:r>
            <a:endParaRPr lang="en-GB" altLang="en-US">
              <a:latin typeface="Arial" panose="020B0604020202020204" pitchFamily="34" charset="0"/>
            </a:endParaRPr>
          </a:p>
          <a:p>
            <a:pPr lvl="2"/>
            <a:r>
              <a:rPr lang="en-GB" altLang="en-US">
                <a:latin typeface="Arial" panose="020B0604020202020204" pitchFamily="34" charset="0"/>
              </a:rPr>
              <a:t>Identify the resources available in the organisation, including sub-contractors other external influence on resources involved</a:t>
            </a:r>
          </a:p>
          <a:p>
            <a:pPr lvl="2"/>
            <a:r>
              <a:rPr lang="en-GB" altLang="en-US">
                <a:latin typeface="Arial" panose="020B0604020202020204" pitchFamily="34" charset="0"/>
              </a:rPr>
              <a:t>Assess the project team's competence and experience</a:t>
            </a:r>
          </a:p>
        </p:txBody>
      </p:sp>
    </p:spTree>
    <p:extLst>
      <p:ext uri="{BB962C8B-B14F-4D97-AF65-F5344CB8AC3E}">
        <p14:creationId xmlns:p14="http://schemas.microsoft.com/office/powerpoint/2010/main" val="3086842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9</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10</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38880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29911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69680463-C355-449E-8046-2E8CE2738FE3}"/>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3A08A1A5-939C-424E-A284-E98CE8839F2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example, assuming a discount rate of 5%, the net present value of $2,000 ten years from now is $1,227.83. So if someone offered you $1,000 now or $2,000 ten years from now, you'd pick the latter because its net present value is higher. A </a:t>
            </a:r>
            <a:r>
              <a:rPr lang="en-GB" altLang="en-US" b="1">
                <a:latin typeface="Arial" panose="020B0604020202020204" pitchFamily="34" charset="0"/>
              </a:rPr>
              <a:t>decision tree</a:t>
            </a:r>
            <a:r>
              <a:rPr lang="en-GB" altLang="en-US">
                <a:latin typeface="Arial" panose="020B0604020202020204" pitchFamily="34" charset="0"/>
              </a:rPr>
              <a:t> is a graph that uses a branching </a:t>
            </a:r>
            <a:r>
              <a:rPr lang="en-GB" altLang="en-US" b="1">
                <a:latin typeface="Arial" panose="020B0604020202020204" pitchFamily="34" charset="0"/>
              </a:rPr>
              <a:t>method</a:t>
            </a:r>
            <a:r>
              <a:rPr lang="en-GB" altLang="en-US">
                <a:latin typeface="Arial" panose="020B0604020202020204" pitchFamily="34" charset="0"/>
              </a:rPr>
              <a:t> to illustrate every possible outcome of a decision.</a:t>
            </a:r>
          </a:p>
          <a:p>
            <a:endParaRPr lang="en-GB" altLang="en-US">
              <a:latin typeface="Arial" panose="020B0604020202020204" pitchFamily="34" charset="0"/>
            </a:endParaRPr>
          </a:p>
          <a:p>
            <a:r>
              <a:rPr lang="en-GB" altLang="en-US" i="1">
                <a:latin typeface="Arial" panose="020B0604020202020204" pitchFamily="34" charset="0"/>
              </a:rPr>
              <a:t>Scoring Model</a:t>
            </a:r>
            <a:br>
              <a:rPr lang="en-GB" altLang="en-US"/>
            </a:br>
            <a:br>
              <a:rPr lang="en-GB" altLang="en-US"/>
            </a:br>
            <a:r>
              <a:rPr lang="en-GB" altLang="en-US">
                <a:latin typeface="Arial" panose="020B0604020202020204" pitchFamily="34" charset="0"/>
              </a:rPr>
              <a:t>The scoring model is an objective technique wherein the project selection committee lists relevant criteria, weighs them according to their importance and their priorities and then adds the weighted values. Once the scoring of these projects is completed, the project with the highest score is chosen.</a:t>
            </a:r>
            <a:br>
              <a:rPr lang="en-GB" altLang="en-US"/>
            </a:br>
            <a:br>
              <a:rPr lang="en-GB" altLang="en-US"/>
            </a:br>
            <a:r>
              <a:rPr lang="en-GB" altLang="en-US" i="1">
                <a:latin typeface="Arial" panose="020B0604020202020204" pitchFamily="34" charset="0"/>
              </a:rPr>
              <a:t>Payback Period</a:t>
            </a:r>
            <a:br>
              <a:rPr lang="en-GB" altLang="en-US"/>
            </a:br>
            <a:br>
              <a:rPr lang="en-GB" altLang="en-US"/>
            </a:br>
            <a:r>
              <a:rPr lang="en-GB" altLang="en-US">
                <a:latin typeface="Arial" panose="020B0604020202020204" pitchFamily="34" charset="0"/>
              </a:rPr>
              <a:t>​The Payback Period is the ratio of the total cash to the average per period cash. In simpler terms, it is the time necessary to recover the cost invested in the project.</a:t>
            </a:r>
            <a:br>
              <a:rPr lang="en-GB" altLang="en-US"/>
            </a:br>
            <a:br>
              <a:rPr lang="en-GB" altLang="en-US"/>
            </a:br>
            <a:r>
              <a:rPr lang="en-GB" altLang="en-US">
                <a:latin typeface="Arial" panose="020B0604020202020204" pitchFamily="34" charset="0"/>
              </a:rPr>
              <a:t>The Payback Period is a basic project selection method. As the name suggests, the payback period takes into consideration the payback period of an investment.  It is the time frame that is required for the return on an investment to repay the original cost that was invested. The calculation for payback is pretty simple.</a:t>
            </a: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t>http://www.simplilearn.com/project-selection-methods-article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13</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002841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969691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656824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06525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17</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828286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74600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19</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47444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20</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465971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a:extLst>
              <a:ext uri="{FF2B5EF4-FFF2-40B4-BE49-F238E27FC236}">
                <a16:creationId xmlns:a16="http://schemas.microsoft.com/office/drawing/2014/main" id="{534298A9-845A-40D8-A43A-D507ABBE6EF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FB93F7E-3761-495B-B359-7AE8934ABC32}" type="slidenum">
              <a:rPr lang="en-GB" altLang="en-US" sz="1200">
                <a:latin typeface="Times New Roman" panose="02020603050405020304" pitchFamily="18" charset="0"/>
              </a:rPr>
              <a:pPr/>
              <a:t>21</a:t>
            </a:fld>
            <a:endParaRPr lang="en-GB" altLang="en-US" sz="1200">
              <a:latin typeface="Times New Roman" panose="02020603050405020304" pitchFamily="18" charset="0"/>
            </a:endParaRPr>
          </a:p>
        </p:txBody>
      </p:sp>
      <p:sp>
        <p:nvSpPr>
          <p:cNvPr id="89091" name="Rectangle 2">
            <a:extLst>
              <a:ext uri="{FF2B5EF4-FFF2-40B4-BE49-F238E27FC236}">
                <a16:creationId xmlns:a16="http://schemas.microsoft.com/office/drawing/2014/main" id="{12060469-513C-4C8C-B946-2A818DBC1C18}"/>
              </a:ext>
            </a:extLst>
          </p:cNvPr>
          <p:cNvSpPr>
            <a:spLocks noGrp="1" noRot="1" noChangeAspect="1" noChangeArrowheads="1" noTextEdit="1"/>
          </p:cNvSpPr>
          <p:nvPr>
            <p:ph type="sldImg"/>
          </p:nvPr>
        </p:nvSpPr>
        <p:spPr>
          <a:ln/>
        </p:spPr>
      </p:sp>
      <p:sp>
        <p:nvSpPr>
          <p:cNvPr id="89092" name="Rectangle 3">
            <a:extLst>
              <a:ext uri="{FF2B5EF4-FFF2-40B4-BE49-F238E27FC236}">
                <a16:creationId xmlns:a16="http://schemas.microsoft.com/office/drawing/2014/main" id="{D179DE13-DE12-4B0F-9CA8-31002850556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22</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774882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23</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666590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24</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9092090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57B6E6B-2AFF-44A3-96C3-6AE988A7D1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775C168-2F72-4C05-ABB5-6D1BADDB8927}" type="slidenum">
              <a:rPr lang="en-GB" altLang="en-US" sz="1200">
                <a:latin typeface="Times New Roman" panose="02020603050405020304" pitchFamily="18" charset="0"/>
              </a:rPr>
              <a:pPr/>
              <a:t>25</a:t>
            </a:fld>
            <a:endParaRPr lang="en-GB" altLang="en-US" sz="1200">
              <a:latin typeface="Times New Roman" panose="02020603050405020304" pitchFamily="18" charset="0"/>
            </a:endParaRPr>
          </a:p>
        </p:txBody>
      </p:sp>
      <p:sp>
        <p:nvSpPr>
          <p:cNvPr id="44035" name="Rectangle 2">
            <a:extLst>
              <a:ext uri="{FF2B5EF4-FFF2-40B4-BE49-F238E27FC236}">
                <a16:creationId xmlns:a16="http://schemas.microsoft.com/office/drawing/2014/main" id="{7D4F6964-C879-4D16-9ECC-899044A2095D}"/>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1A63155-F0F5-43FE-B13C-6D4F908CA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AFDD042C-D2F8-4657-B13C-25F0B41C6C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A6274679-9D4A-43B9-8F9E-850DF364C0CE}" type="slidenum">
              <a:rPr lang="en-GB" altLang="en-US" sz="1200">
                <a:latin typeface="Times New Roman" panose="02020603050405020304" pitchFamily="18" charset="0"/>
              </a:rPr>
              <a:pPr/>
              <a:t>26</a:t>
            </a:fld>
            <a:endParaRPr lang="en-GB" altLang="en-US" sz="1200">
              <a:latin typeface="Times New Roman" panose="02020603050405020304" pitchFamily="18" charset="0"/>
            </a:endParaRPr>
          </a:p>
        </p:txBody>
      </p:sp>
      <p:sp>
        <p:nvSpPr>
          <p:cNvPr id="56323" name="Rectangle 2">
            <a:extLst>
              <a:ext uri="{FF2B5EF4-FFF2-40B4-BE49-F238E27FC236}">
                <a16:creationId xmlns:a16="http://schemas.microsoft.com/office/drawing/2014/main" id="{0D3B1471-AE69-4F3D-A12B-F90B39BD91F3}"/>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9AB2E61D-EF33-4EA4-8740-58DC34939B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4FAE50E8-447E-48CC-8727-F346FC1145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66C95A0-9A49-4A6E-968E-7B8949CC478B}" type="slidenum">
              <a:rPr lang="en-GB" altLang="en-US" sz="1200">
                <a:latin typeface="Times New Roman" panose="02020603050405020304" pitchFamily="18" charset="0"/>
              </a:rPr>
              <a:pPr/>
              <a:t>27</a:t>
            </a:fld>
            <a:endParaRPr lang="en-GB" altLang="en-US" sz="1200">
              <a:latin typeface="Times New Roman" panose="02020603050405020304" pitchFamily="18" charset="0"/>
            </a:endParaRPr>
          </a:p>
        </p:txBody>
      </p:sp>
      <p:sp>
        <p:nvSpPr>
          <p:cNvPr id="70659" name="Rectangle 2050">
            <a:extLst>
              <a:ext uri="{FF2B5EF4-FFF2-40B4-BE49-F238E27FC236}">
                <a16:creationId xmlns:a16="http://schemas.microsoft.com/office/drawing/2014/main" id="{5A9325E6-15CC-4C88-A165-EDAE1A198A68}"/>
              </a:ext>
            </a:extLst>
          </p:cNvPr>
          <p:cNvSpPr>
            <a:spLocks noGrp="1" noRot="1" noChangeAspect="1" noChangeArrowheads="1" noTextEdit="1"/>
          </p:cNvSpPr>
          <p:nvPr>
            <p:ph type="sldImg"/>
          </p:nvPr>
        </p:nvSpPr>
        <p:spPr>
          <a:ln/>
        </p:spPr>
      </p:sp>
      <p:sp>
        <p:nvSpPr>
          <p:cNvPr id="70660" name="Rectangle 2051">
            <a:extLst>
              <a:ext uri="{FF2B5EF4-FFF2-40B4-BE49-F238E27FC236}">
                <a16:creationId xmlns:a16="http://schemas.microsoft.com/office/drawing/2014/main" id="{B2247173-93D6-4330-ADF5-51EB9CFA62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778F3CD3-FC83-43CD-836B-CFA0AF4902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6F1BE15-05ED-437B-91EF-8D387348BBDC}" type="slidenum">
              <a:rPr lang="en-GB" altLang="en-US" sz="1200">
                <a:latin typeface="Times New Roman" panose="02020603050405020304" pitchFamily="18" charset="0"/>
              </a:rPr>
              <a:pPr/>
              <a:t>28</a:t>
            </a:fld>
            <a:endParaRPr lang="en-GB" altLang="en-US" sz="1200">
              <a:latin typeface="Times New Roman" panose="02020603050405020304" pitchFamily="18" charset="0"/>
            </a:endParaRPr>
          </a:p>
        </p:txBody>
      </p:sp>
      <p:sp>
        <p:nvSpPr>
          <p:cNvPr id="72707" name="Rectangle 2">
            <a:extLst>
              <a:ext uri="{FF2B5EF4-FFF2-40B4-BE49-F238E27FC236}">
                <a16:creationId xmlns:a16="http://schemas.microsoft.com/office/drawing/2014/main" id="{E5526647-31FA-49D1-B467-B720A01F303D}"/>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BE3F7DE2-4906-4155-BB35-B78B68AC06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57B6E6B-2AFF-44A3-96C3-6AE988A7D1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775C168-2F72-4C05-ABB5-6D1BADDB8927}" type="slidenum">
              <a:rPr lang="en-GB" altLang="en-US" sz="1200">
                <a:latin typeface="Times New Roman" panose="02020603050405020304" pitchFamily="18" charset="0"/>
              </a:rPr>
              <a:pPr/>
              <a:t>29</a:t>
            </a:fld>
            <a:endParaRPr lang="en-GB" altLang="en-US" sz="1200">
              <a:latin typeface="Times New Roman" panose="02020603050405020304" pitchFamily="18" charset="0"/>
            </a:endParaRPr>
          </a:p>
        </p:txBody>
      </p:sp>
      <p:sp>
        <p:nvSpPr>
          <p:cNvPr id="44035" name="Rectangle 2">
            <a:extLst>
              <a:ext uri="{FF2B5EF4-FFF2-40B4-BE49-F238E27FC236}">
                <a16:creationId xmlns:a16="http://schemas.microsoft.com/office/drawing/2014/main" id="{7D4F6964-C879-4D16-9ECC-899044A2095D}"/>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1A63155-F0F5-43FE-B13C-6D4F908CA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380154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D450959-9C75-4DEB-A3EF-07A2C534DD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45B34C5-6721-4987-801E-2A7D587EDDB5}" type="slidenum">
              <a:rPr lang="en-GB" altLang="en-US" sz="1200">
                <a:latin typeface="Times New Roman" panose="02020603050405020304" pitchFamily="18" charset="0"/>
              </a:rPr>
              <a:pPr/>
              <a:t>30</a:t>
            </a:fld>
            <a:endParaRPr lang="en-GB" altLang="en-US" sz="1200">
              <a:latin typeface="Times New Roman" panose="02020603050405020304" pitchFamily="18" charset="0"/>
            </a:endParaRPr>
          </a:p>
        </p:txBody>
      </p:sp>
      <p:sp>
        <p:nvSpPr>
          <p:cNvPr id="46083" name="Rectangle 2">
            <a:extLst>
              <a:ext uri="{FF2B5EF4-FFF2-40B4-BE49-F238E27FC236}">
                <a16:creationId xmlns:a16="http://schemas.microsoft.com/office/drawing/2014/main" id="{A42F0605-2EA1-451E-AB00-2256BEDD9591}"/>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9ED616D8-0928-48BF-A20D-1DF15BA1E4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D1EE7DEB-86A9-4B3E-8611-E86C51C447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5B26C5DE-A770-4201-8E68-3E40C70BAE81}" type="slidenum">
              <a:rPr lang="en-GB" altLang="en-US" sz="1200">
                <a:latin typeface="Times New Roman" panose="02020603050405020304" pitchFamily="18" charset="0"/>
              </a:rPr>
              <a:pPr/>
              <a:t>31</a:t>
            </a:fld>
            <a:endParaRPr lang="en-GB" altLang="en-US" sz="1200">
              <a:latin typeface="Times New Roman" panose="02020603050405020304" pitchFamily="18" charset="0"/>
            </a:endParaRPr>
          </a:p>
        </p:txBody>
      </p:sp>
      <p:sp>
        <p:nvSpPr>
          <p:cNvPr id="48131" name="Rectangle 2">
            <a:extLst>
              <a:ext uri="{FF2B5EF4-FFF2-40B4-BE49-F238E27FC236}">
                <a16:creationId xmlns:a16="http://schemas.microsoft.com/office/drawing/2014/main" id="{1473D541-1FC2-4A20-83BB-2541D5E190B8}"/>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54C75327-151D-4182-8FAD-4F18D8BA64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FDAF4824-ACF0-4B59-8263-325A748FDD9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152E3E0-6447-45EC-B1FC-0E255744828F}" type="slidenum">
              <a:rPr lang="en-GB" altLang="en-US" sz="1200">
                <a:latin typeface="Times New Roman" panose="02020603050405020304" pitchFamily="18" charset="0"/>
              </a:rPr>
              <a:pPr/>
              <a:t>32</a:t>
            </a:fld>
            <a:endParaRPr lang="en-GB" altLang="en-US" sz="1200">
              <a:latin typeface="Times New Roman" panose="02020603050405020304" pitchFamily="18" charset="0"/>
            </a:endParaRPr>
          </a:p>
        </p:txBody>
      </p:sp>
      <p:sp>
        <p:nvSpPr>
          <p:cNvPr id="50179" name="Rectangle 2">
            <a:extLst>
              <a:ext uri="{FF2B5EF4-FFF2-40B4-BE49-F238E27FC236}">
                <a16:creationId xmlns:a16="http://schemas.microsoft.com/office/drawing/2014/main" id="{ACE503E2-6E0D-4655-9D6C-B20F15A71A3E}"/>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6B85061D-4A20-4574-B2DA-AB256B2C066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33</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518504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34</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133251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35</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4530414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36</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234716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37</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137802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38</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661909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39</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007111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40</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10700097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41</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245378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42</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7522562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43</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1086722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16B0CD4A-3301-445F-80D8-53165290DA6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93E3843-1563-46E2-B5AF-53D308366304}" type="slidenum">
              <a:rPr lang="en-GB" altLang="en-US" sz="1200">
                <a:latin typeface="Times New Roman" panose="02020603050405020304" pitchFamily="18" charset="0"/>
              </a:rPr>
              <a:pPr/>
              <a:t>44</a:t>
            </a:fld>
            <a:endParaRPr lang="en-GB" altLang="en-US" sz="1200">
              <a:latin typeface="Times New Roman" panose="02020603050405020304" pitchFamily="18" charset="0"/>
            </a:endParaRPr>
          </a:p>
        </p:txBody>
      </p:sp>
      <p:sp>
        <p:nvSpPr>
          <p:cNvPr id="76803" name="Rectangle 2">
            <a:extLst>
              <a:ext uri="{FF2B5EF4-FFF2-40B4-BE49-F238E27FC236}">
                <a16:creationId xmlns:a16="http://schemas.microsoft.com/office/drawing/2014/main" id="{F2EB1F70-E15A-4FCB-BE05-EA609C85B9EA}"/>
              </a:ext>
            </a:extLst>
          </p:cNvPr>
          <p:cNvSpPr>
            <a:spLocks noGrp="1" noRot="1" noChangeAspect="1" noChangeArrowheads="1" noTextEdit="1"/>
          </p:cNvSpPr>
          <p:nvPr>
            <p:ph type="sldImg"/>
          </p:nvPr>
        </p:nvSpPr>
        <p:spPr>
          <a:ln/>
        </p:spPr>
      </p:sp>
      <p:sp>
        <p:nvSpPr>
          <p:cNvPr id="76804" name="Rectangle 3">
            <a:extLst>
              <a:ext uri="{FF2B5EF4-FFF2-40B4-BE49-F238E27FC236}">
                <a16:creationId xmlns:a16="http://schemas.microsoft.com/office/drawing/2014/main" id="{11D8A8FB-5C13-4378-B5A4-3D926E90B74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8AA9FFA7-6E95-4399-87C8-75A1B6054D0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20A2628-5013-4B77-B4EE-E7C8D07A238F}" type="slidenum">
              <a:rPr lang="en-GB" altLang="en-US" sz="1200">
                <a:latin typeface="Times New Roman" panose="02020603050405020304" pitchFamily="18" charset="0"/>
              </a:rPr>
              <a:pPr/>
              <a:t>45</a:t>
            </a:fld>
            <a:endParaRPr lang="en-GB" altLang="en-US" sz="1200">
              <a:latin typeface="Times New Roman" panose="02020603050405020304" pitchFamily="18" charset="0"/>
            </a:endParaRPr>
          </a:p>
        </p:txBody>
      </p:sp>
      <p:sp>
        <p:nvSpPr>
          <p:cNvPr id="78851" name="Rectangle 2">
            <a:extLst>
              <a:ext uri="{FF2B5EF4-FFF2-40B4-BE49-F238E27FC236}">
                <a16:creationId xmlns:a16="http://schemas.microsoft.com/office/drawing/2014/main" id="{2CF5C3E7-5279-4160-8163-D8CFFA7384A7}"/>
              </a:ext>
            </a:extLst>
          </p:cNvPr>
          <p:cNvSpPr>
            <a:spLocks noGrp="1" noRot="1" noChangeAspect="1" noChangeArrowheads="1" noTextEdit="1"/>
          </p:cNvSpPr>
          <p:nvPr>
            <p:ph type="sldImg"/>
          </p:nvPr>
        </p:nvSpPr>
        <p:spPr>
          <a:ln/>
        </p:spPr>
      </p:sp>
      <p:sp>
        <p:nvSpPr>
          <p:cNvPr id="78852" name="Rectangle 3">
            <a:extLst>
              <a:ext uri="{FF2B5EF4-FFF2-40B4-BE49-F238E27FC236}">
                <a16:creationId xmlns:a16="http://schemas.microsoft.com/office/drawing/2014/main" id="{30B38562-84F2-4BBE-968A-4AA9762CCE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040EF1E3-957F-4594-8F9F-76C548C6936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87BD531-6764-4B20-A921-DB30E407B558}" type="slidenum">
              <a:rPr lang="en-GB" altLang="en-US" sz="1200">
                <a:latin typeface="Times New Roman" panose="02020603050405020304" pitchFamily="18" charset="0"/>
              </a:rPr>
              <a:pPr/>
              <a:t>46</a:t>
            </a:fld>
            <a:endParaRPr lang="en-GB" altLang="en-US" sz="1200">
              <a:latin typeface="Times New Roman" panose="02020603050405020304" pitchFamily="18" charset="0"/>
            </a:endParaRPr>
          </a:p>
        </p:txBody>
      </p:sp>
      <p:sp>
        <p:nvSpPr>
          <p:cNvPr id="80899" name="Rectangle 2">
            <a:extLst>
              <a:ext uri="{FF2B5EF4-FFF2-40B4-BE49-F238E27FC236}">
                <a16:creationId xmlns:a16="http://schemas.microsoft.com/office/drawing/2014/main" id="{8322CE11-26C8-4D65-A198-B72FB72E2CE0}"/>
              </a:ext>
            </a:extLst>
          </p:cNvPr>
          <p:cNvSpPr>
            <a:spLocks noGrp="1" noRot="1" noChangeAspect="1" noChangeArrowheads="1" noTextEdit="1"/>
          </p:cNvSpPr>
          <p:nvPr>
            <p:ph type="sldImg"/>
          </p:nvPr>
        </p:nvSpPr>
        <p:spPr>
          <a:ln/>
        </p:spPr>
      </p:sp>
      <p:sp>
        <p:nvSpPr>
          <p:cNvPr id="80900" name="Rectangle 3">
            <a:extLst>
              <a:ext uri="{FF2B5EF4-FFF2-40B4-BE49-F238E27FC236}">
                <a16:creationId xmlns:a16="http://schemas.microsoft.com/office/drawing/2014/main" id="{F0F8B973-42E6-4652-96D2-FC1FA72FD8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a:extLst>
              <a:ext uri="{FF2B5EF4-FFF2-40B4-BE49-F238E27FC236}">
                <a16:creationId xmlns:a16="http://schemas.microsoft.com/office/drawing/2014/main" id="{8129CB2D-944E-4EE6-B66A-254603FD47F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1DF3A50-D2F6-4200-9FB8-B2DA5E437545}" type="slidenum">
              <a:rPr lang="en-GB" altLang="en-US" sz="1200">
                <a:latin typeface="Times New Roman" panose="02020603050405020304" pitchFamily="18" charset="0"/>
              </a:rPr>
              <a:pPr/>
              <a:t>47</a:t>
            </a:fld>
            <a:endParaRPr lang="en-GB" altLang="en-US" sz="1200">
              <a:latin typeface="Times New Roman" panose="02020603050405020304" pitchFamily="18" charset="0"/>
            </a:endParaRPr>
          </a:p>
        </p:txBody>
      </p:sp>
      <p:sp>
        <p:nvSpPr>
          <p:cNvPr id="99331" name="Rectangle 2">
            <a:extLst>
              <a:ext uri="{FF2B5EF4-FFF2-40B4-BE49-F238E27FC236}">
                <a16:creationId xmlns:a16="http://schemas.microsoft.com/office/drawing/2014/main" id="{ED92EE6D-6993-470F-B094-7CF8307BDD0F}"/>
              </a:ext>
            </a:extLst>
          </p:cNvPr>
          <p:cNvSpPr>
            <a:spLocks noGrp="1" noRot="1" noChangeAspect="1" noChangeArrowheads="1" noTextEdit="1"/>
          </p:cNvSpPr>
          <p:nvPr>
            <p:ph type="sldImg"/>
          </p:nvPr>
        </p:nvSpPr>
        <p:spPr>
          <a:ln/>
        </p:spPr>
      </p:sp>
      <p:sp>
        <p:nvSpPr>
          <p:cNvPr id="99332" name="Rectangle 3">
            <a:extLst>
              <a:ext uri="{FF2B5EF4-FFF2-40B4-BE49-F238E27FC236}">
                <a16:creationId xmlns:a16="http://schemas.microsoft.com/office/drawing/2014/main" id="{DE599ADF-B678-4DF8-9501-934461ACB5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ACC8D80A-2D94-4A7F-A531-C63709FFC9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8E62F42-824E-4F4B-B988-FF672A46C625}" type="slidenum">
              <a:rPr lang="en-GB" altLang="en-US" sz="1200">
                <a:latin typeface="Times New Roman" panose="02020603050405020304" pitchFamily="18" charset="0"/>
              </a:rPr>
              <a:pPr/>
              <a:t>48</a:t>
            </a:fld>
            <a:endParaRPr lang="en-GB" altLang="en-US" sz="1200">
              <a:latin typeface="Times New Roman" panose="02020603050405020304" pitchFamily="18" charset="0"/>
            </a:endParaRPr>
          </a:p>
        </p:txBody>
      </p:sp>
      <p:sp>
        <p:nvSpPr>
          <p:cNvPr id="101379" name="Rectangle 2">
            <a:extLst>
              <a:ext uri="{FF2B5EF4-FFF2-40B4-BE49-F238E27FC236}">
                <a16:creationId xmlns:a16="http://schemas.microsoft.com/office/drawing/2014/main" id="{E799C42B-0C1C-41CA-AAEC-8A19DD9CCD64}"/>
              </a:ext>
            </a:extLst>
          </p:cNvPr>
          <p:cNvSpPr>
            <a:spLocks noGrp="1" noRot="1" noChangeAspect="1" noChangeArrowheads="1" noTextEdit="1"/>
          </p:cNvSpPr>
          <p:nvPr>
            <p:ph type="sldImg"/>
          </p:nvPr>
        </p:nvSpPr>
        <p:spPr>
          <a:ln/>
        </p:spPr>
      </p:sp>
      <p:sp>
        <p:nvSpPr>
          <p:cNvPr id="101380" name="Rectangle 3">
            <a:extLst>
              <a:ext uri="{FF2B5EF4-FFF2-40B4-BE49-F238E27FC236}">
                <a16:creationId xmlns:a16="http://schemas.microsoft.com/office/drawing/2014/main" id="{DCCEC081-B3BC-4664-A63F-055E2C20DB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3D4BFD65-B563-4DDC-A09A-A0539D2A7F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EC4264A-3E66-4133-B81A-7C3AFDC56CC3}" type="slidenum">
              <a:rPr lang="en-GB" altLang="en-US" sz="1200">
                <a:latin typeface="Times New Roman" panose="02020603050405020304" pitchFamily="18" charset="0"/>
              </a:rPr>
              <a:pPr/>
              <a:t>49</a:t>
            </a:fld>
            <a:endParaRPr lang="en-GB" altLang="en-US" sz="1200">
              <a:latin typeface="Times New Roman" panose="02020603050405020304" pitchFamily="18" charset="0"/>
            </a:endParaRPr>
          </a:p>
        </p:txBody>
      </p:sp>
      <p:sp>
        <p:nvSpPr>
          <p:cNvPr id="105475" name="Rectangle 1026">
            <a:extLst>
              <a:ext uri="{FF2B5EF4-FFF2-40B4-BE49-F238E27FC236}">
                <a16:creationId xmlns:a16="http://schemas.microsoft.com/office/drawing/2014/main" id="{8BE490FB-C1FE-4B8E-AEAB-AAC6038631EF}"/>
              </a:ext>
            </a:extLst>
          </p:cNvPr>
          <p:cNvSpPr>
            <a:spLocks noGrp="1" noRot="1" noChangeAspect="1" noChangeArrowheads="1" noTextEdit="1"/>
          </p:cNvSpPr>
          <p:nvPr>
            <p:ph type="sldImg"/>
          </p:nvPr>
        </p:nvSpPr>
        <p:spPr>
          <a:ln/>
        </p:spPr>
      </p:sp>
      <p:sp>
        <p:nvSpPr>
          <p:cNvPr id="105476" name="Rectangle 1027">
            <a:extLst>
              <a:ext uri="{FF2B5EF4-FFF2-40B4-BE49-F238E27FC236}">
                <a16:creationId xmlns:a16="http://schemas.microsoft.com/office/drawing/2014/main" id="{D1B110A1-B991-495D-8758-C9AF62B204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3D4BFD65-B563-4DDC-A09A-A0539D2A7F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EC4264A-3E66-4133-B81A-7C3AFDC56CC3}" type="slidenum">
              <a:rPr lang="en-GB" altLang="en-US" sz="1200">
                <a:latin typeface="Times New Roman" panose="02020603050405020304" pitchFamily="18" charset="0"/>
              </a:rPr>
              <a:pPr/>
              <a:t>50</a:t>
            </a:fld>
            <a:endParaRPr lang="en-GB" altLang="en-US" sz="1200">
              <a:latin typeface="Times New Roman" panose="02020603050405020304" pitchFamily="18" charset="0"/>
            </a:endParaRPr>
          </a:p>
        </p:txBody>
      </p:sp>
      <p:sp>
        <p:nvSpPr>
          <p:cNvPr id="105475" name="Rectangle 1026">
            <a:extLst>
              <a:ext uri="{FF2B5EF4-FFF2-40B4-BE49-F238E27FC236}">
                <a16:creationId xmlns:a16="http://schemas.microsoft.com/office/drawing/2014/main" id="{8BE490FB-C1FE-4B8E-AEAB-AAC6038631EF}"/>
              </a:ext>
            </a:extLst>
          </p:cNvPr>
          <p:cNvSpPr>
            <a:spLocks noGrp="1" noRot="1" noChangeAspect="1" noChangeArrowheads="1" noTextEdit="1"/>
          </p:cNvSpPr>
          <p:nvPr>
            <p:ph type="sldImg"/>
          </p:nvPr>
        </p:nvSpPr>
        <p:spPr>
          <a:ln/>
        </p:spPr>
      </p:sp>
      <p:sp>
        <p:nvSpPr>
          <p:cNvPr id="105476" name="Rectangle 1027">
            <a:extLst>
              <a:ext uri="{FF2B5EF4-FFF2-40B4-BE49-F238E27FC236}">
                <a16:creationId xmlns:a16="http://schemas.microsoft.com/office/drawing/2014/main" id="{D1B110A1-B991-495D-8758-C9AF62B204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046370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3759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4462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617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7039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2389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5798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103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2797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6952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1986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5146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41350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524000"/>
            <a:ext cx="10363200" cy="4724400"/>
          </a:xfrm>
        </p:spPr>
        <p:txBody>
          <a:bodyPr/>
          <a:lstStyle/>
          <a:p>
            <a:pPr lvl="0"/>
            <a:endParaRPr lang="en-GB" noProof="0"/>
          </a:p>
        </p:txBody>
      </p:sp>
    </p:spTree>
    <p:extLst>
      <p:ext uri="{BB962C8B-B14F-4D97-AF65-F5344CB8AC3E}">
        <p14:creationId xmlns:p14="http://schemas.microsoft.com/office/powerpoint/2010/main" val="1958311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07381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5.emf"/></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16.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5756" y="559532"/>
            <a:ext cx="7992888" cy="4824536"/>
          </a:xfrm>
        </p:spPr>
        <p:txBody>
          <a:bodyPr>
            <a:normAutofit fontScale="90000"/>
          </a:bodyPr>
          <a:lstStyle/>
          <a:p>
            <a:br>
              <a:rPr lang="en-GB" altLang="en-US" sz="2400" dirty="0"/>
            </a:br>
            <a:br>
              <a:rPr lang="en-GB" altLang="en-US" b="1" dirty="0"/>
            </a:br>
            <a:r>
              <a:rPr lang="en-GB" b="1" dirty="0"/>
              <a:t>Project Management LCBB5005 </a:t>
            </a:r>
            <a:br>
              <a:rPr lang="en-GB" sz="3200" b="1" dirty="0">
                <a:solidFill>
                  <a:schemeClr val="accent2">
                    <a:lumMod val="20000"/>
                    <a:lumOff val="80000"/>
                  </a:schemeClr>
                </a:solidFill>
              </a:rPr>
            </a:br>
            <a:br>
              <a:rPr lang="en-GB" sz="3200" b="1" dirty="0"/>
            </a:br>
            <a:r>
              <a:rPr lang="en-GB" sz="3200" b="1"/>
              <a:t>WEEK 7</a:t>
            </a:r>
            <a:br>
              <a:rPr lang="en-GB" sz="3200" b="1" dirty="0"/>
            </a:br>
            <a:r>
              <a:rPr lang="en-GB" sz="3200" b="1" dirty="0"/>
              <a:t>Project Finance </a:t>
            </a:r>
            <a:br>
              <a:rPr lang="en-GB" sz="3200" b="1" dirty="0"/>
            </a:br>
            <a:r>
              <a:rPr lang="en-GB" sz="3200" b="1" dirty="0"/>
              <a:t> </a:t>
            </a:r>
            <a:br>
              <a:rPr lang="en-GB" sz="32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E8D9DDC-88EE-4634-998F-F810B3382064}"/>
              </a:ext>
            </a:extLst>
          </p:cNvPr>
          <p:cNvSpPr>
            <a:spLocks noGrp="1" noChangeArrowheads="1"/>
          </p:cNvSpPr>
          <p:nvPr>
            <p:ph type="title"/>
          </p:nvPr>
        </p:nvSpPr>
        <p:spPr>
          <a:xfrm>
            <a:off x="1747973" y="204281"/>
            <a:ext cx="7772400" cy="1143000"/>
          </a:xfrm>
        </p:spPr>
        <p:txBody>
          <a:bodyPr/>
          <a:lstStyle/>
          <a:p>
            <a:r>
              <a:rPr lang="en-GB" altLang="en-US" b="1" dirty="0">
                <a:latin typeface="Verdana" panose="020B0604030504040204" pitchFamily="34" charset="0"/>
              </a:rPr>
              <a:t>Learning Objectives</a:t>
            </a:r>
          </a:p>
        </p:txBody>
      </p:sp>
      <p:sp>
        <p:nvSpPr>
          <p:cNvPr id="6147" name="Rectangle 3">
            <a:extLst>
              <a:ext uri="{FF2B5EF4-FFF2-40B4-BE49-F238E27FC236}">
                <a16:creationId xmlns:a16="http://schemas.microsoft.com/office/drawing/2014/main" id="{112391F7-2F03-4F59-83A6-9222F3A82AB0}"/>
              </a:ext>
            </a:extLst>
          </p:cNvPr>
          <p:cNvSpPr>
            <a:spLocks noGrp="1" noChangeArrowheads="1"/>
          </p:cNvSpPr>
          <p:nvPr>
            <p:ph type="body" idx="1"/>
          </p:nvPr>
        </p:nvSpPr>
        <p:spPr>
          <a:xfrm>
            <a:off x="321013" y="1258349"/>
            <a:ext cx="11527276" cy="4286774"/>
          </a:xfrm>
        </p:spPr>
        <p:txBody>
          <a:bodyPr>
            <a:normAutofit fontScale="92500" lnSpcReduction="10000"/>
          </a:bodyPr>
          <a:lstStyle/>
          <a:p>
            <a:pPr>
              <a:buFont typeface="Wingdings" panose="05000000000000000000" pitchFamily="2" charset="2"/>
              <a:buChar char="§"/>
            </a:pPr>
            <a:r>
              <a:rPr lang="en-GB" altLang="en-US" dirty="0">
                <a:latin typeface="Verdana" panose="020B0604030504040204" pitchFamily="34" charset="0"/>
              </a:rPr>
              <a:t>Project estimates and source of financing</a:t>
            </a:r>
          </a:p>
          <a:p>
            <a:pPr>
              <a:buFont typeface="Wingdings" panose="05000000000000000000" pitchFamily="2" charset="2"/>
              <a:buChar char="§"/>
            </a:pPr>
            <a:r>
              <a:rPr lang="en-GB" altLang="en-US" dirty="0">
                <a:latin typeface="Verdana" panose="020B0604030504040204" pitchFamily="34" charset="0"/>
              </a:rPr>
              <a:t>To introduce the following methods of financial assessment</a:t>
            </a:r>
          </a:p>
          <a:p>
            <a:pPr lvl="1"/>
            <a:r>
              <a:rPr lang="en-GB" altLang="en-US" dirty="0">
                <a:latin typeface="Verdana" panose="020B0604030504040204" pitchFamily="34" charset="0"/>
              </a:rPr>
              <a:t>Payback</a:t>
            </a:r>
          </a:p>
          <a:p>
            <a:pPr lvl="1"/>
            <a:r>
              <a:rPr lang="en-GB" altLang="en-US" dirty="0">
                <a:latin typeface="Verdana" panose="020B0604030504040204" pitchFamily="34" charset="0"/>
              </a:rPr>
              <a:t>Return on Investment</a:t>
            </a:r>
          </a:p>
          <a:p>
            <a:pPr lvl="1"/>
            <a:r>
              <a:rPr lang="en-GB" altLang="en-US" dirty="0">
                <a:latin typeface="Verdana" panose="020B0604030504040204" pitchFamily="34" charset="0"/>
              </a:rPr>
              <a:t>Net Present Value</a:t>
            </a:r>
          </a:p>
          <a:p>
            <a:pPr lvl="1"/>
            <a:r>
              <a:rPr lang="en-GB" altLang="en-US" dirty="0">
                <a:latin typeface="Verdana" panose="020B0604030504040204" pitchFamily="34" charset="0"/>
              </a:rPr>
              <a:t>Non-financial methods</a:t>
            </a:r>
          </a:p>
          <a:p>
            <a:pPr lvl="1"/>
            <a:endParaRPr lang="en-GB" altLang="en-US" dirty="0">
              <a:latin typeface="Verdana" panose="020B0604030504040204" pitchFamily="34" charset="0"/>
            </a:endParaRPr>
          </a:p>
          <a:p>
            <a:pPr marL="360363" lvl="1">
              <a:buFont typeface="Wingdings" panose="05000000000000000000" pitchFamily="2" charset="2"/>
              <a:buChar char="§"/>
            </a:pPr>
            <a:r>
              <a:rPr lang="en-GB" altLang="en-US" dirty="0">
                <a:latin typeface="Verdana" panose="020B0604030504040204" pitchFamily="34" charset="0"/>
              </a:rPr>
              <a:t>Assess methods of estimating cost of a project (time and money)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00"/>
                                        <p:tgtEl>
                                          <p:spTgt spid="6146"/>
                                        </p:tgtEl>
                                      </p:cBhvr>
                                    </p:animEffect>
                                    <p:anim calcmode="lin" valueType="num">
                                      <p:cBhvr>
                                        <p:cTn id="8" dur="1000" fill="hold"/>
                                        <p:tgtEl>
                                          <p:spTgt spid="6146"/>
                                        </p:tgtEl>
                                        <p:attrNameLst>
                                          <p:attrName>ppt_x</p:attrName>
                                        </p:attrNameLst>
                                      </p:cBhvr>
                                      <p:tavLst>
                                        <p:tav tm="0">
                                          <p:val>
                                            <p:strVal val="#ppt_x"/>
                                          </p:val>
                                        </p:tav>
                                        <p:tav tm="100000">
                                          <p:val>
                                            <p:strVal val="#ppt_x"/>
                                          </p:val>
                                        </p:tav>
                                      </p:tavLst>
                                    </p:anim>
                                    <p:anim calcmode="lin" valueType="num">
                                      <p:cBhvr>
                                        <p:cTn id="9"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6147">
                                            <p:txEl>
                                              <p:pRg st="0" end="0"/>
                                            </p:txEl>
                                          </p:spTgt>
                                        </p:tgtEl>
                                        <p:attrNameLst>
                                          <p:attrName>style.visibility</p:attrName>
                                        </p:attrNameLst>
                                      </p:cBhvr>
                                      <p:to>
                                        <p:strVal val="visible"/>
                                      </p:to>
                                    </p:set>
                                    <p:animEffect transition="in" filter="barn(inVertical)">
                                      <p:cBhvr>
                                        <p:cTn id="14" dur="500"/>
                                        <p:tgtEl>
                                          <p:spTgt spid="6147">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6147">
                                            <p:txEl>
                                              <p:pRg st="1" end="1"/>
                                            </p:txEl>
                                          </p:spTgt>
                                        </p:tgtEl>
                                        <p:attrNameLst>
                                          <p:attrName>style.visibility</p:attrName>
                                        </p:attrNameLst>
                                      </p:cBhvr>
                                      <p:to>
                                        <p:strVal val="visible"/>
                                      </p:to>
                                    </p:set>
                                    <p:animEffect transition="in" filter="barn(inVertical)">
                                      <p:cBhvr>
                                        <p:cTn id="19" dur="500"/>
                                        <p:tgtEl>
                                          <p:spTgt spid="6147">
                                            <p:txEl>
                                              <p:pRg st="1" end="1"/>
                                            </p:tx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6147">
                                            <p:txEl>
                                              <p:pRg st="2" end="2"/>
                                            </p:txEl>
                                          </p:spTgt>
                                        </p:tgtEl>
                                        <p:attrNameLst>
                                          <p:attrName>style.visibility</p:attrName>
                                        </p:attrNameLst>
                                      </p:cBhvr>
                                      <p:to>
                                        <p:strVal val="visible"/>
                                      </p:to>
                                    </p:set>
                                    <p:animEffect transition="in" filter="barn(inVertical)">
                                      <p:cBhvr>
                                        <p:cTn id="22" dur="500"/>
                                        <p:tgtEl>
                                          <p:spTgt spid="6147">
                                            <p:txEl>
                                              <p:pRg st="2" end="2"/>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Effect transition="in" filter="barn(inVertical)">
                                      <p:cBhvr>
                                        <p:cTn id="25" dur="500"/>
                                        <p:tgtEl>
                                          <p:spTgt spid="6147">
                                            <p:txEl>
                                              <p:pRg st="3" end="3"/>
                                            </p:txEl>
                                          </p:spTgt>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6147">
                                            <p:txEl>
                                              <p:pRg st="4" end="4"/>
                                            </p:txEl>
                                          </p:spTgt>
                                        </p:tgtEl>
                                        <p:attrNameLst>
                                          <p:attrName>style.visibility</p:attrName>
                                        </p:attrNameLst>
                                      </p:cBhvr>
                                      <p:to>
                                        <p:strVal val="visible"/>
                                      </p:to>
                                    </p:set>
                                    <p:animEffect transition="in" filter="barn(inVertical)">
                                      <p:cBhvr>
                                        <p:cTn id="28" dur="500"/>
                                        <p:tgtEl>
                                          <p:spTgt spid="6147">
                                            <p:txEl>
                                              <p:pRg st="4" end="4"/>
                                            </p:txEl>
                                          </p:spTgt>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6147">
                                            <p:txEl>
                                              <p:pRg st="5" end="5"/>
                                            </p:txEl>
                                          </p:spTgt>
                                        </p:tgtEl>
                                        <p:attrNameLst>
                                          <p:attrName>style.visibility</p:attrName>
                                        </p:attrNameLst>
                                      </p:cBhvr>
                                      <p:to>
                                        <p:strVal val="visible"/>
                                      </p:to>
                                    </p:set>
                                    <p:animEffect transition="in" filter="barn(inVertical)">
                                      <p:cBhvr>
                                        <p:cTn id="31" dur="500"/>
                                        <p:tgtEl>
                                          <p:spTgt spid="6147">
                                            <p:txEl>
                                              <p:pRg st="5" end="5"/>
                                            </p:txEl>
                                          </p:spTgt>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6147">
                                            <p:txEl>
                                              <p:pRg st="7" end="7"/>
                                            </p:txEl>
                                          </p:spTgt>
                                        </p:tgtEl>
                                        <p:attrNameLst>
                                          <p:attrName>style.visibility</p:attrName>
                                        </p:attrNameLst>
                                      </p:cBhvr>
                                      <p:to>
                                        <p:strVal val="visible"/>
                                      </p:to>
                                    </p:set>
                                    <p:animEffect transition="in" filter="barn(inVertical)">
                                      <p:cBhvr>
                                        <p:cTn id="34" dur="500"/>
                                        <p:tgtEl>
                                          <p:spTgt spid="6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40E72C8-22E5-4325-9F26-3050BF0048AF}"/>
              </a:ext>
            </a:extLst>
          </p:cNvPr>
          <p:cNvSpPr>
            <a:spLocks noGrp="1" noChangeArrowheads="1"/>
          </p:cNvSpPr>
          <p:nvPr>
            <p:ph type="title"/>
          </p:nvPr>
        </p:nvSpPr>
        <p:spPr/>
        <p:txBody>
          <a:bodyPr/>
          <a:lstStyle/>
          <a:p>
            <a:r>
              <a:rPr lang="en-GB" altLang="en-US" dirty="0">
                <a:latin typeface="Verdana" panose="020B0604030504040204" pitchFamily="34" charset="0"/>
              </a:rPr>
              <a:t>Project Appraisal</a:t>
            </a:r>
          </a:p>
        </p:txBody>
      </p:sp>
      <p:sp>
        <p:nvSpPr>
          <p:cNvPr id="10243" name="Rectangle 3">
            <a:extLst>
              <a:ext uri="{FF2B5EF4-FFF2-40B4-BE49-F238E27FC236}">
                <a16:creationId xmlns:a16="http://schemas.microsoft.com/office/drawing/2014/main" id="{67E716F0-BFD8-48B7-83A9-A52002A5ACA3}"/>
              </a:ext>
            </a:extLst>
          </p:cNvPr>
          <p:cNvSpPr>
            <a:spLocks noGrp="1" noChangeArrowheads="1"/>
          </p:cNvSpPr>
          <p:nvPr>
            <p:ph type="body" idx="1"/>
          </p:nvPr>
        </p:nvSpPr>
        <p:spPr/>
        <p:txBody>
          <a:bodyPr/>
          <a:lstStyle/>
          <a:p>
            <a:r>
              <a:rPr lang="en-GB" altLang="en-US" dirty="0">
                <a:latin typeface="Verdana" panose="020B0604030504040204" pitchFamily="34" charset="0"/>
              </a:rPr>
              <a:t>Carry out full financial appraisal</a:t>
            </a:r>
          </a:p>
          <a:p>
            <a:r>
              <a:rPr lang="en-GB" altLang="en-US" dirty="0">
                <a:latin typeface="Verdana" panose="020B0604030504040204" pitchFamily="34" charset="0"/>
              </a:rPr>
              <a:t>To convince management that the project is viable</a:t>
            </a:r>
          </a:p>
          <a:p>
            <a:r>
              <a:rPr lang="en-GB" altLang="en-US" dirty="0">
                <a:latin typeface="Verdana" panose="020B0604030504040204" pitchFamily="34" charset="0"/>
              </a:rPr>
              <a:t>To ensure the company can fund the project without running out of cash during development!</a:t>
            </a:r>
          </a:p>
          <a:p>
            <a:r>
              <a:rPr lang="en-GB" altLang="en-US" dirty="0">
                <a:latin typeface="Verdana" panose="020B0604030504040204" pitchFamily="34" charset="0"/>
              </a:rPr>
              <a:t>Financial information goes into the business case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wipe(down)">
                                      <p:cBhvr>
                                        <p:cTn id="7" dur="500"/>
                                        <p:tgtEl>
                                          <p:spTgt spid="1024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barn(inVertical)">
                                      <p:cBhvr>
                                        <p:cTn id="12" dur="500"/>
                                        <p:tgtEl>
                                          <p:spTgt spid="102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243">
                                            <p:txEl>
                                              <p:pRg st="1" end="1"/>
                                            </p:txEl>
                                          </p:spTgt>
                                        </p:tgtEl>
                                        <p:attrNameLst>
                                          <p:attrName>style.visibility</p:attrName>
                                        </p:attrNameLst>
                                      </p:cBhvr>
                                      <p:to>
                                        <p:strVal val="visible"/>
                                      </p:to>
                                    </p:set>
                                    <p:animEffect transition="in" filter="barn(inVertical)">
                                      <p:cBhvr>
                                        <p:cTn id="17" dur="500"/>
                                        <p:tgtEl>
                                          <p:spTgt spid="102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243">
                                            <p:txEl>
                                              <p:pRg st="2" end="2"/>
                                            </p:txEl>
                                          </p:spTgt>
                                        </p:tgtEl>
                                        <p:attrNameLst>
                                          <p:attrName>style.visibility</p:attrName>
                                        </p:attrNameLst>
                                      </p:cBhvr>
                                      <p:to>
                                        <p:strVal val="visible"/>
                                      </p:to>
                                    </p:set>
                                    <p:animEffect transition="in" filter="barn(inVertical)">
                                      <p:cBhvr>
                                        <p:cTn id="22" dur="500"/>
                                        <p:tgtEl>
                                          <p:spTgt spid="1024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0243">
                                            <p:txEl>
                                              <p:pRg st="3" end="3"/>
                                            </p:txEl>
                                          </p:spTgt>
                                        </p:tgtEl>
                                        <p:attrNameLst>
                                          <p:attrName>style.visibility</p:attrName>
                                        </p:attrNameLst>
                                      </p:cBhvr>
                                      <p:to>
                                        <p:strVal val="visible"/>
                                      </p:to>
                                    </p:set>
                                    <p:animEffect transition="in" filter="barn(inVertical)">
                                      <p:cBhvr>
                                        <p:cTn id="27" dur="500"/>
                                        <p:tgtEl>
                                          <p:spTgt spid="102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C11DDB1-B1B7-47F2-9AC6-FADCB830C2C0}"/>
              </a:ext>
            </a:extLst>
          </p:cNvPr>
          <p:cNvSpPr>
            <a:spLocks noGrp="1" noChangeArrowheads="1"/>
          </p:cNvSpPr>
          <p:nvPr>
            <p:ph type="title"/>
          </p:nvPr>
        </p:nvSpPr>
        <p:spPr>
          <a:xfrm>
            <a:off x="522051" y="0"/>
            <a:ext cx="10972800" cy="1143000"/>
          </a:xfrm>
        </p:spPr>
        <p:txBody>
          <a:bodyPr/>
          <a:lstStyle/>
          <a:p>
            <a:r>
              <a:rPr lang="en-GB" altLang="en-US" sz="4000" b="1" dirty="0">
                <a:latin typeface="Verdana" panose="020B0604030504040204" pitchFamily="34" charset="0"/>
              </a:rPr>
              <a:t>Project Appraisal</a:t>
            </a:r>
          </a:p>
        </p:txBody>
      </p:sp>
      <p:sp>
        <p:nvSpPr>
          <p:cNvPr id="12291" name="Rectangle 3">
            <a:extLst>
              <a:ext uri="{FF2B5EF4-FFF2-40B4-BE49-F238E27FC236}">
                <a16:creationId xmlns:a16="http://schemas.microsoft.com/office/drawing/2014/main" id="{5C9B75B5-80A5-4F96-9B2C-DC05E662B510}"/>
              </a:ext>
            </a:extLst>
          </p:cNvPr>
          <p:cNvSpPr>
            <a:spLocks noGrp="1" noChangeArrowheads="1"/>
          </p:cNvSpPr>
          <p:nvPr>
            <p:ph type="body" idx="1"/>
          </p:nvPr>
        </p:nvSpPr>
        <p:spPr>
          <a:xfrm>
            <a:off x="1663430" y="992221"/>
            <a:ext cx="9004571" cy="4455268"/>
          </a:xfrm>
        </p:spPr>
        <p:txBody>
          <a:bodyPr>
            <a:normAutofit/>
          </a:bodyPr>
          <a:lstStyle/>
          <a:p>
            <a:pPr>
              <a:lnSpc>
                <a:spcPct val="90000"/>
              </a:lnSpc>
            </a:pPr>
            <a:r>
              <a:rPr lang="en-GB" altLang="en-US" dirty="0">
                <a:latin typeface="Verdana" panose="020B0604030504040204" pitchFamily="34" charset="0"/>
              </a:rPr>
              <a:t>Why run projects?</a:t>
            </a:r>
          </a:p>
          <a:p>
            <a:pPr lvl="1">
              <a:lnSpc>
                <a:spcPct val="90000"/>
              </a:lnSpc>
            </a:pPr>
            <a:r>
              <a:rPr lang="en-GB" altLang="en-US" dirty="0">
                <a:latin typeface="Verdana" panose="020B0604030504040204" pitchFamily="34" charset="0"/>
              </a:rPr>
              <a:t>To improve productivity</a:t>
            </a:r>
          </a:p>
          <a:p>
            <a:pPr lvl="1">
              <a:lnSpc>
                <a:spcPct val="90000"/>
              </a:lnSpc>
            </a:pPr>
            <a:r>
              <a:rPr lang="en-GB" altLang="en-US" dirty="0">
                <a:latin typeface="Verdana" panose="020B0604030504040204" pitchFamily="34" charset="0"/>
              </a:rPr>
              <a:t>To improve efficiency</a:t>
            </a:r>
          </a:p>
          <a:p>
            <a:pPr lvl="1">
              <a:lnSpc>
                <a:spcPct val="90000"/>
              </a:lnSpc>
            </a:pPr>
            <a:r>
              <a:rPr lang="en-GB" altLang="en-US" dirty="0">
                <a:latin typeface="Verdana" panose="020B0604030504040204" pitchFamily="34" charset="0"/>
              </a:rPr>
              <a:t>To reduce waste</a:t>
            </a:r>
          </a:p>
          <a:p>
            <a:pPr lvl="1">
              <a:lnSpc>
                <a:spcPct val="90000"/>
              </a:lnSpc>
            </a:pPr>
            <a:r>
              <a:rPr lang="en-GB" altLang="en-US" dirty="0">
                <a:latin typeface="Verdana" panose="020B0604030504040204" pitchFamily="34" charset="0"/>
              </a:rPr>
              <a:t>To introduce new products </a:t>
            </a:r>
          </a:p>
          <a:p>
            <a:pPr lvl="1">
              <a:lnSpc>
                <a:spcPct val="90000"/>
              </a:lnSpc>
            </a:pPr>
            <a:r>
              <a:rPr lang="en-GB" altLang="en-US" dirty="0">
                <a:latin typeface="Verdana" panose="020B0604030504040204" pitchFamily="34" charset="0"/>
              </a:rPr>
              <a:t>To make a profit</a:t>
            </a:r>
          </a:p>
          <a:p>
            <a:pPr lvl="1">
              <a:lnSpc>
                <a:spcPct val="90000"/>
              </a:lnSpc>
            </a:pPr>
            <a:r>
              <a:rPr lang="en-GB" altLang="en-US" sz="6000" b="1" dirty="0">
                <a:solidFill>
                  <a:srgbClr val="FF0000"/>
                </a:solidFill>
                <a:latin typeface="Verdana" panose="020B0604030504040204" pitchFamily="34" charset="0"/>
              </a:rPr>
              <a:t>To Make Money!</a:t>
            </a:r>
            <a:endParaRPr lang="en-GB" altLang="en-US" dirty="0">
              <a:latin typeface="Verdana" panose="020B0604030504040204" pitchFamily="34" charset="0"/>
            </a:endParaRPr>
          </a:p>
          <a:p>
            <a:pPr>
              <a:lnSpc>
                <a:spcPct val="90000"/>
              </a:lnSpc>
            </a:pP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wipe(down)">
                                      <p:cBhvr>
                                        <p:cTn id="7" dur="500"/>
                                        <p:tgtEl>
                                          <p:spTgt spid="1229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barn(inVertical)">
                                      <p:cBhvr>
                                        <p:cTn id="12" dur="500"/>
                                        <p:tgtEl>
                                          <p:spTgt spid="12291">
                                            <p:txEl>
                                              <p:pRg st="0" end="0"/>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12291">
                                            <p:txEl>
                                              <p:pRg st="1" end="1"/>
                                            </p:txEl>
                                          </p:spTgt>
                                        </p:tgtEl>
                                        <p:attrNameLst>
                                          <p:attrName>style.visibility</p:attrName>
                                        </p:attrNameLst>
                                      </p:cBhvr>
                                      <p:to>
                                        <p:strVal val="visible"/>
                                      </p:to>
                                    </p:set>
                                    <p:animEffect transition="in" filter="barn(inVertical)">
                                      <p:cBhvr>
                                        <p:cTn id="15" dur="500"/>
                                        <p:tgtEl>
                                          <p:spTgt spid="12291">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2291">
                                            <p:txEl>
                                              <p:pRg st="2" end="2"/>
                                            </p:txEl>
                                          </p:spTgt>
                                        </p:tgtEl>
                                        <p:attrNameLst>
                                          <p:attrName>style.visibility</p:attrName>
                                        </p:attrNameLst>
                                      </p:cBhvr>
                                      <p:to>
                                        <p:strVal val="visible"/>
                                      </p:to>
                                    </p:set>
                                    <p:animEffect transition="in" filter="barn(inVertical)">
                                      <p:cBhvr>
                                        <p:cTn id="18" dur="500"/>
                                        <p:tgtEl>
                                          <p:spTgt spid="12291">
                                            <p:txEl>
                                              <p:pRg st="2" end="2"/>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2291">
                                            <p:txEl>
                                              <p:pRg st="3" end="3"/>
                                            </p:txEl>
                                          </p:spTgt>
                                        </p:tgtEl>
                                        <p:attrNameLst>
                                          <p:attrName>style.visibility</p:attrName>
                                        </p:attrNameLst>
                                      </p:cBhvr>
                                      <p:to>
                                        <p:strVal val="visible"/>
                                      </p:to>
                                    </p:set>
                                    <p:animEffect transition="in" filter="barn(inVertical)">
                                      <p:cBhvr>
                                        <p:cTn id="21" dur="500"/>
                                        <p:tgtEl>
                                          <p:spTgt spid="12291">
                                            <p:txEl>
                                              <p:pRg st="3" end="3"/>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2291">
                                            <p:txEl>
                                              <p:pRg st="4" end="4"/>
                                            </p:txEl>
                                          </p:spTgt>
                                        </p:tgtEl>
                                        <p:attrNameLst>
                                          <p:attrName>style.visibility</p:attrName>
                                        </p:attrNameLst>
                                      </p:cBhvr>
                                      <p:to>
                                        <p:strVal val="visible"/>
                                      </p:to>
                                    </p:set>
                                    <p:animEffect transition="in" filter="barn(inVertical)">
                                      <p:cBhvr>
                                        <p:cTn id="24" dur="500"/>
                                        <p:tgtEl>
                                          <p:spTgt spid="12291">
                                            <p:txEl>
                                              <p:pRg st="4" end="4"/>
                                            </p:txEl>
                                          </p:spTgt>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animEffect transition="in" filter="barn(inVertical)">
                                      <p:cBhvr>
                                        <p:cTn id="27" dur="500"/>
                                        <p:tgtEl>
                                          <p:spTgt spid="12291">
                                            <p:txEl>
                                              <p:pRg st="5" end="5"/>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12291">
                                            <p:txEl>
                                              <p:pRg st="6" end="6"/>
                                            </p:txEl>
                                          </p:spTgt>
                                        </p:tgtEl>
                                        <p:attrNameLst>
                                          <p:attrName>style.visibility</p:attrName>
                                        </p:attrNameLst>
                                      </p:cBhvr>
                                      <p:to>
                                        <p:strVal val="visible"/>
                                      </p:to>
                                    </p:set>
                                    <p:animEffect transition="in" filter="barn(inVertical)">
                                      <p:cBhvr>
                                        <p:cTn id="30"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BBD7AF70-EAB9-47C6-BC27-A3D2E7DC5116}"/>
              </a:ext>
            </a:extLst>
          </p:cNvPr>
          <p:cNvSpPr>
            <a:spLocks noGrp="1" noChangeArrowheads="1"/>
          </p:cNvSpPr>
          <p:nvPr>
            <p:ph type="title"/>
          </p:nvPr>
        </p:nvSpPr>
        <p:spPr>
          <a:xfrm>
            <a:off x="609600" y="0"/>
            <a:ext cx="10972800" cy="1060315"/>
          </a:xfrm>
        </p:spPr>
        <p:txBody>
          <a:bodyPr/>
          <a:lstStyle/>
          <a:p>
            <a:r>
              <a:rPr lang="en-GB" altLang="en-US" dirty="0">
                <a:latin typeface="Verdana" panose="020B0604030504040204" pitchFamily="34" charset="0"/>
              </a:rPr>
              <a:t>Financial Appraisal</a:t>
            </a:r>
          </a:p>
        </p:txBody>
      </p:sp>
      <p:sp>
        <p:nvSpPr>
          <p:cNvPr id="106499" name="Rectangle 3">
            <a:extLst>
              <a:ext uri="{FF2B5EF4-FFF2-40B4-BE49-F238E27FC236}">
                <a16:creationId xmlns:a16="http://schemas.microsoft.com/office/drawing/2014/main" id="{A71C3415-8747-49EE-BED2-FA0152023F58}"/>
              </a:ext>
            </a:extLst>
          </p:cNvPr>
          <p:cNvSpPr>
            <a:spLocks noGrp="1" noChangeArrowheads="1"/>
          </p:cNvSpPr>
          <p:nvPr>
            <p:ph type="body" idx="1"/>
          </p:nvPr>
        </p:nvSpPr>
        <p:spPr>
          <a:xfrm>
            <a:off x="787940" y="930612"/>
            <a:ext cx="10700426" cy="4724400"/>
          </a:xfrm>
        </p:spPr>
        <p:txBody>
          <a:bodyPr>
            <a:normAutofit/>
          </a:bodyPr>
          <a:lstStyle/>
          <a:p>
            <a:r>
              <a:rPr lang="en-GB" altLang="en-US" dirty="0">
                <a:latin typeface="Verdana" panose="020B0604030504040204" pitchFamily="34" charset="0"/>
                <a:cs typeface="Times New Roman" panose="02020603050405020304" pitchFamily="18" charset="0"/>
              </a:rPr>
              <a:t>This is done in the initial review phase of the project</a:t>
            </a:r>
          </a:p>
          <a:p>
            <a:r>
              <a:rPr lang="en-GB" altLang="en-US" dirty="0">
                <a:latin typeface="Verdana" panose="020B0604030504040204" pitchFamily="34" charset="0"/>
                <a:cs typeface="Times New Roman" panose="02020603050405020304" pitchFamily="18" charset="0"/>
              </a:rPr>
              <a:t>It is performed to accept or reject projects</a:t>
            </a:r>
          </a:p>
          <a:p>
            <a:r>
              <a:rPr lang="en-GB" altLang="en-US" dirty="0">
                <a:latin typeface="Verdana" panose="020B0604030504040204" pitchFamily="34" charset="0"/>
                <a:cs typeface="Times New Roman" panose="02020603050405020304" pitchFamily="18" charset="0"/>
              </a:rPr>
              <a:t>It is done to choose the best projects for the company</a:t>
            </a:r>
          </a:p>
          <a:p>
            <a:pPr lvl="1"/>
            <a:r>
              <a:rPr lang="en-GB" altLang="en-US" dirty="0">
                <a:latin typeface="Verdana" panose="020B0604030504040204" pitchFamily="34" charset="0"/>
                <a:cs typeface="Times New Roman" panose="02020603050405020304" pitchFamily="18" charset="0"/>
              </a:rPr>
              <a:t>These may not be the most profitable ones!</a:t>
            </a:r>
          </a:p>
          <a:p>
            <a:r>
              <a:rPr lang="en-GB" altLang="en-US" dirty="0">
                <a:latin typeface="Verdana" panose="020B0604030504040204" pitchFamily="34" charset="0"/>
                <a:cs typeface="Times New Roman" panose="02020603050405020304" pitchFamily="18" charset="0"/>
              </a:rPr>
              <a:t>It is done in detail in the Appraisal phase of the project</a:t>
            </a: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6498"/>
                                        </p:tgtEl>
                                        <p:attrNameLst>
                                          <p:attrName>style.visibility</p:attrName>
                                        </p:attrNameLst>
                                      </p:cBhvr>
                                      <p:to>
                                        <p:strVal val="visible"/>
                                      </p:to>
                                    </p:set>
                                    <p:animEffect transition="in" filter="wipe(down)">
                                      <p:cBhvr>
                                        <p:cTn id="7" dur="500"/>
                                        <p:tgtEl>
                                          <p:spTgt spid="10649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6499">
                                            <p:txEl>
                                              <p:pRg st="0" end="0"/>
                                            </p:txEl>
                                          </p:spTgt>
                                        </p:tgtEl>
                                        <p:attrNameLst>
                                          <p:attrName>style.visibility</p:attrName>
                                        </p:attrNameLst>
                                      </p:cBhvr>
                                      <p:to>
                                        <p:strVal val="visible"/>
                                      </p:to>
                                    </p:set>
                                    <p:animEffect transition="in" filter="barn(inVertical)">
                                      <p:cBhvr>
                                        <p:cTn id="12" dur="500"/>
                                        <p:tgtEl>
                                          <p:spTgt spid="1064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6499">
                                            <p:txEl>
                                              <p:pRg st="1" end="1"/>
                                            </p:txEl>
                                          </p:spTgt>
                                        </p:tgtEl>
                                        <p:attrNameLst>
                                          <p:attrName>style.visibility</p:attrName>
                                        </p:attrNameLst>
                                      </p:cBhvr>
                                      <p:to>
                                        <p:strVal val="visible"/>
                                      </p:to>
                                    </p:set>
                                    <p:animEffect transition="in" filter="barn(inVertical)">
                                      <p:cBhvr>
                                        <p:cTn id="17" dur="500"/>
                                        <p:tgtEl>
                                          <p:spTgt spid="1064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6499">
                                            <p:txEl>
                                              <p:pRg st="2" end="2"/>
                                            </p:txEl>
                                          </p:spTgt>
                                        </p:tgtEl>
                                        <p:attrNameLst>
                                          <p:attrName>style.visibility</p:attrName>
                                        </p:attrNameLst>
                                      </p:cBhvr>
                                      <p:to>
                                        <p:strVal val="visible"/>
                                      </p:to>
                                    </p:set>
                                    <p:animEffect transition="in" filter="barn(inVertical)">
                                      <p:cBhvr>
                                        <p:cTn id="22" dur="500"/>
                                        <p:tgtEl>
                                          <p:spTgt spid="106499">
                                            <p:txEl>
                                              <p:pRg st="2" end="2"/>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06499">
                                            <p:txEl>
                                              <p:pRg st="3" end="3"/>
                                            </p:txEl>
                                          </p:spTgt>
                                        </p:tgtEl>
                                        <p:attrNameLst>
                                          <p:attrName>style.visibility</p:attrName>
                                        </p:attrNameLst>
                                      </p:cBhvr>
                                      <p:to>
                                        <p:strVal val="visible"/>
                                      </p:to>
                                    </p:set>
                                    <p:animEffect transition="in" filter="barn(inVertical)">
                                      <p:cBhvr>
                                        <p:cTn id="25" dur="500"/>
                                        <p:tgtEl>
                                          <p:spTgt spid="10649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106499">
                                            <p:txEl>
                                              <p:pRg st="4" end="4"/>
                                            </p:txEl>
                                          </p:spTgt>
                                        </p:tgtEl>
                                        <p:attrNameLst>
                                          <p:attrName>style.visibility</p:attrName>
                                        </p:attrNameLst>
                                      </p:cBhvr>
                                      <p:to>
                                        <p:strVal val="visible"/>
                                      </p:to>
                                    </p:set>
                                    <p:animEffect transition="in" filter="barn(inVertical)">
                                      <p:cBhvr>
                                        <p:cTn id="30" dur="500"/>
                                        <p:tgtEl>
                                          <p:spTgt spid="1064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98" grpId="0"/>
      <p:bldP spid="10649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9A177AC-98FC-4F4A-AB9F-C7A65F1647E6}"/>
              </a:ext>
            </a:extLst>
          </p:cNvPr>
          <p:cNvSpPr>
            <a:spLocks noGrp="1" noChangeArrowheads="1"/>
          </p:cNvSpPr>
          <p:nvPr>
            <p:ph type="title"/>
          </p:nvPr>
        </p:nvSpPr>
        <p:spPr>
          <a:xfrm>
            <a:off x="609600" y="226000"/>
            <a:ext cx="10972800" cy="731431"/>
          </a:xfrm>
        </p:spPr>
        <p:txBody>
          <a:bodyPr>
            <a:normAutofit fontScale="90000"/>
          </a:bodyPr>
          <a:lstStyle/>
          <a:p>
            <a:r>
              <a:rPr lang="en-GB" altLang="en-US" dirty="0"/>
              <a:t>Estimation (time and cost)</a:t>
            </a:r>
          </a:p>
        </p:txBody>
      </p:sp>
      <p:sp>
        <p:nvSpPr>
          <p:cNvPr id="8195" name="Rectangle 3">
            <a:extLst>
              <a:ext uri="{FF2B5EF4-FFF2-40B4-BE49-F238E27FC236}">
                <a16:creationId xmlns:a16="http://schemas.microsoft.com/office/drawing/2014/main" id="{A6E3A8C0-AB56-4CF6-88F1-495272FAA20D}"/>
              </a:ext>
            </a:extLst>
          </p:cNvPr>
          <p:cNvSpPr>
            <a:spLocks noGrp="1" noChangeArrowheads="1"/>
          </p:cNvSpPr>
          <p:nvPr>
            <p:ph type="body" idx="1"/>
          </p:nvPr>
        </p:nvSpPr>
        <p:spPr>
          <a:xfrm>
            <a:off x="195430" y="957431"/>
            <a:ext cx="11801139" cy="4772160"/>
          </a:xfrm>
        </p:spPr>
        <p:txBody>
          <a:bodyPr>
            <a:normAutofit fontScale="92500" lnSpcReduction="20000"/>
          </a:bodyPr>
          <a:lstStyle/>
          <a:p>
            <a:pPr>
              <a:spcBef>
                <a:spcPct val="80000"/>
              </a:spcBef>
            </a:pPr>
            <a:r>
              <a:rPr lang="en-GB" altLang="en-US" dirty="0"/>
              <a:t>Estimation is a process of </a:t>
            </a:r>
            <a:r>
              <a:rPr lang="en-GB" altLang="en-US" b="1" dirty="0"/>
              <a:t>forecasting</a:t>
            </a:r>
            <a:r>
              <a:rPr lang="en-GB" altLang="en-US" dirty="0"/>
              <a:t> or </a:t>
            </a:r>
            <a:r>
              <a:rPr lang="en-GB" altLang="en-US" b="1" dirty="0"/>
              <a:t>approximation,</a:t>
            </a:r>
            <a:r>
              <a:rPr lang="en-GB" altLang="en-US" dirty="0"/>
              <a:t> </a:t>
            </a:r>
            <a:r>
              <a:rPr lang="en-GB" altLang="en-US" b="1" u="sng" dirty="0"/>
              <a:t>Time</a:t>
            </a:r>
            <a:r>
              <a:rPr lang="en-GB" altLang="en-US" dirty="0"/>
              <a:t> and </a:t>
            </a:r>
            <a:r>
              <a:rPr lang="en-GB" altLang="en-US" b="1" u="sng" dirty="0"/>
              <a:t>Cost</a:t>
            </a:r>
            <a:r>
              <a:rPr lang="en-GB" altLang="en-US" dirty="0"/>
              <a:t> of </a:t>
            </a:r>
            <a:r>
              <a:rPr lang="en-GB" altLang="en-US" i="1" u="sng" dirty="0"/>
              <a:t>completing</a:t>
            </a:r>
            <a:r>
              <a:rPr lang="en-GB" altLang="en-US" dirty="0"/>
              <a:t> a project </a:t>
            </a:r>
          </a:p>
          <a:p>
            <a:pPr>
              <a:spcBef>
                <a:spcPct val="80000"/>
              </a:spcBef>
            </a:pPr>
            <a:r>
              <a:rPr lang="en-GB" altLang="en-US" dirty="0"/>
              <a:t>Estimate </a:t>
            </a:r>
            <a:r>
              <a:rPr lang="en-GB" altLang="en-US" b="1" u="sng" dirty="0"/>
              <a:t>multiple projects </a:t>
            </a:r>
            <a:r>
              <a:rPr lang="en-GB" altLang="en-US" dirty="0"/>
              <a:t>potentials and choose most viable</a:t>
            </a:r>
          </a:p>
          <a:p>
            <a:pPr>
              <a:spcBef>
                <a:spcPct val="80000"/>
              </a:spcBef>
            </a:pPr>
            <a:r>
              <a:rPr lang="en-GB" altLang="en-US" dirty="0"/>
              <a:t>Top-Down (by senior management using analogy, consensus or mathematical relationships </a:t>
            </a:r>
          </a:p>
          <a:p>
            <a:pPr>
              <a:spcBef>
                <a:spcPct val="80000"/>
              </a:spcBef>
            </a:pPr>
            <a:r>
              <a:rPr lang="en-GB" altLang="en-US" dirty="0"/>
              <a:t>Bottom-Up (people doing the work using elements in the WBS to estimate)</a:t>
            </a:r>
          </a:p>
          <a:p>
            <a:pPr>
              <a:spcBef>
                <a:spcPct val="80000"/>
              </a:spcBef>
            </a:pPr>
            <a:r>
              <a:rPr lang="en-GB" altLang="en-US" dirty="0"/>
              <a:t>1square feet cost £110 and 20days to complete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 calcmode="lin" valueType="num">
                                      <p:cBhvr additive="base">
                                        <p:cTn id="14"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195">
                                            <p:txEl>
                                              <p:pRg st="1" end="1"/>
                                            </p:txEl>
                                          </p:spTgt>
                                        </p:tgtEl>
                                        <p:attrNameLst>
                                          <p:attrName>style.visibility</p:attrName>
                                        </p:attrNameLst>
                                      </p:cBhvr>
                                      <p:to>
                                        <p:strVal val="visible"/>
                                      </p:to>
                                    </p:set>
                                    <p:anim calcmode="lin" valueType="num">
                                      <p:cBhvr additive="base">
                                        <p:cTn id="20"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195">
                                            <p:txEl>
                                              <p:pRg st="2" end="2"/>
                                            </p:txEl>
                                          </p:spTgt>
                                        </p:tgtEl>
                                        <p:attrNameLst>
                                          <p:attrName>style.visibility</p:attrName>
                                        </p:attrNameLst>
                                      </p:cBhvr>
                                      <p:to>
                                        <p:strVal val="visible"/>
                                      </p:to>
                                    </p:set>
                                    <p:anim calcmode="lin" valueType="num">
                                      <p:cBhvr additive="base">
                                        <p:cTn id="26"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195">
                                            <p:txEl>
                                              <p:pRg st="3" end="3"/>
                                            </p:txEl>
                                          </p:spTgt>
                                        </p:tgtEl>
                                        <p:attrNameLst>
                                          <p:attrName>style.visibility</p:attrName>
                                        </p:attrNameLst>
                                      </p:cBhvr>
                                      <p:to>
                                        <p:strVal val="visible"/>
                                      </p:to>
                                    </p:set>
                                    <p:anim calcmode="lin" valueType="num">
                                      <p:cBhvr additive="base">
                                        <p:cTn id="32"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195">
                                            <p:txEl>
                                              <p:pRg st="4" end="4"/>
                                            </p:txEl>
                                          </p:spTgt>
                                        </p:tgtEl>
                                        <p:attrNameLst>
                                          <p:attrName>style.visibility</p:attrName>
                                        </p:attrNameLst>
                                      </p:cBhvr>
                                      <p:to>
                                        <p:strVal val="visible"/>
                                      </p:to>
                                    </p:set>
                                    <p:anim calcmode="lin" valueType="num">
                                      <p:cBhvr additive="base">
                                        <p:cTn id="38"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9A177AC-98FC-4F4A-AB9F-C7A65F1647E6}"/>
              </a:ext>
            </a:extLst>
          </p:cNvPr>
          <p:cNvSpPr>
            <a:spLocks noGrp="1" noChangeArrowheads="1"/>
          </p:cNvSpPr>
          <p:nvPr>
            <p:ph type="title"/>
          </p:nvPr>
        </p:nvSpPr>
        <p:spPr>
          <a:xfrm>
            <a:off x="609600" y="226000"/>
            <a:ext cx="10972800" cy="731431"/>
          </a:xfrm>
        </p:spPr>
        <p:txBody>
          <a:bodyPr>
            <a:normAutofit fontScale="90000"/>
          </a:bodyPr>
          <a:lstStyle/>
          <a:p>
            <a:r>
              <a:rPr lang="en-GB" altLang="en-US" dirty="0"/>
              <a:t>Factors Influencing Good Estimates</a:t>
            </a:r>
          </a:p>
        </p:txBody>
      </p:sp>
      <p:sp>
        <p:nvSpPr>
          <p:cNvPr id="8195" name="Rectangle 3">
            <a:extLst>
              <a:ext uri="{FF2B5EF4-FFF2-40B4-BE49-F238E27FC236}">
                <a16:creationId xmlns:a16="http://schemas.microsoft.com/office/drawing/2014/main" id="{A6E3A8C0-AB56-4CF6-88F1-495272FAA20D}"/>
              </a:ext>
            </a:extLst>
          </p:cNvPr>
          <p:cNvSpPr>
            <a:spLocks noGrp="1" noChangeArrowheads="1"/>
          </p:cNvSpPr>
          <p:nvPr>
            <p:ph type="body" idx="1"/>
          </p:nvPr>
        </p:nvSpPr>
        <p:spPr>
          <a:xfrm>
            <a:off x="87550" y="957431"/>
            <a:ext cx="11909020" cy="4772160"/>
          </a:xfrm>
        </p:spPr>
        <p:txBody>
          <a:bodyPr>
            <a:normAutofit fontScale="85000" lnSpcReduction="10000"/>
          </a:bodyPr>
          <a:lstStyle/>
          <a:p>
            <a:pPr>
              <a:spcBef>
                <a:spcPct val="80000"/>
              </a:spcBef>
              <a:buFont typeface="Wingdings" panose="05000000000000000000" pitchFamily="2" charset="2"/>
              <a:buChar char="§"/>
            </a:pPr>
            <a:r>
              <a:rPr lang="en-GB" altLang="en-US" dirty="0"/>
              <a:t>Expectation is that 95% accuracy in estimates (time and cost)</a:t>
            </a:r>
          </a:p>
          <a:p>
            <a:pPr>
              <a:spcBef>
                <a:spcPct val="80000"/>
              </a:spcBef>
              <a:buFont typeface="Wingdings" panose="05000000000000000000" pitchFamily="2" charset="2"/>
              <a:buChar char="§"/>
            </a:pPr>
            <a:r>
              <a:rPr lang="en-GB" altLang="en-US" dirty="0"/>
              <a:t>Refined </a:t>
            </a:r>
            <a:r>
              <a:rPr lang="en-GB" altLang="en-US" b="1" dirty="0"/>
              <a:t>Past Experiences </a:t>
            </a:r>
            <a:r>
              <a:rPr lang="en-GB" altLang="en-US" dirty="0"/>
              <a:t>a good starting point to get estimates right</a:t>
            </a:r>
          </a:p>
          <a:p>
            <a:pPr marL="622300" indent="-261938">
              <a:spcBef>
                <a:spcPct val="80000"/>
              </a:spcBef>
            </a:pPr>
            <a:r>
              <a:rPr lang="en-GB" altLang="en-US" dirty="0"/>
              <a:t>Planning horizon- current events should have 100% accuracy</a:t>
            </a:r>
          </a:p>
          <a:p>
            <a:pPr marL="622300" indent="-261938">
              <a:spcBef>
                <a:spcPct val="80000"/>
              </a:spcBef>
            </a:pPr>
            <a:r>
              <a:rPr lang="en-GB" altLang="en-US" dirty="0"/>
              <a:t>Project duration in an uncertain world</a:t>
            </a:r>
          </a:p>
          <a:p>
            <a:pPr marL="622300" indent="-261938">
              <a:spcBef>
                <a:spcPct val="80000"/>
              </a:spcBef>
            </a:pPr>
            <a:r>
              <a:rPr lang="en-GB" altLang="en-US" dirty="0"/>
              <a:t>Knowledge and skills doing the estimation</a:t>
            </a:r>
          </a:p>
          <a:p>
            <a:pPr marL="622300" indent="-261938">
              <a:spcBef>
                <a:spcPct val="80000"/>
              </a:spcBef>
            </a:pPr>
            <a:r>
              <a:rPr lang="en-GB" altLang="en-US" dirty="0"/>
              <a:t>Project structure within the WBS (how detailed are you to clarify things)</a:t>
            </a:r>
          </a:p>
          <a:p>
            <a:pPr marL="622300" indent="-261938">
              <a:spcBef>
                <a:spcPct val="80000"/>
              </a:spcBef>
            </a:pPr>
            <a:r>
              <a:rPr lang="en-GB" altLang="en-US" dirty="0"/>
              <a:t>Other factors (holidays affect time, inflation uncertainty, legal limits)</a:t>
            </a:r>
          </a:p>
        </p:txBody>
      </p:sp>
    </p:spTree>
    <p:extLst>
      <p:ext uri="{BB962C8B-B14F-4D97-AF65-F5344CB8AC3E}">
        <p14:creationId xmlns:p14="http://schemas.microsoft.com/office/powerpoint/2010/main" val="55981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 calcmode="lin" valueType="num">
                                      <p:cBhvr additive="base">
                                        <p:cTn id="14"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195">
                                            <p:txEl>
                                              <p:pRg st="1" end="1"/>
                                            </p:txEl>
                                          </p:spTgt>
                                        </p:tgtEl>
                                        <p:attrNameLst>
                                          <p:attrName>style.visibility</p:attrName>
                                        </p:attrNameLst>
                                      </p:cBhvr>
                                      <p:to>
                                        <p:strVal val="visible"/>
                                      </p:to>
                                    </p:set>
                                    <p:anim calcmode="lin" valueType="num">
                                      <p:cBhvr additive="base">
                                        <p:cTn id="20"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195">
                                            <p:txEl>
                                              <p:pRg st="2" end="2"/>
                                            </p:txEl>
                                          </p:spTgt>
                                        </p:tgtEl>
                                        <p:attrNameLst>
                                          <p:attrName>style.visibility</p:attrName>
                                        </p:attrNameLst>
                                      </p:cBhvr>
                                      <p:to>
                                        <p:strVal val="visible"/>
                                      </p:to>
                                    </p:set>
                                    <p:anim calcmode="lin" valueType="num">
                                      <p:cBhvr additive="base">
                                        <p:cTn id="26"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195">
                                            <p:txEl>
                                              <p:pRg st="3" end="3"/>
                                            </p:txEl>
                                          </p:spTgt>
                                        </p:tgtEl>
                                        <p:attrNameLst>
                                          <p:attrName>style.visibility</p:attrName>
                                        </p:attrNameLst>
                                      </p:cBhvr>
                                      <p:to>
                                        <p:strVal val="visible"/>
                                      </p:to>
                                    </p:set>
                                    <p:anim calcmode="lin" valueType="num">
                                      <p:cBhvr additive="base">
                                        <p:cTn id="32"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195">
                                            <p:txEl>
                                              <p:pRg st="4" end="4"/>
                                            </p:txEl>
                                          </p:spTgt>
                                        </p:tgtEl>
                                        <p:attrNameLst>
                                          <p:attrName>style.visibility</p:attrName>
                                        </p:attrNameLst>
                                      </p:cBhvr>
                                      <p:to>
                                        <p:strVal val="visible"/>
                                      </p:to>
                                    </p:set>
                                    <p:anim calcmode="lin" valueType="num">
                                      <p:cBhvr additive="base">
                                        <p:cTn id="38"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195">
                                            <p:txEl>
                                              <p:pRg st="5" end="5"/>
                                            </p:txEl>
                                          </p:spTgt>
                                        </p:tgtEl>
                                        <p:attrNameLst>
                                          <p:attrName>style.visibility</p:attrName>
                                        </p:attrNameLst>
                                      </p:cBhvr>
                                      <p:to>
                                        <p:strVal val="visible"/>
                                      </p:to>
                                    </p:set>
                                    <p:anim calcmode="lin" valueType="num">
                                      <p:cBhvr additive="base">
                                        <p:cTn id="44"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8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8195">
                                            <p:txEl>
                                              <p:pRg st="6" end="6"/>
                                            </p:txEl>
                                          </p:spTgt>
                                        </p:tgtEl>
                                        <p:attrNameLst>
                                          <p:attrName>style.visibility</p:attrName>
                                        </p:attrNameLst>
                                      </p:cBhvr>
                                      <p:to>
                                        <p:strVal val="visible"/>
                                      </p:to>
                                    </p:set>
                                    <p:anim calcmode="lin" valueType="num">
                                      <p:cBhvr additive="base">
                                        <p:cTn id="50" dur="500" fill="hold"/>
                                        <p:tgtEl>
                                          <p:spTgt spid="8195">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819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9A177AC-98FC-4F4A-AB9F-C7A65F1647E6}"/>
              </a:ext>
            </a:extLst>
          </p:cNvPr>
          <p:cNvSpPr>
            <a:spLocks noGrp="1" noChangeArrowheads="1"/>
          </p:cNvSpPr>
          <p:nvPr>
            <p:ph type="title"/>
          </p:nvPr>
        </p:nvSpPr>
        <p:spPr>
          <a:xfrm>
            <a:off x="609600" y="89813"/>
            <a:ext cx="10972800" cy="731431"/>
          </a:xfrm>
        </p:spPr>
        <p:txBody>
          <a:bodyPr>
            <a:normAutofit fontScale="90000"/>
          </a:bodyPr>
          <a:lstStyle/>
          <a:p>
            <a:r>
              <a:rPr lang="en-GB" altLang="en-US" dirty="0"/>
              <a:t>Estimation Benefits (time and cost)</a:t>
            </a:r>
          </a:p>
        </p:txBody>
      </p:sp>
      <p:sp>
        <p:nvSpPr>
          <p:cNvPr id="8195" name="Rectangle 3">
            <a:extLst>
              <a:ext uri="{FF2B5EF4-FFF2-40B4-BE49-F238E27FC236}">
                <a16:creationId xmlns:a16="http://schemas.microsoft.com/office/drawing/2014/main" id="{A6E3A8C0-AB56-4CF6-88F1-495272FAA20D}"/>
              </a:ext>
            </a:extLst>
          </p:cNvPr>
          <p:cNvSpPr>
            <a:spLocks noGrp="1" noChangeArrowheads="1"/>
          </p:cNvSpPr>
          <p:nvPr>
            <p:ph type="body" idx="1"/>
          </p:nvPr>
        </p:nvSpPr>
        <p:spPr>
          <a:xfrm>
            <a:off x="252920" y="957431"/>
            <a:ext cx="11789924" cy="4753256"/>
          </a:xfrm>
        </p:spPr>
        <p:txBody>
          <a:bodyPr>
            <a:normAutofit/>
          </a:bodyPr>
          <a:lstStyle/>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Support good decision making (planning, scheduling, controls and monitoring)</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duration and cost of a project</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To schedule the work and compare actual vs planned activities and variances</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if project is worth taking (appraise or evaluate alternatives)</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cash flow needs</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how well a project is progressing</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Develop time-phase budgets and establish project baseline</a:t>
            </a:r>
          </a:p>
        </p:txBody>
      </p:sp>
    </p:spTree>
    <p:extLst>
      <p:ext uri="{BB962C8B-B14F-4D97-AF65-F5344CB8AC3E}">
        <p14:creationId xmlns:p14="http://schemas.microsoft.com/office/powerpoint/2010/main" val="47261826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 calcmode="lin" valueType="num">
                                      <p:cBhvr additive="base">
                                        <p:cTn id="14"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195">
                                            <p:txEl>
                                              <p:pRg st="1" end="1"/>
                                            </p:txEl>
                                          </p:spTgt>
                                        </p:tgtEl>
                                        <p:attrNameLst>
                                          <p:attrName>style.visibility</p:attrName>
                                        </p:attrNameLst>
                                      </p:cBhvr>
                                      <p:to>
                                        <p:strVal val="visible"/>
                                      </p:to>
                                    </p:set>
                                    <p:anim calcmode="lin" valueType="num">
                                      <p:cBhvr additive="base">
                                        <p:cTn id="20"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195">
                                            <p:txEl>
                                              <p:pRg st="2" end="2"/>
                                            </p:txEl>
                                          </p:spTgt>
                                        </p:tgtEl>
                                        <p:attrNameLst>
                                          <p:attrName>style.visibility</p:attrName>
                                        </p:attrNameLst>
                                      </p:cBhvr>
                                      <p:to>
                                        <p:strVal val="visible"/>
                                      </p:to>
                                    </p:set>
                                    <p:anim calcmode="lin" valueType="num">
                                      <p:cBhvr additive="base">
                                        <p:cTn id="26"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195">
                                            <p:txEl>
                                              <p:pRg st="3" end="3"/>
                                            </p:txEl>
                                          </p:spTgt>
                                        </p:tgtEl>
                                        <p:attrNameLst>
                                          <p:attrName>style.visibility</p:attrName>
                                        </p:attrNameLst>
                                      </p:cBhvr>
                                      <p:to>
                                        <p:strVal val="visible"/>
                                      </p:to>
                                    </p:set>
                                    <p:anim calcmode="lin" valueType="num">
                                      <p:cBhvr additive="base">
                                        <p:cTn id="32"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195">
                                            <p:txEl>
                                              <p:pRg st="4" end="4"/>
                                            </p:txEl>
                                          </p:spTgt>
                                        </p:tgtEl>
                                        <p:attrNameLst>
                                          <p:attrName>style.visibility</p:attrName>
                                        </p:attrNameLst>
                                      </p:cBhvr>
                                      <p:to>
                                        <p:strVal val="visible"/>
                                      </p:to>
                                    </p:set>
                                    <p:anim calcmode="lin" valueType="num">
                                      <p:cBhvr additive="base">
                                        <p:cTn id="38"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195">
                                            <p:txEl>
                                              <p:pRg st="5" end="5"/>
                                            </p:txEl>
                                          </p:spTgt>
                                        </p:tgtEl>
                                        <p:attrNameLst>
                                          <p:attrName>style.visibility</p:attrName>
                                        </p:attrNameLst>
                                      </p:cBhvr>
                                      <p:to>
                                        <p:strVal val="visible"/>
                                      </p:to>
                                    </p:set>
                                    <p:anim calcmode="lin" valueType="num">
                                      <p:cBhvr additive="base">
                                        <p:cTn id="44"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8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8195">
                                            <p:txEl>
                                              <p:pRg st="6" end="6"/>
                                            </p:txEl>
                                          </p:spTgt>
                                        </p:tgtEl>
                                        <p:attrNameLst>
                                          <p:attrName>style.visibility</p:attrName>
                                        </p:attrNameLst>
                                      </p:cBhvr>
                                      <p:to>
                                        <p:strVal val="visible"/>
                                      </p:to>
                                    </p:set>
                                    <p:anim calcmode="lin" valueType="num">
                                      <p:cBhvr additive="base">
                                        <p:cTn id="50" dur="500" fill="hold"/>
                                        <p:tgtEl>
                                          <p:spTgt spid="8195">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819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473413" y="128723"/>
            <a:ext cx="10972800" cy="812290"/>
          </a:xfrm>
        </p:spPr>
        <p:txBody>
          <a:bodyPr/>
          <a:lstStyle/>
          <a:p>
            <a:r>
              <a:rPr lang="en-GB" altLang="en-US" sz="4000" b="1" dirty="0">
                <a:latin typeface="Verdana" panose="020B0604030504040204" pitchFamily="34" charset="0"/>
              </a:rPr>
              <a:t>Consequences of Non-Estimation</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50196" y="941013"/>
            <a:ext cx="11623268" cy="4895583"/>
          </a:xfrm>
        </p:spPr>
        <p:txBody>
          <a:bodyPr>
            <a:normAutofit fontScale="92500" lnSpcReduction="10000"/>
          </a:bodyPr>
          <a:lstStyle/>
          <a:p>
            <a:pPr>
              <a:lnSpc>
                <a:spcPct val="90000"/>
              </a:lnSpc>
              <a:buFont typeface="Wingdings" panose="05000000000000000000" pitchFamily="2" charset="2"/>
              <a:buChar char="§"/>
            </a:pPr>
            <a:r>
              <a:rPr lang="en-GB" altLang="en-US" dirty="0">
                <a:latin typeface="Verdana" panose="020B0604030504040204" pitchFamily="34" charset="0"/>
              </a:rPr>
              <a:t>Project estimations (time and cost) is part of developing a project management plan</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Failing to estimate can have serious consequences:</a:t>
            </a:r>
          </a:p>
          <a:p>
            <a:pPr marL="534988" indent="-182563">
              <a:lnSpc>
                <a:spcPct val="90000"/>
              </a:lnSpc>
            </a:pPr>
            <a:r>
              <a:rPr lang="en-GB" altLang="en-US" sz="2600" dirty="0">
                <a:latin typeface="Verdana" panose="020B0604030504040204" pitchFamily="34" charset="0"/>
              </a:rPr>
              <a:t>Project may not be completed on time and on budget</a:t>
            </a:r>
          </a:p>
          <a:p>
            <a:pPr marL="352425" indent="0">
              <a:lnSpc>
                <a:spcPct val="90000"/>
              </a:lnSpc>
              <a:buNone/>
            </a:pPr>
            <a:endParaRPr lang="en-GB" altLang="en-US" sz="2600" dirty="0">
              <a:latin typeface="Verdana" panose="020B0604030504040204" pitchFamily="34" charset="0"/>
            </a:endParaRPr>
          </a:p>
          <a:p>
            <a:pPr marL="534988" indent="-182563">
              <a:lnSpc>
                <a:spcPct val="90000"/>
              </a:lnSpc>
            </a:pPr>
            <a:r>
              <a:rPr lang="en-GB" altLang="en-US" sz="2600" dirty="0">
                <a:latin typeface="Verdana" panose="020B0604030504040204" pitchFamily="34" charset="0"/>
              </a:rPr>
              <a:t>Could loose track of direction</a:t>
            </a:r>
          </a:p>
          <a:p>
            <a:pPr marL="352425" indent="0">
              <a:lnSpc>
                <a:spcPct val="90000"/>
              </a:lnSpc>
              <a:buNone/>
            </a:pPr>
            <a:endParaRPr lang="en-GB" altLang="en-US" sz="2600" dirty="0">
              <a:latin typeface="Verdana" panose="020B0604030504040204" pitchFamily="34" charset="0"/>
            </a:endParaRPr>
          </a:p>
          <a:p>
            <a:pPr marL="534988" indent="-182563">
              <a:lnSpc>
                <a:spcPct val="90000"/>
              </a:lnSpc>
            </a:pPr>
            <a:r>
              <a:rPr lang="en-GB" altLang="en-US" sz="2600" dirty="0">
                <a:latin typeface="Verdana" panose="020B0604030504040204" pitchFamily="34" charset="0"/>
              </a:rPr>
              <a:t>May be difficult to get funding without estimation</a:t>
            </a:r>
          </a:p>
          <a:p>
            <a:pPr marL="352425" indent="0">
              <a:lnSpc>
                <a:spcPct val="90000"/>
              </a:lnSpc>
              <a:buNone/>
            </a:pPr>
            <a:endParaRPr lang="en-GB" altLang="en-US" sz="2600" dirty="0">
              <a:latin typeface="Verdana" panose="020B0604030504040204" pitchFamily="34" charset="0"/>
            </a:endParaRPr>
          </a:p>
          <a:p>
            <a:pPr marL="534988" indent="-182563">
              <a:lnSpc>
                <a:spcPct val="90000"/>
              </a:lnSpc>
            </a:pPr>
            <a:r>
              <a:rPr lang="en-GB" altLang="en-US" sz="2600" dirty="0">
                <a:latin typeface="Verdana" panose="020B0604030504040204" pitchFamily="34" charset="0"/>
              </a:rPr>
              <a:t>The project may fail (evidence show poor estimates a major contributor to project failures)</a:t>
            </a:r>
          </a:p>
          <a:p>
            <a:pPr>
              <a:lnSpc>
                <a:spcPct val="90000"/>
              </a:lnSpc>
            </a:pP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7" end="7"/>
                                            </p:txEl>
                                          </p:spTgt>
                                        </p:tgtEl>
                                        <p:attrNameLst>
                                          <p:attrName>style.visibility</p:attrName>
                                        </p:attrNameLst>
                                      </p:cBhvr>
                                      <p:to>
                                        <p:strVal val="visible"/>
                                      </p:to>
                                    </p:set>
                                    <p:animEffect transition="in" filter="barn(inVertical)">
                                      <p:cBhvr>
                                        <p:cTn id="32" dur="500"/>
                                        <p:tgtEl>
                                          <p:spTgt spid="132099">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9" end="9"/>
                                            </p:txEl>
                                          </p:spTgt>
                                        </p:tgtEl>
                                        <p:attrNameLst>
                                          <p:attrName>style.visibility</p:attrName>
                                        </p:attrNameLst>
                                      </p:cBhvr>
                                      <p:to>
                                        <p:strVal val="visible"/>
                                      </p:to>
                                    </p:set>
                                    <p:animEffect transition="in" filter="barn(inVertical)">
                                      <p:cBhvr>
                                        <p:cTn id="37" dur="500"/>
                                        <p:tgtEl>
                                          <p:spTgt spid="13209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609600" y="171121"/>
            <a:ext cx="10972800" cy="829543"/>
          </a:xfrm>
        </p:spPr>
        <p:txBody>
          <a:bodyPr/>
          <a:lstStyle/>
          <a:p>
            <a:r>
              <a:rPr lang="en-GB" altLang="en-US" sz="4000" b="1" dirty="0">
                <a:latin typeface="Verdana" panose="020B0604030504040204" pitchFamily="34" charset="0"/>
              </a:rPr>
              <a:t>Estimation</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70936" y="1000664"/>
            <a:ext cx="11447253" cy="4719200"/>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Whether you use top-down or bottom up, estimation has TWO dimensions</a:t>
            </a:r>
          </a:p>
          <a:p>
            <a:pPr marL="0" indent="0">
              <a:lnSpc>
                <a:spcPct val="90000"/>
              </a:lnSpc>
              <a:buNone/>
            </a:pPr>
            <a:endParaRPr lang="en-GB" altLang="en-US" dirty="0">
              <a:latin typeface="Verdana" panose="020B0604030504040204" pitchFamily="34" charset="0"/>
            </a:endParaRPr>
          </a:p>
          <a:p>
            <a:pPr marL="706438" indent="-514350">
              <a:lnSpc>
                <a:spcPct val="90000"/>
              </a:lnSpc>
              <a:buFont typeface="+mj-lt"/>
              <a:buAutoNum type="arabicPeriod"/>
            </a:pPr>
            <a:r>
              <a:rPr lang="en-GB" altLang="en-US" sz="2800" dirty="0">
                <a:latin typeface="Verdana" panose="020B0604030504040204" pitchFamily="34" charset="0"/>
              </a:rPr>
              <a:t>Estimate the time and cost of the chosen project after deciding on it (we already looked at this in the WBS)</a:t>
            </a:r>
          </a:p>
          <a:p>
            <a:pPr marL="706438" indent="-514350">
              <a:lnSpc>
                <a:spcPct val="90000"/>
              </a:lnSpc>
              <a:buFont typeface="+mj-lt"/>
              <a:buAutoNum type="arabicPeriod"/>
            </a:pPr>
            <a:endParaRPr lang="en-GB" altLang="en-US" sz="2800" dirty="0">
              <a:latin typeface="Verdana" panose="020B0604030504040204" pitchFamily="34" charset="0"/>
            </a:endParaRPr>
          </a:p>
          <a:p>
            <a:pPr marL="706438" indent="-514350">
              <a:lnSpc>
                <a:spcPct val="90000"/>
              </a:lnSpc>
              <a:buFont typeface="+mj-lt"/>
              <a:buAutoNum type="arabicPeriod"/>
            </a:pPr>
            <a:r>
              <a:rPr lang="en-GB" altLang="en-US" sz="2800" dirty="0">
                <a:latin typeface="Verdana" panose="020B0604030504040204" pitchFamily="34" charset="0"/>
              </a:rPr>
              <a:t>Evaluate/Select/Appraise many project proposals and choose the one with the highest return or benefits</a:t>
            </a:r>
          </a:p>
          <a:p>
            <a:pPr marL="706438" indent="-514350">
              <a:lnSpc>
                <a:spcPct val="90000"/>
              </a:lnSpc>
              <a:buFont typeface="+mj-lt"/>
              <a:buAutoNum type="arabicPeriod"/>
            </a:pPr>
            <a:endParaRPr lang="en-GB" altLang="en-US" sz="2800" dirty="0">
              <a:latin typeface="Verdana" panose="020B0604030504040204" pitchFamily="34" charset="0"/>
            </a:endParaRPr>
          </a:p>
        </p:txBody>
      </p:sp>
    </p:spTree>
    <p:extLst>
      <p:ext uri="{BB962C8B-B14F-4D97-AF65-F5344CB8AC3E}">
        <p14:creationId xmlns:p14="http://schemas.microsoft.com/office/powerpoint/2010/main" val="217440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6"/>
            <a:ext cx="10972800" cy="1919041"/>
          </a:xfrm>
        </p:spPr>
        <p:txBody>
          <a:bodyPr>
            <a:normAutofit/>
          </a:bodyPr>
          <a:lstStyle/>
          <a:p>
            <a:r>
              <a:rPr lang="en-GB" altLang="en-US" sz="4000" b="1" dirty="0">
                <a:latin typeface="Verdana" panose="020B0604030504040204" pitchFamily="34" charset="0"/>
              </a:rPr>
              <a:t>2. Project Selection Methods/ Appraisals</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94552" y="2169269"/>
            <a:ext cx="11867745" cy="3326860"/>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Our interest is to choose a project among alternatives</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b="1" dirty="0">
                <a:solidFill>
                  <a:srgbClr val="C00000"/>
                </a:solidFill>
                <a:latin typeface="Verdana" panose="020B0604030504040204" pitchFamily="34" charset="0"/>
              </a:rPr>
              <a:t>Financial Methods</a:t>
            </a:r>
          </a:p>
          <a:p>
            <a:pPr>
              <a:lnSpc>
                <a:spcPct val="90000"/>
              </a:lnSpc>
              <a:buFont typeface="Wingdings" panose="05000000000000000000" pitchFamily="2" charset="2"/>
              <a:buChar char="§"/>
            </a:pPr>
            <a:r>
              <a:rPr lang="en-GB" altLang="en-US" b="1" dirty="0">
                <a:solidFill>
                  <a:srgbClr val="0070C0"/>
                </a:solidFill>
                <a:latin typeface="Verdana" panose="020B0604030504040204" pitchFamily="34" charset="0"/>
              </a:rPr>
              <a:t>Non-Financial Methods</a:t>
            </a:r>
          </a:p>
        </p:txBody>
      </p:sp>
    </p:spTree>
    <p:extLst>
      <p:ext uri="{BB962C8B-B14F-4D97-AF65-F5344CB8AC3E}">
        <p14:creationId xmlns:p14="http://schemas.microsoft.com/office/powerpoint/2010/main" val="596504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80D9771-06F4-4924-B1DB-1F62B4AB2843}"/>
              </a:ext>
            </a:extLst>
          </p:cNvPr>
          <p:cNvSpPr>
            <a:spLocks noGrp="1" noChangeArrowheads="1"/>
          </p:cNvSpPr>
          <p:nvPr>
            <p:ph type="title"/>
          </p:nvPr>
        </p:nvSpPr>
        <p:spPr>
          <a:xfrm>
            <a:off x="2403475" y="44450"/>
            <a:ext cx="8229600" cy="1143000"/>
          </a:xfrm>
        </p:spPr>
        <p:txBody>
          <a:bodyPr/>
          <a:lstStyle/>
          <a:p>
            <a:r>
              <a:rPr lang="en-GB" altLang="en-US" b="1" dirty="0">
                <a:latin typeface="Calibri" panose="020F0502020204030204" pitchFamily="34" charset="0"/>
              </a:rPr>
              <a:t>Project Selection Methods</a:t>
            </a:r>
          </a:p>
        </p:txBody>
      </p:sp>
      <p:sp>
        <p:nvSpPr>
          <p:cNvPr id="82947" name="Rectangle 3">
            <a:extLst>
              <a:ext uri="{FF2B5EF4-FFF2-40B4-BE49-F238E27FC236}">
                <a16:creationId xmlns:a16="http://schemas.microsoft.com/office/drawing/2014/main" id="{25C0F1E7-EB9E-443C-BEAC-AC77A36B8DFF}"/>
              </a:ext>
            </a:extLst>
          </p:cNvPr>
          <p:cNvSpPr>
            <a:spLocks noGrp="1" noChangeArrowheads="1"/>
          </p:cNvSpPr>
          <p:nvPr>
            <p:ph type="body" idx="1"/>
          </p:nvPr>
        </p:nvSpPr>
        <p:spPr>
          <a:xfrm>
            <a:off x="313425" y="1079770"/>
            <a:ext cx="5575052" cy="4638057"/>
          </a:xfrm>
        </p:spPr>
        <p:txBody>
          <a:bodyPr>
            <a:normAutofit/>
          </a:bodyPr>
          <a:lstStyle/>
          <a:p>
            <a:pPr marL="609600" indent="-609600">
              <a:buNone/>
              <a:defRPr/>
            </a:pPr>
            <a:r>
              <a:rPr lang="en-GB" sz="4100" b="1" dirty="0">
                <a:solidFill>
                  <a:srgbClr val="003300"/>
                </a:solidFill>
                <a:latin typeface="Calibri" panose="020F0502020204030204" pitchFamily="34" charset="0"/>
              </a:rPr>
              <a:t>Financial Methods</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Payback Method</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Net Present Value (</a:t>
            </a:r>
            <a:r>
              <a:rPr lang="en-GB" sz="3000" dirty="0">
                <a:solidFill>
                  <a:srgbClr val="003300"/>
                </a:solidFill>
                <a:uFill>
                  <a:solidFill>
                    <a:srgbClr val="C00000"/>
                  </a:solidFill>
                </a:uFill>
                <a:latin typeface="Calibri" panose="020F0502020204030204" pitchFamily="34" charset="0"/>
              </a:rPr>
              <a:t>NPV</a:t>
            </a:r>
            <a:r>
              <a:rPr lang="en-GB" sz="3000" dirty="0">
                <a:solidFill>
                  <a:srgbClr val="003300"/>
                </a:solidFill>
                <a:latin typeface="Calibri" panose="020F0502020204030204" pitchFamily="34" charset="0"/>
              </a:rPr>
              <a:t>)</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Return on Investment (ROI)</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Internal Rate of Return (</a:t>
            </a:r>
            <a:r>
              <a:rPr lang="en-GB" sz="3000" dirty="0">
                <a:solidFill>
                  <a:srgbClr val="003300"/>
                </a:solidFill>
                <a:uFill>
                  <a:solidFill>
                    <a:srgbClr val="C00000"/>
                  </a:solidFill>
                </a:uFill>
                <a:latin typeface="Calibri" panose="020F0502020204030204" pitchFamily="34" charset="0"/>
              </a:rPr>
              <a:t>IRR</a:t>
            </a:r>
            <a:r>
              <a:rPr lang="en-GB" sz="3000" dirty="0">
                <a:solidFill>
                  <a:srgbClr val="003300"/>
                </a:solidFill>
                <a:latin typeface="Calibri" panose="020F0502020204030204" pitchFamily="34" charset="0"/>
              </a:rPr>
              <a:t>)</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Time to Break Even/ </a:t>
            </a:r>
            <a:r>
              <a:rPr lang="en-GB" sz="3000" dirty="0">
                <a:solidFill>
                  <a:srgbClr val="003300"/>
                </a:solidFill>
                <a:uFill>
                  <a:solidFill>
                    <a:srgbClr val="C00000"/>
                  </a:solidFill>
                </a:uFill>
                <a:latin typeface="Calibri" panose="020F0502020204030204" pitchFamily="34" charset="0"/>
              </a:rPr>
              <a:t>ROI</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Expected Commercial Value</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Financial Option Theory</a:t>
            </a:r>
          </a:p>
        </p:txBody>
      </p:sp>
      <p:sp>
        <p:nvSpPr>
          <p:cNvPr id="5" name="Rectangle 3">
            <a:extLst>
              <a:ext uri="{FF2B5EF4-FFF2-40B4-BE49-F238E27FC236}">
                <a16:creationId xmlns:a16="http://schemas.microsoft.com/office/drawing/2014/main" id="{AC12E4B3-26C9-470D-A446-353C6C7AAA2C}"/>
              </a:ext>
            </a:extLst>
          </p:cNvPr>
          <p:cNvSpPr txBox="1">
            <a:spLocks noChangeArrowheads="1"/>
          </p:cNvSpPr>
          <p:nvPr/>
        </p:nvSpPr>
        <p:spPr bwMode="auto">
          <a:xfrm>
            <a:off x="6303523" y="1079770"/>
            <a:ext cx="5575052" cy="4753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20000"/>
              </a:spcBef>
            </a:pPr>
            <a:r>
              <a:rPr lang="en-GB" altLang="en-US" sz="4000" b="1" dirty="0">
                <a:solidFill>
                  <a:srgbClr val="003300"/>
                </a:solidFill>
                <a:latin typeface="Calibri" panose="020F0502020204030204" pitchFamily="34" charset="0"/>
              </a:rPr>
              <a:t>Non-Financial Methods</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Checklist Model</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Multi Weighted Scoring Model</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F-O-U-R Method</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Decision Trees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2530"/>
                                        </p:tgtEl>
                                        <p:attrNameLst>
                                          <p:attrName>style.visibility</p:attrName>
                                        </p:attrNameLst>
                                      </p:cBhvr>
                                      <p:to>
                                        <p:strVal val="visible"/>
                                      </p:to>
                                    </p:set>
                                    <p:animEffect transition="in" filter="fade">
                                      <p:cBhvr>
                                        <p:cTn id="13" dur="1000"/>
                                        <p:tgtEl>
                                          <p:spTgt spid="22530"/>
                                        </p:tgtEl>
                                      </p:cBhvr>
                                    </p:animEffect>
                                    <p:anim calcmode="lin" valueType="num">
                                      <p:cBhvr>
                                        <p:cTn id="14" dur="1000" fill="hold"/>
                                        <p:tgtEl>
                                          <p:spTgt spid="22530"/>
                                        </p:tgtEl>
                                        <p:attrNameLst>
                                          <p:attrName>ppt_x</p:attrName>
                                        </p:attrNameLst>
                                      </p:cBhvr>
                                      <p:tavLst>
                                        <p:tav tm="0">
                                          <p:val>
                                            <p:strVal val="#ppt_x"/>
                                          </p:val>
                                        </p:tav>
                                        <p:tav tm="100000">
                                          <p:val>
                                            <p:strVal val="#ppt_x"/>
                                          </p:val>
                                        </p:tav>
                                      </p:tavLst>
                                    </p:anim>
                                    <p:anim calcmode="lin" valueType="num">
                                      <p:cBhvr>
                                        <p:cTn id="15" dur="1000" fill="hold"/>
                                        <p:tgtEl>
                                          <p:spTgt spid="2253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82947">
                                            <p:txEl>
                                              <p:pRg st="0" end="0"/>
                                            </p:txEl>
                                          </p:spTgt>
                                        </p:tgtEl>
                                        <p:attrNameLst>
                                          <p:attrName>style.visibility</p:attrName>
                                        </p:attrNameLst>
                                      </p:cBhvr>
                                      <p:to>
                                        <p:strVal val="visible"/>
                                      </p:to>
                                    </p:set>
                                    <p:animEffect transition="in" filter="fade">
                                      <p:cBhvr>
                                        <p:cTn id="20" dur="1000"/>
                                        <p:tgtEl>
                                          <p:spTgt spid="82947">
                                            <p:txEl>
                                              <p:pRg st="0" end="0"/>
                                            </p:txEl>
                                          </p:spTgt>
                                        </p:tgtEl>
                                      </p:cBhvr>
                                    </p:animEffect>
                                    <p:anim calcmode="lin" valueType="num">
                                      <p:cBhvr>
                                        <p:cTn id="21" dur="1000" fill="hold"/>
                                        <p:tgtEl>
                                          <p:spTgt spid="82947">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829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82947">
                                            <p:txEl>
                                              <p:pRg st="1" end="1"/>
                                            </p:txEl>
                                          </p:spTgt>
                                        </p:tgtEl>
                                        <p:attrNameLst>
                                          <p:attrName>style.visibility</p:attrName>
                                        </p:attrNameLst>
                                      </p:cBhvr>
                                      <p:to>
                                        <p:strVal val="visible"/>
                                      </p:to>
                                    </p:set>
                                    <p:animEffect transition="in" filter="fade">
                                      <p:cBhvr>
                                        <p:cTn id="27" dur="1000"/>
                                        <p:tgtEl>
                                          <p:spTgt spid="82947">
                                            <p:txEl>
                                              <p:pRg st="1" end="1"/>
                                            </p:txEl>
                                          </p:spTgt>
                                        </p:tgtEl>
                                      </p:cBhvr>
                                    </p:animEffect>
                                    <p:anim calcmode="lin" valueType="num">
                                      <p:cBhvr>
                                        <p:cTn id="28" dur="1000" fill="hold"/>
                                        <p:tgtEl>
                                          <p:spTgt spid="82947">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829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82947">
                                            <p:txEl>
                                              <p:pRg st="2" end="2"/>
                                            </p:txEl>
                                          </p:spTgt>
                                        </p:tgtEl>
                                        <p:attrNameLst>
                                          <p:attrName>style.visibility</p:attrName>
                                        </p:attrNameLst>
                                      </p:cBhvr>
                                      <p:to>
                                        <p:strVal val="visible"/>
                                      </p:to>
                                    </p:set>
                                    <p:animEffect transition="in" filter="fade">
                                      <p:cBhvr>
                                        <p:cTn id="34" dur="1000"/>
                                        <p:tgtEl>
                                          <p:spTgt spid="82947">
                                            <p:txEl>
                                              <p:pRg st="2" end="2"/>
                                            </p:txEl>
                                          </p:spTgt>
                                        </p:tgtEl>
                                      </p:cBhvr>
                                    </p:animEffect>
                                    <p:anim calcmode="lin" valueType="num">
                                      <p:cBhvr>
                                        <p:cTn id="35" dur="1000" fill="hold"/>
                                        <p:tgtEl>
                                          <p:spTgt spid="82947">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829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82947">
                                            <p:txEl>
                                              <p:pRg st="3" end="3"/>
                                            </p:txEl>
                                          </p:spTgt>
                                        </p:tgtEl>
                                        <p:attrNameLst>
                                          <p:attrName>style.visibility</p:attrName>
                                        </p:attrNameLst>
                                      </p:cBhvr>
                                      <p:to>
                                        <p:strVal val="visible"/>
                                      </p:to>
                                    </p:set>
                                    <p:animEffect transition="in" filter="fade">
                                      <p:cBhvr>
                                        <p:cTn id="41" dur="1000"/>
                                        <p:tgtEl>
                                          <p:spTgt spid="82947">
                                            <p:txEl>
                                              <p:pRg st="3" end="3"/>
                                            </p:txEl>
                                          </p:spTgt>
                                        </p:tgtEl>
                                      </p:cBhvr>
                                    </p:animEffect>
                                    <p:anim calcmode="lin" valueType="num">
                                      <p:cBhvr>
                                        <p:cTn id="42" dur="1000" fill="hold"/>
                                        <p:tgtEl>
                                          <p:spTgt spid="82947">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829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82947">
                                            <p:txEl>
                                              <p:pRg st="4" end="4"/>
                                            </p:txEl>
                                          </p:spTgt>
                                        </p:tgtEl>
                                        <p:attrNameLst>
                                          <p:attrName>style.visibility</p:attrName>
                                        </p:attrNameLst>
                                      </p:cBhvr>
                                      <p:to>
                                        <p:strVal val="visible"/>
                                      </p:to>
                                    </p:set>
                                    <p:animEffect transition="in" filter="fade">
                                      <p:cBhvr>
                                        <p:cTn id="48" dur="1000"/>
                                        <p:tgtEl>
                                          <p:spTgt spid="82947">
                                            <p:txEl>
                                              <p:pRg st="4" end="4"/>
                                            </p:txEl>
                                          </p:spTgt>
                                        </p:tgtEl>
                                      </p:cBhvr>
                                    </p:animEffect>
                                    <p:anim calcmode="lin" valueType="num">
                                      <p:cBhvr>
                                        <p:cTn id="49" dur="1000" fill="hold"/>
                                        <p:tgtEl>
                                          <p:spTgt spid="82947">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8294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82947">
                                            <p:txEl>
                                              <p:pRg st="5" end="5"/>
                                            </p:txEl>
                                          </p:spTgt>
                                        </p:tgtEl>
                                        <p:attrNameLst>
                                          <p:attrName>style.visibility</p:attrName>
                                        </p:attrNameLst>
                                      </p:cBhvr>
                                      <p:to>
                                        <p:strVal val="visible"/>
                                      </p:to>
                                    </p:set>
                                    <p:animEffect transition="in" filter="fade">
                                      <p:cBhvr>
                                        <p:cTn id="55" dur="1000"/>
                                        <p:tgtEl>
                                          <p:spTgt spid="82947">
                                            <p:txEl>
                                              <p:pRg st="5" end="5"/>
                                            </p:txEl>
                                          </p:spTgt>
                                        </p:tgtEl>
                                      </p:cBhvr>
                                    </p:animEffect>
                                    <p:anim calcmode="lin" valueType="num">
                                      <p:cBhvr>
                                        <p:cTn id="56" dur="1000" fill="hold"/>
                                        <p:tgtEl>
                                          <p:spTgt spid="82947">
                                            <p:txEl>
                                              <p:pRg st="5" end="5"/>
                                            </p:txEl>
                                          </p:spTgt>
                                        </p:tgtEl>
                                        <p:attrNameLst>
                                          <p:attrName>ppt_x</p:attrName>
                                        </p:attrNameLst>
                                      </p:cBhvr>
                                      <p:tavLst>
                                        <p:tav tm="0">
                                          <p:val>
                                            <p:strVal val="#ppt_x"/>
                                          </p:val>
                                        </p:tav>
                                        <p:tav tm="100000">
                                          <p:val>
                                            <p:strVal val="#ppt_x"/>
                                          </p:val>
                                        </p:tav>
                                      </p:tavLst>
                                    </p:anim>
                                    <p:anim calcmode="lin" valueType="num">
                                      <p:cBhvr>
                                        <p:cTn id="57" dur="1000" fill="hold"/>
                                        <p:tgtEl>
                                          <p:spTgt spid="8294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82947">
                                            <p:txEl>
                                              <p:pRg st="6" end="6"/>
                                            </p:txEl>
                                          </p:spTgt>
                                        </p:tgtEl>
                                        <p:attrNameLst>
                                          <p:attrName>style.visibility</p:attrName>
                                        </p:attrNameLst>
                                      </p:cBhvr>
                                      <p:to>
                                        <p:strVal val="visible"/>
                                      </p:to>
                                    </p:set>
                                    <p:animEffect transition="in" filter="fade">
                                      <p:cBhvr>
                                        <p:cTn id="62" dur="1000"/>
                                        <p:tgtEl>
                                          <p:spTgt spid="82947">
                                            <p:txEl>
                                              <p:pRg st="6" end="6"/>
                                            </p:txEl>
                                          </p:spTgt>
                                        </p:tgtEl>
                                      </p:cBhvr>
                                    </p:animEffect>
                                    <p:anim calcmode="lin" valueType="num">
                                      <p:cBhvr>
                                        <p:cTn id="63" dur="1000" fill="hold"/>
                                        <p:tgtEl>
                                          <p:spTgt spid="82947">
                                            <p:txEl>
                                              <p:pRg st="6" end="6"/>
                                            </p:txEl>
                                          </p:spTgt>
                                        </p:tgtEl>
                                        <p:attrNameLst>
                                          <p:attrName>ppt_x</p:attrName>
                                        </p:attrNameLst>
                                      </p:cBhvr>
                                      <p:tavLst>
                                        <p:tav tm="0">
                                          <p:val>
                                            <p:strVal val="#ppt_x"/>
                                          </p:val>
                                        </p:tav>
                                        <p:tav tm="100000">
                                          <p:val>
                                            <p:strVal val="#ppt_x"/>
                                          </p:val>
                                        </p:tav>
                                      </p:tavLst>
                                    </p:anim>
                                    <p:anim calcmode="lin" valueType="num">
                                      <p:cBhvr>
                                        <p:cTn id="64" dur="1000" fill="hold"/>
                                        <p:tgtEl>
                                          <p:spTgt spid="8294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82947">
                                            <p:txEl>
                                              <p:pRg st="7" end="7"/>
                                            </p:txEl>
                                          </p:spTgt>
                                        </p:tgtEl>
                                        <p:attrNameLst>
                                          <p:attrName>style.visibility</p:attrName>
                                        </p:attrNameLst>
                                      </p:cBhvr>
                                      <p:to>
                                        <p:strVal val="visible"/>
                                      </p:to>
                                    </p:set>
                                    <p:animEffect transition="in" filter="fade">
                                      <p:cBhvr>
                                        <p:cTn id="69" dur="1000"/>
                                        <p:tgtEl>
                                          <p:spTgt spid="82947">
                                            <p:txEl>
                                              <p:pRg st="7" end="7"/>
                                            </p:txEl>
                                          </p:spTgt>
                                        </p:tgtEl>
                                      </p:cBhvr>
                                    </p:animEffect>
                                    <p:anim calcmode="lin" valueType="num">
                                      <p:cBhvr>
                                        <p:cTn id="70" dur="1000" fill="hold"/>
                                        <p:tgtEl>
                                          <p:spTgt spid="82947">
                                            <p:txEl>
                                              <p:pRg st="7" end="7"/>
                                            </p:txEl>
                                          </p:spTgt>
                                        </p:tgtEl>
                                        <p:attrNameLst>
                                          <p:attrName>ppt_x</p:attrName>
                                        </p:attrNameLst>
                                      </p:cBhvr>
                                      <p:tavLst>
                                        <p:tav tm="0">
                                          <p:val>
                                            <p:strVal val="#ppt_x"/>
                                          </p:val>
                                        </p:tav>
                                        <p:tav tm="100000">
                                          <p:val>
                                            <p:strVal val="#ppt_x"/>
                                          </p:val>
                                        </p:tav>
                                      </p:tavLst>
                                    </p:anim>
                                    <p:anim calcmode="lin" valueType="num">
                                      <p:cBhvr>
                                        <p:cTn id="71" dur="1000" fill="hold"/>
                                        <p:tgtEl>
                                          <p:spTgt spid="8294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82947"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810088"/>
          </a:xfrm>
        </p:spPr>
        <p:txBody>
          <a:bodyPr>
            <a:normAutofit/>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Payback</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894946"/>
            <a:ext cx="11591623" cy="4834645"/>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Measures time it takes to recover project investment</a:t>
            </a:r>
          </a:p>
          <a:p>
            <a:pPr>
              <a:lnSpc>
                <a:spcPct val="90000"/>
              </a:lnSpc>
              <a:buFont typeface="Wingdings" panose="05000000000000000000" pitchFamily="2" charset="2"/>
              <a:buChar char="§"/>
            </a:pPr>
            <a:r>
              <a:rPr lang="en-GB" altLang="en-US" dirty="0">
                <a:latin typeface="Verdana" panose="020B0604030504040204" pitchFamily="34" charset="0"/>
              </a:rPr>
              <a:t>Shorter payback are more desirable</a:t>
            </a:r>
          </a:p>
          <a:p>
            <a:pPr>
              <a:lnSpc>
                <a:spcPct val="90000"/>
              </a:lnSpc>
              <a:buFont typeface="Wingdings" panose="05000000000000000000" pitchFamily="2" charset="2"/>
              <a:buChar char="§"/>
            </a:pPr>
            <a:r>
              <a:rPr lang="en-GB" altLang="en-US" dirty="0">
                <a:latin typeface="Verdana" panose="020B0604030504040204" pitchFamily="34" charset="0"/>
              </a:rPr>
              <a:t>Emphasises cashflows to estimate</a:t>
            </a:r>
          </a:p>
          <a:p>
            <a:pPr>
              <a:lnSpc>
                <a:spcPct val="90000"/>
              </a:lnSpc>
              <a:buFont typeface="Wingdings" panose="05000000000000000000" pitchFamily="2" charset="2"/>
              <a:buChar char="§"/>
            </a:pPr>
            <a:r>
              <a:rPr lang="en-GB" altLang="en-US" dirty="0">
                <a:latin typeface="Verdana" panose="020B0604030504040204" pitchFamily="34" charset="0"/>
              </a:rPr>
              <a:t>Can eliminate risky projects if payback is long</a:t>
            </a:r>
          </a:p>
          <a:p>
            <a:pPr>
              <a:lnSpc>
                <a:spcPct val="90000"/>
              </a:lnSpc>
              <a:buFont typeface="Wingdings" panose="05000000000000000000" pitchFamily="2" charset="2"/>
              <a:buChar char="§"/>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b="1" u="sng" dirty="0">
                <a:latin typeface="Verdana" panose="020B0604030504040204" pitchFamily="34" charset="0"/>
              </a:rPr>
              <a:t>Limitations:</a:t>
            </a:r>
          </a:p>
          <a:p>
            <a:pPr>
              <a:lnSpc>
                <a:spcPct val="90000"/>
              </a:lnSpc>
              <a:buFont typeface="Wingdings" panose="05000000000000000000" pitchFamily="2" charset="2"/>
              <a:buChar char="§"/>
            </a:pPr>
            <a:r>
              <a:rPr lang="en-GB" altLang="en-US" dirty="0">
                <a:latin typeface="Verdana" panose="020B0604030504040204" pitchFamily="34" charset="0"/>
              </a:rPr>
              <a:t>Ignores time value of money</a:t>
            </a:r>
          </a:p>
          <a:p>
            <a:pPr>
              <a:lnSpc>
                <a:spcPct val="90000"/>
              </a:lnSpc>
              <a:buFont typeface="Wingdings" panose="05000000000000000000" pitchFamily="2" charset="2"/>
              <a:buChar char="§"/>
            </a:pPr>
            <a:r>
              <a:rPr lang="en-GB" altLang="en-US" dirty="0">
                <a:latin typeface="Verdana" panose="020B0604030504040204" pitchFamily="34" charset="0"/>
              </a:rPr>
              <a:t>Does not consider cashflows beyond the assume period used to calculate it.</a:t>
            </a:r>
          </a:p>
        </p:txBody>
      </p:sp>
    </p:spTree>
    <p:extLst>
      <p:ext uri="{BB962C8B-B14F-4D97-AF65-F5344CB8AC3E}">
        <p14:creationId xmlns:p14="http://schemas.microsoft.com/office/powerpoint/2010/main" val="3426803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7" dur="500"/>
                                        <p:tgtEl>
                                          <p:spTgt spid="13209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5" end="5"/>
                                            </p:txEl>
                                          </p:spTgt>
                                        </p:tgtEl>
                                        <p:attrNameLst>
                                          <p:attrName>style.visibility</p:attrName>
                                        </p:attrNameLst>
                                      </p:cBhvr>
                                      <p:to>
                                        <p:strVal val="visible"/>
                                      </p:to>
                                    </p:set>
                                    <p:animEffect transition="in" filter="barn(inVertical)">
                                      <p:cBhvr>
                                        <p:cTn id="32" dur="500"/>
                                        <p:tgtEl>
                                          <p:spTgt spid="13209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6" end="6"/>
                                            </p:txEl>
                                          </p:spTgt>
                                        </p:tgtEl>
                                        <p:attrNameLst>
                                          <p:attrName>style.visibility</p:attrName>
                                        </p:attrNameLst>
                                      </p:cBhvr>
                                      <p:to>
                                        <p:strVal val="visible"/>
                                      </p:to>
                                    </p:set>
                                    <p:animEffect transition="in" filter="barn(inVertical)">
                                      <p:cBhvr>
                                        <p:cTn id="37" dur="500"/>
                                        <p:tgtEl>
                                          <p:spTgt spid="13209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32099">
                                            <p:txEl>
                                              <p:pRg st="7" end="7"/>
                                            </p:txEl>
                                          </p:spTgt>
                                        </p:tgtEl>
                                        <p:attrNameLst>
                                          <p:attrName>style.visibility</p:attrName>
                                        </p:attrNameLst>
                                      </p:cBhvr>
                                      <p:to>
                                        <p:strVal val="visible"/>
                                      </p:to>
                                    </p:set>
                                    <p:animEffect transition="in" filter="barn(inVertical)">
                                      <p:cBhvr>
                                        <p:cTn id="42" dur="500"/>
                                        <p:tgtEl>
                                          <p:spTgt spid="1320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810088"/>
          </a:xfrm>
        </p:spPr>
        <p:txBody>
          <a:bodyPr>
            <a:normAutofit/>
          </a:bodyPr>
          <a:lstStyle/>
          <a:p>
            <a:r>
              <a:rPr lang="en-GB" altLang="en-US" sz="4000" b="1" dirty="0">
                <a:solidFill>
                  <a:srgbClr val="C00000"/>
                </a:solidFill>
                <a:latin typeface="Verdana" panose="020B0604030504040204" pitchFamily="34" charset="0"/>
              </a:rPr>
              <a:t>Payback: Example</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894946"/>
            <a:ext cx="11591623" cy="4834645"/>
          </a:xfrm>
        </p:spPr>
        <p:txBody>
          <a:bodyPr>
            <a:normAutofit/>
          </a:bodyPr>
          <a:lstStyle/>
          <a:p>
            <a:pPr>
              <a:lnSpc>
                <a:spcPct val="90000"/>
              </a:lnSpc>
              <a:buFont typeface="Wingdings" panose="05000000000000000000" pitchFamily="2" charset="2"/>
              <a:buChar char="§"/>
            </a:pPr>
            <a:endParaRPr lang="en-GB" altLang="en-US" dirty="0">
              <a:latin typeface="Verdana" panose="020B0604030504040204" pitchFamily="34" charset="0"/>
            </a:endParaRPr>
          </a:p>
        </p:txBody>
      </p:sp>
      <p:graphicFrame>
        <p:nvGraphicFramePr>
          <p:cNvPr id="2" name="Table 2">
            <a:extLst>
              <a:ext uri="{FF2B5EF4-FFF2-40B4-BE49-F238E27FC236}">
                <a16:creationId xmlns:a16="http://schemas.microsoft.com/office/drawing/2014/main" id="{5C2ED66A-1E99-E4C1-2BB6-92A396494621}"/>
              </a:ext>
            </a:extLst>
          </p:cNvPr>
          <p:cNvGraphicFramePr>
            <a:graphicFrameLocks noGrp="1"/>
          </p:cNvGraphicFramePr>
          <p:nvPr>
            <p:extLst>
              <p:ext uri="{D42A27DB-BD31-4B8C-83A1-F6EECF244321}">
                <p14:modId xmlns:p14="http://schemas.microsoft.com/office/powerpoint/2010/main" val="4202380113"/>
              </p:ext>
            </p:extLst>
          </p:nvPr>
        </p:nvGraphicFramePr>
        <p:xfrm>
          <a:off x="189689" y="894946"/>
          <a:ext cx="11484618" cy="4581728"/>
        </p:xfrm>
        <a:graphic>
          <a:graphicData uri="http://schemas.openxmlformats.org/drawingml/2006/table">
            <a:tbl>
              <a:tblPr firstRow="1" bandRow="1">
                <a:tableStyleId>{5C22544A-7EE6-4342-B048-85BDC9FD1C3A}</a:tableStyleId>
              </a:tblPr>
              <a:tblGrid>
                <a:gridCol w="3828206">
                  <a:extLst>
                    <a:ext uri="{9D8B030D-6E8A-4147-A177-3AD203B41FA5}">
                      <a16:colId xmlns:a16="http://schemas.microsoft.com/office/drawing/2014/main" val="1880330902"/>
                    </a:ext>
                  </a:extLst>
                </a:gridCol>
                <a:gridCol w="3828206">
                  <a:extLst>
                    <a:ext uri="{9D8B030D-6E8A-4147-A177-3AD203B41FA5}">
                      <a16:colId xmlns:a16="http://schemas.microsoft.com/office/drawing/2014/main" val="4210440506"/>
                    </a:ext>
                  </a:extLst>
                </a:gridCol>
                <a:gridCol w="3828206">
                  <a:extLst>
                    <a:ext uri="{9D8B030D-6E8A-4147-A177-3AD203B41FA5}">
                      <a16:colId xmlns:a16="http://schemas.microsoft.com/office/drawing/2014/main" val="171731450"/>
                    </a:ext>
                  </a:extLst>
                </a:gridCol>
              </a:tblGrid>
              <a:tr h="1145432">
                <a:tc>
                  <a:txBody>
                    <a:bodyPr/>
                    <a:lstStyle/>
                    <a:p>
                      <a:endParaRPr lang="en-GB" sz="2400" dirty="0">
                        <a:latin typeface="Arial" panose="020B0604020202020204" pitchFamily="34" charset="0"/>
                        <a:cs typeface="Arial" panose="020B0604020202020204" pitchFamily="34" charset="0"/>
                      </a:endParaRPr>
                    </a:p>
                  </a:txBody>
                  <a:tcPr/>
                </a:tc>
                <a:tc>
                  <a:txBody>
                    <a:bodyPr/>
                    <a:lstStyle/>
                    <a:p>
                      <a:r>
                        <a:rPr lang="en-GB" sz="2400" dirty="0">
                          <a:latin typeface="Arial" panose="020B0604020202020204" pitchFamily="34" charset="0"/>
                          <a:cs typeface="Arial" panose="020B0604020202020204" pitchFamily="34" charset="0"/>
                        </a:rPr>
                        <a:t>Project A</a:t>
                      </a:r>
                    </a:p>
                  </a:txBody>
                  <a:tcPr/>
                </a:tc>
                <a:tc>
                  <a:txBody>
                    <a:bodyPr/>
                    <a:lstStyle/>
                    <a:p>
                      <a:r>
                        <a:rPr lang="en-GB" sz="2400" dirty="0">
                          <a:latin typeface="Arial" panose="020B0604020202020204" pitchFamily="34" charset="0"/>
                          <a:cs typeface="Arial" panose="020B0604020202020204" pitchFamily="34" charset="0"/>
                        </a:rPr>
                        <a:t>Project B</a:t>
                      </a:r>
                    </a:p>
                  </a:txBody>
                  <a:tcPr/>
                </a:tc>
                <a:extLst>
                  <a:ext uri="{0D108BD9-81ED-4DB2-BD59-A6C34878D82A}">
                    <a16:rowId xmlns:a16="http://schemas.microsoft.com/office/drawing/2014/main" val="1906921379"/>
                  </a:ext>
                </a:extLst>
              </a:tr>
              <a:tr h="1145432">
                <a:tc>
                  <a:txBody>
                    <a:bodyPr/>
                    <a:lstStyle/>
                    <a:p>
                      <a:r>
                        <a:rPr lang="en-GB" sz="2400" dirty="0">
                          <a:latin typeface="Arial" panose="020B0604020202020204" pitchFamily="34" charset="0"/>
                          <a:cs typeface="Arial" panose="020B0604020202020204" pitchFamily="34" charset="0"/>
                        </a:rPr>
                        <a:t>Initial Investment</a:t>
                      </a:r>
                    </a:p>
                  </a:txBody>
                  <a:tcPr/>
                </a:tc>
                <a:tc>
                  <a:txBody>
                    <a:bodyPr/>
                    <a:lstStyle/>
                    <a:p>
                      <a:r>
                        <a:rPr lang="en-GB" sz="2400" dirty="0">
                          <a:latin typeface="Arial" panose="020B0604020202020204" pitchFamily="34" charset="0"/>
                          <a:cs typeface="Arial" panose="020B0604020202020204" pitchFamily="34" charset="0"/>
                        </a:rPr>
                        <a:t>£700000</a:t>
                      </a:r>
                    </a:p>
                  </a:txBody>
                  <a:tcPr/>
                </a:tc>
                <a:tc>
                  <a:txBody>
                    <a:bodyPr/>
                    <a:lstStyle/>
                    <a:p>
                      <a:r>
                        <a:rPr lang="en-GB" sz="2400" dirty="0">
                          <a:latin typeface="Arial" panose="020B0604020202020204" pitchFamily="34" charset="0"/>
                          <a:cs typeface="Arial" panose="020B0604020202020204" pitchFamily="34" charset="0"/>
                        </a:rPr>
                        <a:t>£400000</a:t>
                      </a:r>
                    </a:p>
                  </a:txBody>
                  <a:tcPr/>
                </a:tc>
                <a:extLst>
                  <a:ext uri="{0D108BD9-81ED-4DB2-BD59-A6C34878D82A}">
                    <a16:rowId xmlns:a16="http://schemas.microsoft.com/office/drawing/2014/main" val="3538108835"/>
                  </a:ext>
                </a:extLst>
              </a:tr>
              <a:tr h="1145432">
                <a:tc>
                  <a:txBody>
                    <a:bodyPr/>
                    <a:lstStyle/>
                    <a:p>
                      <a:r>
                        <a:rPr lang="en-GB" sz="2400" dirty="0">
                          <a:latin typeface="Arial" panose="020B0604020202020204" pitchFamily="34" charset="0"/>
                          <a:cs typeface="Arial" panose="020B0604020202020204" pitchFamily="34" charset="0"/>
                        </a:rPr>
                        <a:t>Projected Cashflow</a:t>
                      </a:r>
                    </a:p>
                  </a:txBody>
                  <a:tcPr/>
                </a:tc>
                <a:tc>
                  <a:txBody>
                    <a:bodyPr/>
                    <a:lstStyle/>
                    <a:p>
                      <a:r>
                        <a:rPr lang="en-GB" sz="2400" dirty="0">
                          <a:latin typeface="Arial" panose="020B0604020202020204" pitchFamily="34" charset="0"/>
                          <a:cs typeface="Arial" panose="020B0604020202020204" pitchFamily="34" charset="0"/>
                        </a:rPr>
                        <a:t>£225000</a:t>
                      </a:r>
                    </a:p>
                  </a:txBody>
                  <a:tcPr/>
                </a:tc>
                <a:tc>
                  <a:txBody>
                    <a:bodyPr/>
                    <a:lstStyle/>
                    <a:p>
                      <a:r>
                        <a:rPr lang="en-GB" sz="2400" dirty="0">
                          <a:latin typeface="Arial" panose="020B0604020202020204" pitchFamily="34" charset="0"/>
                          <a:cs typeface="Arial" panose="020B0604020202020204" pitchFamily="34" charset="0"/>
                        </a:rPr>
                        <a:t>£110000</a:t>
                      </a:r>
                    </a:p>
                  </a:txBody>
                  <a:tcPr/>
                </a:tc>
                <a:extLst>
                  <a:ext uri="{0D108BD9-81ED-4DB2-BD59-A6C34878D82A}">
                    <a16:rowId xmlns:a16="http://schemas.microsoft.com/office/drawing/2014/main" val="3266755395"/>
                  </a:ext>
                </a:extLst>
              </a:tr>
              <a:tr h="1145432">
                <a:tc>
                  <a:txBody>
                    <a:bodyPr/>
                    <a:lstStyle/>
                    <a:p>
                      <a:r>
                        <a:rPr lang="en-GB" sz="2400" dirty="0">
                          <a:latin typeface="Arial" panose="020B0604020202020204" pitchFamily="34" charset="0"/>
                          <a:cs typeface="Arial" panose="020B0604020202020204" pitchFamily="34" charset="0"/>
                        </a:rPr>
                        <a:t>Time in years</a:t>
                      </a:r>
                    </a:p>
                  </a:txBody>
                  <a:tcPr/>
                </a:tc>
                <a:tc>
                  <a:txBody>
                    <a:bodyPr/>
                    <a:lstStyle/>
                    <a:p>
                      <a:r>
                        <a:rPr lang="en-GB" sz="2400" dirty="0">
                          <a:latin typeface="Arial" panose="020B0604020202020204" pitchFamily="34" charset="0"/>
                          <a:cs typeface="Arial" panose="020B0604020202020204" pitchFamily="34" charset="0"/>
                        </a:rPr>
                        <a:t>5 years</a:t>
                      </a:r>
                    </a:p>
                  </a:txBody>
                  <a:tcPr/>
                </a:tc>
                <a:tc>
                  <a:txBody>
                    <a:bodyPr/>
                    <a:lstStyle/>
                    <a:p>
                      <a:r>
                        <a:rPr lang="en-GB" sz="2400" dirty="0">
                          <a:latin typeface="Arial" panose="020B0604020202020204" pitchFamily="34" charset="0"/>
                          <a:cs typeface="Arial" panose="020B0604020202020204" pitchFamily="34" charset="0"/>
                        </a:rPr>
                        <a:t>5 years</a:t>
                      </a:r>
                    </a:p>
                  </a:txBody>
                  <a:tcPr/>
                </a:tc>
                <a:extLst>
                  <a:ext uri="{0D108BD9-81ED-4DB2-BD59-A6C34878D82A}">
                    <a16:rowId xmlns:a16="http://schemas.microsoft.com/office/drawing/2014/main" val="3061193437"/>
                  </a:ext>
                </a:extLst>
              </a:tr>
            </a:tbl>
          </a:graphicData>
        </a:graphic>
      </p:graphicFrame>
    </p:spTree>
    <p:extLst>
      <p:ext uri="{BB962C8B-B14F-4D97-AF65-F5344CB8AC3E}">
        <p14:creationId xmlns:p14="http://schemas.microsoft.com/office/powerpoint/2010/main" val="393359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nodePh="1">
                                  <p:stCondLst>
                                    <p:cond delay="0"/>
                                  </p:stCondLst>
                                  <p:endCondLst>
                                    <p:cond evt="begin" delay="0">
                                      <p:tn val="10"/>
                                    </p:cond>
                                  </p:end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810088"/>
          </a:xfrm>
        </p:spPr>
        <p:txBody>
          <a:bodyPr>
            <a:normAutofit/>
          </a:bodyPr>
          <a:lstStyle/>
          <a:p>
            <a:r>
              <a:rPr lang="en-GB" altLang="en-US" sz="4000" b="1" dirty="0">
                <a:solidFill>
                  <a:srgbClr val="C00000"/>
                </a:solidFill>
                <a:latin typeface="Verdana" panose="020B0604030504040204" pitchFamily="34" charset="0"/>
              </a:rPr>
              <a:t>Payback: Example</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223737" y="894946"/>
                <a:ext cx="5603131" cy="4834645"/>
              </a:xfrm>
            </p:spPr>
            <p:txBody>
              <a:bodyPr>
                <a:normAutofit/>
              </a:bodyPr>
              <a:lstStyle/>
              <a:p>
                <a:pPr>
                  <a:lnSpc>
                    <a:spcPct val="90000"/>
                  </a:lnSpc>
                  <a:buFont typeface="Wingdings" panose="05000000000000000000" pitchFamily="2" charset="2"/>
                  <a:buChar char="§"/>
                </a:pPr>
                <a14:m>
                  <m:oMath xmlns:m="http://schemas.openxmlformats.org/officeDocument/2006/math">
                    <m:r>
                      <a:rPr lang="en-GB" altLang="en-US" sz="2800" b="0" i="1" smtClean="0">
                        <a:latin typeface="Cambria Math" panose="02040503050406030204" pitchFamily="18" charset="0"/>
                      </a:rPr>
                      <m:t>𝑃𝑎𝑦𝑏𝑎𝑐𝑘</m:t>
                    </m:r>
                    <m:r>
                      <a:rPr lang="en-GB" altLang="en-US" sz="2800" b="0" i="1" smtClean="0">
                        <a:latin typeface="Cambria Math" panose="02040503050406030204" pitchFamily="18" charset="0"/>
                      </a:rPr>
                      <m:t>=</m:t>
                    </m:r>
                    <m:f>
                      <m:fPr>
                        <m:ctrlPr>
                          <a:rPr lang="en-GB" altLang="en-US" sz="2800" b="0" i="1" smtClean="0">
                            <a:latin typeface="Cambria Math" panose="02040503050406030204" pitchFamily="18" charset="0"/>
                          </a:rPr>
                        </m:ctrlPr>
                      </m:fPr>
                      <m:num>
                        <m:r>
                          <a:rPr lang="en-GB" altLang="en-US" sz="2800" b="0" i="1" smtClean="0">
                            <a:latin typeface="Cambria Math" panose="02040503050406030204" pitchFamily="18" charset="0"/>
                          </a:rPr>
                          <m:t>𝐼𝑛𝑖𝑡𝑖𝑎𝑙</m:t>
                        </m:r>
                        <m:r>
                          <a:rPr lang="en-GB" altLang="en-US" sz="2800" b="0" i="1" smtClean="0">
                            <a:latin typeface="Cambria Math" panose="02040503050406030204" pitchFamily="18" charset="0"/>
                          </a:rPr>
                          <m:t> </m:t>
                        </m:r>
                        <m:r>
                          <a:rPr lang="en-GB" altLang="en-US" sz="2800" b="0" i="1" smtClean="0">
                            <a:latin typeface="Cambria Math" panose="02040503050406030204" pitchFamily="18" charset="0"/>
                          </a:rPr>
                          <m:t>𝐼𝑛𝑣𝑒𝑠𝑡𝑚𝑒𝑛𝑡</m:t>
                        </m:r>
                      </m:num>
                      <m:den>
                        <m:r>
                          <a:rPr lang="en-GB" altLang="en-US" sz="2800" b="0" i="1" smtClean="0">
                            <a:latin typeface="Cambria Math" panose="02040503050406030204" pitchFamily="18" charset="0"/>
                          </a:rPr>
                          <m:t>𝑃𝑟𝑜𝑗𝑒𝑐𝑡𝑒𝑑</m:t>
                        </m:r>
                        <m:r>
                          <a:rPr lang="en-GB" altLang="en-US" sz="2800" b="0" i="1" smtClean="0">
                            <a:latin typeface="Cambria Math" panose="02040503050406030204" pitchFamily="18" charset="0"/>
                          </a:rPr>
                          <m:t> </m:t>
                        </m:r>
                        <m:r>
                          <a:rPr lang="en-GB" altLang="en-US" sz="2800" b="0" i="1" smtClean="0">
                            <a:latin typeface="Cambria Math" panose="02040503050406030204" pitchFamily="18" charset="0"/>
                          </a:rPr>
                          <m:t>𝐶𝑎𝑠h𝑓𝑙𝑜𝑤</m:t>
                        </m:r>
                      </m:den>
                    </m:f>
                  </m:oMath>
                </a14:m>
                <a:endParaRPr lang="en-GB" altLang="en-US" sz="28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800" i="1">
                        <a:latin typeface="Cambria Math" panose="02040503050406030204" pitchFamily="18" charset="0"/>
                      </a:rPr>
                      <m:t>𝑃𝑎𝑦𝑏𝑎𝑐𝑘</m:t>
                    </m:r>
                    <m:r>
                      <a:rPr lang="en-GB" altLang="en-US" sz="2800" b="0" i="1" smtClean="0">
                        <a:latin typeface="Cambria Math" panose="02040503050406030204" pitchFamily="18" charset="0"/>
                      </a:rPr>
                      <m:t> </m:t>
                    </m:r>
                    <m:r>
                      <a:rPr lang="en-GB" altLang="en-US" sz="2800" b="0" i="1" smtClean="0">
                        <a:latin typeface="Cambria Math" panose="02040503050406030204" pitchFamily="18" charset="0"/>
                      </a:rPr>
                      <m:t>𝐴</m:t>
                    </m:r>
                    <m:r>
                      <a:rPr lang="en-GB" altLang="en-US" sz="2800" i="1">
                        <a:latin typeface="Cambria Math" panose="02040503050406030204" pitchFamily="18" charset="0"/>
                      </a:rPr>
                      <m:t>=</m:t>
                    </m:r>
                    <m:f>
                      <m:fPr>
                        <m:ctrlPr>
                          <a:rPr lang="en-GB" altLang="en-US" sz="2800" i="1">
                            <a:latin typeface="Cambria Math" panose="02040503050406030204" pitchFamily="18" charset="0"/>
                          </a:rPr>
                        </m:ctrlPr>
                      </m:fPr>
                      <m:num>
                        <m:r>
                          <a:rPr lang="en-GB" altLang="en-US" sz="2800" b="0" i="1" smtClean="0">
                            <a:latin typeface="Cambria Math" panose="02040503050406030204" pitchFamily="18" charset="0"/>
                          </a:rPr>
                          <m:t>700000</m:t>
                        </m:r>
                      </m:num>
                      <m:den>
                        <m:r>
                          <a:rPr lang="en-GB" altLang="en-US" sz="2800" b="0" i="1" smtClean="0">
                            <a:latin typeface="Cambria Math" panose="02040503050406030204" pitchFamily="18" charset="0"/>
                          </a:rPr>
                          <m:t>225000</m:t>
                        </m:r>
                      </m:den>
                    </m:f>
                    <m:r>
                      <a:rPr lang="en-GB" altLang="en-US" sz="2800" b="0" i="1" smtClean="0">
                        <a:latin typeface="Cambria Math" panose="02040503050406030204" pitchFamily="18" charset="0"/>
                      </a:rPr>
                      <m:t>=</m:t>
                    </m:r>
                  </m:oMath>
                </a14:m>
                <a:endParaRPr lang="en-GB" altLang="en-US" sz="28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800" i="1">
                        <a:latin typeface="Cambria Math" panose="02040503050406030204" pitchFamily="18" charset="0"/>
                      </a:rPr>
                      <m:t>𝑃𝑎𝑦𝑏𝑎𝑐𝑘</m:t>
                    </m:r>
                    <m:r>
                      <a:rPr lang="en-GB" altLang="en-US" sz="2800" i="1">
                        <a:latin typeface="Cambria Math" panose="02040503050406030204" pitchFamily="18" charset="0"/>
                      </a:rPr>
                      <m:t> </m:t>
                    </m:r>
                    <m:r>
                      <a:rPr lang="en-GB" altLang="en-US" sz="2800" b="0" i="1" smtClean="0">
                        <a:latin typeface="Cambria Math" panose="02040503050406030204" pitchFamily="18" charset="0"/>
                      </a:rPr>
                      <m:t>𝐵</m:t>
                    </m:r>
                    <m:r>
                      <a:rPr lang="en-GB" altLang="en-US" sz="2800" i="1">
                        <a:latin typeface="Cambria Math" panose="02040503050406030204" pitchFamily="18" charset="0"/>
                      </a:rPr>
                      <m:t>=</m:t>
                    </m:r>
                    <m:f>
                      <m:fPr>
                        <m:ctrlPr>
                          <a:rPr lang="en-GB" altLang="en-US" sz="2800" i="1">
                            <a:latin typeface="Cambria Math" panose="02040503050406030204" pitchFamily="18" charset="0"/>
                          </a:rPr>
                        </m:ctrlPr>
                      </m:fPr>
                      <m:num>
                        <m:r>
                          <a:rPr lang="en-GB" altLang="en-US" sz="2800" b="0" i="1" smtClean="0">
                            <a:latin typeface="Cambria Math" panose="02040503050406030204" pitchFamily="18" charset="0"/>
                          </a:rPr>
                          <m:t>4</m:t>
                        </m:r>
                        <m:r>
                          <a:rPr lang="en-GB" altLang="en-US" sz="2800" i="1">
                            <a:latin typeface="Cambria Math" panose="02040503050406030204" pitchFamily="18" charset="0"/>
                          </a:rPr>
                          <m:t>00000</m:t>
                        </m:r>
                      </m:num>
                      <m:den>
                        <m:r>
                          <a:rPr lang="en-GB" altLang="en-US" sz="2800" b="0" i="1" smtClean="0">
                            <a:latin typeface="Cambria Math" panose="02040503050406030204" pitchFamily="18" charset="0"/>
                          </a:rPr>
                          <m:t>110</m:t>
                        </m:r>
                        <m:r>
                          <a:rPr lang="en-GB" altLang="en-US" sz="2800" i="1">
                            <a:latin typeface="Cambria Math" panose="02040503050406030204" pitchFamily="18" charset="0"/>
                          </a:rPr>
                          <m:t>000</m:t>
                        </m:r>
                      </m:den>
                    </m:f>
                    <m:r>
                      <a:rPr lang="en-GB" altLang="en-US" sz="2800" i="1">
                        <a:latin typeface="Cambria Math" panose="02040503050406030204" pitchFamily="18" charset="0"/>
                      </a:rPr>
                      <m:t>=</m:t>
                    </m:r>
                  </m:oMath>
                </a14:m>
                <a:endParaRPr lang="en-GB" altLang="en-US" sz="2800" dirty="0">
                  <a:latin typeface="Verdana" panose="020B0604030504040204" pitchFamily="34" charset="0"/>
                </a:endParaRPr>
              </a:p>
              <a:p>
                <a:pPr>
                  <a:lnSpc>
                    <a:spcPct val="90000"/>
                  </a:lnSpc>
                  <a:buFont typeface="Wingdings" panose="05000000000000000000" pitchFamily="2" charset="2"/>
                  <a:buChar char="§"/>
                </a:pPr>
                <a:endParaRPr lang="en-GB" altLang="en-US" sz="2800" dirty="0">
                  <a:latin typeface="Verdana" panose="020B0604030504040204" pitchFamily="34" charset="0"/>
                </a:endParaRPr>
              </a:p>
              <a:p>
                <a:pPr>
                  <a:lnSpc>
                    <a:spcPct val="90000"/>
                  </a:lnSpc>
                  <a:buFont typeface="Wingdings" panose="05000000000000000000" pitchFamily="2" charset="2"/>
                  <a:buChar char="§"/>
                </a:pPr>
                <a:r>
                  <a:rPr lang="en-GB" altLang="en-US" sz="2800" u="sng" dirty="0">
                    <a:latin typeface="Verdana" panose="020B0604030504040204" pitchFamily="34" charset="0"/>
                  </a:rPr>
                  <a:t>Rate of Return</a:t>
                </a:r>
              </a:p>
              <a:p>
                <a:pPr>
                  <a:lnSpc>
                    <a:spcPct val="90000"/>
                  </a:lnSpc>
                  <a:buFont typeface="Wingdings" panose="05000000000000000000" pitchFamily="2" charset="2"/>
                  <a:buChar char="§"/>
                </a:pPr>
                <a14:m>
                  <m:oMath xmlns:m="http://schemas.openxmlformats.org/officeDocument/2006/math">
                    <m:r>
                      <a:rPr lang="en-GB" altLang="en-US" sz="2400" i="1">
                        <a:latin typeface="Cambria Math" panose="02040503050406030204" pitchFamily="18" charset="0"/>
                      </a:rPr>
                      <m:t>𝑃𝑎𝑦𝑏𝑎𝑐𝑘</m:t>
                    </m:r>
                    <m:r>
                      <a:rPr lang="en-GB" altLang="en-US" sz="2400" i="1">
                        <a:latin typeface="Cambria Math" panose="02040503050406030204" pitchFamily="18" charset="0"/>
                      </a:rPr>
                      <m:t> </m:t>
                    </m:r>
                    <m:r>
                      <a:rPr lang="en-GB" altLang="en-US" sz="2400" i="1" smtClean="0">
                        <a:latin typeface="Cambria Math" panose="02040503050406030204" pitchFamily="18" charset="0"/>
                      </a:rPr>
                      <m:t>𝐴</m:t>
                    </m:r>
                    <m:r>
                      <a:rPr lang="en-GB" altLang="en-US" sz="2400" i="1" smtClean="0">
                        <a:latin typeface="Cambria Math" panose="02040503050406030204" pitchFamily="18" charset="0"/>
                      </a:rPr>
                      <m:t>=</m:t>
                    </m:r>
                    <m:f>
                      <m:fPr>
                        <m:ctrlPr>
                          <a:rPr lang="en-GB" altLang="en-US" sz="2400" i="1">
                            <a:latin typeface="Cambria Math" panose="02040503050406030204" pitchFamily="18" charset="0"/>
                          </a:rPr>
                        </m:ctrlPr>
                      </m:fPr>
                      <m:num>
                        <m:r>
                          <a:rPr lang="en-GB" altLang="en-US" sz="2400" b="0" i="1" smtClean="0">
                            <a:latin typeface="Cambria Math" panose="02040503050406030204" pitchFamily="18" charset="0"/>
                          </a:rPr>
                          <m:t>225000</m:t>
                        </m:r>
                      </m:num>
                      <m:den>
                        <m:r>
                          <a:rPr lang="en-GB" altLang="en-US" sz="2400" b="0" i="1" smtClean="0">
                            <a:latin typeface="Cambria Math" panose="02040503050406030204" pitchFamily="18" charset="0"/>
                          </a:rPr>
                          <m:t>700000</m:t>
                        </m:r>
                      </m:den>
                    </m:f>
                    <m:r>
                      <a:rPr lang="en-GB" altLang="en-US" sz="2400" i="1" smtClean="0">
                        <a:latin typeface="Cambria Math" panose="02040503050406030204" pitchFamily="18" charset="0"/>
                        <a:ea typeface="Cambria Math" panose="02040503050406030204" pitchFamily="18" charset="0"/>
                      </a:rPr>
                      <m:t>×</m:t>
                    </m:r>
                    <m:r>
                      <a:rPr lang="en-GB" altLang="en-US" sz="2400" b="0" i="1" smtClean="0">
                        <a:latin typeface="Cambria Math" panose="02040503050406030204" pitchFamily="18" charset="0"/>
                        <a:ea typeface="Cambria Math" panose="02040503050406030204" pitchFamily="18" charset="0"/>
                      </a:rPr>
                      <m:t>100</m:t>
                    </m:r>
                    <m:r>
                      <a:rPr lang="en-GB" altLang="en-US" sz="2400" i="1">
                        <a:latin typeface="Cambria Math" panose="02040503050406030204" pitchFamily="18" charset="0"/>
                      </a:rPr>
                      <m:t>=</m:t>
                    </m:r>
                    <m:r>
                      <a:rPr lang="en-GB" altLang="en-US" sz="2400" b="0" i="1" smtClean="0">
                        <a:latin typeface="Cambria Math" panose="02040503050406030204" pitchFamily="18" charset="0"/>
                      </a:rPr>
                      <m:t>32.1%</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i="1">
                        <a:latin typeface="Cambria Math" panose="02040503050406030204" pitchFamily="18" charset="0"/>
                      </a:rPr>
                      <m:t>𝑃𝑎𝑦𝑏𝑎𝑐𝑘</m:t>
                    </m:r>
                    <m:r>
                      <a:rPr lang="en-GB" altLang="en-US" sz="2400" b="0" i="1" smtClean="0">
                        <a:latin typeface="Cambria Math" panose="02040503050406030204" pitchFamily="18" charset="0"/>
                      </a:rPr>
                      <m:t> </m:t>
                    </m:r>
                    <m:r>
                      <a:rPr lang="en-GB" altLang="en-US" sz="2400" b="0" i="1" smtClean="0">
                        <a:latin typeface="Cambria Math" panose="02040503050406030204" pitchFamily="18" charset="0"/>
                      </a:rPr>
                      <m:t>𝐵</m:t>
                    </m:r>
                    <m:r>
                      <a:rPr lang="en-GB" altLang="en-US" sz="2400" i="1">
                        <a:latin typeface="Cambria Math" panose="02040503050406030204" pitchFamily="18" charset="0"/>
                      </a:rPr>
                      <m:t> =</m:t>
                    </m:r>
                    <m:f>
                      <m:fPr>
                        <m:ctrlPr>
                          <a:rPr lang="en-GB" altLang="en-US" sz="2400" i="1">
                            <a:latin typeface="Cambria Math" panose="02040503050406030204" pitchFamily="18" charset="0"/>
                          </a:rPr>
                        </m:ctrlPr>
                      </m:fPr>
                      <m:num>
                        <m:r>
                          <a:rPr lang="en-GB" altLang="en-US" sz="2400" b="0" i="1" smtClean="0">
                            <a:latin typeface="Cambria Math" panose="02040503050406030204" pitchFamily="18" charset="0"/>
                          </a:rPr>
                          <m:t>110</m:t>
                        </m:r>
                        <m:r>
                          <a:rPr lang="en-GB" altLang="en-US" sz="2400" i="1">
                            <a:latin typeface="Cambria Math" panose="02040503050406030204" pitchFamily="18" charset="0"/>
                          </a:rPr>
                          <m:t>000</m:t>
                        </m:r>
                      </m:num>
                      <m:den>
                        <m:r>
                          <a:rPr lang="en-GB" altLang="en-US" sz="2400" b="0" i="1" smtClean="0">
                            <a:latin typeface="Cambria Math" panose="02040503050406030204" pitchFamily="18" charset="0"/>
                          </a:rPr>
                          <m:t>4</m:t>
                        </m:r>
                        <m:r>
                          <a:rPr lang="en-GB" altLang="en-US" sz="2400" i="1">
                            <a:latin typeface="Cambria Math" panose="02040503050406030204" pitchFamily="18" charset="0"/>
                          </a:rPr>
                          <m:t>00000</m:t>
                        </m:r>
                      </m:den>
                    </m:f>
                    <m:r>
                      <a:rPr lang="en-GB" altLang="en-US" sz="2400" i="1">
                        <a:latin typeface="Cambria Math" panose="02040503050406030204" pitchFamily="18" charset="0"/>
                        <a:ea typeface="Cambria Math" panose="02040503050406030204" pitchFamily="18" charset="0"/>
                      </a:rPr>
                      <m:t>×100</m:t>
                    </m:r>
                    <m:r>
                      <a:rPr lang="en-GB" altLang="en-US" sz="2400" i="1">
                        <a:latin typeface="Cambria Math" panose="02040503050406030204" pitchFamily="18" charset="0"/>
                      </a:rPr>
                      <m:t>=</m:t>
                    </m:r>
                    <m:r>
                      <a:rPr lang="en-GB" altLang="en-US" sz="2400" b="0" i="1" smtClean="0">
                        <a:latin typeface="Cambria Math" panose="02040503050406030204" pitchFamily="18" charset="0"/>
                      </a:rPr>
                      <m:t>27.5</m:t>
                    </m:r>
                    <m:r>
                      <a:rPr lang="en-GB" altLang="en-US" sz="2400" i="1">
                        <a:latin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endParaRPr lang="en-GB" altLang="en-US" sz="2800" dirty="0">
                  <a:latin typeface="Verdana" panose="020B0604030504040204" pitchFamily="34" charset="0"/>
                </a:endParaRPr>
              </a:p>
              <a:p>
                <a:pPr>
                  <a:lnSpc>
                    <a:spcPct val="90000"/>
                  </a:lnSpc>
                  <a:buFont typeface="Wingdings" panose="05000000000000000000" pitchFamily="2" charset="2"/>
                  <a:buChar char="§"/>
                </a:pPr>
                <a:endParaRPr lang="en-GB" altLang="en-US" sz="2800"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223737" y="894946"/>
                <a:ext cx="5603131" cy="4834645"/>
              </a:xfrm>
              <a:blipFill>
                <a:blip r:embed="rId3"/>
                <a:stretch>
                  <a:fillRect l="-1959"/>
                </a:stretch>
              </a:blipFill>
            </p:spPr>
            <p:txBody>
              <a:bodyPr/>
              <a:lstStyle/>
              <a:p>
                <a:r>
                  <a:rPr lang="en-GB">
                    <a:noFill/>
                  </a:rPr>
                  <a:t> </a:t>
                </a:r>
              </a:p>
            </p:txBody>
          </p:sp>
        </mc:Fallback>
      </mc:AlternateContent>
      <p:graphicFrame>
        <p:nvGraphicFramePr>
          <p:cNvPr id="4" name="Table 4">
            <a:extLst>
              <a:ext uri="{FF2B5EF4-FFF2-40B4-BE49-F238E27FC236}">
                <a16:creationId xmlns:a16="http://schemas.microsoft.com/office/drawing/2014/main" id="{D0F4403A-622A-0CE5-C864-F395BB82DB7D}"/>
              </a:ext>
            </a:extLst>
          </p:cNvPr>
          <p:cNvGraphicFramePr>
            <a:graphicFrameLocks noGrp="1"/>
          </p:cNvGraphicFramePr>
          <p:nvPr>
            <p:extLst>
              <p:ext uri="{D42A27DB-BD31-4B8C-83A1-F6EECF244321}">
                <p14:modId xmlns:p14="http://schemas.microsoft.com/office/powerpoint/2010/main" val="303577401"/>
              </p:ext>
            </p:extLst>
          </p:nvPr>
        </p:nvGraphicFramePr>
        <p:xfrm>
          <a:off x="6096000" y="1069862"/>
          <a:ext cx="5966298" cy="1945004"/>
        </p:xfrm>
        <a:graphic>
          <a:graphicData uri="http://schemas.openxmlformats.org/drawingml/2006/table">
            <a:tbl>
              <a:tblPr firstRow="1" bandRow="1">
                <a:tableStyleId>{5C22544A-7EE6-4342-B048-85BDC9FD1C3A}</a:tableStyleId>
              </a:tblPr>
              <a:tblGrid>
                <a:gridCol w="1988766">
                  <a:extLst>
                    <a:ext uri="{9D8B030D-6E8A-4147-A177-3AD203B41FA5}">
                      <a16:colId xmlns:a16="http://schemas.microsoft.com/office/drawing/2014/main" val="1869649893"/>
                    </a:ext>
                  </a:extLst>
                </a:gridCol>
                <a:gridCol w="1988766">
                  <a:extLst>
                    <a:ext uri="{9D8B030D-6E8A-4147-A177-3AD203B41FA5}">
                      <a16:colId xmlns:a16="http://schemas.microsoft.com/office/drawing/2014/main" val="333986411"/>
                    </a:ext>
                  </a:extLst>
                </a:gridCol>
                <a:gridCol w="1988766">
                  <a:extLst>
                    <a:ext uri="{9D8B030D-6E8A-4147-A177-3AD203B41FA5}">
                      <a16:colId xmlns:a16="http://schemas.microsoft.com/office/drawing/2014/main" val="1193879608"/>
                    </a:ext>
                  </a:extLst>
                </a:gridCol>
              </a:tblGrid>
              <a:tr h="561022">
                <a:tc>
                  <a:txBody>
                    <a:bodyPr/>
                    <a:lstStyle/>
                    <a:p>
                      <a:endParaRPr lang="en-GB" sz="2400" dirty="0">
                        <a:latin typeface="Arial" panose="020B0604020202020204" pitchFamily="34" charset="0"/>
                        <a:cs typeface="Arial" panose="020B0604020202020204" pitchFamily="34" charset="0"/>
                      </a:endParaRPr>
                    </a:p>
                  </a:txBody>
                  <a:tcPr/>
                </a:tc>
                <a:tc>
                  <a:txBody>
                    <a:bodyPr/>
                    <a:lstStyle/>
                    <a:p>
                      <a:r>
                        <a:rPr lang="en-GB" sz="2400" dirty="0">
                          <a:latin typeface="Arial" panose="020B0604020202020204" pitchFamily="34" charset="0"/>
                          <a:cs typeface="Arial" panose="020B0604020202020204" pitchFamily="34" charset="0"/>
                        </a:rPr>
                        <a:t>Payback Period</a:t>
                      </a:r>
                    </a:p>
                  </a:txBody>
                  <a:tcPr/>
                </a:tc>
                <a:tc>
                  <a:txBody>
                    <a:bodyPr/>
                    <a:lstStyle/>
                    <a:p>
                      <a:r>
                        <a:rPr lang="en-GB" sz="2400" dirty="0">
                          <a:latin typeface="Arial" panose="020B0604020202020204" pitchFamily="34" charset="0"/>
                          <a:cs typeface="Arial" panose="020B0604020202020204" pitchFamily="34" charset="0"/>
                        </a:rPr>
                        <a:t>Rate of Return</a:t>
                      </a:r>
                    </a:p>
                  </a:txBody>
                  <a:tcPr/>
                </a:tc>
                <a:extLst>
                  <a:ext uri="{0D108BD9-81ED-4DB2-BD59-A6C34878D82A}">
                    <a16:rowId xmlns:a16="http://schemas.microsoft.com/office/drawing/2014/main" val="3339954371"/>
                  </a:ext>
                </a:extLst>
              </a:tr>
              <a:tr h="561022">
                <a:tc>
                  <a:txBody>
                    <a:bodyPr/>
                    <a:lstStyle/>
                    <a:p>
                      <a:r>
                        <a:rPr lang="en-GB" sz="2400" dirty="0">
                          <a:latin typeface="Arial" panose="020B0604020202020204" pitchFamily="34" charset="0"/>
                          <a:cs typeface="Arial" panose="020B0604020202020204" pitchFamily="34" charset="0"/>
                        </a:rPr>
                        <a:t>Project A</a:t>
                      </a:r>
                    </a:p>
                  </a:txBody>
                  <a:tcPr/>
                </a:tc>
                <a:tc>
                  <a:txBody>
                    <a:bodyPr/>
                    <a:lstStyle/>
                    <a:p>
                      <a:r>
                        <a:rPr lang="en-GB" sz="2400" dirty="0">
                          <a:latin typeface="Arial" panose="020B0604020202020204" pitchFamily="34" charset="0"/>
                          <a:cs typeface="Arial" panose="020B0604020202020204" pitchFamily="34" charset="0"/>
                        </a:rPr>
                        <a:t>3.1 years</a:t>
                      </a:r>
                    </a:p>
                  </a:txBody>
                  <a:tcPr/>
                </a:tc>
                <a:tc>
                  <a:txBody>
                    <a:bodyPr/>
                    <a:lstStyle/>
                    <a:p>
                      <a:r>
                        <a:rPr lang="en-GB" sz="2400" dirty="0">
                          <a:latin typeface="Arial" panose="020B0604020202020204" pitchFamily="34" charset="0"/>
                          <a:cs typeface="Arial" panose="020B0604020202020204" pitchFamily="34" charset="0"/>
                        </a:rPr>
                        <a:t>32.1%</a:t>
                      </a:r>
                    </a:p>
                  </a:txBody>
                  <a:tcPr/>
                </a:tc>
                <a:extLst>
                  <a:ext uri="{0D108BD9-81ED-4DB2-BD59-A6C34878D82A}">
                    <a16:rowId xmlns:a16="http://schemas.microsoft.com/office/drawing/2014/main" val="3374139452"/>
                  </a:ext>
                </a:extLst>
              </a:tr>
              <a:tr h="561022">
                <a:tc>
                  <a:txBody>
                    <a:bodyPr/>
                    <a:lstStyle/>
                    <a:p>
                      <a:r>
                        <a:rPr lang="en-GB" sz="2400" dirty="0">
                          <a:latin typeface="Arial" panose="020B0604020202020204" pitchFamily="34" charset="0"/>
                          <a:cs typeface="Arial" panose="020B0604020202020204" pitchFamily="34" charset="0"/>
                        </a:rPr>
                        <a:t>Project B</a:t>
                      </a:r>
                    </a:p>
                  </a:txBody>
                  <a:tcPr/>
                </a:tc>
                <a:tc>
                  <a:txBody>
                    <a:bodyPr/>
                    <a:lstStyle/>
                    <a:p>
                      <a:r>
                        <a:rPr lang="en-GB" sz="2400" dirty="0">
                          <a:latin typeface="Arial" panose="020B0604020202020204" pitchFamily="34" charset="0"/>
                          <a:cs typeface="Arial" panose="020B0604020202020204" pitchFamily="34" charset="0"/>
                        </a:rPr>
                        <a:t>3.6 years</a:t>
                      </a:r>
                    </a:p>
                  </a:txBody>
                  <a:tcPr/>
                </a:tc>
                <a:tc>
                  <a:txBody>
                    <a:bodyPr/>
                    <a:lstStyle/>
                    <a:p>
                      <a:r>
                        <a:rPr lang="en-GB" sz="2400" dirty="0">
                          <a:latin typeface="Arial" panose="020B0604020202020204" pitchFamily="34" charset="0"/>
                          <a:cs typeface="Arial" panose="020B0604020202020204" pitchFamily="34" charset="0"/>
                        </a:rPr>
                        <a:t>27.5%</a:t>
                      </a:r>
                    </a:p>
                  </a:txBody>
                  <a:tcPr/>
                </a:tc>
                <a:extLst>
                  <a:ext uri="{0D108BD9-81ED-4DB2-BD59-A6C34878D82A}">
                    <a16:rowId xmlns:a16="http://schemas.microsoft.com/office/drawing/2014/main" val="487440030"/>
                  </a:ext>
                </a:extLst>
              </a:tr>
            </a:tbl>
          </a:graphicData>
        </a:graphic>
      </p:graphicFrame>
      <p:sp>
        <p:nvSpPr>
          <p:cNvPr id="5" name="TextBox 4">
            <a:extLst>
              <a:ext uri="{FF2B5EF4-FFF2-40B4-BE49-F238E27FC236}">
                <a16:creationId xmlns:a16="http://schemas.microsoft.com/office/drawing/2014/main" id="{ADF90E83-C315-4006-0FCE-342552A88185}"/>
              </a:ext>
            </a:extLst>
          </p:cNvPr>
          <p:cNvSpPr txBox="1"/>
          <p:nvPr/>
        </p:nvSpPr>
        <p:spPr>
          <a:xfrm>
            <a:off x="6365133" y="3832698"/>
            <a:ext cx="5603129"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Project with less than 5 years payback should be accepted.</a:t>
            </a:r>
          </a:p>
        </p:txBody>
      </p:sp>
    </p:spTree>
    <p:extLst>
      <p:ext uri="{BB962C8B-B14F-4D97-AF65-F5344CB8AC3E}">
        <p14:creationId xmlns:p14="http://schemas.microsoft.com/office/powerpoint/2010/main" val="315363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7" dur="500"/>
                                        <p:tgtEl>
                                          <p:spTgt spid="132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5" end="5"/>
                                            </p:txEl>
                                          </p:spTgt>
                                        </p:tgtEl>
                                        <p:attrNameLst>
                                          <p:attrName>style.visibility</p:attrName>
                                        </p:attrNameLst>
                                      </p:cBhvr>
                                      <p:to>
                                        <p:strVal val="visible"/>
                                      </p:to>
                                    </p:set>
                                    <p:animEffect transition="in" filter="barn(inVertical)">
                                      <p:cBhvr>
                                        <p:cTn id="32" dur="500"/>
                                        <p:tgtEl>
                                          <p:spTgt spid="13209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6" end="6"/>
                                            </p:txEl>
                                          </p:spTgt>
                                        </p:tgtEl>
                                        <p:attrNameLst>
                                          <p:attrName>style.visibility</p:attrName>
                                        </p:attrNameLst>
                                      </p:cBhvr>
                                      <p:to>
                                        <p:strVal val="visible"/>
                                      </p:to>
                                    </p:set>
                                    <p:animEffect transition="in" filter="barn(inVertical)">
                                      <p:cBhvr>
                                        <p:cTn id="37" dur="500"/>
                                        <p:tgtEl>
                                          <p:spTgt spid="13209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1000"/>
                                        <p:tgtEl>
                                          <p:spTgt spid="4"/>
                                        </p:tgtEl>
                                      </p:cBhvr>
                                    </p:animEffect>
                                    <p:anim calcmode="lin" valueType="num">
                                      <p:cBhvr>
                                        <p:cTn id="43" dur="1000" fill="hold"/>
                                        <p:tgtEl>
                                          <p:spTgt spid="4"/>
                                        </p:tgtEl>
                                        <p:attrNameLst>
                                          <p:attrName>ppt_x</p:attrName>
                                        </p:attrNameLst>
                                      </p:cBhvr>
                                      <p:tavLst>
                                        <p:tav tm="0">
                                          <p:val>
                                            <p:strVal val="#ppt_x"/>
                                          </p:val>
                                        </p:tav>
                                        <p:tav tm="100000">
                                          <p:val>
                                            <p:strVal val="#ppt_x"/>
                                          </p:val>
                                        </p:tav>
                                      </p:tavLst>
                                    </p:anim>
                                    <p:anim calcmode="lin" valueType="num">
                                      <p:cBhvr>
                                        <p:cTn id="4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barn(inVertical)">
                                      <p:cBhvr>
                                        <p:cTn id="4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165973"/>
          </a:xfrm>
        </p:spPr>
        <p:txBody>
          <a:bodyPr>
            <a:normAutofit/>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NPV</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1060315"/>
            <a:ext cx="11591623" cy="4056970"/>
          </a:xfrm>
        </p:spPr>
        <p:txBody>
          <a:bodyPr>
            <a:normAutofit fontScale="92500" lnSpcReduction="10000"/>
          </a:bodyPr>
          <a:lstStyle/>
          <a:p>
            <a:pPr>
              <a:lnSpc>
                <a:spcPct val="90000"/>
              </a:lnSpc>
              <a:buFont typeface="Wingdings" panose="05000000000000000000" pitchFamily="2" charset="2"/>
              <a:buChar char="§"/>
            </a:pPr>
            <a:r>
              <a:rPr lang="en-GB" altLang="en-US" dirty="0">
                <a:latin typeface="Verdana" panose="020B0604030504040204" pitchFamily="34" charset="0"/>
              </a:rPr>
              <a:t>NPV is PV minus initial investment amount</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Uses minimum rate of return (discount rate) to compute present value (PV) of all net cash inflow</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More realistic because it consider</a:t>
            </a:r>
          </a:p>
          <a:p>
            <a:pPr marL="622300">
              <a:lnSpc>
                <a:spcPct val="90000"/>
              </a:lnSpc>
              <a:buFont typeface="Wingdings" panose="05000000000000000000" pitchFamily="2" charset="2"/>
              <a:buChar char="§"/>
            </a:pPr>
            <a:r>
              <a:rPr lang="en-GB" altLang="en-US" dirty="0">
                <a:latin typeface="Verdana" panose="020B0604030504040204" pitchFamily="34" charset="0"/>
              </a:rPr>
              <a:t>Time value of money</a:t>
            </a:r>
          </a:p>
          <a:p>
            <a:pPr marL="622300">
              <a:lnSpc>
                <a:spcPct val="90000"/>
              </a:lnSpc>
              <a:buFont typeface="Wingdings" panose="05000000000000000000" pitchFamily="2" charset="2"/>
              <a:buChar char="§"/>
            </a:pPr>
            <a:r>
              <a:rPr lang="en-GB" altLang="en-US" dirty="0">
                <a:latin typeface="Verdana" panose="020B0604030504040204" pitchFamily="34" charset="0"/>
              </a:rPr>
              <a:t>Cash flows and</a:t>
            </a:r>
          </a:p>
          <a:p>
            <a:pPr marL="622300">
              <a:lnSpc>
                <a:spcPct val="90000"/>
              </a:lnSpc>
              <a:buFont typeface="Wingdings" panose="05000000000000000000" pitchFamily="2" charset="2"/>
              <a:buChar char="§"/>
            </a:pPr>
            <a:r>
              <a:rPr lang="en-GB" altLang="en-US" dirty="0">
                <a:latin typeface="Verdana" panose="020B0604030504040204" pitchFamily="34" charset="0"/>
              </a:rPr>
              <a:t>Profitability </a:t>
            </a:r>
          </a:p>
          <a:p>
            <a:pPr>
              <a:lnSpc>
                <a:spcPct val="90000"/>
              </a:lnSpc>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200379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6" end="6"/>
                                            </p:txEl>
                                          </p:spTgt>
                                        </p:tgtEl>
                                        <p:attrNameLst>
                                          <p:attrName>style.visibility</p:attrName>
                                        </p:attrNameLst>
                                      </p:cBhvr>
                                      <p:to>
                                        <p:strVal val="visible"/>
                                      </p:to>
                                    </p:set>
                                    <p:animEffect transition="in" filter="barn(inVertical)">
                                      <p:cBhvr>
                                        <p:cTn id="32" dur="500"/>
                                        <p:tgtEl>
                                          <p:spTgt spid="13209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7" end="7"/>
                                            </p:txEl>
                                          </p:spTgt>
                                        </p:tgtEl>
                                        <p:attrNameLst>
                                          <p:attrName>style.visibility</p:attrName>
                                        </p:attrNameLst>
                                      </p:cBhvr>
                                      <p:to>
                                        <p:strVal val="visible"/>
                                      </p:to>
                                    </p:set>
                                    <p:animEffect transition="in" filter="barn(inVertical)">
                                      <p:cBhvr>
                                        <p:cTn id="37" dur="500"/>
                                        <p:tgtEl>
                                          <p:spTgt spid="1320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693356"/>
          </a:xfrm>
        </p:spPr>
        <p:txBody>
          <a:bodyPr>
            <a:normAutofit fontScale="90000"/>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NPV</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55642" y="778214"/>
            <a:ext cx="11867745" cy="4922195"/>
          </a:xfrm>
        </p:spPr>
        <p:txBody>
          <a:bodyPr>
            <a:normAutofit fontScale="77500" lnSpcReduction="20000"/>
          </a:bodyPr>
          <a:lstStyle/>
          <a:p>
            <a:pPr>
              <a:lnSpc>
                <a:spcPct val="90000"/>
              </a:lnSpc>
              <a:buFont typeface="Wingdings" panose="05000000000000000000" pitchFamily="2" charset="2"/>
              <a:buChar char="§"/>
            </a:pPr>
            <a:r>
              <a:rPr lang="en-GB" altLang="en-US" dirty="0">
                <a:latin typeface="Verdana" panose="020B0604030504040204" pitchFamily="34" charset="0"/>
              </a:rPr>
              <a:t>Imagine you Invested £20000 in a project that is expected to yield (cash inflow) of £36000 in 5 years</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Each year, cash inflow would be £7200 (36000/5) or monthly £600 (7200/12)</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But £7200 cash inflow in the first year may not have same value as £7200 in year 5</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So we have to discount future cash flows to see what its value would be today</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You could even use the inflation rate/ interest rate as a guide or expected rate of return for similar projects in the market/ weighted average cost of capital</a:t>
            </a:r>
          </a:p>
          <a:p>
            <a:pPr>
              <a:lnSpc>
                <a:spcPct val="90000"/>
              </a:lnSpc>
              <a:buFont typeface="Wingdings" panose="05000000000000000000" pitchFamily="2" charset="2"/>
              <a:buChar char="§"/>
            </a:pPr>
            <a:endParaRPr lang="en-GB" altLang="en-US" dirty="0">
              <a:latin typeface="Verdana" panose="020B0604030504040204" pitchFamily="34" charset="0"/>
            </a:endParaRPr>
          </a:p>
          <a:p>
            <a:pPr>
              <a:lnSpc>
                <a:spcPct val="90000"/>
              </a:lnSpc>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4212135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6" end="6"/>
                                            </p:txEl>
                                          </p:spTgt>
                                        </p:tgtEl>
                                        <p:attrNameLst>
                                          <p:attrName>style.visibility</p:attrName>
                                        </p:attrNameLst>
                                      </p:cBhvr>
                                      <p:to>
                                        <p:strVal val="visible"/>
                                      </p:to>
                                    </p:set>
                                    <p:animEffect transition="in" filter="barn(inVertical)">
                                      <p:cBhvr>
                                        <p:cTn id="27" dur="500"/>
                                        <p:tgtEl>
                                          <p:spTgt spid="13209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8" end="8"/>
                                            </p:txEl>
                                          </p:spTgt>
                                        </p:tgtEl>
                                        <p:attrNameLst>
                                          <p:attrName>style.visibility</p:attrName>
                                        </p:attrNameLst>
                                      </p:cBhvr>
                                      <p:to>
                                        <p:strVal val="visible"/>
                                      </p:to>
                                    </p:set>
                                    <p:animEffect transition="in" filter="barn(inVertical)">
                                      <p:cBhvr>
                                        <p:cTn id="32" dur="500"/>
                                        <p:tgtEl>
                                          <p:spTgt spid="132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165973"/>
          </a:xfrm>
        </p:spPr>
        <p:txBody>
          <a:bodyPr>
            <a:normAutofit/>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NPV</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24927" y="992221"/>
                <a:ext cx="11640093" cy="4669276"/>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Imagine you Invested £20000 in a project that is expected to yield (cash inflow) of £36000 in 5 years</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Assume current inflation rate in UK is 10% and we use it to discount</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4400" b="1" i="1" smtClean="0">
                        <a:solidFill>
                          <a:srgbClr val="C00000"/>
                        </a:solidFill>
                        <a:latin typeface="Cambria Math" panose="02040503050406030204" pitchFamily="18" charset="0"/>
                      </a:rPr>
                      <m:t>𝑵𝑷𝑽</m:t>
                    </m:r>
                    <m:r>
                      <a:rPr lang="en-GB" altLang="en-US" sz="4400" b="1" i="1" smtClean="0">
                        <a:solidFill>
                          <a:srgbClr val="C00000"/>
                        </a:solidFill>
                        <a:latin typeface="Cambria Math" panose="02040503050406030204" pitchFamily="18" charset="0"/>
                      </a:rPr>
                      <m:t>=</m:t>
                    </m:r>
                    <m:r>
                      <a:rPr lang="en-GB" altLang="en-US" sz="4400" b="1" i="1" smtClean="0">
                        <a:solidFill>
                          <a:srgbClr val="C00000"/>
                        </a:solidFill>
                        <a:latin typeface="Cambria Math" panose="02040503050406030204" pitchFamily="18" charset="0"/>
                      </a:rPr>
                      <m:t>𝑷𝑽</m:t>
                    </m:r>
                    <m:r>
                      <a:rPr lang="en-GB" altLang="en-US" sz="4400" b="1" i="1" smtClean="0">
                        <a:solidFill>
                          <a:srgbClr val="C00000"/>
                        </a:solidFill>
                        <a:latin typeface="Cambria Math" panose="02040503050406030204" pitchFamily="18" charset="0"/>
                      </a:rPr>
                      <m:t>−</m:t>
                    </m:r>
                    <m:r>
                      <a:rPr lang="en-GB" altLang="en-US" sz="4400" b="1" i="1" smtClean="0">
                        <a:solidFill>
                          <a:srgbClr val="C00000"/>
                        </a:solidFill>
                        <a:latin typeface="Cambria Math" panose="02040503050406030204" pitchFamily="18" charset="0"/>
                      </a:rPr>
                      <m:t>𝑰𝒏𝒊𝒕𝒊𝒂𝒍</m:t>
                    </m:r>
                    <m:r>
                      <a:rPr lang="en-GB" altLang="en-US" sz="4400" b="1" i="1" smtClean="0">
                        <a:solidFill>
                          <a:srgbClr val="C00000"/>
                        </a:solidFill>
                        <a:latin typeface="Cambria Math" panose="02040503050406030204" pitchFamily="18" charset="0"/>
                      </a:rPr>
                      <m:t> </m:t>
                    </m:r>
                    <m:r>
                      <a:rPr lang="en-GB" altLang="en-US" sz="4400" b="1" i="1" smtClean="0">
                        <a:solidFill>
                          <a:srgbClr val="C00000"/>
                        </a:solidFill>
                        <a:latin typeface="Cambria Math" panose="02040503050406030204" pitchFamily="18" charset="0"/>
                      </a:rPr>
                      <m:t>𝑰𝒏𝒗𝒆𝒔𝒕𝒎𝒆𝒏𝒕</m:t>
                    </m:r>
                  </m:oMath>
                </a14:m>
                <a:endParaRPr lang="en-GB" altLang="en-US" sz="4400" b="1" dirty="0">
                  <a:solidFill>
                    <a:srgbClr val="C00000"/>
                  </a:solidFill>
                  <a:latin typeface="Verdana" panose="020B0604030504040204" pitchFamily="34" charset="0"/>
                </a:endParaRPr>
              </a:p>
              <a:p>
                <a:pPr>
                  <a:lnSpc>
                    <a:spcPct val="90000"/>
                  </a:lnSpc>
                  <a:buFont typeface="Wingdings" panose="05000000000000000000" pitchFamily="2" charset="2"/>
                  <a:buChar char="§"/>
                </a:pPr>
                <a:r>
                  <a:rPr lang="en-GB" altLang="en-US" dirty="0">
                    <a:latin typeface="Arial" panose="020B0604020202020204" pitchFamily="34" charset="0"/>
                    <a:cs typeface="Arial" panose="020B0604020202020204" pitchFamily="34" charset="0"/>
                  </a:rPr>
                  <a:t>We use special formula for compute PV</a:t>
                </a:r>
              </a:p>
              <a:p>
                <a:pPr>
                  <a:lnSpc>
                    <a:spcPct val="90000"/>
                  </a:lnSpc>
                  <a:buFont typeface="Wingdings" panose="05000000000000000000" pitchFamily="2" charset="2"/>
                  <a:buChar char="§"/>
                </a:pPr>
                <a:endParaRPr lang="en-GB" altLang="en-US" sz="2400" dirty="0">
                  <a:latin typeface="Arial" panose="020B0604020202020204" pitchFamily="34" charset="0"/>
                  <a:cs typeface="Arial" panose="020B0604020202020204" pitchFamily="34" charset="0"/>
                </a:endParaRPr>
              </a:p>
              <a:p>
                <a:pPr marL="0" indent="0">
                  <a:lnSpc>
                    <a:spcPct val="90000"/>
                  </a:lnSpc>
                  <a:buNone/>
                </a:pPr>
                <a:endParaRPr lang="en-GB" altLang="en-US" dirty="0">
                  <a:latin typeface="Verdana" panose="020B0604030504040204" pitchFamily="34" charset="0"/>
                </a:endParaRP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endParaRPr lang="en-GB" altLang="en-US"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324927" y="992221"/>
                <a:ext cx="11640093" cy="4669276"/>
              </a:xfrm>
              <a:blipFill>
                <a:blip r:embed="rId3"/>
                <a:stretch>
                  <a:fillRect l="-1152" t="-2742"/>
                </a:stretch>
              </a:blipFill>
            </p:spPr>
            <p:txBody>
              <a:bodyPr/>
              <a:lstStyle/>
              <a:p>
                <a:r>
                  <a:rPr lang="en-GB">
                    <a:noFill/>
                  </a:rPr>
                  <a:t> </a:t>
                </a:r>
              </a:p>
            </p:txBody>
          </p:sp>
        </mc:Fallback>
      </mc:AlternateContent>
    </p:spTree>
    <p:extLst>
      <p:ext uri="{BB962C8B-B14F-4D97-AF65-F5344CB8AC3E}">
        <p14:creationId xmlns:p14="http://schemas.microsoft.com/office/powerpoint/2010/main" val="1158786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165973"/>
          </a:xfrm>
        </p:spPr>
        <p:txBody>
          <a:bodyPr>
            <a:normAutofit/>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NPV</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1060314"/>
                <a:ext cx="11896928" cy="4601183"/>
              </a:xfrm>
            </p:spPr>
            <p:txBody>
              <a:bodyPr>
                <a:normAutofit/>
              </a:bodyPr>
              <a:lstStyle/>
              <a:p>
                <a:pPr>
                  <a:lnSpc>
                    <a:spcPct val="90000"/>
                  </a:lnSpc>
                  <a:buFont typeface="Wingdings" panose="05000000000000000000" pitchFamily="2" charset="2"/>
                  <a:buChar char="§"/>
                </a:pPr>
                <a14:m>
                  <m:oMath xmlns:m="http://schemas.openxmlformats.org/officeDocument/2006/math">
                    <m:r>
                      <a:rPr lang="en-GB" altLang="en-US" sz="4400" b="1" i="1" smtClean="0">
                        <a:solidFill>
                          <a:srgbClr val="C00000"/>
                        </a:solidFill>
                        <a:latin typeface="Cambria Math" panose="02040503050406030204" pitchFamily="18" charset="0"/>
                      </a:rPr>
                      <m:t>𝑷𝑽</m:t>
                    </m:r>
                    <m:r>
                      <a:rPr lang="en-GB" altLang="en-US" sz="4400" b="1" i="1" smtClean="0">
                        <a:solidFill>
                          <a:srgbClr val="C00000"/>
                        </a:solidFill>
                        <a:latin typeface="Cambria Math" panose="02040503050406030204" pitchFamily="18" charset="0"/>
                      </a:rPr>
                      <m:t>=</m:t>
                    </m:r>
                    <m:sSup>
                      <m:sSupPr>
                        <m:ctrlPr>
                          <a:rPr lang="en-GB" altLang="en-US" sz="4400" b="1" i="1" smtClean="0">
                            <a:solidFill>
                              <a:srgbClr val="C00000"/>
                            </a:solidFill>
                            <a:latin typeface="Cambria Math" panose="02040503050406030204" pitchFamily="18" charset="0"/>
                          </a:rPr>
                        </m:ctrlPr>
                      </m:sSupPr>
                      <m:e>
                        <m:r>
                          <a:rPr lang="en-GB" altLang="en-US" sz="4400" b="1" i="1" smtClean="0">
                            <a:solidFill>
                              <a:srgbClr val="C00000"/>
                            </a:solidFill>
                            <a:latin typeface="Cambria Math" panose="02040503050406030204" pitchFamily="18" charset="0"/>
                          </a:rPr>
                          <m:t>𝑺</m:t>
                        </m:r>
                        <m:d>
                          <m:dPr>
                            <m:ctrlPr>
                              <a:rPr lang="en-GB" altLang="en-US" sz="4400" b="1" i="1" smtClean="0">
                                <a:solidFill>
                                  <a:srgbClr val="C00000"/>
                                </a:solidFill>
                                <a:latin typeface="Cambria Math" panose="02040503050406030204" pitchFamily="18" charset="0"/>
                              </a:rPr>
                            </m:ctrlPr>
                          </m:dPr>
                          <m:e>
                            <m:r>
                              <a:rPr lang="en-GB" altLang="en-US" sz="4400" b="1" i="1" smtClean="0">
                                <a:solidFill>
                                  <a:srgbClr val="C00000"/>
                                </a:solidFill>
                                <a:latin typeface="Cambria Math" panose="02040503050406030204" pitchFamily="18" charset="0"/>
                              </a:rPr>
                              <m:t>𝟏</m:t>
                            </m:r>
                            <m:r>
                              <a:rPr lang="en-GB" altLang="en-US" sz="4400" b="1" i="1" smtClean="0">
                                <a:solidFill>
                                  <a:srgbClr val="C00000"/>
                                </a:solidFill>
                                <a:latin typeface="Cambria Math" panose="02040503050406030204" pitchFamily="18" charset="0"/>
                              </a:rPr>
                              <m:t>+</m:t>
                            </m:r>
                            <m:f>
                              <m:fPr>
                                <m:ctrlPr>
                                  <a:rPr lang="en-GB" altLang="en-US" sz="4400" b="1" i="1" smtClean="0">
                                    <a:solidFill>
                                      <a:srgbClr val="C00000"/>
                                    </a:solidFill>
                                    <a:latin typeface="Cambria Math" panose="02040503050406030204" pitchFamily="18" charset="0"/>
                                  </a:rPr>
                                </m:ctrlPr>
                              </m:fPr>
                              <m:num>
                                <m:r>
                                  <a:rPr lang="en-GB" altLang="en-US" sz="4400" b="1" i="1" smtClean="0">
                                    <a:solidFill>
                                      <a:srgbClr val="C00000"/>
                                    </a:solidFill>
                                    <a:latin typeface="Cambria Math" panose="02040503050406030204" pitchFamily="18" charset="0"/>
                                  </a:rPr>
                                  <m:t>𝒓</m:t>
                                </m:r>
                              </m:num>
                              <m:den>
                                <m:r>
                                  <a:rPr lang="en-GB" altLang="en-US" sz="4400" b="1" i="1" smtClean="0">
                                    <a:solidFill>
                                      <a:srgbClr val="C00000"/>
                                    </a:solidFill>
                                    <a:latin typeface="Cambria Math" panose="02040503050406030204" pitchFamily="18" charset="0"/>
                                  </a:rPr>
                                  <m:t>𝟏𝟎𝟎</m:t>
                                </m:r>
                              </m:den>
                            </m:f>
                          </m:e>
                        </m:d>
                      </m:e>
                      <m:sup>
                        <m:r>
                          <a:rPr lang="en-GB" altLang="en-US" sz="4400" b="1" i="1" smtClean="0">
                            <a:solidFill>
                              <a:srgbClr val="C00000"/>
                            </a:solidFill>
                            <a:latin typeface="Cambria Math" panose="02040503050406030204" pitchFamily="18" charset="0"/>
                          </a:rPr>
                          <m:t>−</m:t>
                        </m:r>
                        <m:r>
                          <a:rPr lang="en-GB" altLang="en-US" sz="4400" b="1" i="1" smtClean="0">
                            <a:solidFill>
                              <a:srgbClr val="C00000"/>
                            </a:solidFill>
                            <a:latin typeface="Cambria Math" panose="02040503050406030204" pitchFamily="18" charset="0"/>
                          </a:rPr>
                          <m:t>𝒕</m:t>
                        </m:r>
                      </m:sup>
                    </m:sSup>
                    <m:r>
                      <a:rPr lang="en-GB" altLang="en-US" sz="4400" b="1" i="1" smtClean="0">
                        <a:solidFill>
                          <a:srgbClr val="C00000"/>
                        </a:solidFill>
                        <a:latin typeface="Cambria Math" panose="02040503050406030204" pitchFamily="18" charset="0"/>
                      </a:rPr>
                      <m:t> </m:t>
                    </m:r>
                    <m:r>
                      <a:rPr lang="en-GB" altLang="en-US" sz="4400" b="1" i="1" smtClean="0">
                        <a:solidFill>
                          <a:srgbClr val="C00000"/>
                        </a:solidFill>
                        <a:latin typeface="Cambria Math" panose="02040503050406030204" pitchFamily="18" charset="0"/>
                      </a:rPr>
                      <m:t>𝒐𝒓</m:t>
                    </m:r>
                    <m:r>
                      <a:rPr lang="en-GB" altLang="en-US" sz="4400" b="1" i="1" smtClean="0">
                        <a:solidFill>
                          <a:srgbClr val="C00000"/>
                        </a:solidFill>
                        <a:latin typeface="Cambria Math" panose="02040503050406030204" pitchFamily="18" charset="0"/>
                      </a:rPr>
                      <m:t> </m:t>
                    </m:r>
                    <m:f>
                      <m:fPr>
                        <m:ctrlPr>
                          <a:rPr lang="en-GB" altLang="en-US" sz="4400" b="1" i="1" smtClean="0">
                            <a:solidFill>
                              <a:srgbClr val="C00000"/>
                            </a:solidFill>
                            <a:latin typeface="Cambria Math" panose="02040503050406030204" pitchFamily="18" charset="0"/>
                          </a:rPr>
                        </m:ctrlPr>
                      </m:fPr>
                      <m:num>
                        <m:r>
                          <a:rPr lang="en-GB" altLang="en-US" sz="4400" b="1" i="1" smtClean="0">
                            <a:solidFill>
                              <a:srgbClr val="C00000"/>
                            </a:solidFill>
                            <a:latin typeface="Cambria Math" panose="02040503050406030204" pitchFamily="18" charset="0"/>
                          </a:rPr>
                          <m:t>𝒔</m:t>
                        </m:r>
                      </m:num>
                      <m:den>
                        <m:sSup>
                          <m:sSupPr>
                            <m:ctrlPr>
                              <a:rPr lang="en-GB" altLang="en-US" sz="4400" b="1" i="1" smtClean="0">
                                <a:solidFill>
                                  <a:srgbClr val="C00000"/>
                                </a:solidFill>
                                <a:latin typeface="Cambria Math" panose="02040503050406030204" pitchFamily="18" charset="0"/>
                              </a:rPr>
                            </m:ctrlPr>
                          </m:sSupPr>
                          <m:e>
                            <m:d>
                              <m:dPr>
                                <m:ctrlPr>
                                  <a:rPr lang="en-GB" altLang="en-US" sz="4400" b="1" i="1" smtClean="0">
                                    <a:solidFill>
                                      <a:srgbClr val="C00000"/>
                                    </a:solidFill>
                                    <a:latin typeface="Cambria Math" panose="02040503050406030204" pitchFamily="18" charset="0"/>
                                  </a:rPr>
                                </m:ctrlPr>
                              </m:dPr>
                              <m:e>
                                <m:r>
                                  <a:rPr lang="en-GB" altLang="en-US" sz="4400" b="1" i="1" smtClean="0">
                                    <a:solidFill>
                                      <a:srgbClr val="C00000"/>
                                    </a:solidFill>
                                    <a:latin typeface="Cambria Math" panose="02040503050406030204" pitchFamily="18" charset="0"/>
                                  </a:rPr>
                                  <m:t>𝟏</m:t>
                                </m:r>
                                <m:r>
                                  <a:rPr lang="en-GB" altLang="en-US" sz="4400" b="1" i="1" smtClean="0">
                                    <a:solidFill>
                                      <a:srgbClr val="C00000"/>
                                    </a:solidFill>
                                    <a:latin typeface="Cambria Math" panose="02040503050406030204" pitchFamily="18" charset="0"/>
                                  </a:rPr>
                                  <m:t>+</m:t>
                                </m:r>
                                <m:f>
                                  <m:fPr>
                                    <m:ctrlPr>
                                      <a:rPr lang="en-GB" altLang="en-US" sz="4400" b="1" i="1" smtClean="0">
                                        <a:solidFill>
                                          <a:srgbClr val="C00000"/>
                                        </a:solidFill>
                                        <a:latin typeface="Cambria Math" panose="02040503050406030204" pitchFamily="18" charset="0"/>
                                      </a:rPr>
                                    </m:ctrlPr>
                                  </m:fPr>
                                  <m:num>
                                    <m:r>
                                      <a:rPr lang="en-GB" altLang="en-US" sz="4400" b="1" i="1" smtClean="0">
                                        <a:solidFill>
                                          <a:srgbClr val="C00000"/>
                                        </a:solidFill>
                                        <a:latin typeface="Cambria Math" panose="02040503050406030204" pitchFamily="18" charset="0"/>
                                      </a:rPr>
                                      <m:t>𝒓</m:t>
                                    </m:r>
                                  </m:num>
                                  <m:den>
                                    <m:r>
                                      <a:rPr lang="en-GB" altLang="en-US" sz="4400" b="1" i="1" smtClean="0">
                                        <a:solidFill>
                                          <a:srgbClr val="C00000"/>
                                        </a:solidFill>
                                        <a:latin typeface="Cambria Math" panose="02040503050406030204" pitchFamily="18" charset="0"/>
                                      </a:rPr>
                                      <m:t>𝟏𝟎𝟎</m:t>
                                    </m:r>
                                  </m:den>
                                </m:f>
                              </m:e>
                            </m:d>
                          </m:e>
                          <m:sup>
                            <m:r>
                              <a:rPr lang="en-GB" altLang="en-US" sz="4400" b="1" i="1" smtClean="0">
                                <a:solidFill>
                                  <a:srgbClr val="C00000"/>
                                </a:solidFill>
                                <a:latin typeface="Cambria Math" panose="02040503050406030204" pitchFamily="18" charset="0"/>
                              </a:rPr>
                              <m:t>𝒕</m:t>
                            </m:r>
                          </m:sup>
                        </m:sSup>
                      </m:den>
                    </m:f>
                  </m:oMath>
                </a14:m>
                <a:endParaRPr lang="en-GB" altLang="en-US" sz="4400" b="1" dirty="0">
                  <a:solidFill>
                    <a:srgbClr val="C00000"/>
                  </a:solidFill>
                  <a:latin typeface="Verdana" panose="020B0604030504040204" pitchFamily="34" charset="0"/>
                </a:endParaRPr>
              </a:p>
              <a:p>
                <a:pPr>
                  <a:lnSpc>
                    <a:spcPct val="90000"/>
                  </a:lnSpc>
                  <a:buFont typeface="Wingdings" panose="05000000000000000000" pitchFamily="2" charset="2"/>
                  <a:buChar char="§"/>
                </a:pPr>
                <a:r>
                  <a:rPr lang="en-GB" altLang="en-US" sz="2800" dirty="0">
                    <a:latin typeface="Arial" panose="020B0604020202020204" pitchFamily="34" charset="0"/>
                    <a:cs typeface="Arial" panose="020B0604020202020204" pitchFamily="34" charset="0"/>
                  </a:rPr>
                  <a:t>Where:</a:t>
                </a:r>
              </a:p>
              <a:p>
                <a:pPr>
                  <a:lnSpc>
                    <a:spcPct val="90000"/>
                  </a:lnSpc>
                  <a:buFont typeface="Wingdings" panose="05000000000000000000" pitchFamily="2" charset="2"/>
                  <a:buChar char="§"/>
                </a:pPr>
                <a:r>
                  <a:rPr lang="en-GB" altLang="en-US" sz="2800" dirty="0">
                    <a:latin typeface="Arial" panose="020B0604020202020204" pitchFamily="34" charset="0"/>
                    <a:cs typeface="Arial" panose="020B0604020202020204" pitchFamily="34" charset="0"/>
                  </a:rPr>
                  <a:t>PV = present value  is the amount we want to calculate </a:t>
                </a:r>
              </a:p>
              <a:p>
                <a:pPr>
                  <a:lnSpc>
                    <a:spcPct val="90000"/>
                  </a:lnSpc>
                  <a:buFont typeface="Wingdings" panose="05000000000000000000" pitchFamily="2" charset="2"/>
                  <a:buChar char="§"/>
                </a:pPr>
                <a:r>
                  <a:rPr lang="en-GB" altLang="en-US" sz="2800" dirty="0">
                    <a:latin typeface="Arial" panose="020B0604020202020204" pitchFamily="34" charset="0"/>
                    <a:cs typeface="Arial" panose="020B0604020202020204" pitchFamily="34" charset="0"/>
                  </a:rPr>
                  <a:t>    S = future value or cash flow the £36000 or yearly 7200 for 5 years</a:t>
                </a:r>
              </a:p>
              <a:p>
                <a:pPr>
                  <a:lnSpc>
                    <a:spcPct val="90000"/>
                  </a:lnSpc>
                  <a:buFont typeface="Wingdings" panose="05000000000000000000" pitchFamily="2" charset="2"/>
                  <a:buChar char="§"/>
                </a:pPr>
                <a:r>
                  <a:rPr lang="en-GB" altLang="en-US" sz="2800" dirty="0">
                    <a:latin typeface="Arial" panose="020B0604020202020204" pitchFamily="34" charset="0"/>
                    <a:cs typeface="Arial" panose="020B0604020202020204" pitchFamily="34" charset="0"/>
                  </a:rPr>
                  <a:t>        r = discount rate  the 10%</a:t>
                </a:r>
              </a:p>
              <a:p>
                <a:pPr>
                  <a:lnSpc>
                    <a:spcPct val="90000"/>
                  </a:lnSpc>
                  <a:buFont typeface="Wingdings" panose="05000000000000000000" pitchFamily="2" charset="2"/>
                  <a:buChar char="§"/>
                </a:pPr>
                <a:r>
                  <a:rPr lang="en-GB" altLang="en-US" sz="2800" dirty="0">
                    <a:latin typeface="Arial" panose="020B0604020202020204" pitchFamily="34" charset="0"/>
                    <a:cs typeface="Arial" panose="020B0604020202020204" pitchFamily="34" charset="0"/>
                  </a:rPr>
                  <a:t>            t = time periods in years  5 years</a:t>
                </a:r>
              </a:p>
              <a:p>
                <a:pPr>
                  <a:lnSpc>
                    <a:spcPct val="90000"/>
                  </a:lnSpc>
                  <a:buFont typeface="Wingdings" panose="05000000000000000000" pitchFamily="2" charset="2"/>
                  <a:buChar char="§"/>
                </a:pPr>
                <a:endParaRPr lang="en-GB" altLang="en-US" sz="2400" dirty="0">
                  <a:latin typeface="Arial" panose="020B0604020202020204" pitchFamily="34" charset="0"/>
                  <a:cs typeface="Arial" panose="020B0604020202020204" pitchFamily="34" charset="0"/>
                </a:endParaRPr>
              </a:p>
              <a:p>
                <a:pPr marL="0" indent="0">
                  <a:lnSpc>
                    <a:spcPct val="90000"/>
                  </a:lnSpc>
                  <a:buNone/>
                </a:pPr>
                <a:endParaRPr lang="en-GB" altLang="en-US" dirty="0">
                  <a:latin typeface="Verdana" panose="020B0604030504040204" pitchFamily="34" charset="0"/>
                </a:endParaRP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endParaRPr lang="en-GB" altLang="en-US"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136187" y="1060314"/>
                <a:ext cx="11896928" cy="4601183"/>
              </a:xfrm>
              <a:blipFill>
                <a:blip r:embed="rId3"/>
                <a:stretch>
                  <a:fillRect l="-871"/>
                </a:stretch>
              </a:blipFill>
            </p:spPr>
            <p:txBody>
              <a:bodyPr/>
              <a:lstStyle/>
              <a:p>
                <a:r>
                  <a:rPr lang="en-GB">
                    <a:noFill/>
                  </a:rPr>
                  <a:t> </a:t>
                </a:r>
              </a:p>
            </p:txBody>
          </p:sp>
        </mc:Fallback>
      </mc:AlternateContent>
    </p:spTree>
    <p:extLst>
      <p:ext uri="{BB962C8B-B14F-4D97-AF65-F5344CB8AC3E}">
        <p14:creationId xmlns:p14="http://schemas.microsoft.com/office/powerpoint/2010/main" val="3290882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7" dur="500"/>
                                        <p:tgtEl>
                                          <p:spTgt spid="13209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32" dur="500"/>
                                        <p:tgtEl>
                                          <p:spTgt spid="13209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37" dur="500"/>
                                        <p:tgtEl>
                                          <p:spTgt spid="132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165973"/>
          </a:xfrm>
        </p:spPr>
        <p:txBody>
          <a:bodyPr>
            <a:normAutofit/>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NPV</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1060314"/>
                <a:ext cx="6089515" cy="4601183"/>
              </a:xfrm>
            </p:spPr>
            <p:txBody>
              <a:bodyPr>
                <a:normAutofit fontScale="92500"/>
              </a:bodyPr>
              <a:lstStyle/>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m:t>
                    </m:r>
                    <m:sSup>
                      <m:sSupPr>
                        <m:ctrlPr>
                          <a:rPr lang="en-GB" altLang="en-US" sz="2400" i="1" smtClean="0">
                            <a:solidFill>
                              <a:schemeClr val="tx1"/>
                            </a:solidFill>
                            <a:latin typeface="Cambria Math" panose="02040503050406030204" pitchFamily="18" charset="0"/>
                          </a:rPr>
                        </m:ctrlPr>
                      </m:sSupPr>
                      <m:e>
                        <m:r>
                          <a:rPr lang="en-GB" altLang="en-US" sz="2400" b="0" i="1" smtClean="0">
                            <a:solidFill>
                              <a:schemeClr val="tx1"/>
                            </a:solidFill>
                            <a:latin typeface="Cambria Math" panose="02040503050406030204" pitchFamily="18" charset="0"/>
                          </a:rPr>
                          <m:t>𝑆</m:t>
                        </m:r>
                        <m:d>
                          <m:dPr>
                            <m:ctrlPr>
                              <a:rPr lang="en-GB" altLang="en-US" sz="2400" i="1" smtClean="0">
                                <a:solidFill>
                                  <a:schemeClr val="tx1"/>
                                </a:solidFill>
                                <a:latin typeface="Cambria Math" panose="02040503050406030204" pitchFamily="18" charset="0"/>
                              </a:rPr>
                            </m:ctrlPr>
                          </m:dPr>
                          <m:e>
                            <m:r>
                              <a:rPr lang="en-GB" altLang="en-US" sz="2400" b="0" i="1" smtClean="0">
                                <a:solidFill>
                                  <a:schemeClr val="tx1"/>
                                </a:solidFill>
                                <a:latin typeface="Cambria Math" panose="02040503050406030204" pitchFamily="18" charset="0"/>
                              </a:rPr>
                              <m:t>1+</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𝑟</m:t>
                                </m:r>
                              </m:num>
                              <m:den>
                                <m:r>
                                  <a:rPr lang="en-GB" altLang="en-US" sz="2400" b="0" i="1" smtClean="0">
                                    <a:solidFill>
                                      <a:schemeClr val="tx1"/>
                                    </a:solidFill>
                                    <a:latin typeface="Cambria Math" panose="02040503050406030204" pitchFamily="18" charset="0"/>
                                  </a:rPr>
                                  <m:t>100</m:t>
                                </m:r>
                              </m:den>
                            </m:f>
                          </m:e>
                        </m:d>
                      </m:e>
                      <m:sup>
                        <m:r>
                          <a:rPr lang="en-GB" altLang="en-US" sz="2400" b="0" i="1" smtClean="0">
                            <a:solidFill>
                              <a:schemeClr val="tx1"/>
                            </a:solidFill>
                            <a:latin typeface="Cambria Math" panose="02040503050406030204" pitchFamily="18" charset="0"/>
                          </a:rPr>
                          <m:t>−</m:t>
                        </m:r>
                        <m:r>
                          <a:rPr lang="en-GB" altLang="en-US" sz="2400" b="0" i="1" smtClean="0">
                            <a:solidFill>
                              <a:schemeClr val="tx1"/>
                            </a:solidFill>
                            <a:latin typeface="Cambria Math" panose="02040503050406030204" pitchFamily="18" charset="0"/>
                          </a:rPr>
                          <m:t>𝑡</m:t>
                        </m:r>
                      </m:sup>
                    </m:sSup>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𝑜𝑟</m:t>
                    </m:r>
                    <m:r>
                      <a:rPr lang="en-GB" altLang="en-US" sz="2400" b="0" i="1" smtClean="0">
                        <a:solidFill>
                          <a:schemeClr val="tx1"/>
                        </a:solidFill>
                        <a:latin typeface="Cambria Math" panose="02040503050406030204" pitchFamily="18" charset="0"/>
                      </a:rPr>
                      <m:t> </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𝑠</m:t>
                        </m:r>
                      </m:num>
                      <m:den>
                        <m:sSup>
                          <m:sSupPr>
                            <m:ctrlPr>
                              <a:rPr lang="en-GB" altLang="en-US" sz="2400" i="1" smtClean="0">
                                <a:solidFill>
                                  <a:schemeClr val="tx1"/>
                                </a:solidFill>
                                <a:latin typeface="Cambria Math" panose="02040503050406030204" pitchFamily="18" charset="0"/>
                              </a:rPr>
                            </m:ctrlPr>
                          </m:sSupPr>
                          <m:e>
                            <m:d>
                              <m:dPr>
                                <m:ctrlPr>
                                  <a:rPr lang="en-GB" altLang="en-US" sz="2400" i="1" smtClean="0">
                                    <a:solidFill>
                                      <a:schemeClr val="tx1"/>
                                    </a:solidFill>
                                    <a:latin typeface="Cambria Math" panose="02040503050406030204" pitchFamily="18" charset="0"/>
                                  </a:rPr>
                                </m:ctrlPr>
                              </m:dPr>
                              <m:e>
                                <m:r>
                                  <a:rPr lang="en-GB" altLang="en-US" sz="2400" b="0" i="1" smtClean="0">
                                    <a:solidFill>
                                      <a:schemeClr val="tx1"/>
                                    </a:solidFill>
                                    <a:latin typeface="Cambria Math" panose="02040503050406030204" pitchFamily="18" charset="0"/>
                                  </a:rPr>
                                  <m:t>1+</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𝑟</m:t>
                                    </m:r>
                                  </m:num>
                                  <m:den>
                                    <m:r>
                                      <a:rPr lang="en-GB" altLang="en-US" sz="2400" b="0" i="1" smtClean="0">
                                        <a:solidFill>
                                          <a:schemeClr val="tx1"/>
                                        </a:solidFill>
                                        <a:latin typeface="Cambria Math" panose="02040503050406030204" pitchFamily="18" charset="0"/>
                                      </a:rPr>
                                      <m:t>100</m:t>
                                    </m:r>
                                  </m:den>
                                </m:f>
                              </m:e>
                            </m:d>
                          </m:e>
                          <m:sup>
                            <m:r>
                              <a:rPr lang="en-GB" altLang="en-US" sz="2400" b="0" i="1" smtClean="0">
                                <a:solidFill>
                                  <a:schemeClr val="tx1"/>
                                </a:solidFill>
                                <a:latin typeface="Cambria Math" panose="02040503050406030204" pitchFamily="18" charset="0"/>
                              </a:rPr>
                              <m:t>𝑡</m:t>
                            </m:r>
                          </m:sup>
                        </m:sSup>
                      </m:den>
                    </m:f>
                    <m:r>
                      <a:rPr lang="en-GB" altLang="en-US" sz="2400" b="0" i="1" smtClean="0">
                        <a:solidFill>
                          <a:schemeClr val="tx1"/>
                        </a:solidFill>
                        <a:latin typeface="Cambria Math" panose="02040503050406030204" pitchFamily="18" charset="0"/>
                      </a:rPr>
                      <m:t> </m:t>
                    </m:r>
                  </m:oMath>
                </a14:m>
                <a:endParaRPr lang="en-GB" altLang="en-US" sz="2400" i="1" dirty="0">
                  <a:solidFill>
                    <a:schemeClr val="tx1"/>
                  </a:solidFill>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𝑌𝑟</m:t>
                    </m:r>
                    <m:r>
                      <a:rPr lang="en-GB" altLang="en-US" sz="2400" b="0" i="1" smtClean="0">
                        <a:solidFill>
                          <a:schemeClr val="tx1"/>
                        </a:solidFill>
                        <a:latin typeface="Cambria Math" panose="02040503050406030204" pitchFamily="18" charset="0"/>
                      </a:rPr>
                      <m:t>1: </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 </m:t>
                    </m:r>
                    <m:f>
                      <m:fPr>
                        <m:ctrlPr>
                          <a:rPr lang="en-GB" altLang="en-US" sz="2400" i="1">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7200</m:t>
                        </m:r>
                      </m:num>
                      <m:den>
                        <m:sSup>
                          <m:sSupPr>
                            <m:ctrlPr>
                              <a:rPr lang="en-GB" altLang="en-US" sz="2400" i="1">
                                <a:solidFill>
                                  <a:schemeClr val="tx1"/>
                                </a:solidFill>
                                <a:latin typeface="Cambria Math" panose="02040503050406030204" pitchFamily="18" charset="0"/>
                              </a:rPr>
                            </m:ctrlPr>
                          </m:sSupPr>
                          <m:e>
                            <m:d>
                              <m:dPr>
                                <m:ctrlPr>
                                  <a:rPr lang="en-GB" altLang="en-US" sz="2400" i="1">
                                    <a:solidFill>
                                      <a:schemeClr val="tx1"/>
                                    </a:solidFill>
                                    <a:latin typeface="Cambria Math" panose="02040503050406030204" pitchFamily="18" charset="0"/>
                                  </a:rPr>
                                </m:ctrlPr>
                              </m:dPr>
                              <m:e>
                                <m:r>
                                  <a:rPr lang="en-GB" altLang="en-US" sz="2400" b="0" i="1">
                                    <a:solidFill>
                                      <a:schemeClr val="tx1"/>
                                    </a:solidFill>
                                    <a:latin typeface="Cambria Math" panose="02040503050406030204" pitchFamily="18" charset="0"/>
                                  </a:rPr>
                                  <m:t>1+</m:t>
                                </m:r>
                                <m:f>
                                  <m:fPr>
                                    <m:ctrlPr>
                                      <a:rPr lang="en-GB" altLang="en-US" sz="2400" i="1">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10</m:t>
                                    </m:r>
                                  </m:num>
                                  <m:den>
                                    <m:r>
                                      <a:rPr lang="en-GB" altLang="en-US" sz="2400" b="0" i="1">
                                        <a:solidFill>
                                          <a:schemeClr val="tx1"/>
                                        </a:solidFill>
                                        <a:latin typeface="Cambria Math" panose="02040503050406030204" pitchFamily="18" charset="0"/>
                                      </a:rPr>
                                      <m:t>100</m:t>
                                    </m:r>
                                  </m:den>
                                </m:f>
                              </m:e>
                            </m:d>
                          </m:e>
                          <m:sup>
                            <m:r>
                              <a:rPr lang="en-GB" altLang="en-US" sz="2400" b="0" i="1" smtClean="0">
                                <a:solidFill>
                                  <a:schemeClr val="tx1"/>
                                </a:solidFill>
                                <a:latin typeface="Cambria Math" panose="02040503050406030204" pitchFamily="18" charset="0"/>
                              </a:rPr>
                              <m:t>1</m:t>
                            </m:r>
                          </m:sup>
                        </m:sSup>
                      </m:den>
                    </m:f>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7200</m:t>
                        </m:r>
                      </m:num>
                      <m:den>
                        <m:r>
                          <a:rPr lang="en-GB" altLang="en-US" sz="2400" b="0" i="1" smtClean="0">
                            <a:solidFill>
                              <a:schemeClr val="tx1"/>
                            </a:solidFill>
                            <a:latin typeface="Cambria Math" panose="02040503050406030204" pitchFamily="18" charset="0"/>
                          </a:rPr>
                          <m:t>1.10</m:t>
                        </m:r>
                      </m:den>
                    </m:f>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𝟔𝟓𝟒𝟓</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𝟒𝟓</m:t>
                    </m:r>
                    <m:r>
                      <a:rPr lang="en-GB" altLang="en-US" sz="2400" b="1" i="1" smtClean="0">
                        <a:solidFill>
                          <a:schemeClr val="tx1"/>
                        </a:solidFill>
                        <a:latin typeface="Cambria Math" panose="02040503050406030204" pitchFamily="18" charset="0"/>
                      </a:rPr>
                      <m:t> </m:t>
                    </m:r>
                  </m:oMath>
                </a14:m>
                <a:endParaRPr lang="en-GB" altLang="en-US" sz="2400" b="1" i="1" dirty="0">
                  <a:solidFill>
                    <a:schemeClr val="tx1"/>
                  </a:solidFill>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m:rPr>
                        <m:sty m:val="p"/>
                      </m:rPr>
                      <a:rPr lang="en-GB" altLang="en-US" sz="2400" b="0" i="0" smtClean="0">
                        <a:solidFill>
                          <a:schemeClr val="tx1"/>
                        </a:solidFill>
                        <a:latin typeface="Cambria Math" panose="02040503050406030204" pitchFamily="18" charset="0"/>
                      </a:rPr>
                      <m:t>Yr</m:t>
                    </m:r>
                    <m:r>
                      <a:rPr lang="en-GB" altLang="en-US" sz="2400" b="0" i="0" smtClean="0">
                        <a:solidFill>
                          <a:schemeClr val="tx1"/>
                        </a:solidFill>
                        <a:latin typeface="Cambria Math" panose="02040503050406030204" pitchFamily="18" charset="0"/>
                      </a:rPr>
                      <m:t>2: </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     </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6545.45</m:t>
                        </m:r>
                      </m:num>
                      <m:den>
                        <m:r>
                          <a:rPr lang="en-GB" altLang="en-US" sz="2400" b="0" i="1" smtClean="0">
                            <a:solidFill>
                              <a:schemeClr val="tx1"/>
                            </a:solidFill>
                            <a:latin typeface="Cambria Math" panose="02040503050406030204" pitchFamily="18" charset="0"/>
                          </a:rPr>
                          <m:t>1.10</m:t>
                        </m:r>
                      </m:den>
                    </m:f>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𝟓𝟗𝟓𝟎</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𝟒𝟎</m:t>
                    </m:r>
                    <m:r>
                      <a:rPr lang="en-GB" altLang="en-US" sz="2400" b="1" i="1" smtClean="0">
                        <a:solidFill>
                          <a:schemeClr val="tx1"/>
                        </a:solidFill>
                        <a:latin typeface="Cambria Math" panose="02040503050406030204" pitchFamily="18" charset="0"/>
                      </a:rPr>
                      <m:t> </m:t>
                    </m:r>
                  </m:oMath>
                </a14:m>
                <a:endParaRPr lang="en-GB" altLang="en-US" sz="2400" b="1" i="1" dirty="0">
                  <a:solidFill>
                    <a:schemeClr val="tx1"/>
                  </a:solidFill>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𝑌𝑟</m:t>
                    </m:r>
                    <m:r>
                      <a:rPr lang="en-GB" altLang="en-US" sz="2400" b="0" i="1" smtClean="0">
                        <a:solidFill>
                          <a:schemeClr val="tx1"/>
                        </a:solidFill>
                        <a:latin typeface="Cambria Math" panose="02040503050406030204" pitchFamily="18" charset="0"/>
                      </a:rPr>
                      <m:t>3:</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5950.40</m:t>
                        </m:r>
                      </m:num>
                      <m:den>
                        <m:r>
                          <a:rPr lang="en-GB" altLang="en-US" sz="2400" b="0" i="1" smtClean="0">
                            <a:solidFill>
                              <a:schemeClr val="tx1"/>
                            </a:solidFill>
                            <a:latin typeface="Cambria Math" panose="02040503050406030204" pitchFamily="18" charset="0"/>
                          </a:rPr>
                          <m:t>1.10</m:t>
                        </m:r>
                      </m:den>
                    </m:f>
                    <m:r>
                      <a:rPr lang="en-GB" altLang="en-US" sz="2400" b="0" i="1" smtClean="0">
                        <a:solidFill>
                          <a:schemeClr val="tx1"/>
                        </a:solidFill>
                        <a:latin typeface="Cambria Math" panose="02040503050406030204" pitchFamily="18" charset="0"/>
                      </a:rPr>
                      <m:t>                     =   </m:t>
                    </m:r>
                    <m:r>
                      <a:rPr lang="en-GB" altLang="en-US" sz="2400" b="1" i="1" smtClean="0">
                        <a:solidFill>
                          <a:schemeClr val="tx1"/>
                        </a:solidFill>
                        <a:latin typeface="Cambria Math" panose="02040503050406030204" pitchFamily="18" charset="0"/>
                      </a:rPr>
                      <m:t>𝟓𝟒𝟎𝟗</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𝟒𝟓</m:t>
                    </m:r>
                    <m:r>
                      <a:rPr lang="en-GB" altLang="en-US" sz="2400" b="1"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 </m:t>
                    </m:r>
                  </m:oMath>
                </a14:m>
                <a:endParaRPr lang="en-GB" altLang="en-US" sz="2400" i="1" dirty="0">
                  <a:solidFill>
                    <a:schemeClr val="tx1"/>
                  </a:solidFill>
                  <a:latin typeface="Cambria Math" panose="02040503050406030204" pitchFamily="18" charset="0"/>
                </a:endParaRPr>
              </a:p>
              <a:p>
                <a:pPr>
                  <a:lnSpc>
                    <a:spcPct val="90000"/>
                  </a:lnSpc>
                  <a:buFont typeface="Wingdings" panose="05000000000000000000" pitchFamily="2" charset="2"/>
                  <a:buChar char="§"/>
                </a:pPr>
                <a:r>
                  <a:rPr lang="en-GB" altLang="en-US" sz="2400" dirty="0">
                    <a:solidFill>
                      <a:schemeClr val="tx1"/>
                    </a:solidFill>
                  </a:rPr>
                  <a:t> </a:t>
                </a:r>
                <a14:m>
                  <m:oMath xmlns:m="http://schemas.openxmlformats.org/officeDocument/2006/math">
                    <m:r>
                      <m:rPr>
                        <m:sty m:val="p"/>
                      </m:rPr>
                      <a:rPr lang="en-GB" altLang="en-US" sz="2400" b="0" i="0" smtClean="0">
                        <a:solidFill>
                          <a:schemeClr val="tx1"/>
                        </a:solidFill>
                        <a:latin typeface="Cambria Math" panose="02040503050406030204" pitchFamily="18" charset="0"/>
                      </a:rPr>
                      <m:t>Yr</m:t>
                    </m:r>
                    <m:r>
                      <a:rPr lang="en-GB" altLang="en-US" sz="2400" b="0" i="0" smtClean="0">
                        <a:solidFill>
                          <a:schemeClr val="tx1"/>
                        </a:solidFill>
                        <a:latin typeface="Cambria Math" panose="02040503050406030204" pitchFamily="18" charset="0"/>
                      </a:rPr>
                      <m:t>4: </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5409.45</m:t>
                        </m:r>
                      </m:num>
                      <m:den>
                        <m:r>
                          <a:rPr lang="en-GB" altLang="en-US" sz="2400" b="0" i="1" smtClean="0">
                            <a:solidFill>
                              <a:schemeClr val="tx1"/>
                            </a:solidFill>
                            <a:latin typeface="Cambria Math" panose="02040503050406030204" pitchFamily="18" charset="0"/>
                          </a:rPr>
                          <m:t>1.10</m:t>
                        </m:r>
                      </m:den>
                    </m:f>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𝟒𝟗𝟏𝟕</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𝟔𝟖</m:t>
                    </m:r>
                  </m:oMath>
                </a14:m>
                <a:endParaRPr lang="en-GB" altLang="en-US" sz="2400" b="1" dirty="0">
                  <a:solidFill>
                    <a:schemeClr val="tx1"/>
                  </a:solidFill>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𝑌𝑟</m:t>
                    </m:r>
                    <m:r>
                      <a:rPr lang="en-GB" altLang="en-US" sz="2400" b="0" i="1" smtClean="0">
                        <a:solidFill>
                          <a:schemeClr val="tx1"/>
                        </a:solidFill>
                        <a:latin typeface="Cambria Math" panose="02040503050406030204" pitchFamily="18" charset="0"/>
                      </a:rPr>
                      <m:t>5:</m:t>
                    </m:r>
                    <m:r>
                      <a:rPr lang="en-GB" altLang="en-US" sz="2400" b="0" i="1">
                        <a:solidFill>
                          <a:schemeClr val="tx1"/>
                        </a:solidFill>
                        <a:latin typeface="Cambria Math" panose="02040503050406030204" pitchFamily="18" charset="0"/>
                      </a:rPr>
                      <m:t>𝑃𝑉</m:t>
                    </m:r>
                    <m:r>
                      <a:rPr lang="en-GB" altLang="en-US" sz="2400" b="0" i="1">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4917.68</m:t>
                        </m:r>
                      </m:num>
                      <m:den>
                        <m:r>
                          <a:rPr lang="en-GB" altLang="en-US" sz="2400" b="0" i="1" smtClean="0">
                            <a:solidFill>
                              <a:schemeClr val="tx1"/>
                            </a:solidFill>
                            <a:latin typeface="Cambria Math" panose="02040503050406030204" pitchFamily="18" charset="0"/>
                          </a:rPr>
                          <m:t>1.10</m:t>
                        </m:r>
                      </m:den>
                    </m:f>
                    <m:r>
                      <a:rPr lang="en-GB" altLang="en-US" sz="2400" b="0" i="1" smtClean="0">
                        <a:solidFill>
                          <a:schemeClr val="tx1"/>
                        </a:solidFill>
                        <a:latin typeface="Cambria Math" panose="02040503050406030204" pitchFamily="18" charset="0"/>
                      </a:rPr>
                      <m:t>                      =    </m:t>
                    </m:r>
                    <m:r>
                      <a:rPr lang="en-GB" altLang="en-US" sz="2400" b="1" i="1" smtClean="0">
                        <a:solidFill>
                          <a:schemeClr val="tx1"/>
                        </a:solidFill>
                        <a:latin typeface="Cambria Math" panose="02040503050406030204" pitchFamily="18" charset="0"/>
                      </a:rPr>
                      <m:t>𝟒𝟒𝟕𝟎</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𝟔𝟏</m:t>
                    </m:r>
                  </m:oMath>
                </a14:m>
                <a:endParaRPr lang="en-GB" altLang="en-US" sz="2400" b="1" dirty="0">
                  <a:solidFill>
                    <a:schemeClr val="tx1"/>
                  </a:solidFill>
                  <a:latin typeface="Verdana" panose="020B0604030504040204" pitchFamily="34" charset="0"/>
                </a:endParaRPr>
              </a:p>
              <a:p>
                <a:pPr marL="0" indent="0">
                  <a:lnSpc>
                    <a:spcPct val="90000"/>
                  </a:lnSpc>
                  <a:buNone/>
                </a:pPr>
                <a:endParaRPr lang="en-GB" altLang="en-US" sz="2400" dirty="0">
                  <a:solidFill>
                    <a:schemeClr val="tx1"/>
                  </a:solidFill>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𝐴𝑑𝑑</m:t>
                    </m:r>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𝐴𝑙𝑙</m:t>
                    </m:r>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𝑷𝑽</m:t>
                    </m:r>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𝑡𝑜</m:t>
                    </m:r>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𝑔𝑒𝑡</m:t>
                    </m:r>
                    <m:r>
                      <a:rPr lang="en-GB" altLang="en-US" sz="2400" b="0" i="1" smtClean="0">
                        <a:solidFill>
                          <a:schemeClr val="tx1"/>
                        </a:solidFill>
                        <a:latin typeface="Cambria Math" panose="02040503050406030204" pitchFamily="18" charset="0"/>
                      </a:rPr>
                      <m:t> £21938.59  </m:t>
                    </m:r>
                  </m:oMath>
                </a14:m>
                <a:endParaRPr lang="en-GB" altLang="en-US" sz="2400" dirty="0">
                  <a:solidFill>
                    <a:schemeClr val="tx1"/>
                  </a:solidFill>
                  <a:latin typeface="Verdana" panose="020B0604030504040204" pitchFamily="34" charset="0"/>
                </a:endParaRPr>
              </a:p>
              <a:p>
                <a:pPr>
                  <a:lnSpc>
                    <a:spcPct val="90000"/>
                  </a:lnSpc>
                  <a:buFont typeface="Wingdings" panose="05000000000000000000" pitchFamily="2" charset="2"/>
                  <a:buChar char="§"/>
                </a:pPr>
                <a:endParaRPr lang="en-GB" altLang="en-US" sz="2400" dirty="0">
                  <a:latin typeface="Arial" panose="020B0604020202020204" pitchFamily="34" charset="0"/>
                  <a:cs typeface="Arial" panose="020B0604020202020204" pitchFamily="34" charset="0"/>
                </a:endParaRPr>
              </a:p>
              <a:p>
                <a:pPr marL="0" indent="0">
                  <a:lnSpc>
                    <a:spcPct val="90000"/>
                  </a:lnSpc>
                  <a:buNone/>
                </a:pPr>
                <a:endParaRPr lang="en-GB" altLang="en-US" dirty="0">
                  <a:latin typeface="Verdana" panose="020B0604030504040204" pitchFamily="34" charset="0"/>
                </a:endParaRP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endParaRPr lang="en-GB" altLang="en-US"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136187" y="1060314"/>
                <a:ext cx="6089515" cy="4601183"/>
              </a:xfrm>
              <a:blipFill>
                <a:blip r:embed="rId3"/>
                <a:stretch>
                  <a:fillRect l="-110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Rectangle 3">
                <a:extLst>
                  <a:ext uri="{FF2B5EF4-FFF2-40B4-BE49-F238E27FC236}">
                    <a16:creationId xmlns:a16="http://schemas.microsoft.com/office/drawing/2014/main" id="{7483BD41-5C95-E957-0681-206897DE746D}"/>
                  </a:ext>
                </a:extLst>
              </p:cNvPr>
              <p:cNvSpPr txBox="1">
                <a:spLocks noChangeArrowheads="1"/>
              </p:cNvSpPr>
              <p:nvPr/>
            </p:nvSpPr>
            <p:spPr>
              <a:xfrm>
                <a:off x="6278256" y="1155572"/>
                <a:ext cx="5777557" cy="460118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𝑁𝑃𝑉</m:t>
                    </m:r>
                    <m:r>
                      <a:rPr lang="en-GB" altLang="en-US" sz="2400" b="0" i="1" smtClean="0">
                        <a:solidFill>
                          <a:schemeClr val="tx1"/>
                        </a:solidFill>
                        <a:latin typeface="Cambria Math" panose="02040503050406030204" pitchFamily="18" charset="0"/>
                      </a:rPr>
                      <m:t>=</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m:t>
                    </m:r>
                    <m:r>
                      <a:rPr lang="en-GB" altLang="en-US" sz="2400" b="0" i="1" smtClean="0">
                        <a:solidFill>
                          <a:schemeClr val="tx1"/>
                        </a:solidFill>
                        <a:latin typeface="Cambria Math" panose="02040503050406030204" pitchFamily="18" charset="0"/>
                      </a:rPr>
                      <m:t>𝐼𝑛𝑖𝑡𝑖𝑎𝑙</m:t>
                    </m:r>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𝐼𝑛𝑣𝑒𝑠𝑡𝑚𝑒𝑛𝑡</m:t>
                    </m:r>
                  </m:oMath>
                </a14:m>
                <a:endParaRPr lang="en-GB" altLang="en-US" sz="2400" i="1" dirty="0">
                  <a:solidFill>
                    <a:schemeClr val="tx1"/>
                  </a:solidFill>
                  <a:latin typeface="Cambria Math" panose="02040503050406030204" pitchFamily="18" charset="0"/>
                </a:endParaRPr>
              </a:p>
              <a:p>
                <a:pPr>
                  <a:lnSpc>
                    <a:spcPct val="90000"/>
                  </a:lnSpc>
                  <a:buFont typeface="Wingdings" panose="05000000000000000000" pitchFamily="2" charset="2"/>
                  <a:buChar char="§"/>
                </a:pPr>
                <a:r>
                  <a:rPr lang="en-GB" altLang="en-US" sz="2400" dirty="0">
                    <a:solidFill>
                      <a:schemeClr val="tx1"/>
                    </a:solidFill>
                  </a:rPr>
                  <a:t> </a:t>
                </a:r>
                <a14:m>
                  <m:oMath xmlns:m="http://schemas.openxmlformats.org/officeDocument/2006/math">
                    <m:r>
                      <a:rPr lang="en-GB" altLang="en-US" sz="2400" b="0" i="1">
                        <a:solidFill>
                          <a:schemeClr val="tx1"/>
                        </a:solidFill>
                        <a:latin typeface="Cambria Math" panose="02040503050406030204" pitchFamily="18" charset="0"/>
                      </a:rPr>
                      <m:t>𝑁𝑃𝑉</m:t>
                    </m:r>
                    <m:r>
                      <a:rPr lang="en-GB" altLang="en-US" sz="2400" b="0" i="1">
                        <a:solidFill>
                          <a:schemeClr val="tx1"/>
                        </a:solidFill>
                        <a:latin typeface="Cambria Math" panose="02040503050406030204" pitchFamily="18" charset="0"/>
                      </a:rPr>
                      <m:t>=21938.59−20000 </m:t>
                    </m:r>
                  </m:oMath>
                </a14:m>
                <a:endParaRPr lang="en-GB" altLang="en-US" sz="2400" i="1" dirty="0">
                  <a:solidFill>
                    <a:schemeClr val="tx1"/>
                  </a:solidFill>
                  <a:latin typeface="Cambria Math" panose="02040503050406030204" pitchFamily="18" charset="0"/>
                </a:endParaRPr>
              </a:p>
              <a:p>
                <a:pPr>
                  <a:lnSpc>
                    <a:spcPct val="90000"/>
                  </a:lnSpc>
                  <a:buFont typeface="Wingdings" panose="05000000000000000000" pitchFamily="2" charset="2"/>
                  <a:buChar char="§"/>
                </a:pPr>
                <a:r>
                  <a:rPr lang="en-GB" altLang="en-US" sz="2400" b="1" dirty="0">
                    <a:solidFill>
                      <a:schemeClr val="tx1"/>
                    </a:solidFill>
                  </a:rPr>
                  <a:t>  </a:t>
                </a:r>
                <a14:m>
                  <m:oMath xmlns:m="http://schemas.openxmlformats.org/officeDocument/2006/math">
                    <m:r>
                      <a:rPr lang="en-GB" altLang="en-US" sz="2400" b="1" i="1" smtClean="0">
                        <a:solidFill>
                          <a:schemeClr val="tx1"/>
                        </a:solidFill>
                        <a:latin typeface="Cambria Math" panose="02040503050406030204" pitchFamily="18" charset="0"/>
                      </a:rPr>
                      <m:t>𝑵𝑷𝑽</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𝟏𝟗𝟑𝟖</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𝟓𝟗</m:t>
                    </m:r>
                    <m:r>
                      <a:rPr lang="en-GB" altLang="en-US" sz="2400" b="1" i="1" smtClean="0">
                        <a:solidFill>
                          <a:schemeClr val="tx1"/>
                        </a:solidFill>
                        <a:latin typeface="Cambria Math" panose="02040503050406030204" pitchFamily="18" charset="0"/>
                      </a:rPr>
                      <m:t> </m:t>
                    </m:r>
                  </m:oMath>
                </a14:m>
                <a:r>
                  <a:rPr lang="en-GB" altLang="en-US" sz="2400" b="1" i="1" dirty="0">
                    <a:latin typeface="Cambria Math" panose="02040503050406030204" pitchFamily="18" charset="0"/>
                  </a:rPr>
                  <a:t>  positive so invest</a:t>
                </a:r>
              </a:p>
              <a:p>
                <a:pPr>
                  <a:lnSpc>
                    <a:spcPct val="90000"/>
                  </a:lnSpc>
                  <a:buFont typeface="Wingdings" panose="05000000000000000000" pitchFamily="2" charset="2"/>
                  <a:buChar char="§"/>
                </a:pPr>
                <a:endParaRPr lang="en-GB" altLang="en-US" sz="2400" b="1" i="1" dirty="0">
                  <a:solidFill>
                    <a:schemeClr val="tx1"/>
                  </a:solidFill>
                  <a:latin typeface="Cambria Math" panose="02040503050406030204" pitchFamily="18" charset="0"/>
                </a:endParaRPr>
              </a:p>
              <a:p>
                <a:pPr marL="0" indent="0">
                  <a:lnSpc>
                    <a:spcPct val="90000"/>
                  </a:lnSpc>
                  <a:buNone/>
                </a:pPr>
                <a:endParaRPr lang="en-GB" altLang="en-US" sz="2400" b="1" i="1" dirty="0">
                  <a:solidFill>
                    <a:schemeClr val="tx1"/>
                  </a:solidFill>
                  <a:latin typeface="Cambria Math" panose="02040503050406030204" pitchFamily="18" charset="0"/>
                </a:endParaRPr>
              </a:p>
              <a:p>
                <a:pPr>
                  <a:lnSpc>
                    <a:spcPct val="90000"/>
                  </a:lnSpc>
                  <a:buFont typeface="Wingdings" panose="05000000000000000000" pitchFamily="2" charset="2"/>
                  <a:buChar char="§"/>
                </a:pPr>
                <a:r>
                  <a:rPr lang="en-GB" altLang="en-US" sz="2400" b="1" i="1" dirty="0">
                    <a:latin typeface="Cambria Math" panose="02040503050406030204" pitchFamily="18" charset="0"/>
                  </a:rPr>
                  <a:t>Quicker way to find PV: </a:t>
                </a:r>
              </a:p>
              <a:p>
                <a:pPr>
                  <a:lnSpc>
                    <a:spcPct val="90000"/>
                  </a:lnSpc>
                  <a:buFont typeface="Wingdings" panose="05000000000000000000" pitchFamily="2" charset="2"/>
                  <a:buChar char="§"/>
                </a:pPr>
                <a:r>
                  <a:rPr lang="en-GB" altLang="en-US" sz="2400" b="1" i="1" dirty="0">
                    <a:latin typeface="Cambria Math" panose="02040503050406030204" pitchFamily="18" charset="0"/>
                  </a:rPr>
                  <a:t>  </a:t>
                </a:r>
                <a14:m>
                  <m:oMath xmlns:m="http://schemas.openxmlformats.org/officeDocument/2006/math">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𝑠</m:t>
                        </m:r>
                      </m:num>
                      <m:den>
                        <m:sSup>
                          <m:sSupPr>
                            <m:ctrlPr>
                              <a:rPr lang="en-GB" altLang="en-US" sz="2400" i="1" smtClean="0">
                                <a:solidFill>
                                  <a:schemeClr val="tx1"/>
                                </a:solidFill>
                                <a:latin typeface="Cambria Math" panose="02040503050406030204" pitchFamily="18" charset="0"/>
                              </a:rPr>
                            </m:ctrlPr>
                          </m:sSupPr>
                          <m:e>
                            <m:d>
                              <m:dPr>
                                <m:ctrlPr>
                                  <a:rPr lang="en-GB" altLang="en-US" sz="2400" i="1" smtClean="0">
                                    <a:solidFill>
                                      <a:schemeClr val="tx1"/>
                                    </a:solidFill>
                                    <a:latin typeface="Cambria Math" panose="02040503050406030204" pitchFamily="18" charset="0"/>
                                  </a:rPr>
                                </m:ctrlPr>
                              </m:dPr>
                              <m:e>
                                <m:r>
                                  <a:rPr lang="en-GB" altLang="en-US" sz="2400" b="0" i="1" smtClean="0">
                                    <a:solidFill>
                                      <a:schemeClr val="tx1"/>
                                    </a:solidFill>
                                    <a:latin typeface="Cambria Math" panose="02040503050406030204" pitchFamily="18" charset="0"/>
                                  </a:rPr>
                                  <m:t>1+</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𝑟</m:t>
                                    </m:r>
                                  </m:num>
                                  <m:den>
                                    <m:r>
                                      <a:rPr lang="en-GB" altLang="en-US" sz="2400" b="0" i="1" smtClean="0">
                                        <a:solidFill>
                                          <a:schemeClr val="tx1"/>
                                        </a:solidFill>
                                        <a:latin typeface="Cambria Math" panose="02040503050406030204" pitchFamily="18" charset="0"/>
                                      </a:rPr>
                                      <m:t>100</m:t>
                                    </m:r>
                                  </m:den>
                                </m:f>
                              </m:e>
                            </m:d>
                          </m:e>
                          <m:sup>
                            <m:r>
                              <a:rPr lang="en-GB" altLang="en-US" sz="2400" b="0" i="1" smtClean="0">
                                <a:solidFill>
                                  <a:schemeClr val="tx1"/>
                                </a:solidFill>
                                <a:latin typeface="Cambria Math" panose="02040503050406030204" pitchFamily="18" charset="0"/>
                              </a:rPr>
                              <m:t>𝑡</m:t>
                            </m:r>
                          </m:sup>
                        </m:sSup>
                      </m:den>
                    </m:f>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36000</m:t>
                        </m:r>
                      </m:num>
                      <m:den>
                        <m:sSup>
                          <m:sSupPr>
                            <m:ctrlPr>
                              <a:rPr lang="en-GB" altLang="en-US" sz="2400" b="0" i="1" smtClean="0">
                                <a:solidFill>
                                  <a:schemeClr val="tx1"/>
                                </a:solidFill>
                                <a:latin typeface="Cambria Math" panose="02040503050406030204" pitchFamily="18" charset="0"/>
                              </a:rPr>
                            </m:ctrlPr>
                          </m:sSupPr>
                          <m:e>
                            <m:r>
                              <a:rPr lang="en-GB" altLang="en-US" sz="2400" b="0" i="1" smtClean="0">
                                <a:solidFill>
                                  <a:schemeClr val="tx1"/>
                                </a:solidFill>
                                <a:latin typeface="Cambria Math" panose="02040503050406030204" pitchFamily="18" charset="0"/>
                              </a:rPr>
                              <m:t>1.10</m:t>
                            </m:r>
                          </m:e>
                          <m:sup>
                            <m:r>
                              <a:rPr lang="en-GB" altLang="en-US" sz="2400" b="0" i="1" smtClean="0">
                                <a:solidFill>
                                  <a:schemeClr val="tx1"/>
                                </a:solidFill>
                                <a:latin typeface="Cambria Math" panose="02040503050406030204" pitchFamily="18" charset="0"/>
                              </a:rPr>
                              <m:t>5</m:t>
                            </m:r>
                          </m:sup>
                        </m:sSup>
                      </m:den>
                    </m:f>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36000</m:t>
                        </m:r>
                      </m:num>
                      <m:den>
                        <m:r>
                          <a:rPr lang="en-GB" altLang="en-US" sz="2400" b="0" i="1" smtClean="0">
                            <a:solidFill>
                              <a:schemeClr val="tx1"/>
                            </a:solidFill>
                            <a:latin typeface="Cambria Math" panose="02040503050406030204" pitchFamily="18" charset="0"/>
                          </a:rPr>
                          <m:t>1.61051</m:t>
                        </m:r>
                      </m:den>
                    </m:f>
                    <m:r>
                      <a:rPr lang="en-GB" altLang="en-US" sz="2400" b="0" i="1" smtClean="0">
                        <a:solidFill>
                          <a:schemeClr val="tx1"/>
                        </a:solidFill>
                        <a:latin typeface="Cambria Math" panose="02040503050406030204" pitchFamily="18" charset="0"/>
                      </a:rPr>
                      <m:t>=22352 </m:t>
                    </m:r>
                  </m:oMath>
                </a14:m>
                <a:r>
                  <a:rPr lang="en-GB" altLang="en-US" sz="2400" b="1" i="1" dirty="0">
                    <a:latin typeface="Cambria Math" panose="02040503050406030204" pitchFamily="18" charset="0"/>
                  </a:rPr>
                  <a:t> </a:t>
                </a:r>
                <a:endParaRPr lang="en-GB" altLang="en-US" sz="2400" b="1" dirty="0">
                  <a:solidFill>
                    <a:schemeClr val="tx1"/>
                  </a:solidFill>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𝑁𝑃𝑉</m:t>
                    </m:r>
                    <m:r>
                      <a:rPr lang="en-GB" altLang="en-US" sz="2400" b="0" i="1" smtClean="0">
                        <a:solidFill>
                          <a:schemeClr val="tx1"/>
                        </a:solidFill>
                        <a:latin typeface="Cambria Math" panose="02040503050406030204" pitchFamily="18" charset="0"/>
                      </a:rPr>
                      <m:t>=22352−20000 </m:t>
                    </m:r>
                  </m:oMath>
                </a14:m>
                <a:endParaRPr lang="en-GB" altLang="en-US" sz="2400" i="1" dirty="0">
                  <a:solidFill>
                    <a:schemeClr val="tx1"/>
                  </a:solidFill>
                  <a:latin typeface="Cambria Math" panose="02040503050406030204" pitchFamily="18" charset="0"/>
                </a:endParaRPr>
              </a:p>
              <a:p>
                <a:pPr>
                  <a:lnSpc>
                    <a:spcPct val="90000"/>
                  </a:lnSpc>
                  <a:buFont typeface="Wingdings" panose="05000000000000000000" pitchFamily="2" charset="2"/>
                  <a:buChar char="§"/>
                </a:pPr>
                <a:r>
                  <a:rPr lang="en-GB" altLang="en-US" sz="2400" b="1" dirty="0">
                    <a:solidFill>
                      <a:schemeClr val="tx1"/>
                    </a:solidFill>
                  </a:rPr>
                  <a:t>  </a:t>
                </a:r>
                <a14:m>
                  <m:oMath xmlns:m="http://schemas.openxmlformats.org/officeDocument/2006/math">
                    <m:r>
                      <a:rPr lang="en-GB" altLang="en-US" sz="2400" b="1" i="1" smtClean="0">
                        <a:solidFill>
                          <a:schemeClr val="tx1"/>
                        </a:solidFill>
                        <a:latin typeface="Cambria Math" panose="02040503050406030204" pitchFamily="18" charset="0"/>
                      </a:rPr>
                      <m:t>𝑵𝑷𝑽</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𝟐𝟑𝟓𝟐</m:t>
                    </m:r>
                    <m:r>
                      <a:rPr lang="en-GB" altLang="en-US" sz="2400" b="1" i="1" smtClean="0">
                        <a:solidFill>
                          <a:schemeClr val="tx1"/>
                        </a:solidFill>
                        <a:latin typeface="Cambria Math" panose="02040503050406030204" pitchFamily="18" charset="0"/>
                      </a:rPr>
                      <m:t> </m:t>
                    </m:r>
                  </m:oMath>
                </a14:m>
                <a:r>
                  <a:rPr lang="en-GB" altLang="en-US" sz="2400" b="1" i="1" dirty="0">
                    <a:latin typeface="Cambria Math" panose="02040503050406030204" pitchFamily="18" charset="0"/>
                  </a:rPr>
                  <a:t> invest</a:t>
                </a:r>
                <a:endParaRPr lang="en-GB" altLang="en-US" sz="2400" b="1" dirty="0">
                  <a:solidFill>
                    <a:srgbClr val="C00000"/>
                  </a:solidFill>
                  <a:latin typeface="Verdana" panose="020B0604030504040204" pitchFamily="34" charset="0"/>
                </a:endParaRPr>
              </a:p>
              <a:p>
                <a:pPr>
                  <a:lnSpc>
                    <a:spcPct val="90000"/>
                  </a:lnSpc>
                  <a:buFont typeface="Wingdings" panose="05000000000000000000" pitchFamily="2" charset="2"/>
                  <a:buChar char="§"/>
                </a:pPr>
                <a:endParaRPr lang="en-GB" altLang="en-US" sz="2400" dirty="0">
                  <a:latin typeface="Arial" panose="020B0604020202020204" pitchFamily="34" charset="0"/>
                  <a:cs typeface="Arial" panose="020B0604020202020204" pitchFamily="34" charset="0"/>
                </a:endParaRPr>
              </a:p>
              <a:p>
                <a:pPr marL="0" indent="0">
                  <a:lnSpc>
                    <a:spcPct val="90000"/>
                  </a:lnSpc>
                  <a:buFont typeface="Arial" pitchFamily="34" charset="0"/>
                  <a:buNone/>
                </a:pPr>
                <a:endParaRPr lang="en-GB" altLang="en-US" dirty="0">
                  <a:latin typeface="Verdana" panose="020B0604030504040204" pitchFamily="34" charset="0"/>
                </a:endParaRPr>
              </a:p>
              <a:p>
                <a:pPr marL="0" indent="0">
                  <a:lnSpc>
                    <a:spcPct val="90000"/>
                  </a:lnSpc>
                  <a:buFont typeface="Arial" pitchFamily="34" charset="0"/>
                  <a:buNone/>
                </a:pPr>
                <a:endParaRPr lang="en-GB" altLang="en-US" dirty="0">
                  <a:latin typeface="Verdana" panose="020B0604030504040204" pitchFamily="34" charset="0"/>
                </a:endParaRPr>
              </a:p>
              <a:p>
                <a:pPr>
                  <a:lnSpc>
                    <a:spcPct val="90000"/>
                  </a:lnSpc>
                  <a:buFont typeface="Wingdings" panose="05000000000000000000" pitchFamily="2" charset="2"/>
                  <a:buChar char="§"/>
                </a:pPr>
                <a:endParaRPr lang="en-GB" altLang="en-US" dirty="0">
                  <a:latin typeface="Verdana" panose="020B0604030504040204" pitchFamily="34" charset="0"/>
                </a:endParaRPr>
              </a:p>
            </p:txBody>
          </p:sp>
        </mc:Choice>
        <mc:Fallback xmlns="">
          <p:sp>
            <p:nvSpPr>
              <p:cNvPr id="2" name="Rectangle 3">
                <a:extLst>
                  <a:ext uri="{FF2B5EF4-FFF2-40B4-BE49-F238E27FC236}">
                    <a16:creationId xmlns:a16="http://schemas.microsoft.com/office/drawing/2014/main" id="{7483BD41-5C95-E957-0681-206897DE746D}"/>
                  </a:ext>
                </a:extLst>
              </p:cNvPr>
              <p:cNvSpPr txBox="1">
                <a:spLocks noRot="1" noChangeAspect="1" noMove="1" noResize="1" noEditPoints="1" noAdjustHandles="1" noChangeArrowheads="1" noChangeShapeType="1" noTextEdit="1"/>
              </p:cNvSpPr>
              <p:nvPr/>
            </p:nvSpPr>
            <p:spPr>
              <a:xfrm>
                <a:off x="6278256" y="1155572"/>
                <a:ext cx="5777557" cy="4601183"/>
              </a:xfrm>
              <a:prstGeom prst="rect">
                <a:avLst/>
              </a:prstGeom>
              <a:blipFill>
                <a:blip r:embed="rId4"/>
                <a:stretch>
                  <a:fillRect l="-1477" t="-1194"/>
                </a:stretch>
              </a:blipFill>
            </p:spPr>
            <p:txBody>
              <a:bodyPr/>
              <a:lstStyle/>
              <a:p>
                <a:r>
                  <a:rPr lang="en-GB">
                    <a:noFill/>
                  </a:rPr>
                  <a:t> </a:t>
                </a:r>
              </a:p>
            </p:txBody>
          </p:sp>
        </mc:Fallback>
      </mc:AlternateContent>
    </p:spTree>
    <p:extLst>
      <p:ext uri="{BB962C8B-B14F-4D97-AF65-F5344CB8AC3E}">
        <p14:creationId xmlns:p14="http://schemas.microsoft.com/office/powerpoint/2010/main" val="238162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fade">
                                      <p:cBhvr>
                                        <p:cTn id="12" dur="1000"/>
                                        <p:tgtEl>
                                          <p:spTgt spid="132099">
                                            <p:txEl>
                                              <p:pRg st="0" end="0"/>
                                            </p:txEl>
                                          </p:spTgt>
                                        </p:tgtEl>
                                      </p:cBhvr>
                                    </p:animEffect>
                                    <p:anim calcmode="lin" valueType="num">
                                      <p:cBhvr>
                                        <p:cTn id="13" dur="1000" fill="hold"/>
                                        <p:tgtEl>
                                          <p:spTgt spid="13209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1320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2099">
                                            <p:txEl>
                                              <p:pRg st="1" end="1"/>
                                            </p:txEl>
                                          </p:spTgt>
                                        </p:tgtEl>
                                        <p:attrNameLst>
                                          <p:attrName>style.visibility</p:attrName>
                                        </p:attrNameLst>
                                      </p:cBhvr>
                                      <p:to>
                                        <p:strVal val="visible"/>
                                      </p:to>
                                    </p:set>
                                    <p:animEffect transition="in" filter="fade">
                                      <p:cBhvr>
                                        <p:cTn id="19" dur="1000"/>
                                        <p:tgtEl>
                                          <p:spTgt spid="132099">
                                            <p:txEl>
                                              <p:pRg st="1" end="1"/>
                                            </p:txEl>
                                          </p:spTgt>
                                        </p:tgtEl>
                                      </p:cBhvr>
                                    </p:animEffect>
                                    <p:anim calcmode="lin" valueType="num">
                                      <p:cBhvr>
                                        <p:cTn id="20" dur="1000" fill="hold"/>
                                        <p:tgtEl>
                                          <p:spTgt spid="13209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320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2099">
                                            <p:txEl>
                                              <p:pRg st="2" end="2"/>
                                            </p:txEl>
                                          </p:spTgt>
                                        </p:tgtEl>
                                        <p:attrNameLst>
                                          <p:attrName>style.visibility</p:attrName>
                                        </p:attrNameLst>
                                      </p:cBhvr>
                                      <p:to>
                                        <p:strVal val="visible"/>
                                      </p:to>
                                    </p:set>
                                    <p:animEffect transition="in" filter="fade">
                                      <p:cBhvr>
                                        <p:cTn id="26" dur="1000"/>
                                        <p:tgtEl>
                                          <p:spTgt spid="132099">
                                            <p:txEl>
                                              <p:pRg st="2" end="2"/>
                                            </p:txEl>
                                          </p:spTgt>
                                        </p:tgtEl>
                                      </p:cBhvr>
                                    </p:animEffect>
                                    <p:anim calcmode="lin" valueType="num">
                                      <p:cBhvr>
                                        <p:cTn id="27" dur="1000" fill="hold"/>
                                        <p:tgtEl>
                                          <p:spTgt spid="132099">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3209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2099">
                                            <p:txEl>
                                              <p:pRg st="3" end="3"/>
                                            </p:txEl>
                                          </p:spTgt>
                                        </p:tgtEl>
                                        <p:attrNameLst>
                                          <p:attrName>style.visibility</p:attrName>
                                        </p:attrNameLst>
                                      </p:cBhvr>
                                      <p:to>
                                        <p:strVal val="visible"/>
                                      </p:to>
                                    </p:set>
                                    <p:animEffect transition="in" filter="fade">
                                      <p:cBhvr>
                                        <p:cTn id="33" dur="1000"/>
                                        <p:tgtEl>
                                          <p:spTgt spid="132099">
                                            <p:txEl>
                                              <p:pRg st="3" end="3"/>
                                            </p:txEl>
                                          </p:spTgt>
                                        </p:tgtEl>
                                      </p:cBhvr>
                                    </p:animEffect>
                                    <p:anim calcmode="lin" valueType="num">
                                      <p:cBhvr>
                                        <p:cTn id="34" dur="1000" fill="hold"/>
                                        <p:tgtEl>
                                          <p:spTgt spid="132099">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3209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32099">
                                            <p:txEl>
                                              <p:pRg st="4" end="4"/>
                                            </p:txEl>
                                          </p:spTgt>
                                        </p:tgtEl>
                                        <p:attrNameLst>
                                          <p:attrName>style.visibility</p:attrName>
                                        </p:attrNameLst>
                                      </p:cBhvr>
                                      <p:to>
                                        <p:strVal val="visible"/>
                                      </p:to>
                                    </p:set>
                                    <p:animEffect transition="in" filter="fade">
                                      <p:cBhvr>
                                        <p:cTn id="40" dur="1000"/>
                                        <p:tgtEl>
                                          <p:spTgt spid="132099">
                                            <p:txEl>
                                              <p:pRg st="4" end="4"/>
                                            </p:txEl>
                                          </p:spTgt>
                                        </p:tgtEl>
                                      </p:cBhvr>
                                    </p:animEffect>
                                    <p:anim calcmode="lin" valueType="num">
                                      <p:cBhvr>
                                        <p:cTn id="41" dur="1000" fill="hold"/>
                                        <p:tgtEl>
                                          <p:spTgt spid="132099">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13209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32099">
                                            <p:txEl>
                                              <p:pRg st="5" end="5"/>
                                            </p:txEl>
                                          </p:spTgt>
                                        </p:tgtEl>
                                        <p:attrNameLst>
                                          <p:attrName>style.visibility</p:attrName>
                                        </p:attrNameLst>
                                      </p:cBhvr>
                                      <p:to>
                                        <p:strVal val="visible"/>
                                      </p:to>
                                    </p:set>
                                    <p:animEffect transition="in" filter="fade">
                                      <p:cBhvr>
                                        <p:cTn id="47" dur="1000"/>
                                        <p:tgtEl>
                                          <p:spTgt spid="132099">
                                            <p:txEl>
                                              <p:pRg st="5" end="5"/>
                                            </p:txEl>
                                          </p:spTgt>
                                        </p:tgtEl>
                                      </p:cBhvr>
                                    </p:animEffect>
                                    <p:anim calcmode="lin" valueType="num">
                                      <p:cBhvr>
                                        <p:cTn id="48" dur="1000" fill="hold"/>
                                        <p:tgtEl>
                                          <p:spTgt spid="132099">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13209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32099">
                                            <p:txEl>
                                              <p:pRg st="7" end="7"/>
                                            </p:txEl>
                                          </p:spTgt>
                                        </p:tgtEl>
                                        <p:attrNameLst>
                                          <p:attrName>style.visibility</p:attrName>
                                        </p:attrNameLst>
                                      </p:cBhvr>
                                      <p:to>
                                        <p:strVal val="visible"/>
                                      </p:to>
                                    </p:set>
                                    <p:animEffect transition="in" filter="fade">
                                      <p:cBhvr>
                                        <p:cTn id="54" dur="1000"/>
                                        <p:tgtEl>
                                          <p:spTgt spid="132099">
                                            <p:txEl>
                                              <p:pRg st="7" end="7"/>
                                            </p:txEl>
                                          </p:spTgt>
                                        </p:tgtEl>
                                      </p:cBhvr>
                                    </p:animEffect>
                                    <p:anim calcmode="lin" valueType="num">
                                      <p:cBhvr>
                                        <p:cTn id="55" dur="1000" fill="hold"/>
                                        <p:tgtEl>
                                          <p:spTgt spid="132099">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13209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2"/>
                                        </p:tgtEl>
                                        <p:attrNameLst>
                                          <p:attrName>style.visibility</p:attrName>
                                        </p:attrNameLst>
                                      </p:cBhvr>
                                      <p:to>
                                        <p:strVal val="visible"/>
                                      </p:to>
                                    </p:set>
                                    <p:animEffect transition="in" filter="barn(inVertical)">
                                      <p:cBhvr>
                                        <p:cTn id="6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A30BE61B-EDB2-4969-8B19-DA2C63B01191}"/>
              </a:ext>
            </a:extLst>
          </p:cNvPr>
          <p:cNvSpPr>
            <a:spLocks noGrp="1" noChangeArrowheads="1"/>
          </p:cNvSpPr>
          <p:nvPr>
            <p:ph type="title"/>
          </p:nvPr>
        </p:nvSpPr>
        <p:spPr>
          <a:xfrm>
            <a:off x="609600" y="128723"/>
            <a:ext cx="10972800" cy="700798"/>
          </a:xfrm>
        </p:spPr>
        <p:txBody>
          <a:bodyPr>
            <a:normAutofit fontScale="90000"/>
          </a:bodyPr>
          <a:lstStyle/>
          <a:p>
            <a:r>
              <a:rPr lang="en-GB" altLang="en-US" sz="4000" b="1" dirty="0">
                <a:latin typeface="Verdana" panose="020B0604030504040204" pitchFamily="34" charset="0"/>
              </a:rPr>
              <a:t>This Project? We used NPV</a:t>
            </a:r>
          </a:p>
        </p:txBody>
      </p:sp>
      <p:sp>
        <p:nvSpPr>
          <p:cNvPr id="88067" name="Rectangle 3">
            <a:extLst>
              <a:ext uri="{FF2B5EF4-FFF2-40B4-BE49-F238E27FC236}">
                <a16:creationId xmlns:a16="http://schemas.microsoft.com/office/drawing/2014/main" id="{B5B5E1A6-4B01-47F1-88F0-1473B4EFA8A5}"/>
              </a:ext>
            </a:extLst>
          </p:cNvPr>
          <p:cNvSpPr>
            <a:spLocks noGrp="1" noChangeArrowheads="1"/>
          </p:cNvSpPr>
          <p:nvPr>
            <p:ph type="body" idx="1"/>
          </p:nvPr>
        </p:nvSpPr>
        <p:spPr>
          <a:xfrm>
            <a:off x="778213" y="1050590"/>
            <a:ext cx="10729607" cy="4426078"/>
          </a:xfrm>
        </p:spPr>
        <p:txBody>
          <a:bodyPr>
            <a:normAutofit/>
          </a:bodyPr>
          <a:lstStyle/>
          <a:p>
            <a:pPr>
              <a:lnSpc>
                <a:spcPct val="90000"/>
              </a:lnSpc>
            </a:pPr>
            <a:r>
              <a:rPr lang="en-GB" altLang="en-US" dirty="0">
                <a:latin typeface="Verdana" panose="020B0604030504040204" pitchFamily="34" charset="0"/>
              </a:rPr>
              <a:t>Should we do this project?</a:t>
            </a:r>
          </a:p>
          <a:p>
            <a:pPr lvl="1">
              <a:lnSpc>
                <a:spcPct val="90000"/>
              </a:lnSpc>
            </a:pPr>
            <a:r>
              <a:rPr lang="en-GB" altLang="en-US" dirty="0">
                <a:latin typeface="Verdana" panose="020B0604030504040204" pitchFamily="34" charset="0"/>
              </a:rPr>
              <a:t>Cost of capital is 10%</a:t>
            </a:r>
          </a:p>
          <a:p>
            <a:pPr lvl="1">
              <a:lnSpc>
                <a:spcPct val="90000"/>
              </a:lnSpc>
            </a:pPr>
            <a:r>
              <a:rPr lang="en-GB" altLang="en-US" dirty="0">
                <a:latin typeface="Verdana" panose="020B0604030504040204" pitchFamily="34" charset="0"/>
              </a:rPr>
              <a:t>Cost of project £32,000	     </a:t>
            </a:r>
            <a:r>
              <a:rPr lang="en-GB" altLang="en-US" sz="2400" dirty="0">
                <a:latin typeface="Verdana" panose="020B0604030504040204" pitchFamily="34" charset="0"/>
              </a:rPr>
              <a:t>£-32,000</a:t>
            </a:r>
            <a:endParaRPr lang="en-GB" altLang="en-US" dirty="0">
              <a:latin typeface="Verdana" panose="020B0604030504040204" pitchFamily="34" charset="0"/>
            </a:endParaRPr>
          </a:p>
          <a:p>
            <a:pPr lvl="2">
              <a:lnSpc>
                <a:spcPct val="90000"/>
              </a:lnSpc>
            </a:pPr>
            <a:r>
              <a:rPr lang="en-GB" altLang="en-US" dirty="0">
                <a:latin typeface="Verdana" panose="020B0604030504040204" pitchFamily="34" charset="0"/>
              </a:rPr>
              <a:t>Benefits in year 1 £10,000		£9,090</a:t>
            </a:r>
          </a:p>
          <a:p>
            <a:pPr lvl="2">
              <a:lnSpc>
                <a:spcPct val="90000"/>
              </a:lnSpc>
            </a:pPr>
            <a:r>
              <a:rPr lang="en-GB" altLang="en-US" dirty="0">
                <a:latin typeface="Verdana" panose="020B0604030504040204" pitchFamily="34" charset="0"/>
              </a:rPr>
              <a:t>Benefits in year 2 £10,000		£8,260</a:t>
            </a:r>
          </a:p>
          <a:p>
            <a:pPr lvl="2">
              <a:lnSpc>
                <a:spcPct val="90000"/>
              </a:lnSpc>
            </a:pPr>
            <a:r>
              <a:rPr lang="en-GB" altLang="en-US" dirty="0">
                <a:latin typeface="Verdana" panose="020B0604030504040204" pitchFamily="34" charset="0"/>
              </a:rPr>
              <a:t>Benefits in year 3 £10,000		£7,510</a:t>
            </a:r>
          </a:p>
          <a:p>
            <a:pPr lvl="2">
              <a:lnSpc>
                <a:spcPct val="90000"/>
              </a:lnSpc>
            </a:pPr>
            <a:r>
              <a:rPr lang="en-GB" altLang="en-US" dirty="0">
                <a:latin typeface="Verdana" panose="020B0604030504040204" pitchFamily="34" charset="0"/>
              </a:rPr>
              <a:t>Benefits in year 4 £10,000		£6,830</a:t>
            </a:r>
          </a:p>
          <a:p>
            <a:pPr lvl="2">
              <a:lnSpc>
                <a:spcPct val="90000"/>
              </a:lnSpc>
            </a:pPr>
            <a:endParaRPr lang="en-GB" altLang="en-US" dirty="0">
              <a:latin typeface="Verdana" panose="020B0604030504040204" pitchFamily="34" charset="0"/>
            </a:endParaRPr>
          </a:p>
          <a:p>
            <a:pPr lvl="2">
              <a:lnSpc>
                <a:spcPct val="90000"/>
              </a:lnSpc>
            </a:pPr>
            <a:r>
              <a:rPr lang="en-GB" altLang="en-US" dirty="0">
                <a:latin typeface="Verdana" panose="020B0604030504040204" pitchFamily="34" charset="0"/>
              </a:rPr>
              <a:t>Total benefits				  £-310</a:t>
            </a:r>
          </a:p>
          <a:p>
            <a:pPr>
              <a:lnSpc>
                <a:spcPct val="90000"/>
              </a:lnSpc>
            </a:pPr>
            <a:r>
              <a:rPr lang="en-GB" altLang="en-US" dirty="0">
                <a:solidFill>
                  <a:srgbClr val="FF0000"/>
                </a:solidFill>
                <a:latin typeface="Verdana" panose="020B0604030504040204" pitchFamily="34" charset="0"/>
              </a:rPr>
              <a:t>This project does not make money</a:t>
            </a:r>
          </a:p>
        </p:txBody>
      </p:sp>
      <p:sp>
        <p:nvSpPr>
          <p:cNvPr id="88068" name="Line 5">
            <a:extLst>
              <a:ext uri="{FF2B5EF4-FFF2-40B4-BE49-F238E27FC236}">
                <a16:creationId xmlns:a16="http://schemas.microsoft.com/office/drawing/2014/main" id="{D010BB27-440D-448C-B5B6-E2E09B3FE6AF}"/>
              </a:ext>
            </a:extLst>
          </p:cNvPr>
          <p:cNvSpPr>
            <a:spLocks noChangeShapeType="1"/>
          </p:cNvSpPr>
          <p:nvPr/>
        </p:nvSpPr>
        <p:spPr bwMode="auto">
          <a:xfrm>
            <a:off x="8331200" y="5210175"/>
            <a:ext cx="1727200" cy="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88069" name="Line 6">
            <a:extLst>
              <a:ext uri="{FF2B5EF4-FFF2-40B4-BE49-F238E27FC236}">
                <a16:creationId xmlns:a16="http://schemas.microsoft.com/office/drawing/2014/main" id="{7EF8EC98-4742-4105-A592-867C96C02B96}"/>
              </a:ext>
            </a:extLst>
          </p:cNvPr>
          <p:cNvSpPr>
            <a:spLocks noChangeShapeType="1"/>
          </p:cNvSpPr>
          <p:nvPr/>
        </p:nvSpPr>
        <p:spPr bwMode="auto">
          <a:xfrm>
            <a:off x="8340725" y="5734050"/>
            <a:ext cx="1727200" cy="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8066"/>
                                        </p:tgtEl>
                                        <p:attrNameLst>
                                          <p:attrName>style.visibility</p:attrName>
                                        </p:attrNameLst>
                                      </p:cBhvr>
                                      <p:to>
                                        <p:strVal val="visible"/>
                                      </p:to>
                                    </p:set>
                                    <p:animEffect transition="in" filter="wipe(down)">
                                      <p:cBhvr>
                                        <p:cTn id="7" dur="500"/>
                                        <p:tgtEl>
                                          <p:spTgt spid="8806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8067">
                                            <p:txEl>
                                              <p:pRg st="0" end="0"/>
                                            </p:txEl>
                                          </p:spTgt>
                                        </p:tgtEl>
                                        <p:attrNameLst>
                                          <p:attrName>style.visibility</p:attrName>
                                        </p:attrNameLst>
                                      </p:cBhvr>
                                      <p:to>
                                        <p:strVal val="visible"/>
                                      </p:to>
                                    </p:set>
                                    <p:animEffect transition="in" filter="barn(inVertical)">
                                      <p:cBhvr>
                                        <p:cTn id="12" dur="500"/>
                                        <p:tgtEl>
                                          <p:spTgt spid="88067">
                                            <p:txEl>
                                              <p:pRg st="0" end="0"/>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88067">
                                            <p:txEl>
                                              <p:pRg st="1" end="1"/>
                                            </p:txEl>
                                          </p:spTgt>
                                        </p:tgtEl>
                                        <p:attrNameLst>
                                          <p:attrName>style.visibility</p:attrName>
                                        </p:attrNameLst>
                                      </p:cBhvr>
                                      <p:to>
                                        <p:strVal val="visible"/>
                                      </p:to>
                                    </p:set>
                                    <p:animEffect transition="in" filter="barn(inVertical)">
                                      <p:cBhvr>
                                        <p:cTn id="15" dur="500"/>
                                        <p:tgtEl>
                                          <p:spTgt spid="88067">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88067">
                                            <p:txEl>
                                              <p:pRg st="2" end="2"/>
                                            </p:txEl>
                                          </p:spTgt>
                                        </p:tgtEl>
                                        <p:attrNameLst>
                                          <p:attrName>style.visibility</p:attrName>
                                        </p:attrNameLst>
                                      </p:cBhvr>
                                      <p:to>
                                        <p:strVal val="visible"/>
                                      </p:to>
                                    </p:set>
                                    <p:animEffect transition="in" filter="barn(inVertical)">
                                      <p:cBhvr>
                                        <p:cTn id="18" dur="500"/>
                                        <p:tgtEl>
                                          <p:spTgt spid="88067">
                                            <p:txEl>
                                              <p:pRg st="2" end="2"/>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88067">
                                            <p:txEl>
                                              <p:pRg st="3" end="3"/>
                                            </p:txEl>
                                          </p:spTgt>
                                        </p:tgtEl>
                                        <p:attrNameLst>
                                          <p:attrName>style.visibility</p:attrName>
                                        </p:attrNameLst>
                                      </p:cBhvr>
                                      <p:to>
                                        <p:strVal val="visible"/>
                                      </p:to>
                                    </p:set>
                                    <p:animEffect transition="in" filter="barn(inVertical)">
                                      <p:cBhvr>
                                        <p:cTn id="21" dur="500"/>
                                        <p:tgtEl>
                                          <p:spTgt spid="88067">
                                            <p:txEl>
                                              <p:pRg st="3" end="3"/>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88067">
                                            <p:txEl>
                                              <p:pRg st="4" end="4"/>
                                            </p:txEl>
                                          </p:spTgt>
                                        </p:tgtEl>
                                        <p:attrNameLst>
                                          <p:attrName>style.visibility</p:attrName>
                                        </p:attrNameLst>
                                      </p:cBhvr>
                                      <p:to>
                                        <p:strVal val="visible"/>
                                      </p:to>
                                    </p:set>
                                    <p:animEffect transition="in" filter="barn(inVertical)">
                                      <p:cBhvr>
                                        <p:cTn id="24" dur="500"/>
                                        <p:tgtEl>
                                          <p:spTgt spid="88067">
                                            <p:txEl>
                                              <p:pRg st="4" end="4"/>
                                            </p:txEl>
                                          </p:spTgt>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88067">
                                            <p:txEl>
                                              <p:pRg st="5" end="5"/>
                                            </p:txEl>
                                          </p:spTgt>
                                        </p:tgtEl>
                                        <p:attrNameLst>
                                          <p:attrName>style.visibility</p:attrName>
                                        </p:attrNameLst>
                                      </p:cBhvr>
                                      <p:to>
                                        <p:strVal val="visible"/>
                                      </p:to>
                                    </p:set>
                                    <p:animEffect transition="in" filter="barn(inVertical)">
                                      <p:cBhvr>
                                        <p:cTn id="27" dur="500"/>
                                        <p:tgtEl>
                                          <p:spTgt spid="88067">
                                            <p:txEl>
                                              <p:pRg st="5" end="5"/>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88067">
                                            <p:txEl>
                                              <p:pRg st="6" end="6"/>
                                            </p:txEl>
                                          </p:spTgt>
                                        </p:tgtEl>
                                        <p:attrNameLst>
                                          <p:attrName>style.visibility</p:attrName>
                                        </p:attrNameLst>
                                      </p:cBhvr>
                                      <p:to>
                                        <p:strVal val="visible"/>
                                      </p:to>
                                    </p:set>
                                    <p:animEffect transition="in" filter="barn(inVertical)">
                                      <p:cBhvr>
                                        <p:cTn id="30" dur="500"/>
                                        <p:tgtEl>
                                          <p:spTgt spid="88067">
                                            <p:txEl>
                                              <p:pRg st="6" end="6"/>
                                            </p:txEl>
                                          </p:spTgt>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88067">
                                            <p:txEl>
                                              <p:pRg st="8" end="8"/>
                                            </p:txEl>
                                          </p:spTgt>
                                        </p:tgtEl>
                                        <p:attrNameLst>
                                          <p:attrName>style.visibility</p:attrName>
                                        </p:attrNameLst>
                                      </p:cBhvr>
                                      <p:to>
                                        <p:strVal val="visible"/>
                                      </p:to>
                                    </p:set>
                                    <p:animEffect transition="in" filter="barn(inVertical)">
                                      <p:cBhvr>
                                        <p:cTn id="33" dur="500"/>
                                        <p:tgtEl>
                                          <p:spTgt spid="88067">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88067">
                                            <p:txEl>
                                              <p:pRg st="9" end="9"/>
                                            </p:txEl>
                                          </p:spTgt>
                                        </p:tgtEl>
                                        <p:attrNameLst>
                                          <p:attrName>style.visibility</p:attrName>
                                        </p:attrNameLst>
                                      </p:cBhvr>
                                      <p:to>
                                        <p:strVal val="visible"/>
                                      </p:to>
                                    </p:set>
                                    <p:animEffect transition="in" filter="barn(inVertical)">
                                      <p:cBhvr>
                                        <p:cTn id="38" dur="500"/>
                                        <p:tgtEl>
                                          <p:spTgt spid="8806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p:bldP spid="88067"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165973"/>
          </a:xfrm>
        </p:spPr>
        <p:txBody>
          <a:bodyPr>
            <a:normAutofit/>
          </a:bodyPr>
          <a:lstStyle/>
          <a:p>
            <a:r>
              <a:rPr lang="en-GB" altLang="en-US" sz="4000" b="1" dirty="0">
                <a:latin typeface="Verdana" panose="020B0604030504040204" pitchFamily="34" charset="0"/>
              </a:rPr>
              <a:t>Exercise: </a:t>
            </a:r>
            <a:r>
              <a:rPr lang="en-GB" altLang="en-US" sz="4000" b="1" dirty="0">
                <a:solidFill>
                  <a:srgbClr val="C00000"/>
                </a:solidFill>
                <a:latin typeface="Verdana" panose="020B0604030504040204" pitchFamily="34" charset="0"/>
              </a:rPr>
              <a:t>NPV</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1420237"/>
            <a:ext cx="11591623" cy="3697047"/>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What is the NPV of a project with an initial investment of £3000 with an expected cash flow of £4300 in 3 years if the discount rate is 8%?</a:t>
            </a:r>
          </a:p>
        </p:txBody>
      </p:sp>
    </p:spTree>
    <p:extLst>
      <p:ext uri="{BB962C8B-B14F-4D97-AF65-F5344CB8AC3E}">
        <p14:creationId xmlns:p14="http://schemas.microsoft.com/office/powerpoint/2010/main" val="204763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165973"/>
          </a:xfrm>
        </p:spPr>
        <p:txBody>
          <a:bodyPr>
            <a:normAutofit/>
          </a:bodyPr>
          <a:lstStyle/>
          <a:p>
            <a:r>
              <a:rPr lang="en-GB" altLang="en-US" sz="4000" b="1" dirty="0">
                <a:latin typeface="Verdana" panose="020B0604030504040204" pitchFamily="34" charset="0"/>
              </a:rPr>
              <a:t> </a:t>
            </a:r>
            <a:r>
              <a:rPr lang="en-GB" altLang="en-US" sz="4000" b="1" dirty="0">
                <a:solidFill>
                  <a:srgbClr val="C00000"/>
                </a:solidFill>
                <a:latin typeface="Verdana" panose="020B0604030504040204" pitchFamily="34" charset="0"/>
              </a:rPr>
              <a:t>NPV in more detail</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1089498"/>
            <a:ext cx="11591623" cy="4552545"/>
          </a:xfrm>
        </p:spPr>
        <p:txBody>
          <a:bodyPr>
            <a:normAutofit/>
          </a:bodyPr>
          <a:lstStyle/>
          <a:p>
            <a:pPr>
              <a:lnSpc>
                <a:spcPct val="90000"/>
              </a:lnSpc>
              <a:buFont typeface="Wingdings" panose="05000000000000000000" pitchFamily="2" charset="2"/>
              <a:buChar char="§"/>
            </a:pPr>
            <a:r>
              <a:rPr lang="en-GB" altLang="en-US" sz="2400" dirty="0">
                <a:latin typeface="Verdana" panose="020B0604030504040204" pitchFamily="34" charset="0"/>
              </a:rPr>
              <a:t>Imagine having 2 potential projects to invest in and you want to choose one</a:t>
            </a:r>
          </a:p>
          <a:p>
            <a:pPr>
              <a:lnSpc>
                <a:spcPct val="90000"/>
              </a:lnSpc>
              <a:buFont typeface="Wingdings" panose="05000000000000000000" pitchFamily="2" charset="2"/>
              <a:buChar char="§"/>
            </a:pPr>
            <a:r>
              <a:rPr lang="en-GB" altLang="en-US" sz="2400" dirty="0">
                <a:latin typeface="Verdana" panose="020B0604030504040204" pitchFamily="34" charset="0"/>
              </a:rPr>
              <a:t>Work out the NPV for each project and choose the one with the highest NPV</a:t>
            </a:r>
          </a:p>
          <a:p>
            <a:pPr>
              <a:lnSpc>
                <a:spcPct val="90000"/>
              </a:lnSpc>
              <a:buFont typeface="Wingdings" panose="05000000000000000000" pitchFamily="2" charset="2"/>
              <a:buChar char="§"/>
            </a:pPr>
            <a:endParaRPr lang="en-GB" altLang="en-US" dirty="0">
              <a:latin typeface="Verdana" panose="020B0604030504040204" pitchFamily="34" charset="0"/>
            </a:endParaRPr>
          </a:p>
        </p:txBody>
      </p:sp>
      <p:graphicFrame>
        <p:nvGraphicFramePr>
          <p:cNvPr id="2" name="Table 2">
            <a:extLst>
              <a:ext uri="{FF2B5EF4-FFF2-40B4-BE49-F238E27FC236}">
                <a16:creationId xmlns:a16="http://schemas.microsoft.com/office/drawing/2014/main" id="{FE3CE41D-162D-967D-EE19-D3ED5A9B89B5}"/>
              </a:ext>
            </a:extLst>
          </p:cNvPr>
          <p:cNvGraphicFramePr>
            <a:graphicFrameLocks noGrp="1"/>
          </p:cNvGraphicFramePr>
          <p:nvPr>
            <p:extLst>
              <p:ext uri="{D42A27DB-BD31-4B8C-83A1-F6EECF244321}">
                <p14:modId xmlns:p14="http://schemas.microsoft.com/office/powerpoint/2010/main" val="2799939829"/>
              </p:ext>
            </p:extLst>
          </p:nvPr>
        </p:nvGraphicFramePr>
        <p:xfrm>
          <a:off x="233465" y="2752928"/>
          <a:ext cx="10811883" cy="2916352"/>
        </p:xfrm>
        <a:graphic>
          <a:graphicData uri="http://schemas.openxmlformats.org/drawingml/2006/table">
            <a:tbl>
              <a:tblPr firstRow="1" bandRow="1">
                <a:tableStyleId>{5C22544A-7EE6-4342-B048-85BDC9FD1C3A}</a:tableStyleId>
              </a:tblPr>
              <a:tblGrid>
                <a:gridCol w="3603961">
                  <a:extLst>
                    <a:ext uri="{9D8B030D-6E8A-4147-A177-3AD203B41FA5}">
                      <a16:colId xmlns:a16="http://schemas.microsoft.com/office/drawing/2014/main" val="1107076216"/>
                    </a:ext>
                  </a:extLst>
                </a:gridCol>
                <a:gridCol w="3603961">
                  <a:extLst>
                    <a:ext uri="{9D8B030D-6E8A-4147-A177-3AD203B41FA5}">
                      <a16:colId xmlns:a16="http://schemas.microsoft.com/office/drawing/2014/main" val="3873281125"/>
                    </a:ext>
                  </a:extLst>
                </a:gridCol>
                <a:gridCol w="3603961">
                  <a:extLst>
                    <a:ext uri="{9D8B030D-6E8A-4147-A177-3AD203B41FA5}">
                      <a16:colId xmlns:a16="http://schemas.microsoft.com/office/drawing/2014/main" val="3560754436"/>
                    </a:ext>
                  </a:extLst>
                </a:gridCol>
              </a:tblGrid>
              <a:tr h="523348">
                <a:tc>
                  <a:txBody>
                    <a:bodyPr/>
                    <a:lstStyle/>
                    <a:p>
                      <a:endParaRPr lang="en-GB" sz="2400" dirty="0"/>
                    </a:p>
                  </a:txBody>
                  <a:tcPr/>
                </a:tc>
                <a:tc>
                  <a:txBody>
                    <a:bodyPr/>
                    <a:lstStyle/>
                    <a:p>
                      <a:r>
                        <a:rPr lang="en-GB" sz="2400" dirty="0"/>
                        <a:t>Project A</a:t>
                      </a:r>
                    </a:p>
                  </a:txBody>
                  <a:tcPr/>
                </a:tc>
                <a:tc>
                  <a:txBody>
                    <a:bodyPr/>
                    <a:lstStyle/>
                    <a:p>
                      <a:r>
                        <a:rPr lang="en-GB" sz="2400" dirty="0"/>
                        <a:t>Project B</a:t>
                      </a:r>
                    </a:p>
                  </a:txBody>
                  <a:tcPr/>
                </a:tc>
                <a:extLst>
                  <a:ext uri="{0D108BD9-81ED-4DB2-BD59-A6C34878D82A}">
                    <a16:rowId xmlns:a16="http://schemas.microsoft.com/office/drawing/2014/main" val="3422097121"/>
                  </a:ext>
                </a:extLst>
              </a:tr>
              <a:tr h="523348">
                <a:tc>
                  <a:txBody>
                    <a:bodyPr/>
                    <a:lstStyle/>
                    <a:p>
                      <a:r>
                        <a:rPr lang="en-GB" sz="2400" dirty="0"/>
                        <a:t>Initial Investment</a:t>
                      </a:r>
                    </a:p>
                  </a:txBody>
                  <a:tcPr/>
                </a:tc>
                <a:tc>
                  <a:txBody>
                    <a:bodyPr/>
                    <a:lstStyle/>
                    <a:p>
                      <a:r>
                        <a:rPr lang="en-GB" sz="2400" dirty="0"/>
                        <a:t>£700000</a:t>
                      </a:r>
                    </a:p>
                  </a:txBody>
                  <a:tcPr/>
                </a:tc>
                <a:tc>
                  <a:txBody>
                    <a:bodyPr/>
                    <a:lstStyle/>
                    <a:p>
                      <a:r>
                        <a:rPr lang="en-GB" sz="2400" dirty="0"/>
                        <a:t>400000</a:t>
                      </a:r>
                    </a:p>
                  </a:txBody>
                  <a:tcPr/>
                </a:tc>
                <a:extLst>
                  <a:ext uri="{0D108BD9-81ED-4DB2-BD59-A6C34878D82A}">
                    <a16:rowId xmlns:a16="http://schemas.microsoft.com/office/drawing/2014/main" val="3637163040"/>
                  </a:ext>
                </a:extLst>
              </a:tr>
              <a:tr h="523348">
                <a:tc>
                  <a:txBody>
                    <a:bodyPr/>
                    <a:lstStyle/>
                    <a:p>
                      <a:r>
                        <a:rPr lang="en-GB" sz="2400" dirty="0"/>
                        <a:t>Projected Cashflow </a:t>
                      </a:r>
                    </a:p>
                  </a:txBody>
                  <a:tcPr/>
                </a:tc>
                <a:tc>
                  <a:txBody>
                    <a:bodyPr/>
                    <a:lstStyle/>
                    <a:p>
                      <a:r>
                        <a:rPr lang="en-GB" sz="2400" dirty="0"/>
                        <a:t>225000  in 5 year 1,125,000</a:t>
                      </a:r>
                    </a:p>
                  </a:txBody>
                  <a:tcPr/>
                </a:tc>
                <a:tc>
                  <a:txBody>
                    <a:bodyPr/>
                    <a:lstStyle/>
                    <a:p>
                      <a:r>
                        <a:rPr lang="en-GB" sz="2400" dirty="0"/>
                        <a:t>110000  in 5 years= 550000</a:t>
                      </a:r>
                    </a:p>
                  </a:txBody>
                  <a:tcPr/>
                </a:tc>
                <a:extLst>
                  <a:ext uri="{0D108BD9-81ED-4DB2-BD59-A6C34878D82A}">
                    <a16:rowId xmlns:a16="http://schemas.microsoft.com/office/drawing/2014/main" val="1101030934"/>
                  </a:ext>
                </a:extLst>
              </a:tr>
              <a:tr h="523348">
                <a:tc>
                  <a:txBody>
                    <a:bodyPr/>
                    <a:lstStyle/>
                    <a:p>
                      <a:r>
                        <a:rPr lang="en-GB" sz="2400" dirty="0"/>
                        <a:t>Period</a:t>
                      </a:r>
                    </a:p>
                  </a:txBody>
                  <a:tcPr/>
                </a:tc>
                <a:tc>
                  <a:txBody>
                    <a:bodyPr/>
                    <a:lstStyle/>
                    <a:p>
                      <a:r>
                        <a:rPr lang="en-GB" sz="2400" dirty="0"/>
                        <a:t>5 years</a:t>
                      </a:r>
                    </a:p>
                  </a:txBody>
                  <a:tcPr/>
                </a:tc>
                <a:tc>
                  <a:txBody>
                    <a:bodyPr/>
                    <a:lstStyle/>
                    <a:p>
                      <a:r>
                        <a:rPr lang="en-GB" sz="2400" dirty="0"/>
                        <a:t>5 years</a:t>
                      </a:r>
                    </a:p>
                  </a:txBody>
                  <a:tcPr/>
                </a:tc>
                <a:extLst>
                  <a:ext uri="{0D108BD9-81ED-4DB2-BD59-A6C34878D82A}">
                    <a16:rowId xmlns:a16="http://schemas.microsoft.com/office/drawing/2014/main" val="3818845816"/>
                  </a:ext>
                </a:extLst>
              </a:tr>
              <a:tr h="523348">
                <a:tc>
                  <a:txBody>
                    <a:bodyPr/>
                    <a:lstStyle/>
                    <a:p>
                      <a:r>
                        <a:rPr lang="en-GB" sz="2400" dirty="0"/>
                        <a:t>Discount rate</a:t>
                      </a:r>
                    </a:p>
                  </a:txBody>
                  <a:tcPr/>
                </a:tc>
                <a:tc>
                  <a:txBody>
                    <a:bodyPr/>
                    <a:lstStyle/>
                    <a:p>
                      <a:r>
                        <a:rPr lang="en-GB" sz="2400" dirty="0"/>
                        <a:t>15</a:t>
                      </a:r>
                    </a:p>
                  </a:txBody>
                  <a:tcPr/>
                </a:tc>
                <a:tc>
                  <a:txBody>
                    <a:bodyPr/>
                    <a:lstStyle/>
                    <a:p>
                      <a:r>
                        <a:rPr lang="en-GB" sz="2400" dirty="0"/>
                        <a:t>15</a:t>
                      </a:r>
                    </a:p>
                  </a:txBody>
                  <a:tcPr/>
                </a:tc>
                <a:extLst>
                  <a:ext uri="{0D108BD9-81ED-4DB2-BD59-A6C34878D82A}">
                    <a16:rowId xmlns:a16="http://schemas.microsoft.com/office/drawing/2014/main" val="3031663011"/>
                  </a:ext>
                </a:extLst>
              </a:tr>
            </a:tbl>
          </a:graphicData>
        </a:graphic>
      </p:graphicFrame>
    </p:spTree>
    <p:extLst>
      <p:ext uri="{BB962C8B-B14F-4D97-AF65-F5344CB8AC3E}">
        <p14:creationId xmlns:p14="http://schemas.microsoft.com/office/powerpoint/2010/main" val="17630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barn(inVertic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625262"/>
          </a:xfrm>
        </p:spPr>
        <p:txBody>
          <a:bodyPr>
            <a:normAutofit fontScale="90000"/>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NPV</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6485" y="1050586"/>
                <a:ext cx="6089515" cy="4601183"/>
              </a:xfrm>
            </p:spPr>
            <p:txBody>
              <a:bodyPr>
                <a:normAutofit fontScale="92500"/>
              </a:bodyPr>
              <a:lstStyle/>
              <a:p>
                <a:pPr>
                  <a:lnSpc>
                    <a:spcPct val="90000"/>
                  </a:lnSpc>
                  <a:buFont typeface="Wingdings" panose="05000000000000000000" pitchFamily="2" charset="2"/>
                  <a:buChar char="§"/>
                </a:pPr>
                <a:r>
                  <a:rPr lang="en-GB" altLang="en-US" sz="2400" b="1" dirty="0">
                    <a:solidFill>
                      <a:schemeClr val="tx1"/>
                    </a:solidFill>
                  </a:rPr>
                  <a:t>Project A</a:t>
                </a:r>
                <a:r>
                  <a:rPr lang="en-GB" altLang="en-US" sz="2400" b="0" dirty="0">
                    <a:solidFill>
                      <a:schemeClr val="tx1"/>
                    </a:solidFill>
                  </a:rPr>
                  <a:t> : </a:t>
                </a:r>
                <a14:m>
                  <m:oMath xmlns:m="http://schemas.openxmlformats.org/officeDocument/2006/math">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m:t>
                    </m:r>
                    <m:sSup>
                      <m:sSupPr>
                        <m:ctrlPr>
                          <a:rPr lang="en-GB" altLang="en-US" sz="2400" i="1" smtClean="0">
                            <a:solidFill>
                              <a:schemeClr val="tx1"/>
                            </a:solidFill>
                            <a:latin typeface="Cambria Math" panose="02040503050406030204" pitchFamily="18" charset="0"/>
                          </a:rPr>
                        </m:ctrlPr>
                      </m:sSupPr>
                      <m:e>
                        <m:r>
                          <a:rPr lang="en-GB" altLang="en-US" sz="2400" b="0" i="1" smtClean="0">
                            <a:solidFill>
                              <a:schemeClr val="tx1"/>
                            </a:solidFill>
                            <a:latin typeface="Cambria Math" panose="02040503050406030204" pitchFamily="18" charset="0"/>
                          </a:rPr>
                          <m:t>𝑆</m:t>
                        </m:r>
                        <m:d>
                          <m:dPr>
                            <m:ctrlPr>
                              <a:rPr lang="en-GB" altLang="en-US" sz="2400" i="1" smtClean="0">
                                <a:solidFill>
                                  <a:schemeClr val="tx1"/>
                                </a:solidFill>
                                <a:latin typeface="Cambria Math" panose="02040503050406030204" pitchFamily="18" charset="0"/>
                              </a:rPr>
                            </m:ctrlPr>
                          </m:dPr>
                          <m:e>
                            <m:r>
                              <a:rPr lang="en-GB" altLang="en-US" sz="2400" b="0" i="1" smtClean="0">
                                <a:solidFill>
                                  <a:schemeClr val="tx1"/>
                                </a:solidFill>
                                <a:latin typeface="Cambria Math" panose="02040503050406030204" pitchFamily="18" charset="0"/>
                              </a:rPr>
                              <m:t>1+</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𝑟</m:t>
                                </m:r>
                              </m:num>
                              <m:den>
                                <m:r>
                                  <a:rPr lang="en-GB" altLang="en-US" sz="2400" b="0" i="1" smtClean="0">
                                    <a:solidFill>
                                      <a:schemeClr val="tx1"/>
                                    </a:solidFill>
                                    <a:latin typeface="Cambria Math" panose="02040503050406030204" pitchFamily="18" charset="0"/>
                                  </a:rPr>
                                  <m:t>100</m:t>
                                </m:r>
                              </m:den>
                            </m:f>
                          </m:e>
                        </m:d>
                      </m:e>
                      <m:sup>
                        <m:r>
                          <a:rPr lang="en-GB" altLang="en-US" sz="2400" b="0" i="1" smtClean="0">
                            <a:solidFill>
                              <a:schemeClr val="tx1"/>
                            </a:solidFill>
                            <a:latin typeface="Cambria Math" panose="02040503050406030204" pitchFamily="18" charset="0"/>
                          </a:rPr>
                          <m:t>−</m:t>
                        </m:r>
                        <m:r>
                          <a:rPr lang="en-GB" altLang="en-US" sz="2400" b="0" i="1" smtClean="0">
                            <a:solidFill>
                              <a:schemeClr val="tx1"/>
                            </a:solidFill>
                            <a:latin typeface="Cambria Math" panose="02040503050406030204" pitchFamily="18" charset="0"/>
                          </a:rPr>
                          <m:t>𝑡</m:t>
                        </m:r>
                      </m:sup>
                    </m:sSup>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𝑜𝑟</m:t>
                    </m:r>
                    <m:r>
                      <a:rPr lang="en-GB" altLang="en-US" sz="2400" b="0" i="1" smtClean="0">
                        <a:solidFill>
                          <a:schemeClr val="tx1"/>
                        </a:solidFill>
                        <a:latin typeface="Cambria Math" panose="02040503050406030204" pitchFamily="18" charset="0"/>
                      </a:rPr>
                      <m:t> </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𝑠</m:t>
                        </m:r>
                      </m:num>
                      <m:den>
                        <m:sSup>
                          <m:sSupPr>
                            <m:ctrlPr>
                              <a:rPr lang="en-GB" altLang="en-US" sz="2400" i="1" smtClean="0">
                                <a:solidFill>
                                  <a:schemeClr val="tx1"/>
                                </a:solidFill>
                                <a:latin typeface="Cambria Math" panose="02040503050406030204" pitchFamily="18" charset="0"/>
                              </a:rPr>
                            </m:ctrlPr>
                          </m:sSupPr>
                          <m:e>
                            <m:d>
                              <m:dPr>
                                <m:ctrlPr>
                                  <a:rPr lang="en-GB" altLang="en-US" sz="2400" i="1" smtClean="0">
                                    <a:solidFill>
                                      <a:schemeClr val="tx1"/>
                                    </a:solidFill>
                                    <a:latin typeface="Cambria Math" panose="02040503050406030204" pitchFamily="18" charset="0"/>
                                  </a:rPr>
                                </m:ctrlPr>
                              </m:dPr>
                              <m:e>
                                <m:r>
                                  <a:rPr lang="en-GB" altLang="en-US" sz="2400" b="0" i="1" smtClean="0">
                                    <a:solidFill>
                                      <a:schemeClr val="tx1"/>
                                    </a:solidFill>
                                    <a:latin typeface="Cambria Math" panose="02040503050406030204" pitchFamily="18" charset="0"/>
                                  </a:rPr>
                                  <m:t>1+</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𝑟</m:t>
                                    </m:r>
                                  </m:num>
                                  <m:den>
                                    <m:r>
                                      <a:rPr lang="en-GB" altLang="en-US" sz="2400" b="0" i="1" smtClean="0">
                                        <a:solidFill>
                                          <a:schemeClr val="tx1"/>
                                        </a:solidFill>
                                        <a:latin typeface="Cambria Math" panose="02040503050406030204" pitchFamily="18" charset="0"/>
                                      </a:rPr>
                                      <m:t>100</m:t>
                                    </m:r>
                                  </m:den>
                                </m:f>
                              </m:e>
                            </m:d>
                          </m:e>
                          <m:sup>
                            <m:r>
                              <a:rPr lang="en-GB" altLang="en-US" sz="2400" b="0" i="1" smtClean="0">
                                <a:solidFill>
                                  <a:schemeClr val="tx1"/>
                                </a:solidFill>
                                <a:latin typeface="Cambria Math" panose="02040503050406030204" pitchFamily="18" charset="0"/>
                              </a:rPr>
                              <m:t>𝑡</m:t>
                            </m:r>
                          </m:sup>
                        </m:sSup>
                      </m:den>
                    </m:f>
                    <m:r>
                      <a:rPr lang="en-GB" altLang="en-US" sz="2400" b="0" i="1" smtClean="0">
                        <a:solidFill>
                          <a:schemeClr val="tx1"/>
                        </a:solidFill>
                        <a:latin typeface="Cambria Math" panose="02040503050406030204" pitchFamily="18" charset="0"/>
                      </a:rPr>
                      <m:t> </m:t>
                    </m:r>
                  </m:oMath>
                </a14:m>
                <a:endParaRPr lang="en-GB" altLang="en-US" sz="2400" i="1" dirty="0">
                  <a:solidFill>
                    <a:schemeClr val="tx1"/>
                  </a:solidFill>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𝑌𝑟</m:t>
                    </m:r>
                    <m:r>
                      <a:rPr lang="en-GB" altLang="en-US" sz="2400" b="0" i="1" smtClean="0">
                        <a:solidFill>
                          <a:schemeClr val="tx1"/>
                        </a:solidFill>
                        <a:latin typeface="Cambria Math" panose="02040503050406030204" pitchFamily="18" charset="0"/>
                      </a:rPr>
                      <m:t>1: </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 </m:t>
                    </m:r>
                    <m:f>
                      <m:fPr>
                        <m:ctrlPr>
                          <a:rPr lang="en-GB" altLang="en-US" sz="2400" i="1">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225000</m:t>
                        </m:r>
                      </m:num>
                      <m:den>
                        <m:sSup>
                          <m:sSupPr>
                            <m:ctrlPr>
                              <a:rPr lang="en-GB" altLang="en-US" sz="2400" i="1">
                                <a:solidFill>
                                  <a:schemeClr val="tx1"/>
                                </a:solidFill>
                                <a:latin typeface="Cambria Math" panose="02040503050406030204" pitchFamily="18" charset="0"/>
                              </a:rPr>
                            </m:ctrlPr>
                          </m:sSupPr>
                          <m:e>
                            <m:d>
                              <m:dPr>
                                <m:ctrlPr>
                                  <a:rPr lang="en-GB" altLang="en-US" sz="2400" i="1">
                                    <a:solidFill>
                                      <a:schemeClr val="tx1"/>
                                    </a:solidFill>
                                    <a:latin typeface="Cambria Math" panose="02040503050406030204" pitchFamily="18" charset="0"/>
                                  </a:rPr>
                                </m:ctrlPr>
                              </m:dPr>
                              <m:e>
                                <m:r>
                                  <a:rPr lang="en-GB" altLang="en-US" sz="2400" b="0" i="1">
                                    <a:solidFill>
                                      <a:schemeClr val="tx1"/>
                                    </a:solidFill>
                                    <a:latin typeface="Cambria Math" panose="02040503050406030204" pitchFamily="18" charset="0"/>
                                  </a:rPr>
                                  <m:t>1+</m:t>
                                </m:r>
                                <m:f>
                                  <m:fPr>
                                    <m:ctrlPr>
                                      <a:rPr lang="en-GB" altLang="en-US" sz="2400" i="1">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15</m:t>
                                    </m:r>
                                  </m:num>
                                  <m:den>
                                    <m:r>
                                      <a:rPr lang="en-GB" altLang="en-US" sz="2400" b="0" i="1">
                                        <a:solidFill>
                                          <a:schemeClr val="tx1"/>
                                        </a:solidFill>
                                        <a:latin typeface="Cambria Math" panose="02040503050406030204" pitchFamily="18" charset="0"/>
                                      </a:rPr>
                                      <m:t>100</m:t>
                                    </m:r>
                                  </m:den>
                                </m:f>
                              </m:e>
                            </m:d>
                          </m:e>
                          <m:sup>
                            <m:r>
                              <a:rPr lang="en-GB" altLang="en-US" sz="2400" b="0" i="1" smtClean="0">
                                <a:solidFill>
                                  <a:schemeClr val="tx1"/>
                                </a:solidFill>
                                <a:latin typeface="Cambria Math" panose="02040503050406030204" pitchFamily="18" charset="0"/>
                              </a:rPr>
                              <m:t>1</m:t>
                            </m:r>
                          </m:sup>
                        </m:sSup>
                      </m:den>
                    </m:f>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225000</m:t>
                        </m:r>
                      </m:num>
                      <m:den>
                        <m:r>
                          <a:rPr lang="en-GB" altLang="en-US" sz="2400" b="0" i="1" smtClean="0">
                            <a:solidFill>
                              <a:schemeClr val="tx1"/>
                            </a:solidFill>
                            <a:latin typeface="Cambria Math" panose="02040503050406030204" pitchFamily="18" charset="0"/>
                          </a:rPr>
                          <m:t>1.15</m:t>
                        </m:r>
                      </m:den>
                    </m:f>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m:t>
                    </m:r>
                    <m:r>
                      <a:rPr lang="en-GB" altLang="en-US" sz="2400" b="1" i="1" smtClean="0">
                        <a:solidFill>
                          <a:schemeClr val="tx1"/>
                        </a:solidFill>
                        <a:latin typeface="Cambria Math" panose="02040503050406030204" pitchFamily="18" charset="0"/>
                      </a:rPr>
                      <m:t>𝟏𝟗𝟓𝟔𝟓𝟐</m:t>
                    </m:r>
                    <m:r>
                      <a:rPr lang="en-GB" altLang="en-US" sz="2400" b="1" i="1" smtClean="0">
                        <a:solidFill>
                          <a:schemeClr val="tx1"/>
                        </a:solidFill>
                        <a:latin typeface="Cambria Math" panose="02040503050406030204" pitchFamily="18" charset="0"/>
                      </a:rPr>
                      <m:t> </m:t>
                    </m:r>
                  </m:oMath>
                </a14:m>
                <a:endParaRPr lang="en-GB" altLang="en-US" sz="2400" b="1" i="1" dirty="0">
                  <a:solidFill>
                    <a:schemeClr val="tx1"/>
                  </a:solidFill>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m:rPr>
                        <m:sty m:val="p"/>
                      </m:rPr>
                      <a:rPr lang="en-GB" altLang="en-US" sz="2400" b="0" i="0" smtClean="0">
                        <a:solidFill>
                          <a:schemeClr val="tx1"/>
                        </a:solidFill>
                        <a:latin typeface="Cambria Math" panose="02040503050406030204" pitchFamily="18" charset="0"/>
                      </a:rPr>
                      <m:t>Yr</m:t>
                    </m:r>
                    <m:r>
                      <a:rPr lang="en-GB" altLang="en-US" sz="2400" b="0" i="0" smtClean="0">
                        <a:solidFill>
                          <a:schemeClr val="tx1"/>
                        </a:solidFill>
                        <a:latin typeface="Cambria Math" panose="02040503050406030204" pitchFamily="18" charset="0"/>
                      </a:rPr>
                      <m:t>2: </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     </m:t>
                    </m:r>
                    <m:f>
                      <m:fPr>
                        <m:ctrlPr>
                          <a:rPr lang="en-GB" altLang="en-US" sz="240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195652</m:t>
                        </m:r>
                      </m:num>
                      <m:den>
                        <m:r>
                          <a:rPr lang="en-GB" altLang="en-US" sz="2400" b="0" i="1" smtClean="0">
                            <a:solidFill>
                              <a:schemeClr val="tx1"/>
                            </a:solidFill>
                            <a:latin typeface="Cambria Math" panose="02040503050406030204" pitchFamily="18" charset="0"/>
                          </a:rPr>
                          <m:t>1.15</m:t>
                        </m:r>
                      </m:den>
                    </m:f>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𝟏𝟕𝟎𝟏𝟑𝟐</m:t>
                    </m:r>
                    <m:r>
                      <a:rPr lang="en-GB" altLang="en-US" sz="2400" b="1" i="1" smtClean="0">
                        <a:solidFill>
                          <a:schemeClr val="tx1"/>
                        </a:solidFill>
                        <a:latin typeface="Cambria Math" panose="02040503050406030204" pitchFamily="18" charset="0"/>
                      </a:rPr>
                      <m:t> </m:t>
                    </m:r>
                  </m:oMath>
                </a14:m>
                <a:endParaRPr lang="en-GB" altLang="en-US" sz="2400" b="1" i="1" dirty="0">
                  <a:solidFill>
                    <a:schemeClr val="tx1"/>
                  </a:solidFill>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𝑌𝑟</m:t>
                    </m:r>
                    <m:r>
                      <a:rPr lang="en-GB" altLang="en-US" sz="2400" b="0" i="1" smtClean="0">
                        <a:solidFill>
                          <a:schemeClr val="tx1"/>
                        </a:solidFill>
                        <a:latin typeface="Cambria Math" panose="02040503050406030204" pitchFamily="18" charset="0"/>
                      </a:rPr>
                      <m:t>3:</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170132</m:t>
                        </m:r>
                      </m:num>
                      <m:den>
                        <m:r>
                          <a:rPr lang="en-GB" altLang="en-US" sz="2400" b="0" i="1" smtClean="0">
                            <a:solidFill>
                              <a:schemeClr val="tx1"/>
                            </a:solidFill>
                            <a:latin typeface="Cambria Math" panose="02040503050406030204" pitchFamily="18" charset="0"/>
                          </a:rPr>
                          <m:t>1.15</m:t>
                        </m:r>
                      </m:den>
                    </m:f>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𝟏𝟒𝟕𝟗𝟒𝟏</m:t>
                    </m:r>
                    <m:r>
                      <a:rPr lang="en-GB" altLang="en-US" sz="2400" b="1"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 </m:t>
                    </m:r>
                  </m:oMath>
                </a14:m>
                <a:endParaRPr lang="en-GB" altLang="en-US" sz="2400" i="1" dirty="0">
                  <a:solidFill>
                    <a:schemeClr val="tx1"/>
                  </a:solidFill>
                  <a:latin typeface="Cambria Math" panose="02040503050406030204" pitchFamily="18" charset="0"/>
                </a:endParaRPr>
              </a:p>
              <a:p>
                <a:pPr>
                  <a:lnSpc>
                    <a:spcPct val="90000"/>
                  </a:lnSpc>
                  <a:buFont typeface="Wingdings" panose="05000000000000000000" pitchFamily="2" charset="2"/>
                  <a:buChar char="§"/>
                </a:pPr>
                <a:r>
                  <a:rPr lang="en-GB" altLang="en-US" sz="2400" dirty="0">
                    <a:solidFill>
                      <a:schemeClr val="tx1"/>
                    </a:solidFill>
                  </a:rPr>
                  <a:t> </a:t>
                </a:r>
                <a14:m>
                  <m:oMath xmlns:m="http://schemas.openxmlformats.org/officeDocument/2006/math">
                    <m:r>
                      <m:rPr>
                        <m:sty m:val="p"/>
                      </m:rPr>
                      <a:rPr lang="en-GB" altLang="en-US" sz="2400" b="0" i="0" smtClean="0">
                        <a:solidFill>
                          <a:schemeClr val="tx1"/>
                        </a:solidFill>
                        <a:latin typeface="Cambria Math" panose="02040503050406030204" pitchFamily="18" charset="0"/>
                      </a:rPr>
                      <m:t>Yr</m:t>
                    </m:r>
                    <m:r>
                      <a:rPr lang="en-GB" altLang="en-US" sz="2400" b="0" i="0" smtClean="0">
                        <a:solidFill>
                          <a:schemeClr val="tx1"/>
                        </a:solidFill>
                        <a:latin typeface="Cambria Math" panose="02040503050406030204" pitchFamily="18" charset="0"/>
                      </a:rPr>
                      <m:t>4: </m:t>
                    </m:r>
                    <m:r>
                      <a:rPr lang="en-GB" altLang="en-US" sz="2400" b="0" i="1" smtClean="0">
                        <a:solidFill>
                          <a:schemeClr val="tx1"/>
                        </a:solidFill>
                        <a:latin typeface="Cambria Math" panose="02040503050406030204" pitchFamily="18" charset="0"/>
                      </a:rPr>
                      <m:t>𝑃𝑉</m:t>
                    </m:r>
                    <m:r>
                      <a:rPr lang="en-GB" altLang="en-US" sz="2400" b="0" i="1" smtClean="0">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147941</m:t>
                        </m:r>
                      </m:num>
                      <m:den>
                        <m:r>
                          <a:rPr lang="en-GB" altLang="en-US" sz="2400" b="0" i="1" smtClean="0">
                            <a:solidFill>
                              <a:schemeClr val="tx1"/>
                            </a:solidFill>
                            <a:latin typeface="Cambria Math" panose="02040503050406030204" pitchFamily="18" charset="0"/>
                          </a:rPr>
                          <m:t>1.15</m:t>
                        </m:r>
                      </m:den>
                    </m:f>
                    <m:r>
                      <a:rPr lang="en-GB" altLang="en-US" sz="2400" b="0" i="1" smtClean="0">
                        <a:solidFill>
                          <a:schemeClr val="tx1"/>
                        </a:solidFill>
                        <a:latin typeface="Cambria Math" panose="02040503050406030204" pitchFamily="18" charset="0"/>
                      </a:rPr>
                      <m:t>                    =128644</m:t>
                    </m:r>
                  </m:oMath>
                </a14:m>
                <a:endParaRPr lang="en-GB" altLang="en-US" sz="2400" b="1" dirty="0">
                  <a:solidFill>
                    <a:schemeClr val="tx1"/>
                  </a:solidFill>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𝑌𝑟</m:t>
                    </m:r>
                    <m:r>
                      <a:rPr lang="en-GB" altLang="en-US" sz="2400" b="0" i="1" smtClean="0">
                        <a:solidFill>
                          <a:schemeClr val="tx1"/>
                        </a:solidFill>
                        <a:latin typeface="Cambria Math" panose="02040503050406030204" pitchFamily="18" charset="0"/>
                      </a:rPr>
                      <m:t>5:</m:t>
                    </m:r>
                    <m:r>
                      <a:rPr lang="en-GB" altLang="en-US" sz="2400" b="0" i="1">
                        <a:solidFill>
                          <a:schemeClr val="tx1"/>
                        </a:solidFill>
                        <a:latin typeface="Cambria Math" panose="02040503050406030204" pitchFamily="18" charset="0"/>
                      </a:rPr>
                      <m:t>𝑃𝑉</m:t>
                    </m:r>
                    <m:r>
                      <a:rPr lang="en-GB" altLang="en-US" sz="2400" b="0" i="1">
                        <a:solidFill>
                          <a:schemeClr val="tx1"/>
                        </a:solidFill>
                        <a:latin typeface="Cambria Math" panose="02040503050406030204" pitchFamily="18" charset="0"/>
                      </a:rPr>
                      <m:t>=</m:t>
                    </m:r>
                    <m:f>
                      <m:fPr>
                        <m:ctrlPr>
                          <a:rPr lang="en-GB" altLang="en-US" sz="2400" b="0" i="1" smtClean="0">
                            <a:solidFill>
                              <a:schemeClr val="tx1"/>
                            </a:solidFill>
                            <a:latin typeface="Cambria Math" panose="02040503050406030204" pitchFamily="18" charset="0"/>
                          </a:rPr>
                        </m:ctrlPr>
                      </m:fPr>
                      <m:num>
                        <m:r>
                          <a:rPr lang="en-GB" altLang="en-US" sz="2400" b="0" i="1" smtClean="0">
                            <a:solidFill>
                              <a:schemeClr val="tx1"/>
                            </a:solidFill>
                            <a:latin typeface="Cambria Math" panose="02040503050406030204" pitchFamily="18" charset="0"/>
                          </a:rPr>
                          <m:t>128644</m:t>
                        </m:r>
                      </m:num>
                      <m:den>
                        <m:r>
                          <a:rPr lang="en-GB" altLang="en-US" sz="2400" b="0" i="1" smtClean="0">
                            <a:solidFill>
                              <a:schemeClr val="tx1"/>
                            </a:solidFill>
                            <a:latin typeface="Cambria Math" panose="02040503050406030204" pitchFamily="18" charset="0"/>
                          </a:rPr>
                          <m:t>1.15</m:t>
                        </m:r>
                      </m:den>
                    </m:f>
                    <m:r>
                      <a:rPr lang="en-GB" altLang="en-US" sz="2400" b="0" i="1" smtClean="0">
                        <a:solidFill>
                          <a:schemeClr val="tx1"/>
                        </a:solidFill>
                        <a:latin typeface="Cambria Math" panose="02040503050406030204" pitchFamily="18" charset="0"/>
                      </a:rPr>
                      <m:t>                      = 111864</m:t>
                    </m:r>
                  </m:oMath>
                </a14:m>
                <a:endParaRPr lang="en-GB" altLang="en-US" sz="2400" dirty="0">
                  <a:solidFill>
                    <a:schemeClr val="tx1"/>
                  </a:solidFill>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𝐴𝑑𝑑</m:t>
                    </m:r>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𝐴𝑙𝑙</m:t>
                    </m:r>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𝑷𝑽</m:t>
                    </m:r>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𝑡𝑜</m:t>
                    </m:r>
                    <m:r>
                      <a:rPr lang="en-GB" altLang="en-US" sz="2400" b="0" i="1" smtClean="0">
                        <a:solidFill>
                          <a:schemeClr val="tx1"/>
                        </a:solidFill>
                        <a:latin typeface="Cambria Math" panose="02040503050406030204" pitchFamily="18" charset="0"/>
                      </a:rPr>
                      <m:t> </m:t>
                    </m:r>
                    <m:r>
                      <a:rPr lang="en-GB" altLang="en-US" sz="2400" b="0" i="1" smtClean="0">
                        <a:solidFill>
                          <a:schemeClr val="tx1"/>
                        </a:solidFill>
                        <a:latin typeface="Cambria Math" panose="02040503050406030204" pitchFamily="18" charset="0"/>
                      </a:rPr>
                      <m:t>𝑔𝑒𝑡</m:t>
                    </m:r>
                    <m:r>
                      <a:rPr lang="en-GB" altLang="en-US" sz="2400" b="0" i="1" smtClean="0">
                        <a:solidFill>
                          <a:schemeClr val="tx1"/>
                        </a:solidFill>
                        <a:latin typeface="Cambria Math" panose="02040503050406030204" pitchFamily="18" charset="0"/>
                      </a:rPr>
                      <m:t> £754233</m:t>
                    </m:r>
                  </m:oMath>
                </a14:m>
                <a:endParaRPr lang="en-GB" altLang="en-US" sz="2400" b="0" i="1" dirty="0">
                  <a:solidFill>
                    <a:schemeClr val="tx1"/>
                  </a:solidFill>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b="0" i="1" smtClean="0">
                        <a:solidFill>
                          <a:schemeClr val="tx1"/>
                        </a:solidFill>
                        <a:latin typeface="Cambria Math" panose="02040503050406030204" pitchFamily="18" charset="0"/>
                      </a:rPr>
                      <m:t> </m:t>
                    </m:r>
                    <m:r>
                      <a:rPr lang="en-GB" altLang="en-US" sz="2400" b="1" i="1" smtClean="0">
                        <a:solidFill>
                          <a:schemeClr val="tx1"/>
                        </a:solidFill>
                        <a:latin typeface="Cambria Math" panose="02040503050406030204" pitchFamily="18" charset="0"/>
                      </a:rPr>
                      <m:t>𝑵</m:t>
                    </m:r>
                    <m:r>
                      <a:rPr lang="en-GB" altLang="en-US" sz="2400" b="1" i="1">
                        <a:latin typeface="Cambria Math" panose="02040503050406030204" pitchFamily="18" charset="0"/>
                      </a:rPr>
                      <m:t>𝑷𝑽</m:t>
                    </m:r>
                    <m:r>
                      <a:rPr lang="en-GB" altLang="en-US" sz="2400" b="0" i="1" smtClean="0">
                        <a:latin typeface="Cambria Math" panose="02040503050406030204" pitchFamily="18" charset="0"/>
                      </a:rPr>
                      <m:t>=</m:t>
                    </m:r>
                    <m:r>
                      <a:rPr lang="en-GB" altLang="en-US" sz="2400" i="1">
                        <a:latin typeface="Cambria Math" panose="02040503050406030204" pitchFamily="18" charset="0"/>
                      </a:rPr>
                      <m:t> £754233</m:t>
                    </m:r>
                    <m:r>
                      <a:rPr lang="en-GB" altLang="en-US" sz="2400" b="0" i="1" smtClean="0">
                        <a:latin typeface="Cambria Math" panose="02040503050406030204" pitchFamily="18" charset="0"/>
                      </a:rPr>
                      <m:t>−700000</m:t>
                    </m:r>
                    <m:r>
                      <a:rPr lang="en-GB" altLang="en-US" sz="2400" b="1" i="1" smtClean="0">
                        <a:solidFill>
                          <a:srgbClr val="C00000"/>
                        </a:solidFill>
                        <a:latin typeface="Cambria Math" panose="02040503050406030204" pitchFamily="18" charset="0"/>
                      </a:rPr>
                      <m:t>=£</m:t>
                    </m:r>
                    <m:r>
                      <a:rPr lang="en-GB" altLang="en-US" sz="2400" b="1" i="1" smtClean="0">
                        <a:solidFill>
                          <a:srgbClr val="C00000"/>
                        </a:solidFill>
                        <a:latin typeface="Cambria Math" panose="02040503050406030204" pitchFamily="18" charset="0"/>
                      </a:rPr>
                      <m:t>𝟓𝟒𝟐𝟑𝟑</m:t>
                    </m:r>
                  </m:oMath>
                </a14:m>
                <a:endParaRPr lang="en-GB" altLang="en-US" sz="2400" b="1" dirty="0">
                  <a:solidFill>
                    <a:schemeClr val="tx1"/>
                  </a:solidFill>
                  <a:latin typeface="Verdana" panose="020B0604030504040204" pitchFamily="34" charset="0"/>
                </a:endParaRPr>
              </a:p>
              <a:p>
                <a:pPr>
                  <a:lnSpc>
                    <a:spcPct val="90000"/>
                  </a:lnSpc>
                  <a:buFont typeface="Wingdings" panose="05000000000000000000" pitchFamily="2" charset="2"/>
                  <a:buChar char="§"/>
                </a:pPr>
                <a:endParaRPr lang="en-GB" altLang="en-US" sz="2400" dirty="0">
                  <a:latin typeface="Arial" panose="020B0604020202020204" pitchFamily="34" charset="0"/>
                  <a:cs typeface="Arial" panose="020B0604020202020204" pitchFamily="34" charset="0"/>
                </a:endParaRPr>
              </a:p>
              <a:p>
                <a:pPr marL="0" indent="0">
                  <a:lnSpc>
                    <a:spcPct val="90000"/>
                  </a:lnSpc>
                  <a:buNone/>
                </a:pPr>
                <a:endParaRPr lang="en-GB" altLang="en-US" dirty="0">
                  <a:latin typeface="Verdana" panose="020B0604030504040204" pitchFamily="34" charset="0"/>
                </a:endParaRP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endParaRPr lang="en-GB" altLang="en-US"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6485" y="1050586"/>
                <a:ext cx="6089515" cy="4601183"/>
              </a:xfrm>
              <a:blipFill>
                <a:blip r:embed="rId3"/>
                <a:stretch>
                  <a:fillRect l="-110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Rectangle 3">
                <a:extLst>
                  <a:ext uri="{FF2B5EF4-FFF2-40B4-BE49-F238E27FC236}">
                    <a16:creationId xmlns:a16="http://schemas.microsoft.com/office/drawing/2014/main" id="{D6A1356F-CD0C-BE1B-D845-CE6559F5650B}"/>
                  </a:ext>
                </a:extLst>
              </p:cNvPr>
              <p:cNvSpPr txBox="1">
                <a:spLocks noChangeArrowheads="1"/>
              </p:cNvSpPr>
              <p:nvPr/>
            </p:nvSpPr>
            <p:spPr>
              <a:xfrm>
                <a:off x="5966971" y="958175"/>
                <a:ext cx="6089515" cy="4941649"/>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Wingdings" panose="05000000000000000000" pitchFamily="2" charset="2"/>
                  <a:buChar char="§"/>
                </a:pPr>
                <a:r>
                  <a:rPr lang="en-GB" altLang="en-US" sz="2400" b="1" dirty="0"/>
                  <a:t>Project B</a:t>
                </a:r>
                <a:r>
                  <a:rPr lang="en-GB" altLang="en-US" sz="2400" dirty="0"/>
                  <a:t> :</a:t>
                </a:r>
                <a:endParaRPr lang="en-GB" altLang="en-US" sz="2400" i="1" dirty="0">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i="1" smtClean="0">
                        <a:latin typeface="Cambria Math" panose="02040503050406030204" pitchFamily="18" charset="0"/>
                      </a:rPr>
                      <m:t>𝑌𝑟</m:t>
                    </m:r>
                    <m:r>
                      <a:rPr lang="en-GB" altLang="en-US" sz="2400" i="1" smtClean="0">
                        <a:latin typeface="Cambria Math" panose="02040503050406030204" pitchFamily="18" charset="0"/>
                      </a:rPr>
                      <m:t>1: </m:t>
                    </m:r>
                    <m:r>
                      <a:rPr lang="en-GB" altLang="en-US" sz="2400" i="1" smtClean="0">
                        <a:latin typeface="Cambria Math" panose="02040503050406030204" pitchFamily="18" charset="0"/>
                      </a:rPr>
                      <m:t>𝑃𝑉</m:t>
                    </m:r>
                    <m:r>
                      <a:rPr lang="en-GB" altLang="en-US" sz="2400" i="1" smtClean="0">
                        <a:latin typeface="Cambria Math" panose="02040503050406030204" pitchFamily="18" charset="0"/>
                      </a:rPr>
                      <m:t>= </m:t>
                    </m:r>
                    <m:f>
                      <m:fPr>
                        <m:ctrlPr>
                          <a:rPr lang="en-GB" altLang="en-US" sz="2400" i="1">
                            <a:latin typeface="Cambria Math" panose="02040503050406030204" pitchFamily="18" charset="0"/>
                          </a:rPr>
                        </m:ctrlPr>
                      </m:fPr>
                      <m:num>
                        <m:r>
                          <a:rPr lang="en-GB" altLang="en-US" sz="2400" b="0" i="1" smtClean="0">
                            <a:latin typeface="Cambria Math" panose="02040503050406030204" pitchFamily="18" charset="0"/>
                          </a:rPr>
                          <m:t>110</m:t>
                        </m:r>
                        <m:r>
                          <a:rPr lang="en-GB" altLang="en-US" sz="2400" i="1" smtClean="0">
                            <a:latin typeface="Cambria Math" panose="02040503050406030204" pitchFamily="18" charset="0"/>
                          </a:rPr>
                          <m:t>000</m:t>
                        </m:r>
                      </m:num>
                      <m:den>
                        <m:sSup>
                          <m:sSupPr>
                            <m:ctrlPr>
                              <a:rPr lang="en-GB" altLang="en-US" sz="2400" i="1">
                                <a:latin typeface="Cambria Math" panose="02040503050406030204" pitchFamily="18" charset="0"/>
                              </a:rPr>
                            </m:ctrlPr>
                          </m:sSupPr>
                          <m:e>
                            <m:d>
                              <m:dPr>
                                <m:ctrlPr>
                                  <a:rPr lang="en-GB" altLang="en-US" sz="2400" i="1">
                                    <a:latin typeface="Cambria Math" panose="02040503050406030204" pitchFamily="18" charset="0"/>
                                  </a:rPr>
                                </m:ctrlPr>
                              </m:dPr>
                              <m:e>
                                <m:r>
                                  <a:rPr lang="en-GB" altLang="en-US" sz="2400" i="1">
                                    <a:latin typeface="Cambria Math" panose="02040503050406030204" pitchFamily="18" charset="0"/>
                                  </a:rPr>
                                  <m:t>1+</m:t>
                                </m:r>
                                <m:f>
                                  <m:fPr>
                                    <m:ctrlPr>
                                      <a:rPr lang="en-GB" altLang="en-US" sz="2400" i="1">
                                        <a:latin typeface="Cambria Math" panose="02040503050406030204" pitchFamily="18" charset="0"/>
                                      </a:rPr>
                                    </m:ctrlPr>
                                  </m:fPr>
                                  <m:num>
                                    <m:r>
                                      <a:rPr lang="en-GB" altLang="en-US" sz="2400" i="1" smtClean="0">
                                        <a:latin typeface="Cambria Math" panose="02040503050406030204" pitchFamily="18" charset="0"/>
                                      </a:rPr>
                                      <m:t>15</m:t>
                                    </m:r>
                                  </m:num>
                                  <m:den>
                                    <m:r>
                                      <a:rPr lang="en-GB" altLang="en-US" sz="2400" i="1">
                                        <a:latin typeface="Cambria Math" panose="02040503050406030204" pitchFamily="18" charset="0"/>
                                      </a:rPr>
                                      <m:t>100</m:t>
                                    </m:r>
                                  </m:den>
                                </m:f>
                              </m:e>
                            </m:d>
                          </m:e>
                          <m:sup>
                            <m:r>
                              <a:rPr lang="en-GB" altLang="en-US" sz="2400" i="1" smtClean="0">
                                <a:latin typeface="Cambria Math" panose="02040503050406030204" pitchFamily="18" charset="0"/>
                              </a:rPr>
                              <m:t>1</m:t>
                            </m:r>
                          </m:sup>
                        </m:sSup>
                      </m:den>
                    </m:f>
                    <m:r>
                      <a:rPr lang="en-GB" altLang="en-US" sz="2400" i="1" smtClean="0">
                        <a:latin typeface="Cambria Math" panose="02040503050406030204" pitchFamily="18" charset="0"/>
                      </a:rPr>
                      <m:t>=</m:t>
                    </m:r>
                    <m:f>
                      <m:fPr>
                        <m:ctrlPr>
                          <a:rPr lang="en-GB" altLang="en-US" sz="2400" i="1" smtClean="0">
                            <a:latin typeface="Cambria Math" panose="02040503050406030204" pitchFamily="18" charset="0"/>
                          </a:rPr>
                        </m:ctrlPr>
                      </m:fPr>
                      <m:num>
                        <m:r>
                          <a:rPr lang="en-GB" altLang="en-US" sz="2400" b="0" i="1" smtClean="0">
                            <a:latin typeface="Cambria Math" panose="02040503050406030204" pitchFamily="18" charset="0"/>
                          </a:rPr>
                          <m:t>110</m:t>
                        </m:r>
                        <m:r>
                          <a:rPr lang="en-GB" altLang="en-US" sz="2400" i="1" smtClean="0">
                            <a:latin typeface="Cambria Math" panose="02040503050406030204" pitchFamily="18" charset="0"/>
                          </a:rPr>
                          <m:t>000</m:t>
                        </m:r>
                      </m:num>
                      <m:den>
                        <m:r>
                          <a:rPr lang="en-GB" altLang="en-US" sz="2400" i="1" smtClean="0">
                            <a:latin typeface="Cambria Math" panose="02040503050406030204" pitchFamily="18" charset="0"/>
                          </a:rPr>
                          <m:t>1.15</m:t>
                        </m:r>
                      </m:den>
                    </m:f>
                    <m:r>
                      <a:rPr lang="en-GB" altLang="en-US" sz="2400" i="1" smtClean="0">
                        <a:latin typeface="Cambria Math" panose="02040503050406030204" pitchFamily="18" charset="0"/>
                      </a:rPr>
                      <m:t>  </m:t>
                    </m:r>
                    <m:r>
                      <a:rPr lang="en-GB" altLang="en-US" sz="2400" b="1" i="1" smtClean="0">
                        <a:latin typeface="Cambria Math" panose="02040503050406030204" pitchFamily="18" charset="0"/>
                      </a:rPr>
                      <m:t>=</m:t>
                    </m:r>
                    <m:r>
                      <a:rPr lang="en-GB" altLang="en-US" sz="2400" b="1" i="1" smtClean="0">
                        <a:latin typeface="Cambria Math" panose="02040503050406030204" pitchFamily="18" charset="0"/>
                      </a:rPr>
                      <m:t>𝟗𝟓𝟔𝟓𝟐</m:t>
                    </m:r>
                  </m:oMath>
                </a14:m>
                <a:endParaRPr lang="en-GB" altLang="en-US" sz="2400" b="1" i="1" dirty="0">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m:rPr>
                        <m:sty m:val="p"/>
                      </m:rPr>
                      <a:rPr lang="en-GB" altLang="en-US" sz="2400" smtClean="0">
                        <a:latin typeface="Cambria Math" panose="02040503050406030204" pitchFamily="18" charset="0"/>
                      </a:rPr>
                      <m:t>Yr</m:t>
                    </m:r>
                    <m:r>
                      <a:rPr lang="en-GB" altLang="en-US" sz="2400" smtClean="0">
                        <a:latin typeface="Cambria Math" panose="02040503050406030204" pitchFamily="18" charset="0"/>
                      </a:rPr>
                      <m:t>2: </m:t>
                    </m:r>
                    <m:r>
                      <a:rPr lang="en-GB" altLang="en-US" sz="2400" i="1" smtClean="0">
                        <a:latin typeface="Cambria Math" panose="02040503050406030204" pitchFamily="18" charset="0"/>
                      </a:rPr>
                      <m:t>𝑃𝑉</m:t>
                    </m:r>
                    <m:r>
                      <a:rPr lang="en-GB" altLang="en-US" sz="2400" i="1" smtClean="0">
                        <a:latin typeface="Cambria Math" panose="02040503050406030204" pitchFamily="18" charset="0"/>
                      </a:rPr>
                      <m:t>=     </m:t>
                    </m:r>
                    <m:f>
                      <m:fPr>
                        <m:ctrlPr>
                          <a:rPr lang="en-GB" altLang="en-US" sz="2400" i="1" smtClean="0">
                            <a:latin typeface="Cambria Math" panose="02040503050406030204" pitchFamily="18" charset="0"/>
                          </a:rPr>
                        </m:ctrlPr>
                      </m:fPr>
                      <m:num>
                        <m:r>
                          <a:rPr lang="en-GB" altLang="en-US" sz="2400" i="1" smtClean="0">
                            <a:latin typeface="Cambria Math" panose="02040503050406030204" pitchFamily="18" charset="0"/>
                          </a:rPr>
                          <m:t>95652</m:t>
                        </m:r>
                      </m:num>
                      <m:den>
                        <m:r>
                          <a:rPr lang="en-GB" altLang="en-US" sz="2400" i="1" smtClean="0">
                            <a:latin typeface="Cambria Math" panose="02040503050406030204" pitchFamily="18" charset="0"/>
                          </a:rPr>
                          <m:t>1.15</m:t>
                        </m:r>
                      </m:den>
                    </m:f>
                    <m:r>
                      <a:rPr lang="en-GB" altLang="en-US" sz="2400" i="1" smtClean="0">
                        <a:latin typeface="Cambria Math" panose="02040503050406030204" pitchFamily="18" charset="0"/>
                      </a:rPr>
                      <m:t>               </m:t>
                    </m:r>
                    <m:r>
                      <a:rPr lang="en-GB" altLang="en-US" sz="2400" b="0" i="1" smtClean="0">
                        <a:latin typeface="Cambria Math" panose="02040503050406030204" pitchFamily="18" charset="0"/>
                      </a:rPr>
                      <m:t>     </m:t>
                    </m:r>
                    <m:r>
                      <a:rPr lang="en-GB" altLang="en-US" sz="2400" i="1" smtClean="0">
                        <a:latin typeface="Cambria Math" panose="02040503050406030204" pitchFamily="18" charset="0"/>
                      </a:rPr>
                      <m:t> =</m:t>
                    </m:r>
                    <m:r>
                      <a:rPr lang="en-GB" altLang="en-US" sz="2400" b="1" i="1" smtClean="0">
                        <a:latin typeface="Cambria Math" panose="02040503050406030204" pitchFamily="18" charset="0"/>
                      </a:rPr>
                      <m:t>𝟖𝟑𝟏𝟕𝟓</m:t>
                    </m:r>
                    <m:r>
                      <a:rPr lang="en-GB" altLang="en-US" sz="2400" b="1" i="1" smtClean="0">
                        <a:latin typeface="Cambria Math" panose="02040503050406030204" pitchFamily="18" charset="0"/>
                      </a:rPr>
                      <m:t> </m:t>
                    </m:r>
                  </m:oMath>
                </a14:m>
                <a:endParaRPr lang="en-GB" altLang="en-US" sz="2400" b="1" i="1" dirty="0">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i="1" smtClean="0">
                        <a:latin typeface="Cambria Math" panose="02040503050406030204" pitchFamily="18" charset="0"/>
                      </a:rPr>
                      <m:t> </m:t>
                    </m:r>
                    <m:r>
                      <a:rPr lang="en-GB" altLang="en-US" sz="2400" i="1" smtClean="0">
                        <a:latin typeface="Cambria Math" panose="02040503050406030204" pitchFamily="18" charset="0"/>
                      </a:rPr>
                      <m:t>𝑌𝑟</m:t>
                    </m:r>
                    <m:r>
                      <a:rPr lang="en-GB" altLang="en-US" sz="2400" i="1" smtClean="0">
                        <a:latin typeface="Cambria Math" panose="02040503050406030204" pitchFamily="18" charset="0"/>
                      </a:rPr>
                      <m:t>3:</m:t>
                    </m:r>
                    <m:r>
                      <a:rPr lang="en-GB" altLang="en-US" sz="2400" i="1" smtClean="0">
                        <a:latin typeface="Cambria Math" panose="02040503050406030204" pitchFamily="18" charset="0"/>
                      </a:rPr>
                      <m:t>𝑃𝑉</m:t>
                    </m:r>
                    <m:r>
                      <a:rPr lang="en-GB" altLang="en-US" sz="2400" i="1" smtClean="0">
                        <a:latin typeface="Cambria Math" panose="02040503050406030204" pitchFamily="18" charset="0"/>
                      </a:rPr>
                      <m:t>=</m:t>
                    </m:r>
                    <m:f>
                      <m:fPr>
                        <m:ctrlPr>
                          <a:rPr lang="en-GB" altLang="en-US" sz="2400" i="1" smtClean="0">
                            <a:latin typeface="Cambria Math" panose="02040503050406030204" pitchFamily="18" charset="0"/>
                          </a:rPr>
                        </m:ctrlPr>
                      </m:fPr>
                      <m:num>
                        <m:r>
                          <a:rPr lang="en-GB" altLang="en-US" sz="2400" b="0" i="1" smtClean="0">
                            <a:latin typeface="Cambria Math" panose="02040503050406030204" pitchFamily="18" charset="0"/>
                          </a:rPr>
                          <m:t>83175</m:t>
                        </m:r>
                      </m:num>
                      <m:den>
                        <m:r>
                          <a:rPr lang="en-GB" altLang="en-US" sz="2400" i="1" smtClean="0">
                            <a:latin typeface="Cambria Math" panose="02040503050406030204" pitchFamily="18" charset="0"/>
                          </a:rPr>
                          <m:t>1.15</m:t>
                        </m:r>
                      </m:den>
                    </m:f>
                    <m:r>
                      <a:rPr lang="en-GB" altLang="en-US" sz="2400" i="1" smtClean="0">
                        <a:latin typeface="Cambria Math" panose="02040503050406030204" pitchFamily="18" charset="0"/>
                      </a:rPr>
                      <m:t>                     </m:t>
                    </m:r>
                    <m:r>
                      <a:rPr lang="en-GB" altLang="en-US" sz="2400" b="0" i="1" smtClean="0">
                        <a:latin typeface="Cambria Math" panose="02040503050406030204" pitchFamily="18" charset="0"/>
                      </a:rPr>
                      <m:t>     </m:t>
                    </m:r>
                    <m:r>
                      <a:rPr lang="en-GB" altLang="en-US" sz="2400" i="1" smtClean="0">
                        <a:latin typeface="Cambria Math" panose="02040503050406030204" pitchFamily="18" charset="0"/>
                      </a:rPr>
                      <m:t>=</m:t>
                    </m:r>
                    <m:r>
                      <a:rPr lang="en-GB" altLang="en-US" sz="2400" b="1" i="1" smtClean="0">
                        <a:latin typeface="Cambria Math" panose="02040503050406030204" pitchFamily="18" charset="0"/>
                      </a:rPr>
                      <m:t>𝟕𝟐𝟑𝟐𝟔</m:t>
                    </m:r>
                    <m:r>
                      <a:rPr lang="en-GB" altLang="en-US" sz="2400" b="1" i="1" smtClean="0">
                        <a:latin typeface="Cambria Math" panose="02040503050406030204" pitchFamily="18" charset="0"/>
                      </a:rPr>
                      <m:t> </m:t>
                    </m:r>
                    <m:r>
                      <a:rPr lang="en-GB" altLang="en-US" sz="2400" i="1" smtClean="0">
                        <a:latin typeface="Cambria Math" panose="02040503050406030204" pitchFamily="18" charset="0"/>
                      </a:rPr>
                      <m:t> </m:t>
                    </m:r>
                  </m:oMath>
                </a14:m>
                <a:endParaRPr lang="en-GB" altLang="en-US" sz="2400" i="1" dirty="0">
                  <a:latin typeface="Cambria Math" panose="02040503050406030204" pitchFamily="18" charset="0"/>
                </a:endParaRPr>
              </a:p>
              <a:p>
                <a:pPr>
                  <a:lnSpc>
                    <a:spcPct val="90000"/>
                  </a:lnSpc>
                  <a:buFont typeface="Wingdings" panose="05000000000000000000" pitchFamily="2" charset="2"/>
                  <a:buChar char="§"/>
                </a:pPr>
                <a:r>
                  <a:rPr lang="en-GB" altLang="en-US" sz="2400" dirty="0"/>
                  <a:t> </a:t>
                </a:r>
                <a14:m>
                  <m:oMath xmlns:m="http://schemas.openxmlformats.org/officeDocument/2006/math">
                    <m:r>
                      <m:rPr>
                        <m:sty m:val="p"/>
                      </m:rPr>
                      <a:rPr lang="en-GB" altLang="en-US" sz="2400" smtClean="0">
                        <a:latin typeface="Cambria Math" panose="02040503050406030204" pitchFamily="18" charset="0"/>
                      </a:rPr>
                      <m:t>Yr</m:t>
                    </m:r>
                    <m:r>
                      <a:rPr lang="en-GB" altLang="en-US" sz="2400" smtClean="0">
                        <a:latin typeface="Cambria Math" panose="02040503050406030204" pitchFamily="18" charset="0"/>
                      </a:rPr>
                      <m:t>4: </m:t>
                    </m:r>
                    <m:r>
                      <a:rPr lang="en-GB" altLang="en-US" sz="2400" i="1" smtClean="0">
                        <a:latin typeface="Cambria Math" panose="02040503050406030204" pitchFamily="18" charset="0"/>
                      </a:rPr>
                      <m:t>𝑃𝑉</m:t>
                    </m:r>
                    <m:r>
                      <a:rPr lang="en-GB" altLang="en-US" sz="2400" i="1" smtClean="0">
                        <a:latin typeface="Cambria Math" panose="02040503050406030204" pitchFamily="18" charset="0"/>
                      </a:rPr>
                      <m:t>=</m:t>
                    </m:r>
                    <m:f>
                      <m:fPr>
                        <m:ctrlPr>
                          <a:rPr lang="en-GB" altLang="en-US" sz="2400" i="1" smtClean="0">
                            <a:latin typeface="Cambria Math" panose="02040503050406030204" pitchFamily="18" charset="0"/>
                          </a:rPr>
                        </m:ctrlPr>
                      </m:fPr>
                      <m:num>
                        <m:r>
                          <a:rPr lang="en-GB" altLang="en-US" sz="2400" b="0" i="1" smtClean="0">
                            <a:latin typeface="Cambria Math" panose="02040503050406030204" pitchFamily="18" charset="0"/>
                          </a:rPr>
                          <m:t>72326</m:t>
                        </m:r>
                      </m:num>
                      <m:den>
                        <m:r>
                          <a:rPr lang="en-GB" altLang="en-US" sz="2400" i="1" smtClean="0">
                            <a:latin typeface="Cambria Math" panose="02040503050406030204" pitchFamily="18" charset="0"/>
                          </a:rPr>
                          <m:t>1.15</m:t>
                        </m:r>
                      </m:den>
                    </m:f>
                    <m:r>
                      <a:rPr lang="en-GB" altLang="en-US" sz="2400" i="1" smtClean="0">
                        <a:latin typeface="Cambria Math" panose="02040503050406030204" pitchFamily="18" charset="0"/>
                      </a:rPr>
                      <m:t>                  </m:t>
                    </m:r>
                    <m:r>
                      <a:rPr lang="en-GB" altLang="en-US" sz="2400" b="0" i="1" smtClean="0">
                        <a:latin typeface="Cambria Math" panose="02040503050406030204" pitchFamily="18" charset="0"/>
                      </a:rPr>
                      <m:t>     </m:t>
                    </m:r>
                    <m:r>
                      <a:rPr lang="en-GB" altLang="en-US" sz="2400" i="1" smtClean="0">
                        <a:latin typeface="Cambria Math" panose="02040503050406030204" pitchFamily="18" charset="0"/>
                      </a:rPr>
                      <m:t>  =</m:t>
                    </m:r>
                    <m:r>
                      <a:rPr lang="en-GB" altLang="en-US" sz="2400" b="0" i="1" smtClean="0">
                        <a:latin typeface="Cambria Math" panose="02040503050406030204" pitchFamily="18" charset="0"/>
                      </a:rPr>
                      <m:t>62892</m:t>
                    </m:r>
                  </m:oMath>
                </a14:m>
                <a:endParaRPr lang="en-GB" altLang="en-US" sz="2400" b="1"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i="1" smtClean="0">
                        <a:latin typeface="Cambria Math" panose="02040503050406030204" pitchFamily="18" charset="0"/>
                      </a:rPr>
                      <m:t>𝑌𝑟</m:t>
                    </m:r>
                    <m:r>
                      <a:rPr lang="en-GB" altLang="en-US" sz="2400" i="1" smtClean="0">
                        <a:latin typeface="Cambria Math" panose="02040503050406030204" pitchFamily="18" charset="0"/>
                      </a:rPr>
                      <m:t>5:</m:t>
                    </m:r>
                    <m:r>
                      <a:rPr lang="en-GB" altLang="en-US" sz="2400" i="1">
                        <a:latin typeface="Cambria Math" panose="02040503050406030204" pitchFamily="18" charset="0"/>
                      </a:rPr>
                      <m:t>𝑃𝑉</m:t>
                    </m:r>
                    <m:r>
                      <a:rPr lang="en-GB" altLang="en-US" sz="2400" i="1">
                        <a:latin typeface="Cambria Math" panose="02040503050406030204" pitchFamily="18" charset="0"/>
                      </a:rPr>
                      <m:t>=</m:t>
                    </m:r>
                    <m:f>
                      <m:fPr>
                        <m:ctrlPr>
                          <a:rPr lang="en-GB" altLang="en-US" sz="2400" i="1" smtClean="0">
                            <a:latin typeface="Cambria Math" panose="02040503050406030204" pitchFamily="18" charset="0"/>
                          </a:rPr>
                        </m:ctrlPr>
                      </m:fPr>
                      <m:num>
                        <m:r>
                          <a:rPr lang="en-GB" altLang="en-US" sz="2400" b="0" i="1" smtClean="0">
                            <a:latin typeface="Cambria Math" panose="02040503050406030204" pitchFamily="18" charset="0"/>
                          </a:rPr>
                          <m:t>62892</m:t>
                        </m:r>
                      </m:num>
                      <m:den>
                        <m:r>
                          <a:rPr lang="en-GB" altLang="en-US" sz="2400" i="1" smtClean="0">
                            <a:latin typeface="Cambria Math" panose="02040503050406030204" pitchFamily="18" charset="0"/>
                          </a:rPr>
                          <m:t>1.15</m:t>
                        </m:r>
                      </m:den>
                    </m:f>
                    <m:r>
                      <a:rPr lang="en-GB" altLang="en-US" sz="2400" i="1" smtClean="0">
                        <a:latin typeface="Cambria Math" panose="02040503050406030204" pitchFamily="18" charset="0"/>
                      </a:rPr>
                      <m:t>                   </m:t>
                    </m:r>
                    <m:r>
                      <a:rPr lang="en-GB" altLang="en-US" sz="2400" b="0" i="1" smtClean="0">
                        <a:latin typeface="Cambria Math" panose="02040503050406030204" pitchFamily="18" charset="0"/>
                      </a:rPr>
                      <m:t>      </m:t>
                    </m:r>
                    <m:r>
                      <a:rPr lang="en-GB" altLang="en-US" sz="2400" i="1" smtClean="0">
                        <a:latin typeface="Cambria Math" panose="02040503050406030204" pitchFamily="18" charset="0"/>
                      </a:rPr>
                      <m:t>   =</m:t>
                    </m:r>
                    <m:r>
                      <a:rPr lang="en-GB" altLang="en-US" sz="2400" b="0" i="1" smtClean="0">
                        <a:latin typeface="Cambria Math" panose="02040503050406030204" pitchFamily="18" charset="0"/>
                      </a:rPr>
                      <m:t>54892</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r>
                      <a:rPr lang="en-GB" altLang="en-US" sz="2400" i="1" smtClean="0">
                        <a:latin typeface="Cambria Math" panose="02040503050406030204" pitchFamily="18" charset="0"/>
                      </a:rPr>
                      <m:t>𝐴𝑑𝑑</m:t>
                    </m:r>
                    <m:r>
                      <a:rPr lang="en-GB" altLang="en-US" sz="2400" i="1" smtClean="0">
                        <a:latin typeface="Cambria Math" panose="02040503050406030204" pitchFamily="18" charset="0"/>
                      </a:rPr>
                      <m:t> </m:t>
                    </m:r>
                    <m:r>
                      <a:rPr lang="en-GB" altLang="en-US" sz="2400" i="1" smtClean="0">
                        <a:latin typeface="Cambria Math" panose="02040503050406030204" pitchFamily="18" charset="0"/>
                      </a:rPr>
                      <m:t>𝐴𝑙𝑙</m:t>
                    </m:r>
                    <m:r>
                      <a:rPr lang="en-GB" altLang="en-US" sz="2400" i="1" smtClean="0">
                        <a:latin typeface="Cambria Math" panose="02040503050406030204" pitchFamily="18" charset="0"/>
                      </a:rPr>
                      <m:t> </m:t>
                    </m:r>
                    <m:r>
                      <a:rPr lang="en-GB" altLang="en-US" sz="2400" b="1" i="1" smtClean="0">
                        <a:latin typeface="Cambria Math" panose="02040503050406030204" pitchFamily="18" charset="0"/>
                      </a:rPr>
                      <m:t>𝑷𝑽</m:t>
                    </m:r>
                    <m:r>
                      <a:rPr lang="en-GB" altLang="en-US" sz="2400" i="1" smtClean="0">
                        <a:latin typeface="Cambria Math" panose="02040503050406030204" pitchFamily="18" charset="0"/>
                      </a:rPr>
                      <m:t> </m:t>
                    </m:r>
                    <m:r>
                      <a:rPr lang="en-GB" altLang="en-US" sz="2400" i="1" smtClean="0">
                        <a:latin typeface="Cambria Math" panose="02040503050406030204" pitchFamily="18" charset="0"/>
                      </a:rPr>
                      <m:t>𝑡𝑜</m:t>
                    </m:r>
                    <m:r>
                      <a:rPr lang="en-GB" altLang="en-US" sz="2400" i="1" smtClean="0">
                        <a:latin typeface="Cambria Math" panose="02040503050406030204" pitchFamily="18" charset="0"/>
                      </a:rPr>
                      <m:t> </m:t>
                    </m:r>
                    <m:r>
                      <a:rPr lang="en-GB" altLang="en-US" sz="2400" i="1" smtClean="0">
                        <a:latin typeface="Cambria Math" panose="02040503050406030204" pitchFamily="18" charset="0"/>
                      </a:rPr>
                      <m:t>𝑔𝑒𝑡</m:t>
                    </m:r>
                    <m:r>
                      <a:rPr lang="en-GB" altLang="en-US" sz="2400" i="1" smtClean="0">
                        <a:latin typeface="Cambria Math" panose="02040503050406030204" pitchFamily="18" charset="0"/>
                      </a:rPr>
                      <m:t> £368937</m:t>
                    </m:r>
                  </m:oMath>
                </a14:m>
                <a:endParaRPr lang="en-GB" altLang="en-US" sz="2400" i="1" dirty="0">
                  <a:latin typeface="Cambria Math" panose="02040503050406030204" pitchFamily="18" charset="0"/>
                </a:endParaRPr>
              </a:p>
              <a:p>
                <a:pPr>
                  <a:lnSpc>
                    <a:spcPct val="90000"/>
                  </a:lnSpc>
                  <a:buFont typeface="Wingdings" panose="05000000000000000000" pitchFamily="2" charset="2"/>
                  <a:buChar char="§"/>
                </a:pPr>
                <a14:m>
                  <m:oMath xmlns:m="http://schemas.openxmlformats.org/officeDocument/2006/math">
                    <m:r>
                      <a:rPr lang="en-GB" altLang="en-US" sz="2400" i="1" smtClean="0">
                        <a:latin typeface="Cambria Math" panose="02040503050406030204" pitchFamily="18" charset="0"/>
                      </a:rPr>
                      <m:t> </m:t>
                    </m:r>
                    <m:r>
                      <a:rPr lang="en-GB" altLang="en-US" sz="2400" b="1" i="1" smtClean="0">
                        <a:latin typeface="Cambria Math" panose="02040503050406030204" pitchFamily="18" charset="0"/>
                      </a:rPr>
                      <m:t>𝑵</m:t>
                    </m:r>
                    <m:r>
                      <a:rPr lang="en-GB" altLang="en-US" sz="2400" b="1" i="1">
                        <a:latin typeface="Cambria Math" panose="02040503050406030204" pitchFamily="18" charset="0"/>
                      </a:rPr>
                      <m:t>𝑷𝑽</m:t>
                    </m:r>
                    <m:r>
                      <a:rPr lang="en-GB" altLang="en-US" sz="2400" i="1" smtClean="0">
                        <a:latin typeface="Cambria Math" panose="02040503050406030204" pitchFamily="18" charset="0"/>
                      </a:rPr>
                      <m:t>=</m:t>
                    </m:r>
                    <m:r>
                      <a:rPr lang="en-GB" altLang="en-US" sz="2400" i="1">
                        <a:latin typeface="Cambria Math" panose="02040503050406030204" pitchFamily="18" charset="0"/>
                      </a:rPr>
                      <m:t> £</m:t>
                    </m:r>
                    <m:r>
                      <a:rPr lang="en-GB" altLang="en-US" sz="2400" b="0" i="1" smtClean="0">
                        <a:latin typeface="Cambria Math" panose="02040503050406030204" pitchFamily="18" charset="0"/>
                      </a:rPr>
                      <m:t>368937</m:t>
                    </m:r>
                    <m:r>
                      <a:rPr lang="en-GB" altLang="en-US" sz="2400" i="1" smtClean="0">
                        <a:latin typeface="Cambria Math" panose="02040503050406030204" pitchFamily="18" charset="0"/>
                      </a:rPr>
                      <m:t>−</m:t>
                    </m:r>
                    <m:r>
                      <a:rPr lang="en-GB" altLang="en-US" sz="2400" b="0" i="1" smtClean="0">
                        <a:latin typeface="Cambria Math" panose="02040503050406030204" pitchFamily="18" charset="0"/>
                      </a:rPr>
                      <m:t>4</m:t>
                    </m:r>
                    <m:r>
                      <a:rPr lang="en-GB" altLang="en-US" sz="2400" i="1" smtClean="0">
                        <a:latin typeface="Cambria Math" panose="02040503050406030204" pitchFamily="18" charset="0"/>
                      </a:rPr>
                      <m:t>00000</m:t>
                    </m:r>
                    <m:r>
                      <a:rPr lang="en-GB" altLang="en-US" sz="2400" b="1" i="1" smtClean="0">
                        <a:solidFill>
                          <a:srgbClr val="C00000"/>
                        </a:solidFill>
                        <a:latin typeface="Cambria Math" panose="02040503050406030204" pitchFamily="18" charset="0"/>
                      </a:rPr>
                      <m:t>=£−</m:t>
                    </m:r>
                    <m:r>
                      <a:rPr lang="en-GB" altLang="en-US" sz="2400" b="1" i="1" smtClean="0">
                        <a:solidFill>
                          <a:srgbClr val="C00000"/>
                        </a:solidFill>
                        <a:latin typeface="Cambria Math" panose="02040503050406030204" pitchFamily="18" charset="0"/>
                      </a:rPr>
                      <m:t>𝟑𝟏𝟎𝟔𝟑</m:t>
                    </m:r>
                  </m:oMath>
                </a14:m>
                <a:endParaRPr lang="en-GB" altLang="en-US" sz="2400" b="1" dirty="0">
                  <a:solidFill>
                    <a:srgbClr val="C00000"/>
                  </a:solidFill>
                  <a:latin typeface="Verdana" panose="020B0604030504040204" pitchFamily="34" charset="0"/>
                </a:endParaRPr>
              </a:p>
              <a:p>
                <a:pPr marL="0" indent="0">
                  <a:lnSpc>
                    <a:spcPct val="90000"/>
                  </a:lnSpc>
                  <a:buNone/>
                </a:pPr>
                <a:endParaRPr lang="en-GB" altLang="en-US" sz="2400" b="1" dirty="0">
                  <a:solidFill>
                    <a:srgbClr val="C00000"/>
                  </a:solidFill>
                  <a:latin typeface="Verdana" panose="020B0604030504040204" pitchFamily="34" charset="0"/>
                </a:endParaRPr>
              </a:p>
              <a:p>
                <a:pPr>
                  <a:lnSpc>
                    <a:spcPct val="90000"/>
                  </a:lnSpc>
                  <a:buFont typeface="Wingdings" panose="05000000000000000000" pitchFamily="2" charset="2"/>
                  <a:buChar char="§"/>
                </a:pPr>
                <a:r>
                  <a:rPr lang="en-GB" altLang="en-US" sz="2400" dirty="0">
                    <a:latin typeface="Verdana" panose="020B0604030504040204" pitchFamily="34" charset="0"/>
                  </a:rPr>
                  <a:t>Project A selected</a:t>
                </a:r>
              </a:p>
              <a:p>
                <a:pPr>
                  <a:lnSpc>
                    <a:spcPct val="90000"/>
                  </a:lnSpc>
                  <a:buFont typeface="Wingdings" panose="05000000000000000000" pitchFamily="2" charset="2"/>
                  <a:buChar char="§"/>
                </a:pPr>
                <a:endParaRPr lang="en-GB" altLang="en-US" sz="2400" dirty="0">
                  <a:latin typeface="Arial" panose="020B0604020202020204" pitchFamily="34" charset="0"/>
                  <a:cs typeface="Arial" panose="020B0604020202020204" pitchFamily="34" charset="0"/>
                </a:endParaRPr>
              </a:p>
              <a:p>
                <a:pPr marL="0" indent="0">
                  <a:lnSpc>
                    <a:spcPct val="90000"/>
                  </a:lnSpc>
                  <a:buFont typeface="Arial" pitchFamily="34" charset="0"/>
                  <a:buNone/>
                </a:pPr>
                <a:endParaRPr lang="en-GB" altLang="en-US" dirty="0">
                  <a:latin typeface="Verdana" panose="020B0604030504040204" pitchFamily="34" charset="0"/>
                </a:endParaRPr>
              </a:p>
              <a:p>
                <a:pPr marL="0" indent="0">
                  <a:lnSpc>
                    <a:spcPct val="90000"/>
                  </a:lnSpc>
                  <a:buFont typeface="Arial" pitchFamily="34" charset="0"/>
                  <a:buNone/>
                </a:pPr>
                <a:endParaRPr lang="en-GB" altLang="en-US" dirty="0">
                  <a:latin typeface="Verdana" panose="020B0604030504040204" pitchFamily="34" charset="0"/>
                </a:endParaRPr>
              </a:p>
              <a:p>
                <a:pPr>
                  <a:lnSpc>
                    <a:spcPct val="90000"/>
                  </a:lnSpc>
                  <a:buFont typeface="Wingdings" panose="05000000000000000000" pitchFamily="2" charset="2"/>
                  <a:buChar char="§"/>
                </a:pPr>
                <a:endParaRPr lang="en-GB" altLang="en-US" dirty="0">
                  <a:latin typeface="Verdana" panose="020B0604030504040204" pitchFamily="34" charset="0"/>
                </a:endParaRPr>
              </a:p>
            </p:txBody>
          </p:sp>
        </mc:Choice>
        <mc:Fallback xmlns="">
          <p:sp>
            <p:nvSpPr>
              <p:cNvPr id="3" name="Rectangle 3">
                <a:extLst>
                  <a:ext uri="{FF2B5EF4-FFF2-40B4-BE49-F238E27FC236}">
                    <a16:creationId xmlns:a16="http://schemas.microsoft.com/office/drawing/2014/main" id="{D6A1356F-CD0C-BE1B-D845-CE6559F5650B}"/>
                  </a:ext>
                </a:extLst>
              </p:cNvPr>
              <p:cNvSpPr txBox="1">
                <a:spLocks noRot="1" noChangeAspect="1" noMove="1" noResize="1" noEditPoints="1" noAdjustHandles="1" noChangeArrowheads="1" noChangeShapeType="1" noTextEdit="1"/>
              </p:cNvSpPr>
              <p:nvPr/>
            </p:nvSpPr>
            <p:spPr>
              <a:xfrm>
                <a:off x="5966971" y="958175"/>
                <a:ext cx="6089515" cy="4941649"/>
              </a:xfrm>
              <a:prstGeom prst="rect">
                <a:avLst/>
              </a:prstGeom>
              <a:blipFill>
                <a:blip r:embed="rId4"/>
                <a:stretch>
                  <a:fillRect l="-1401" t="-2343"/>
                </a:stretch>
              </a:blipFill>
            </p:spPr>
            <p:txBody>
              <a:bodyPr/>
              <a:lstStyle/>
              <a:p>
                <a:r>
                  <a:rPr lang="en-GB">
                    <a:noFill/>
                  </a:rPr>
                  <a:t> </a:t>
                </a:r>
              </a:p>
            </p:txBody>
          </p:sp>
        </mc:Fallback>
      </mc:AlternateContent>
    </p:spTree>
    <p:extLst>
      <p:ext uri="{BB962C8B-B14F-4D97-AF65-F5344CB8AC3E}">
        <p14:creationId xmlns:p14="http://schemas.microsoft.com/office/powerpoint/2010/main" val="123130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fade">
                                      <p:cBhvr>
                                        <p:cTn id="12" dur="1000"/>
                                        <p:tgtEl>
                                          <p:spTgt spid="132099">
                                            <p:txEl>
                                              <p:pRg st="0" end="0"/>
                                            </p:txEl>
                                          </p:spTgt>
                                        </p:tgtEl>
                                      </p:cBhvr>
                                    </p:animEffect>
                                    <p:anim calcmode="lin" valueType="num">
                                      <p:cBhvr>
                                        <p:cTn id="13" dur="1000" fill="hold"/>
                                        <p:tgtEl>
                                          <p:spTgt spid="13209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1320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2099">
                                            <p:txEl>
                                              <p:pRg st="1" end="1"/>
                                            </p:txEl>
                                          </p:spTgt>
                                        </p:tgtEl>
                                        <p:attrNameLst>
                                          <p:attrName>style.visibility</p:attrName>
                                        </p:attrNameLst>
                                      </p:cBhvr>
                                      <p:to>
                                        <p:strVal val="visible"/>
                                      </p:to>
                                    </p:set>
                                    <p:animEffect transition="in" filter="fade">
                                      <p:cBhvr>
                                        <p:cTn id="19" dur="1000"/>
                                        <p:tgtEl>
                                          <p:spTgt spid="132099">
                                            <p:txEl>
                                              <p:pRg st="1" end="1"/>
                                            </p:txEl>
                                          </p:spTgt>
                                        </p:tgtEl>
                                      </p:cBhvr>
                                    </p:animEffect>
                                    <p:anim calcmode="lin" valueType="num">
                                      <p:cBhvr>
                                        <p:cTn id="20" dur="1000" fill="hold"/>
                                        <p:tgtEl>
                                          <p:spTgt spid="13209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320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2099">
                                            <p:txEl>
                                              <p:pRg st="2" end="2"/>
                                            </p:txEl>
                                          </p:spTgt>
                                        </p:tgtEl>
                                        <p:attrNameLst>
                                          <p:attrName>style.visibility</p:attrName>
                                        </p:attrNameLst>
                                      </p:cBhvr>
                                      <p:to>
                                        <p:strVal val="visible"/>
                                      </p:to>
                                    </p:set>
                                    <p:animEffect transition="in" filter="fade">
                                      <p:cBhvr>
                                        <p:cTn id="26" dur="1000"/>
                                        <p:tgtEl>
                                          <p:spTgt spid="132099">
                                            <p:txEl>
                                              <p:pRg st="2" end="2"/>
                                            </p:txEl>
                                          </p:spTgt>
                                        </p:tgtEl>
                                      </p:cBhvr>
                                    </p:animEffect>
                                    <p:anim calcmode="lin" valueType="num">
                                      <p:cBhvr>
                                        <p:cTn id="27" dur="1000" fill="hold"/>
                                        <p:tgtEl>
                                          <p:spTgt spid="132099">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3209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2099">
                                            <p:txEl>
                                              <p:pRg st="3" end="3"/>
                                            </p:txEl>
                                          </p:spTgt>
                                        </p:tgtEl>
                                        <p:attrNameLst>
                                          <p:attrName>style.visibility</p:attrName>
                                        </p:attrNameLst>
                                      </p:cBhvr>
                                      <p:to>
                                        <p:strVal val="visible"/>
                                      </p:to>
                                    </p:set>
                                    <p:animEffect transition="in" filter="fade">
                                      <p:cBhvr>
                                        <p:cTn id="33" dur="1000"/>
                                        <p:tgtEl>
                                          <p:spTgt spid="132099">
                                            <p:txEl>
                                              <p:pRg st="3" end="3"/>
                                            </p:txEl>
                                          </p:spTgt>
                                        </p:tgtEl>
                                      </p:cBhvr>
                                    </p:animEffect>
                                    <p:anim calcmode="lin" valueType="num">
                                      <p:cBhvr>
                                        <p:cTn id="34" dur="1000" fill="hold"/>
                                        <p:tgtEl>
                                          <p:spTgt spid="132099">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3209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32099">
                                            <p:txEl>
                                              <p:pRg st="4" end="4"/>
                                            </p:txEl>
                                          </p:spTgt>
                                        </p:tgtEl>
                                        <p:attrNameLst>
                                          <p:attrName>style.visibility</p:attrName>
                                        </p:attrNameLst>
                                      </p:cBhvr>
                                      <p:to>
                                        <p:strVal val="visible"/>
                                      </p:to>
                                    </p:set>
                                    <p:animEffect transition="in" filter="fade">
                                      <p:cBhvr>
                                        <p:cTn id="40" dur="1000"/>
                                        <p:tgtEl>
                                          <p:spTgt spid="132099">
                                            <p:txEl>
                                              <p:pRg st="4" end="4"/>
                                            </p:txEl>
                                          </p:spTgt>
                                        </p:tgtEl>
                                      </p:cBhvr>
                                    </p:animEffect>
                                    <p:anim calcmode="lin" valueType="num">
                                      <p:cBhvr>
                                        <p:cTn id="41" dur="1000" fill="hold"/>
                                        <p:tgtEl>
                                          <p:spTgt spid="132099">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13209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32099">
                                            <p:txEl>
                                              <p:pRg st="5" end="5"/>
                                            </p:txEl>
                                          </p:spTgt>
                                        </p:tgtEl>
                                        <p:attrNameLst>
                                          <p:attrName>style.visibility</p:attrName>
                                        </p:attrNameLst>
                                      </p:cBhvr>
                                      <p:to>
                                        <p:strVal val="visible"/>
                                      </p:to>
                                    </p:set>
                                    <p:animEffect transition="in" filter="fade">
                                      <p:cBhvr>
                                        <p:cTn id="47" dur="1000"/>
                                        <p:tgtEl>
                                          <p:spTgt spid="132099">
                                            <p:txEl>
                                              <p:pRg st="5" end="5"/>
                                            </p:txEl>
                                          </p:spTgt>
                                        </p:tgtEl>
                                      </p:cBhvr>
                                    </p:animEffect>
                                    <p:anim calcmode="lin" valueType="num">
                                      <p:cBhvr>
                                        <p:cTn id="48" dur="1000" fill="hold"/>
                                        <p:tgtEl>
                                          <p:spTgt spid="132099">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13209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32099">
                                            <p:txEl>
                                              <p:pRg st="6" end="6"/>
                                            </p:txEl>
                                          </p:spTgt>
                                        </p:tgtEl>
                                        <p:attrNameLst>
                                          <p:attrName>style.visibility</p:attrName>
                                        </p:attrNameLst>
                                      </p:cBhvr>
                                      <p:to>
                                        <p:strVal val="visible"/>
                                      </p:to>
                                    </p:set>
                                    <p:animEffect transition="in" filter="fade">
                                      <p:cBhvr>
                                        <p:cTn id="54" dur="1000"/>
                                        <p:tgtEl>
                                          <p:spTgt spid="132099">
                                            <p:txEl>
                                              <p:pRg st="6" end="6"/>
                                            </p:txEl>
                                          </p:spTgt>
                                        </p:tgtEl>
                                      </p:cBhvr>
                                    </p:animEffect>
                                    <p:anim calcmode="lin" valueType="num">
                                      <p:cBhvr>
                                        <p:cTn id="55" dur="1000" fill="hold"/>
                                        <p:tgtEl>
                                          <p:spTgt spid="132099">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13209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32099">
                                            <p:txEl>
                                              <p:pRg st="7" end="7"/>
                                            </p:txEl>
                                          </p:spTgt>
                                        </p:tgtEl>
                                        <p:attrNameLst>
                                          <p:attrName>style.visibility</p:attrName>
                                        </p:attrNameLst>
                                      </p:cBhvr>
                                      <p:to>
                                        <p:strVal val="visible"/>
                                      </p:to>
                                    </p:set>
                                    <p:animEffect transition="in" filter="fade">
                                      <p:cBhvr>
                                        <p:cTn id="61" dur="1000"/>
                                        <p:tgtEl>
                                          <p:spTgt spid="132099">
                                            <p:txEl>
                                              <p:pRg st="7" end="7"/>
                                            </p:txEl>
                                          </p:spTgt>
                                        </p:tgtEl>
                                      </p:cBhvr>
                                    </p:animEffect>
                                    <p:anim calcmode="lin" valueType="num">
                                      <p:cBhvr>
                                        <p:cTn id="62" dur="1000" fill="hold"/>
                                        <p:tgtEl>
                                          <p:spTgt spid="132099">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13209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6" presetClass="entr" presetSubtype="21" fill="hold" grpId="0" nodeType="clickEffect">
                                  <p:stCondLst>
                                    <p:cond delay="0"/>
                                  </p:stCondLst>
                                  <p:childTnLst>
                                    <p:set>
                                      <p:cBhvr>
                                        <p:cTn id="67" dur="1" fill="hold">
                                          <p:stCondLst>
                                            <p:cond delay="0"/>
                                          </p:stCondLst>
                                        </p:cTn>
                                        <p:tgtEl>
                                          <p:spTgt spid="3"/>
                                        </p:tgtEl>
                                        <p:attrNameLst>
                                          <p:attrName>style.visibility</p:attrName>
                                        </p:attrNameLst>
                                      </p:cBhvr>
                                      <p:to>
                                        <p:strVal val="visible"/>
                                      </p:to>
                                    </p:set>
                                    <p:animEffect transition="in" filter="barn(inVertical)">
                                      <p:cBhvr>
                                        <p:cTn id="6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66B035C-50E7-4F5C-9D68-CD147FE4F178}"/>
              </a:ext>
            </a:extLst>
          </p:cNvPr>
          <p:cNvSpPr>
            <a:spLocks noGrp="1" noChangeArrowheads="1"/>
          </p:cNvSpPr>
          <p:nvPr>
            <p:ph type="title"/>
          </p:nvPr>
        </p:nvSpPr>
        <p:spPr>
          <a:xfrm>
            <a:off x="609600" y="158396"/>
            <a:ext cx="10972800" cy="628186"/>
          </a:xfrm>
        </p:spPr>
        <p:txBody>
          <a:bodyPr>
            <a:normAutofit fontScale="90000"/>
          </a:bodyPr>
          <a:lstStyle/>
          <a:p>
            <a:r>
              <a:rPr lang="en-GB" altLang="en-US" dirty="0">
                <a:latin typeface="Verdana" panose="020B0604030504040204" pitchFamily="34" charset="0"/>
              </a:rPr>
              <a:t>NPV in Excel</a:t>
            </a:r>
          </a:p>
        </p:txBody>
      </p:sp>
      <p:sp>
        <p:nvSpPr>
          <p:cNvPr id="43011" name="Rectangle 3">
            <a:extLst>
              <a:ext uri="{FF2B5EF4-FFF2-40B4-BE49-F238E27FC236}">
                <a16:creationId xmlns:a16="http://schemas.microsoft.com/office/drawing/2014/main" id="{FFBC0BB0-E0B2-44D4-97C0-FD9A3319C7D9}"/>
              </a:ext>
            </a:extLst>
          </p:cNvPr>
          <p:cNvSpPr>
            <a:spLocks noGrp="1" noChangeArrowheads="1"/>
          </p:cNvSpPr>
          <p:nvPr>
            <p:ph type="body" idx="1"/>
          </p:nvPr>
        </p:nvSpPr>
        <p:spPr>
          <a:xfrm>
            <a:off x="282102" y="1067288"/>
            <a:ext cx="11819885" cy="4724400"/>
          </a:xfrm>
        </p:spPr>
        <p:txBody>
          <a:bodyPr/>
          <a:lstStyle/>
          <a:p>
            <a:endParaRPr lang="en-GB" altLang="en-US" dirty="0">
              <a:latin typeface="Verdana" panose="020B0604030504040204" pitchFamily="34" charset="0"/>
            </a:endParaRPr>
          </a:p>
        </p:txBody>
      </p:sp>
      <p:pic>
        <p:nvPicPr>
          <p:cNvPr id="3" name="Picture 2">
            <a:extLst>
              <a:ext uri="{FF2B5EF4-FFF2-40B4-BE49-F238E27FC236}">
                <a16:creationId xmlns:a16="http://schemas.microsoft.com/office/drawing/2014/main" id="{CBBD4111-5A30-FE41-97AC-6FCB0DBF230E}"/>
              </a:ext>
            </a:extLst>
          </p:cNvPr>
          <p:cNvPicPr>
            <a:picLocks noChangeAspect="1"/>
          </p:cNvPicPr>
          <p:nvPr/>
        </p:nvPicPr>
        <p:blipFill rotWithShape="1">
          <a:blip r:embed="rId3"/>
          <a:srcRect l="18548" t="20891" r="26613" b="35541"/>
          <a:stretch/>
        </p:blipFill>
        <p:spPr>
          <a:xfrm>
            <a:off x="90013" y="792090"/>
            <a:ext cx="12011975" cy="499862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barn(inVertical)">
                                      <p:cBhvr>
                                        <p:cTn id="7" dur="500"/>
                                        <p:tgtEl>
                                          <p:spTgt spid="4301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F8128A5C-DEE6-4682-AEBE-1471A4FE5686}"/>
              </a:ext>
            </a:extLst>
          </p:cNvPr>
          <p:cNvSpPr>
            <a:spLocks noGrp="1" noChangeArrowheads="1"/>
          </p:cNvSpPr>
          <p:nvPr>
            <p:ph type="title"/>
          </p:nvPr>
        </p:nvSpPr>
        <p:spPr>
          <a:xfrm>
            <a:off x="516732" y="80085"/>
            <a:ext cx="10972800" cy="824587"/>
          </a:xfrm>
        </p:spPr>
        <p:txBody>
          <a:bodyPr/>
          <a:lstStyle/>
          <a:p>
            <a:r>
              <a:rPr lang="en-GB" altLang="en-US" dirty="0">
                <a:latin typeface="Verdana" panose="020B0604030504040204" pitchFamily="34" charset="0"/>
              </a:rPr>
              <a:t>Net Present Value</a:t>
            </a:r>
          </a:p>
        </p:txBody>
      </p:sp>
      <p:graphicFrame>
        <p:nvGraphicFramePr>
          <p:cNvPr id="55299" name="Object 2">
            <a:extLst>
              <a:ext uri="{FF2B5EF4-FFF2-40B4-BE49-F238E27FC236}">
                <a16:creationId xmlns:a16="http://schemas.microsoft.com/office/drawing/2014/main" id="{5A4CC97A-4935-4E6A-8991-CE9158CC606F}"/>
              </a:ext>
            </a:extLst>
          </p:cNvPr>
          <p:cNvGraphicFramePr>
            <a:graphicFrameLocks noChangeAspect="1"/>
          </p:cNvGraphicFramePr>
          <p:nvPr>
            <p:extLst>
              <p:ext uri="{D42A27DB-BD31-4B8C-83A1-F6EECF244321}">
                <p14:modId xmlns:p14="http://schemas.microsoft.com/office/powerpoint/2010/main" val="1975000160"/>
              </p:ext>
            </p:extLst>
          </p:nvPr>
        </p:nvGraphicFramePr>
        <p:xfrm>
          <a:off x="300681" y="904672"/>
          <a:ext cx="8998962" cy="4698460"/>
        </p:xfrm>
        <a:graphic>
          <a:graphicData uri="http://schemas.openxmlformats.org/presentationml/2006/ole">
            <mc:AlternateContent xmlns:mc="http://schemas.openxmlformats.org/markup-compatibility/2006">
              <mc:Choice xmlns:v="urn:schemas-microsoft-com:vml" Requires="v">
                <p:oleObj name="Worksheet" r:id="rId3" imgW="5010388" imgH="2048113" progId="Excel.Sheet.8">
                  <p:embed/>
                </p:oleObj>
              </mc:Choice>
              <mc:Fallback>
                <p:oleObj name="Worksheet" r:id="rId3" imgW="5010388" imgH="2048113" progId="Excel.Sheet.8">
                  <p:embed/>
                  <p:pic>
                    <p:nvPicPr>
                      <p:cNvPr id="55299" name="Object 2">
                        <a:extLst>
                          <a:ext uri="{FF2B5EF4-FFF2-40B4-BE49-F238E27FC236}">
                            <a16:creationId xmlns:a16="http://schemas.microsoft.com/office/drawing/2014/main" id="{5A4CC97A-4935-4E6A-8991-CE9158CC60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681" y="904672"/>
                        <a:ext cx="8998962" cy="4698460"/>
                      </a:xfrm>
                      <a:prstGeom prst="rect">
                        <a:avLst/>
                      </a:prstGeom>
                      <a:noFill/>
                      <a:ln>
                        <a:noFill/>
                      </a:ln>
                      <a:effectLst/>
                    </p:spPr>
                  </p:pic>
                </p:oleObj>
              </mc:Fallback>
            </mc:AlternateContent>
          </a:graphicData>
        </a:graphic>
      </p:graphicFrame>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F666B6C8-86CA-754B-FA62-3B7E5C3267B6}"/>
                  </a:ext>
                </a:extLst>
              </p:cNvPr>
              <p:cNvSpPr txBox="1"/>
              <p:nvPr/>
            </p:nvSpPr>
            <p:spPr>
              <a:xfrm>
                <a:off x="5658228" y="3282112"/>
                <a:ext cx="872300" cy="27432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𝐴</m:t>
                      </m:r>
                      <m:r>
                        <a:rPr lang="en-GB" i="1" smtClean="0">
                          <a:latin typeface="Cambria Math" panose="02040503050406030204" pitchFamily="18" charset="0"/>
                        </a:rPr>
                        <m:t>=</m:t>
                      </m:r>
                      <m:r>
                        <a:rPr lang="el-GR" i="1" smtClean="0">
                          <a:latin typeface="Cambria Math" panose="02040503050406030204" pitchFamily="18" charset="0"/>
                        </a:rPr>
                        <m:t>𝜋</m:t>
                      </m:r>
                      <m:sSup>
                        <m:sSupPr>
                          <m:ctrlPr>
                            <a:rPr lang="en-GB" i="1" smtClean="0">
                              <a:latin typeface="Cambria Math" panose="02040503050406030204" pitchFamily="18" charset="0"/>
                            </a:rPr>
                          </m:ctrlPr>
                        </m:sSupPr>
                        <m:e>
                          <m:r>
                            <a:rPr lang="en-GB" i="1" smtClean="0">
                              <a:latin typeface="Cambria Math" panose="02040503050406030204" pitchFamily="18" charset="0"/>
                            </a:rPr>
                            <m:t>𝑟</m:t>
                          </m:r>
                        </m:e>
                        <m:sup>
                          <m:r>
                            <a:rPr lang="en-GB" i="1" smtClean="0">
                              <a:latin typeface="Cambria Math" panose="02040503050406030204" pitchFamily="18" charset="0"/>
                            </a:rPr>
                            <m:t>2</m:t>
                          </m:r>
                        </m:sup>
                      </m:sSup>
                    </m:oMath>
                  </m:oMathPara>
                </a14:m>
                <a:endParaRPr lang="en-GB" dirty="0"/>
              </a:p>
            </p:txBody>
          </p:sp>
        </mc:Choice>
        <mc:Fallback xmlns="">
          <p:sp>
            <p:nvSpPr>
              <p:cNvPr id="2" name="TextBox 1">
                <a:extLst>
                  <a:ext uri="{FF2B5EF4-FFF2-40B4-BE49-F238E27FC236}">
                    <a16:creationId xmlns:a16="http://schemas.microsoft.com/office/drawing/2014/main" id="{F666B6C8-86CA-754B-FA62-3B7E5C3267B6}"/>
                  </a:ext>
                </a:extLst>
              </p:cNvPr>
              <p:cNvSpPr txBox="1">
                <a:spLocks noRot="1" noChangeAspect="1" noMove="1" noResize="1" noEditPoints="1" noAdjustHandles="1" noChangeArrowheads="1" noChangeShapeType="1" noTextEdit="1"/>
              </p:cNvSpPr>
              <p:nvPr/>
            </p:nvSpPr>
            <p:spPr>
              <a:xfrm>
                <a:off x="5658228" y="3282112"/>
                <a:ext cx="872300" cy="274320"/>
              </a:xfrm>
              <a:prstGeom prst="rect">
                <a:avLst/>
              </a:prstGeom>
              <a:blipFill>
                <a:blip r:embed="rId5"/>
                <a:stretch>
                  <a:fillRect l="-5594" r="-2797" b="-1333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F2274DF6-4E1E-8F83-1855-232BE72135C0}"/>
                  </a:ext>
                </a:extLst>
              </p:cNvPr>
              <p:cNvSpPr txBox="1"/>
              <p:nvPr/>
            </p:nvSpPr>
            <p:spPr>
              <a:xfrm>
                <a:off x="9649839" y="2228433"/>
                <a:ext cx="2315182" cy="3028330"/>
              </a:xfrm>
              <a:prstGeom prst="rect">
                <a:avLst/>
              </a:prstGeom>
              <a:noFill/>
            </p:spPr>
            <p:txBody>
              <a:bodyPr wrap="square" rtlCol="0">
                <a:spAutoFit/>
              </a:bodyPr>
              <a:lstStyle/>
              <a:p>
                <a14:m>
                  <m:oMath xmlns:m="http://schemas.openxmlformats.org/officeDocument/2006/math">
                    <m:sSup>
                      <m:sSupPr>
                        <m:ctrlPr>
                          <a:rPr lang="en-GB" sz="3200" b="1" i="1" smtClean="0">
                            <a:latin typeface="Cambria Math" panose="02040503050406030204" pitchFamily="18" charset="0"/>
                          </a:rPr>
                        </m:ctrlPr>
                      </m:sSupPr>
                      <m:e>
                        <m:d>
                          <m:dPr>
                            <m:ctrlPr>
                              <a:rPr lang="en-GB" sz="3200" b="1" i="1" smtClean="0">
                                <a:latin typeface="Cambria Math" panose="02040503050406030204" pitchFamily="18" charset="0"/>
                              </a:rPr>
                            </m:ctrlPr>
                          </m:dPr>
                          <m:e>
                            <m:r>
                              <a:rPr lang="en-GB" sz="3200" b="1" i="1" smtClean="0">
                                <a:latin typeface="Cambria Math" panose="02040503050406030204" pitchFamily="18" charset="0"/>
                              </a:rPr>
                              <m:t>𝟏</m:t>
                            </m:r>
                            <m:r>
                              <a:rPr lang="en-GB" sz="3200" b="1" i="1" smtClean="0">
                                <a:latin typeface="Cambria Math" panose="02040503050406030204" pitchFamily="18" charset="0"/>
                              </a:rPr>
                              <m:t>+</m:t>
                            </m:r>
                            <m:f>
                              <m:fPr>
                                <m:ctrlPr>
                                  <a:rPr lang="en-GB" sz="3200" b="1" i="1" smtClean="0">
                                    <a:latin typeface="Cambria Math" panose="02040503050406030204" pitchFamily="18" charset="0"/>
                                  </a:rPr>
                                </m:ctrlPr>
                              </m:fPr>
                              <m:num>
                                <m:r>
                                  <a:rPr lang="en-GB" sz="3200" b="1" i="1" smtClean="0">
                                    <a:latin typeface="Cambria Math" panose="02040503050406030204" pitchFamily="18" charset="0"/>
                                  </a:rPr>
                                  <m:t>𝒓</m:t>
                                </m:r>
                              </m:num>
                              <m:den>
                                <m:r>
                                  <a:rPr lang="en-GB" sz="3200" b="1" i="1" smtClean="0">
                                    <a:latin typeface="Cambria Math" panose="02040503050406030204" pitchFamily="18" charset="0"/>
                                  </a:rPr>
                                  <m:t>𝟏𝟎𝟎</m:t>
                                </m:r>
                              </m:den>
                            </m:f>
                          </m:e>
                        </m:d>
                      </m:e>
                      <m:sup>
                        <m:r>
                          <a:rPr lang="en-GB" sz="3200" b="1" i="1" smtClean="0">
                            <a:latin typeface="Cambria Math" panose="02040503050406030204" pitchFamily="18" charset="0"/>
                          </a:rPr>
                          <m:t>−</m:t>
                        </m:r>
                        <m:r>
                          <a:rPr lang="en-GB" sz="3200" b="1" i="1" smtClean="0">
                            <a:latin typeface="Cambria Math" panose="02040503050406030204" pitchFamily="18" charset="0"/>
                          </a:rPr>
                          <m:t>𝒕</m:t>
                        </m:r>
                      </m:sup>
                    </m:sSup>
                  </m:oMath>
                </a14:m>
                <a:r>
                  <a:rPr lang="en-GB" sz="3200" b="1" dirty="0"/>
                  <a:t> </a:t>
                </a:r>
                <a:r>
                  <a:rPr lang="en-GB" sz="2400" b="1" dirty="0"/>
                  <a:t>same as </a:t>
                </a:r>
              </a:p>
              <a:p>
                <a:endParaRPr lang="en-GB" sz="2400" b="1" dirty="0"/>
              </a:p>
              <a:p>
                <a14:m>
                  <m:oMath xmlns:m="http://schemas.openxmlformats.org/officeDocument/2006/math">
                    <m:f>
                      <m:fPr>
                        <m:ctrlPr>
                          <a:rPr lang="en-GB" sz="3200" b="1" i="1" smtClean="0">
                            <a:latin typeface="Cambria Math" panose="02040503050406030204" pitchFamily="18" charset="0"/>
                          </a:rPr>
                        </m:ctrlPr>
                      </m:fPr>
                      <m:num>
                        <m:r>
                          <a:rPr lang="en-GB" sz="3200" b="1" i="1">
                            <a:latin typeface="Cambria Math" panose="02040503050406030204" pitchFamily="18" charset="0"/>
                          </a:rPr>
                          <m:t>𝟏</m:t>
                        </m:r>
                      </m:num>
                      <m:den>
                        <m:sSup>
                          <m:sSupPr>
                            <m:ctrlPr>
                              <a:rPr lang="en-GB" sz="3200" b="1" i="1" smtClean="0">
                                <a:latin typeface="Cambria Math" panose="02040503050406030204" pitchFamily="18" charset="0"/>
                              </a:rPr>
                            </m:ctrlPr>
                          </m:sSupPr>
                          <m:e>
                            <m:d>
                              <m:dPr>
                                <m:ctrlPr>
                                  <a:rPr lang="en-GB" sz="3200" b="1" i="1" smtClean="0">
                                    <a:latin typeface="Cambria Math" panose="02040503050406030204" pitchFamily="18" charset="0"/>
                                  </a:rPr>
                                </m:ctrlPr>
                              </m:dPr>
                              <m:e>
                                <m:r>
                                  <a:rPr lang="en-GB" sz="3200" b="1" i="1" smtClean="0">
                                    <a:latin typeface="Cambria Math" panose="02040503050406030204" pitchFamily="18" charset="0"/>
                                  </a:rPr>
                                  <m:t>𝟏</m:t>
                                </m:r>
                                <m:r>
                                  <a:rPr lang="en-GB" sz="3200" b="1" i="1" smtClean="0">
                                    <a:latin typeface="Cambria Math" panose="02040503050406030204" pitchFamily="18" charset="0"/>
                                  </a:rPr>
                                  <m:t>+</m:t>
                                </m:r>
                                <m:f>
                                  <m:fPr>
                                    <m:ctrlPr>
                                      <a:rPr lang="en-GB" sz="3200" b="1" i="1" smtClean="0">
                                        <a:latin typeface="Cambria Math" panose="02040503050406030204" pitchFamily="18" charset="0"/>
                                      </a:rPr>
                                    </m:ctrlPr>
                                  </m:fPr>
                                  <m:num>
                                    <m:r>
                                      <a:rPr lang="en-GB" sz="3200" b="1" i="1" smtClean="0">
                                        <a:latin typeface="Cambria Math" panose="02040503050406030204" pitchFamily="18" charset="0"/>
                                      </a:rPr>
                                      <m:t>𝒓</m:t>
                                    </m:r>
                                  </m:num>
                                  <m:den>
                                    <m:r>
                                      <a:rPr lang="en-GB" sz="3200" b="1" i="1" smtClean="0">
                                        <a:latin typeface="Cambria Math" panose="02040503050406030204" pitchFamily="18" charset="0"/>
                                      </a:rPr>
                                      <m:t>𝟏𝟎𝟎</m:t>
                                    </m:r>
                                  </m:den>
                                </m:f>
                              </m:e>
                            </m:d>
                          </m:e>
                          <m:sup>
                            <m:r>
                              <a:rPr lang="en-GB" sz="3200" b="1" i="1" smtClean="0">
                                <a:latin typeface="Cambria Math" panose="02040503050406030204" pitchFamily="18" charset="0"/>
                              </a:rPr>
                              <m:t>𝒕</m:t>
                            </m:r>
                          </m:sup>
                        </m:sSup>
                      </m:den>
                    </m:f>
                    <m:r>
                      <a:rPr lang="en-GB" sz="3200" b="1" i="1" smtClean="0">
                        <a:latin typeface="Cambria Math" panose="02040503050406030204" pitchFamily="18" charset="0"/>
                      </a:rPr>
                      <m:t> </m:t>
                    </m:r>
                  </m:oMath>
                </a14:m>
                <a:r>
                  <a:rPr lang="en-GB" sz="2400" b="1" dirty="0"/>
                  <a:t>  </a:t>
                </a:r>
              </a:p>
              <a:p>
                <a:endParaRPr lang="en-GB" sz="2400" b="1" dirty="0"/>
              </a:p>
            </p:txBody>
          </p:sp>
        </mc:Choice>
        <mc:Fallback xmlns="">
          <p:sp>
            <p:nvSpPr>
              <p:cNvPr id="3" name="TextBox 2">
                <a:extLst>
                  <a:ext uri="{FF2B5EF4-FFF2-40B4-BE49-F238E27FC236}">
                    <a16:creationId xmlns:a16="http://schemas.microsoft.com/office/drawing/2014/main" id="{F2274DF6-4E1E-8F83-1855-232BE72135C0}"/>
                  </a:ext>
                </a:extLst>
              </p:cNvPr>
              <p:cNvSpPr txBox="1">
                <a:spLocks noRot="1" noChangeAspect="1" noMove="1" noResize="1" noEditPoints="1" noAdjustHandles="1" noChangeArrowheads="1" noChangeShapeType="1" noTextEdit="1"/>
              </p:cNvSpPr>
              <p:nvPr/>
            </p:nvSpPr>
            <p:spPr>
              <a:xfrm>
                <a:off x="9649839" y="2228433"/>
                <a:ext cx="2315182" cy="3028330"/>
              </a:xfrm>
              <a:prstGeom prst="rect">
                <a:avLst/>
              </a:prstGeom>
              <a:blipFill>
                <a:blip r:embed="rId6"/>
                <a:stretch>
                  <a:fillRect l="-4211"/>
                </a:stretch>
              </a:blipFill>
            </p:spPr>
            <p:txBody>
              <a:bodyPr/>
              <a:lstStyle/>
              <a:p>
                <a:r>
                  <a:rPr lang="en-GB">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barn(inVertical)">
                                      <p:cBhvr>
                                        <p:cTn id="7" dur="500"/>
                                        <p:tgtEl>
                                          <p:spTgt spid="5529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5299"/>
                                        </p:tgtEl>
                                        <p:attrNameLst>
                                          <p:attrName>style.visibility</p:attrName>
                                        </p:attrNameLst>
                                      </p:cBhvr>
                                      <p:to>
                                        <p:strVal val="visible"/>
                                      </p:to>
                                    </p:set>
                                    <p:anim calcmode="lin" valueType="num">
                                      <p:cBhvr additive="base">
                                        <p:cTn id="12" dur="500" fill="hold"/>
                                        <p:tgtEl>
                                          <p:spTgt spid="55299"/>
                                        </p:tgtEl>
                                        <p:attrNameLst>
                                          <p:attrName>ppt_x</p:attrName>
                                        </p:attrNameLst>
                                      </p:cBhvr>
                                      <p:tavLst>
                                        <p:tav tm="0">
                                          <p:val>
                                            <p:strVal val="#ppt_x"/>
                                          </p:val>
                                        </p:tav>
                                        <p:tav tm="100000">
                                          <p:val>
                                            <p:strVal val="#ppt_x"/>
                                          </p:val>
                                        </p:tav>
                                      </p:tavLst>
                                    </p:anim>
                                    <p:anim calcmode="lin" valueType="num">
                                      <p:cBhvr additive="base">
                                        <p:cTn id="13" dur="500" fill="hold"/>
                                        <p:tgtEl>
                                          <p:spTgt spid="5529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6D7BB25A-02A2-40D0-BFED-BFDA7AB9DA78}"/>
              </a:ext>
            </a:extLst>
          </p:cNvPr>
          <p:cNvSpPr>
            <a:spLocks noGrp="1" noChangeArrowheads="1"/>
          </p:cNvSpPr>
          <p:nvPr>
            <p:ph type="title"/>
          </p:nvPr>
        </p:nvSpPr>
        <p:spPr/>
        <p:txBody>
          <a:bodyPr/>
          <a:lstStyle/>
          <a:p>
            <a:r>
              <a:rPr lang="en-GB" altLang="en-US" dirty="0">
                <a:latin typeface="Verdana" panose="020B0604030504040204" pitchFamily="34" charset="0"/>
              </a:rPr>
              <a:t>Net Present Value</a:t>
            </a:r>
          </a:p>
        </p:txBody>
      </p:sp>
      <p:sp>
        <p:nvSpPr>
          <p:cNvPr id="69635" name="Rectangle 3">
            <a:extLst>
              <a:ext uri="{FF2B5EF4-FFF2-40B4-BE49-F238E27FC236}">
                <a16:creationId xmlns:a16="http://schemas.microsoft.com/office/drawing/2014/main" id="{A2241805-5B65-452C-8706-867BD3459FAF}"/>
              </a:ext>
            </a:extLst>
          </p:cNvPr>
          <p:cNvSpPr>
            <a:spLocks noGrp="1" noChangeArrowheads="1"/>
          </p:cNvSpPr>
          <p:nvPr>
            <p:ph type="body" idx="1"/>
          </p:nvPr>
        </p:nvSpPr>
        <p:spPr>
          <a:xfrm>
            <a:off x="515566" y="1524000"/>
            <a:ext cx="11488365" cy="3952672"/>
          </a:xfrm>
        </p:spPr>
        <p:txBody>
          <a:bodyPr>
            <a:normAutofit lnSpcReduction="10000"/>
          </a:bodyPr>
          <a:lstStyle/>
          <a:p>
            <a:r>
              <a:rPr lang="en-GB" altLang="en-US" dirty="0">
                <a:latin typeface="Verdana" panose="020B0604030504040204" pitchFamily="34" charset="0"/>
              </a:rPr>
              <a:t>Any project with a NPV &gt; 0 is worth doing, but that doesn't mean it will be done – there may be better projects</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We need to consider the amount required for investment as well</a:t>
            </a:r>
          </a:p>
          <a:p>
            <a:pPr lvl="1"/>
            <a:r>
              <a:rPr lang="en-GB" altLang="en-US" dirty="0">
                <a:latin typeface="Verdana" panose="020B0604030504040204" pitchFamily="34" charset="0"/>
              </a:rPr>
              <a:t>We may express the NPV as a percentage of the capital invested.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barn(inVertical)">
                                      <p:cBhvr>
                                        <p:cTn id="7" dur="500"/>
                                        <p:tgtEl>
                                          <p:spTgt spid="6963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9635">
                                            <p:txEl>
                                              <p:pRg st="0" end="0"/>
                                            </p:txEl>
                                          </p:spTgt>
                                        </p:tgtEl>
                                        <p:attrNameLst>
                                          <p:attrName>style.visibility</p:attrName>
                                        </p:attrNameLst>
                                      </p:cBhvr>
                                      <p:to>
                                        <p:strVal val="visible"/>
                                      </p:to>
                                    </p:set>
                                    <p:animEffect transition="in" filter="barn(inVertical)">
                                      <p:cBhvr>
                                        <p:cTn id="12" dur="500"/>
                                        <p:tgtEl>
                                          <p:spTgt spid="696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9635">
                                            <p:txEl>
                                              <p:pRg st="2" end="2"/>
                                            </p:txEl>
                                          </p:spTgt>
                                        </p:tgtEl>
                                        <p:attrNameLst>
                                          <p:attrName>style.visibility</p:attrName>
                                        </p:attrNameLst>
                                      </p:cBhvr>
                                      <p:to>
                                        <p:strVal val="visible"/>
                                      </p:to>
                                    </p:set>
                                    <p:animEffect transition="in" filter="barn(inVertical)">
                                      <p:cBhvr>
                                        <p:cTn id="17" dur="500"/>
                                        <p:tgtEl>
                                          <p:spTgt spid="69635">
                                            <p:txEl>
                                              <p:pRg st="2" end="2"/>
                                            </p:tx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69635">
                                            <p:txEl>
                                              <p:pRg st="3" end="3"/>
                                            </p:txEl>
                                          </p:spTgt>
                                        </p:tgtEl>
                                        <p:attrNameLst>
                                          <p:attrName>style.visibility</p:attrName>
                                        </p:attrNameLst>
                                      </p:cBhvr>
                                      <p:to>
                                        <p:strVal val="visible"/>
                                      </p:to>
                                    </p:set>
                                    <p:animEffect transition="in" filter="barn(inVertical)">
                                      <p:cBhvr>
                                        <p:cTn id="20" dur="500"/>
                                        <p:tgtEl>
                                          <p:spTgt spid="696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9">
            <a:extLst>
              <a:ext uri="{FF2B5EF4-FFF2-40B4-BE49-F238E27FC236}">
                <a16:creationId xmlns:a16="http://schemas.microsoft.com/office/drawing/2014/main" id="{1CB5EE44-09FB-43DE-A289-95EFCA9B5CB1}"/>
              </a:ext>
            </a:extLst>
          </p:cNvPr>
          <p:cNvSpPr>
            <a:spLocks noChangeArrowheads="1"/>
          </p:cNvSpPr>
          <p:nvPr/>
        </p:nvSpPr>
        <p:spPr bwMode="auto">
          <a:xfrm>
            <a:off x="2674938" y="247650"/>
            <a:ext cx="7772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4400" dirty="0">
                <a:solidFill>
                  <a:srgbClr val="00279F"/>
                </a:solidFill>
                <a:latin typeface="Arial" panose="020B0604020202020204" pitchFamily="34" charset="0"/>
              </a:rPr>
              <a:t>Profitability Index</a:t>
            </a:r>
            <a:endParaRPr lang="en-US" altLang="en-US" sz="4400" dirty="0">
              <a:solidFill>
                <a:srgbClr val="00279F"/>
              </a:solidFill>
              <a:latin typeface="Arial" panose="020B0604020202020204" pitchFamily="34" charset="0"/>
            </a:endParaRPr>
          </a:p>
        </p:txBody>
      </p:sp>
      <mc:AlternateContent xmlns:mc="http://schemas.openxmlformats.org/markup-compatibility/2006" xmlns:a14="http://schemas.microsoft.com/office/drawing/2010/main">
        <mc:Choice Requires="a14">
          <p:sp>
            <p:nvSpPr>
              <p:cNvPr id="71683" name="Rectangle 10">
                <a:extLst>
                  <a:ext uri="{FF2B5EF4-FFF2-40B4-BE49-F238E27FC236}">
                    <a16:creationId xmlns:a16="http://schemas.microsoft.com/office/drawing/2014/main" id="{17D0A825-41E0-42DD-BBEB-1BDF822D500E}"/>
                  </a:ext>
                </a:extLst>
              </p:cNvPr>
              <p:cNvSpPr>
                <a:spLocks noChangeArrowheads="1"/>
              </p:cNvSpPr>
              <p:nvPr/>
            </p:nvSpPr>
            <p:spPr bwMode="auto">
              <a:xfrm>
                <a:off x="264267" y="823608"/>
                <a:ext cx="11185187" cy="449742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lstStyle>
                <a:lvl1pPr marL="342900" indent="-342900">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r>
                  <a:rPr lang="en-GB" altLang="en-US" dirty="0">
                    <a:latin typeface="Arial" panose="020B0604020202020204" pitchFamily="34" charset="0"/>
                  </a:rPr>
                  <a:t>Allows a comparison of the costs and benefits of different projects to be assessed and thus allow decision making to be carried out</a:t>
                </a:r>
              </a:p>
              <a:p>
                <a:pPr>
                  <a:buFontTx/>
                  <a:buNone/>
                </a:pPr>
                <a:r>
                  <a:rPr lang="en-GB" altLang="en-US" dirty="0">
                    <a:solidFill>
                      <a:srgbClr val="003366"/>
                    </a:solidFill>
                    <a:latin typeface="Arial" panose="020B0604020202020204" pitchFamily="34" charset="0"/>
                  </a:rPr>
                  <a:t>                            </a:t>
                </a:r>
                <a:r>
                  <a:rPr lang="en-GB" altLang="en-US" sz="2400" b="1" dirty="0">
                    <a:solidFill>
                      <a:srgbClr val="003366"/>
                    </a:solidFill>
                    <a:latin typeface="Arial" panose="020B0604020202020204" pitchFamily="34" charset="0"/>
                  </a:rPr>
                  <a:t>Net Present Value</a:t>
                </a:r>
              </a:p>
              <a:p>
                <a:pPr>
                  <a:buFontTx/>
                  <a:buNone/>
                </a:pPr>
                <a:r>
                  <a:rPr lang="en-GB" altLang="en-US" sz="2400" b="1" dirty="0">
                    <a:solidFill>
                      <a:srgbClr val="003366"/>
                    </a:solidFill>
                    <a:latin typeface="Arial" panose="020B0604020202020204" pitchFamily="34" charset="0"/>
                  </a:rPr>
                  <a:t>Profitability Index = -------------------------------     </a:t>
                </a:r>
              </a:p>
              <a:p>
                <a:pPr>
                  <a:buFontTx/>
                  <a:buNone/>
                </a:pPr>
                <a:r>
                  <a:rPr lang="en-GB" altLang="en-US" sz="2400" b="1" dirty="0">
                    <a:solidFill>
                      <a:srgbClr val="003366"/>
                    </a:solidFill>
                    <a:latin typeface="Arial" panose="020B0604020202020204" pitchFamily="34" charset="0"/>
                  </a:rPr>
                  <a:t>                                      Initial Capital Cost</a:t>
                </a:r>
              </a:p>
              <a:p>
                <a:pPr>
                  <a:buFontTx/>
                  <a:buNone/>
                </a:pPr>
                <a14:m>
                  <m:oMathPara xmlns:m="http://schemas.openxmlformats.org/officeDocument/2006/math">
                    <m:oMathParaPr>
                      <m:jc m:val="centerGroup"/>
                    </m:oMathParaPr>
                    <m:oMath xmlns:m="http://schemas.openxmlformats.org/officeDocument/2006/math">
                      <m:f>
                        <m:fPr>
                          <m:ctrlPr>
                            <a:rPr lang="en-GB" altLang="en-US" sz="2400" b="1" i="1" smtClean="0">
                              <a:solidFill>
                                <a:srgbClr val="003366"/>
                              </a:solidFill>
                              <a:latin typeface="Cambria Math" panose="02040503050406030204" pitchFamily="18" charset="0"/>
                            </a:rPr>
                          </m:ctrlPr>
                        </m:fPr>
                        <m:num>
                          <m:r>
                            <a:rPr lang="en-GB" altLang="en-US" sz="2400" b="1" i="1" smtClean="0">
                              <a:solidFill>
                                <a:srgbClr val="003366"/>
                              </a:solidFill>
                              <a:latin typeface="Cambria Math" panose="02040503050406030204" pitchFamily="18" charset="0"/>
                            </a:rPr>
                            <m:t>𝟓𝟒𝟐𝟑𝟑</m:t>
                          </m:r>
                        </m:num>
                        <m:den>
                          <m:r>
                            <a:rPr lang="en-GB" altLang="en-US" sz="2400" b="1" i="1" smtClean="0">
                              <a:solidFill>
                                <a:srgbClr val="003366"/>
                              </a:solidFill>
                              <a:latin typeface="Cambria Math" panose="02040503050406030204" pitchFamily="18" charset="0"/>
                            </a:rPr>
                            <m:t>𝟕𝟎𝟎𝟎𝟎𝟎</m:t>
                          </m:r>
                        </m:den>
                      </m:f>
                      <m:r>
                        <a:rPr lang="en-GB" altLang="en-US" sz="2400" b="1" i="1" smtClean="0">
                          <a:solidFill>
                            <a:srgbClr val="003366"/>
                          </a:solidFill>
                          <a:latin typeface="Cambria Math" panose="02040503050406030204" pitchFamily="18" charset="0"/>
                        </a:rPr>
                        <m:t>=</m:t>
                      </m:r>
                      <m:r>
                        <a:rPr lang="en-GB" altLang="en-US" sz="2400" b="1" i="1" smtClean="0">
                          <a:solidFill>
                            <a:srgbClr val="003366"/>
                          </a:solidFill>
                          <a:latin typeface="Cambria Math" panose="02040503050406030204" pitchFamily="18" charset="0"/>
                        </a:rPr>
                        <m:t>𝟎</m:t>
                      </m:r>
                      <m:r>
                        <a:rPr lang="en-GB" altLang="en-US" sz="2400" b="1" i="1" smtClean="0">
                          <a:solidFill>
                            <a:srgbClr val="003366"/>
                          </a:solidFill>
                          <a:latin typeface="Cambria Math" panose="02040503050406030204" pitchFamily="18" charset="0"/>
                        </a:rPr>
                        <m:t>.</m:t>
                      </m:r>
                      <m:r>
                        <a:rPr lang="en-GB" altLang="en-US" sz="2400" b="1" i="1" smtClean="0">
                          <a:solidFill>
                            <a:srgbClr val="003366"/>
                          </a:solidFill>
                          <a:latin typeface="Cambria Math" panose="02040503050406030204" pitchFamily="18" charset="0"/>
                        </a:rPr>
                        <m:t>𝟎𝟕𝟕𝟒</m:t>
                      </m:r>
                      <m:r>
                        <a:rPr lang="en-GB" altLang="en-US" sz="2400" b="1" i="1" smtClean="0">
                          <a:solidFill>
                            <a:srgbClr val="003366"/>
                          </a:solidFill>
                          <a:latin typeface="Cambria Math" panose="02040503050406030204" pitchFamily="18" charset="0"/>
                        </a:rPr>
                        <m:t>    </m:t>
                      </m:r>
                      <m:r>
                        <a:rPr lang="en-GB" altLang="en-US" sz="2400" b="1" i="1" smtClean="0">
                          <a:solidFill>
                            <a:srgbClr val="003366"/>
                          </a:solidFill>
                          <a:latin typeface="Cambria Math" panose="02040503050406030204" pitchFamily="18" charset="0"/>
                        </a:rPr>
                        <m:t>𝑶𝑹</m:t>
                      </m:r>
                      <m:r>
                        <a:rPr lang="en-GB" altLang="en-US" sz="2400" b="1" i="1" smtClean="0">
                          <a:solidFill>
                            <a:srgbClr val="003366"/>
                          </a:solidFill>
                          <a:latin typeface="Cambria Math" panose="02040503050406030204" pitchFamily="18" charset="0"/>
                        </a:rPr>
                        <m:t>  </m:t>
                      </m:r>
                      <m:r>
                        <a:rPr lang="en-GB" altLang="en-US" sz="2400" b="1" i="1" smtClean="0">
                          <a:solidFill>
                            <a:srgbClr val="003366"/>
                          </a:solidFill>
                          <a:latin typeface="Cambria Math" panose="02040503050406030204" pitchFamily="18" charset="0"/>
                        </a:rPr>
                        <m:t>𝟕</m:t>
                      </m:r>
                      <m:r>
                        <a:rPr lang="en-GB" altLang="en-US" sz="2400" b="1" i="1" smtClean="0">
                          <a:solidFill>
                            <a:srgbClr val="003366"/>
                          </a:solidFill>
                          <a:latin typeface="Cambria Math" panose="02040503050406030204" pitchFamily="18" charset="0"/>
                        </a:rPr>
                        <m:t>.</m:t>
                      </m:r>
                      <m:r>
                        <a:rPr lang="en-GB" altLang="en-US" sz="2400" b="1" i="1" smtClean="0">
                          <a:solidFill>
                            <a:srgbClr val="003366"/>
                          </a:solidFill>
                          <a:latin typeface="Cambria Math" panose="02040503050406030204" pitchFamily="18" charset="0"/>
                        </a:rPr>
                        <m:t>𝟕𝟒</m:t>
                      </m:r>
                      <m:r>
                        <a:rPr lang="en-GB" altLang="en-US" sz="2400" b="1" i="1" smtClean="0">
                          <a:solidFill>
                            <a:srgbClr val="003366"/>
                          </a:solidFill>
                          <a:latin typeface="Cambria Math" panose="02040503050406030204" pitchFamily="18" charset="0"/>
                        </a:rPr>
                        <m:t>%</m:t>
                      </m:r>
                    </m:oMath>
                  </m:oMathPara>
                </a14:m>
                <a:endParaRPr lang="en-GB" altLang="en-US" sz="2400" b="1" dirty="0">
                  <a:solidFill>
                    <a:srgbClr val="003366"/>
                  </a:solidFill>
                  <a:latin typeface="Arial" panose="020B0604020202020204" pitchFamily="34" charset="0"/>
                </a:endParaRPr>
              </a:p>
            </p:txBody>
          </p:sp>
        </mc:Choice>
        <mc:Fallback xmlns="">
          <p:sp>
            <p:nvSpPr>
              <p:cNvPr id="71683" name="Rectangle 10">
                <a:extLst>
                  <a:ext uri="{FF2B5EF4-FFF2-40B4-BE49-F238E27FC236}">
                    <a16:creationId xmlns:a16="http://schemas.microsoft.com/office/drawing/2014/main" id="{17D0A825-41E0-42DD-BBEB-1BDF822D500E}"/>
                  </a:ext>
                </a:extLst>
              </p:cNvPr>
              <p:cNvSpPr>
                <a:spLocks noRot="1" noChangeAspect="1" noMove="1" noResize="1" noEditPoints="1" noAdjustHandles="1" noChangeArrowheads="1" noChangeShapeType="1" noTextEdit="1"/>
              </p:cNvSpPr>
              <p:nvPr/>
            </p:nvSpPr>
            <p:spPr bwMode="auto">
              <a:xfrm>
                <a:off x="264267" y="823608"/>
                <a:ext cx="11185187" cy="4497421"/>
              </a:xfrm>
              <a:prstGeom prst="rect">
                <a:avLst/>
              </a:prstGeom>
              <a:blipFill>
                <a:blip r:embed="rId3"/>
                <a:stretch>
                  <a:fillRect l="-1253" t="-1762" r="-49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barn(inVertical)">
                                      <p:cBhvr>
                                        <p:cTn id="7" dur="500"/>
                                        <p:tgtEl>
                                          <p:spTgt spid="7168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1683"/>
                                        </p:tgtEl>
                                        <p:attrNameLst>
                                          <p:attrName>style.visibility</p:attrName>
                                        </p:attrNameLst>
                                      </p:cBhvr>
                                      <p:to>
                                        <p:strVal val="visible"/>
                                      </p:to>
                                    </p:set>
                                    <p:animEffect transition="in" filter="barn(inVertical)">
                                      <p:cBhvr>
                                        <p:cTn id="12" dur="5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66B035C-50E7-4F5C-9D68-CD147FE4F178}"/>
              </a:ext>
            </a:extLst>
          </p:cNvPr>
          <p:cNvSpPr>
            <a:spLocks noGrp="1" noChangeArrowheads="1"/>
          </p:cNvSpPr>
          <p:nvPr>
            <p:ph type="title"/>
          </p:nvPr>
        </p:nvSpPr>
        <p:spPr>
          <a:xfrm>
            <a:off x="609600" y="158395"/>
            <a:ext cx="10972800" cy="902409"/>
          </a:xfrm>
        </p:spPr>
        <p:txBody>
          <a:bodyPr/>
          <a:lstStyle/>
          <a:p>
            <a:r>
              <a:rPr lang="en-GB" altLang="en-US" dirty="0">
                <a:latin typeface="Verdana" panose="020B0604030504040204" pitchFamily="34" charset="0"/>
              </a:rPr>
              <a:t>Return on Investment</a:t>
            </a:r>
          </a:p>
        </p:txBody>
      </p:sp>
      <p:sp>
        <p:nvSpPr>
          <p:cNvPr id="43011" name="Rectangle 3">
            <a:extLst>
              <a:ext uri="{FF2B5EF4-FFF2-40B4-BE49-F238E27FC236}">
                <a16:creationId xmlns:a16="http://schemas.microsoft.com/office/drawing/2014/main" id="{FFBC0BB0-E0B2-44D4-97C0-FD9A3319C7D9}"/>
              </a:ext>
            </a:extLst>
          </p:cNvPr>
          <p:cNvSpPr>
            <a:spLocks noGrp="1" noChangeArrowheads="1"/>
          </p:cNvSpPr>
          <p:nvPr>
            <p:ph type="body" idx="1"/>
          </p:nvPr>
        </p:nvSpPr>
        <p:spPr>
          <a:xfrm>
            <a:off x="282102" y="1067288"/>
            <a:ext cx="11819885" cy="4724400"/>
          </a:xfrm>
        </p:spPr>
        <p:txBody>
          <a:bodyPr/>
          <a:lstStyle/>
          <a:p>
            <a:r>
              <a:rPr lang="en-GB" altLang="en-US" dirty="0">
                <a:latin typeface="Verdana" panose="020B0604030504040204" pitchFamily="34" charset="0"/>
              </a:rPr>
              <a:t>There are several techniques all covered by the ROI umbrella</a:t>
            </a:r>
          </a:p>
          <a:p>
            <a:pPr lvl="1"/>
            <a:r>
              <a:rPr lang="en-GB" altLang="en-US" dirty="0">
                <a:latin typeface="Verdana" panose="020B0604030504040204" pitchFamily="34" charset="0"/>
              </a:rPr>
              <a:t>Cash Flow Techniques</a:t>
            </a:r>
          </a:p>
          <a:p>
            <a:pPr lvl="2"/>
            <a:r>
              <a:rPr lang="en-GB" altLang="en-US" dirty="0">
                <a:latin typeface="Verdana" panose="020B0604030504040204" pitchFamily="34" charset="0"/>
              </a:rPr>
              <a:t>Return on Capital employed</a:t>
            </a:r>
          </a:p>
          <a:p>
            <a:pPr lvl="2"/>
            <a:r>
              <a:rPr lang="en-GB" altLang="en-US" dirty="0">
                <a:latin typeface="Verdana" panose="020B0604030504040204" pitchFamily="34" charset="0"/>
              </a:rPr>
              <a:t>Return on Initial Investment</a:t>
            </a:r>
          </a:p>
          <a:p>
            <a:pPr lvl="2"/>
            <a:r>
              <a:rPr lang="en-GB" altLang="en-US" dirty="0">
                <a:latin typeface="Verdana" panose="020B0604030504040204" pitchFamily="34" charset="0"/>
              </a:rPr>
              <a:t>Return on Investment</a:t>
            </a:r>
          </a:p>
          <a:p>
            <a:pPr lvl="2"/>
            <a:r>
              <a:rPr lang="en-GB" altLang="en-US" dirty="0">
                <a:latin typeface="Verdana" panose="020B0604030504040204" pitchFamily="34" charset="0"/>
              </a:rPr>
              <a:t>Accounting Rate of Return</a:t>
            </a:r>
          </a:p>
          <a:p>
            <a:pPr lvl="2"/>
            <a:r>
              <a:rPr lang="en-GB" altLang="en-US" dirty="0">
                <a:latin typeface="Verdana" panose="020B0604030504040204" pitchFamily="34" charset="0"/>
              </a:rPr>
              <a:t>Internal Rate of Return</a:t>
            </a:r>
          </a:p>
        </p:txBody>
      </p:sp>
    </p:spTree>
    <p:extLst>
      <p:ext uri="{BB962C8B-B14F-4D97-AF65-F5344CB8AC3E}">
        <p14:creationId xmlns:p14="http://schemas.microsoft.com/office/powerpoint/2010/main" val="225465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1000"/>
                                        <p:tgtEl>
                                          <p:spTgt spid="43010"/>
                                        </p:tgtEl>
                                      </p:cBhvr>
                                    </p:animEffect>
                                    <p:anim calcmode="lin" valueType="num">
                                      <p:cBhvr>
                                        <p:cTn id="8" dur="1000" fill="hold"/>
                                        <p:tgtEl>
                                          <p:spTgt spid="43010"/>
                                        </p:tgtEl>
                                        <p:attrNameLst>
                                          <p:attrName>ppt_x</p:attrName>
                                        </p:attrNameLst>
                                      </p:cBhvr>
                                      <p:tavLst>
                                        <p:tav tm="0">
                                          <p:val>
                                            <p:strVal val="#ppt_x"/>
                                          </p:val>
                                        </p:tav>
                                        <p:tav tm="100000">
                                          <p:val>
                                            <p:strVal val="#ppt_x"/>
                                          </p:val>
                                        </p:tav>
                                      </p:tavLst>
                                    </p:anim>
                                    <p:anim calcmode="lin" valueType="num">
                                      <p:cBhvr>
                                        <p:cTn id="9" dur="1000" fill="hold"/>
                                        <p:tgtEl>
                                          <p:spTgt spid="430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Effect transition="in" filter="fade">
                                      <p:cBhvr>
                                        <p:cTn id="14" dur="1000"/>
                                        <p:tgtEl>
                                          <p:spTgt spid="43011">
                                            <p:txEl>
                                              <p:pRg st="0" end="0"/>
                                            </p:txEl>
                                          </p:spTgt>
                                        </p:tgtEl>
                                      </p:cBhvr>
                                    </p:animEffect>
                                    <p:anim calcmode="lin" valueType="num">
                                      <p:cBhvr>
                                        <p:cTn id="15" dur="1000" fill="hold"/>
                                        <p:tgtEl>
                                          <p:spTgt spid="4301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3011">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3011">
                                            <p:txEl>
                                              <p:pRg st="1" end="1"/>
                                            </p:txEl>
                                          </p:spTgt>
                                        </p:tgtEl>
                                        <p:attrNameLst>
                                          <p:attrName>style.visibility</p:attrName>
                                        </p:attrNameLst>
                                      </p:cBhvr>
                                      <p:to>
                                        <p:strVal val="visible"/>
                                      </p:to>
                                    </p:set>
                                    <p:animEffect transition="in" filter="fade">
                                      <p:cBhvr>
                                        <p:cTn id="19" dur="1000"/>
                                        <p:tgtEl>
                                          <p:spTgt spid="43011">
                                            <p:txEl>
                                              <p:pRg st="1" end="1"/>
                                            </p:txEl>
                                          </p:spTgt>
                                        </p:tgtEl>
                                      </p:cBhvr>
                                    </p:animEffect>
                                    <p:anim calcmode="lin" valueType="num">
                                      <p:cBhvr>
                                        <p:cTn id="20" dur="10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3011">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3011">
                                            <p:txEl>
                                              <p:pRg st="2" end="2"/>
                                            </p:txEl>
                                          </p:spTgt>
                                        </p:tgtEl>
                                        <p:attrNameLst>
                                          <p:attrName>style.visibility</p:attrName>
                                        </p:attrNameLst>
                                      </p:cBhvr>
                                      <p:to>
                                        <p:strVal val="visible"/>
                                      </p:to>
                                    </p:set>
                                    <p:animEffect transition="in" filter="fade">
                                      <p:cBhvr>
                                        <p:cTn id="24" dur="1000"/>
                                        <p:tgtEl>
                                          <p:spTgt spid="43011">
                                            <p:txEl>
                                              <p:pRg st="2" end="2"/>
                                            </p:txEl>
                                          </p:spTgt>
                                        </p:tgtEl>
                                      </p:cBhvr>
                                    </p:animEffect>
                                    <p:anim calcmode="lin" valueType="num">
                                      <p:cBhvr>
                                        <p:cTn id="25"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3011">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3011">
                                            <p:txEl>
                                              <p:pRg st="3" end="3"/>
                                            </p:txEl>
                                          </p:spTgt>
                                        </p:tgtEl>
                                        <p:attrNameLst>
                                          <p:attrName>style.visibility</p:attrName>
                                        </p:attrNameLst>
                                      </p:cBhvr>
                                      <p:to>
                                        <p:strVal val="visible"/>
                                      </p:to>
                                    </p:set>
                                    <p:animEffect transition="in" filter="fade">
                                      <p:cBhvr>
                                        <p:cTn id="29" dur="1000"/>
                                        <p:tgtEl>
                                          <p:spTgt spid="43011">
                                            <p:txEl>
                                              <p:pRg st="3" end="3"/>
                                            </p:txEl>
                                          </p:spTgt>
                                        </p:tgtEl>
                                      </p:cBhvr>
                                    </p:animEffect>
                                    <p:anim calcmode="lin" valueType="num">
                                      <p:cBhvr>
                                        <p:cTn id="30" dur="10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3011">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3011">
                                            <p:txEl>
                                              <p:pRg st="4" end="4"/>
                                            </p:txEl>
                                          </p:spTgt>
                                        </p:tgtEl>
                                        <p:attrNameLst>
                                          <p:attrName>style.visibility</p:attrName>
                                        </p:attrNameLst>
                                      </p:cBhvr>
                                      <p:to>
                                        <p:strVal val="visible"/>
                                      </p:to>
                                    </p:set>
                                    <p:animEffect transition="in" filter="fade">
                                      <p:cBhvr>
                                        <p:cTn id="34" dur="1000"/>
                                        <p:tgtEl>
                                          <p:spTgt spid="43011">
                                            <p:txEl>
                                              <p:pRg st="4" end="4"/>
                                            </p:txEl>
                                          </p:spTgt>
                                        </p:tgtEl>
                                      </p:cBhvr>
                                    </p:animEffect>
                                    <p:anim calcmode="lin" valueType="num">
                                      <p:cBhvr>
                                        <p:cTn id="35" dur="10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3011">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3011">
                                            <p:txEl>
                                              <p:pRg st="5" end="5"/>
                                            </p:txEl>
                                          </p:spTgt>
                                        </p:tgtEl>
                                        <p:attrNameLst>
                                          <p:attrName>style.visibility</p:attrName>
                                        </p:attrNameLst>
                                      </p:cBhvr>
                                      <p:to>
                                        <p:strVal val="visible"/>
                                      </p:to>
                                    </p:set>
                                    <p:animEffect transition="in" filter="fade">
                                      <p:cBhvr>
                                        <p:cTn id="39" dur="1000"/>
                                        <p:tgtEl>
                                          <p:spTgt spid="43011">
                                            <p:txEl>
                                              <p:pRg st="5" end="5"/>
                                            </p:txEl>
                                          </p:spTgt>
                                        </p:tgtEl>
                                      </p:cBhvr>
                                    </p:animEffect>
                                    <p:anim calcmode="lin" valueType="num">
                                      <p:cBhvr>
                                        <p:cTn id="40" dur="10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3011">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43011">
                                            <p:txEl>
                                              <p:pRg st="6" end="6"/>
                                            </p:txEl>
                                          </p:spTgt>
                                        </p:tgtEl>
                                        <p:attrNameLst>
                                          <p:attrName>style.visibility</p:attrName>
                                        </p:attrNameLst>
                                      </p:cBhvr>
                                      <p:to>
                                        <p:strVal val="visible"/>
                                      </p:to>
                                    </p:set>
                                    <p:animEffect transition="in" filter="fade">
                                      <p:cBhvr>
                                        <p:cTn id="44" dur="1000"/>
                                        <p:tgtEl>
                                          <p:spTgt spid="43011">
                                            <p:txEl>
                                              <p:pRg st="6" end="6"/>
                                            </p:txEl>
                                          </p:spTgt>
                                        </p:tgtEl>
                                      </p:cBhvr>
                                    </p:animEffect>
                                    <p:anim calcmode="lin" valueType="num">
                                      <p:cBhvr>
                                        <p:cTn id="45"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30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9CB5BFF3-037F-4EB8-AE5E-6B5C89564317}"/>
              </a:ext>
            </a:extLst>
          </p:cNvPr>
          <p:cNvSpPr>
            <a:spLocks noGrp="1" noChangeArrowheads="1"/>
          </p:cNvSpPr>
          <p:nvPr>
            <p:ph type="title"/>
          </p:nvPr>
        </p:nvSpPr>
        <p:spPr/>
        <p:txBody>
          <a:bodyPr/>
          <a:lstStyle/>
          <a:p>
            <a:r>
              <a:rPr lang="en-GB" altLang="en-US" dirty="0">
                <a:latin typeface="Verdana" panose="020B0604030504040204" pitchFamily="34" charset="0"/>
              </a:rPr>
              <a:t>Return on Investment</a:t>
            </a:r>
          </a:p>
        </p:txBody>
      </p:sp>
      <p:sp>
        <p:nvSpPr>
          <p:cNvPr id="45059" name="Rectangle 3">
            <a:extLst>
              <a:ext uri="{FF2B5EF4-FFF2-40B4-BE49-F238E27FC236}">
                <a16:creationId xmlns:a16="http://schemas.microsoft.com/office/drawing/2014/main" id="{08FEDB9E-E46B-4875-9A30-6A54568A1645}"/>
              </a:ext>
            </a:extLst>
          </p:cNvPr>
          <p:cNvSpPr>
            <a:spLocks noGrp="1" noChangeArrowheads="1"/>
          </p:cNvSpPr>
          <p:nvPr>
            <p:ph type="body" idx="1"/>
          </p:nvPr>
        </p:nvSpPr>
        <p:spPr>
          <a:xfrm>
            <a:off x="1868489" y="1524000"/>
            <a:ext cx="8472487" cy="4724400"/>
          </a:xfrm>
        </p:spPr>
        <p:txBody>
          <a:bodyPr/>
          <a:lstStyle/>
          <a:p>
            <a:r>
              <a:rPr lang="en-GB" altLang="en-US" dirty="0">
                <a:latin typeface="Verdana" panose="020B0604030504040204" pitchFamily="34" charset="0"/>
              </a:rPr>
              <a:t>Annual profit as a percentage of the Initial Investment</a:t>
            </a:r>
          </a:p>
        </p:txBody>
      </p:sp>
      <p:sp>
        <p:nvSpPr>
          <p:cNvPr id="45060" name="Text Box 4">
            <a:extLst>
              <a:ext uri="{FF2B5EF4-FFF2-40B4-BE49-F238E27FC236}">
                <a16:creationId xmlns:a16="http://schemas.microsoft.com/office/drawing/2014/main" id="{2F713C3D-22B5-4820-9A7F-1DB0194A945F}"/>
              </a:ext>
            </a:extLst>
          </p:cNvPr>
          <p:cNvSpPr txBox="1">
            <a:spLocks noChangeArrowheads="1"/>
          </p:cNvSpPr>
          <p:nvPr/>
        </p:nvSpPr>
        <p:spPr bwMode="auto">
          <a:xfrm>
            <a:off x="1592264" y="3355976"/>
            <a:ext cx="42497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800" b="1" dirty="0">
                <a:latin typeface="Arial" panose="020B0604020202020204" pitchFamily="34" charset="0"/>
              </a:rPr>
              <a:t>Return on Investment = </a:t>
            </a:r>
          </a:p>
        </p:txBody>
      </p:sp>
      <p:sp>
        <p:nvSpPr>
          <p:cNvPr id="45061" name="Text Box 5">
            <a:extLst>
              <a:ext uri="{FF2B5EF4-FFF2-40B4-BE49-F238E27FC236}">
                <a16:creationId xmlns:a16="http://schemas.microsoft.com/office/drawing/2014/main" id="{97155509-0F38-41FD-A81F-3DEBBCCA43C1}"/>
              </a:ext>
            </a:extLst>
          </p:cNvPr>
          <p:cNvSpPr txBox="1">
            <a:spLocks noChangeArrowheads="1"/>
          </p:cNvSpPr>
          <p:nvPr/>
        </p:nvSpPr>
        <p:spPr bwMode="auto">
          <a:xfrm>
            <a:off x="5567363" y="3054351"/>
            <a:ext cx="5130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800" b="1" dirty="0">
                <a:latin typeface="Arial" panose="020B0604020202020204" pitchFamily="34" charset="0"/>
              </a:rPr>
              <a:t>Average Annual Profit x100%</a:t>
            </a:r>
          </a:p>
        </p:txBody>
      </p:sp>
      <p:sp>
        <p:nvSpPr>
          <p:cNvPr id="45062" name="Text Box 6">
            <a:extLst>
              <a:ext uri="{FF2B5EF4-FFF2-40B4-BE49-F238E27FC236}">
                <a16:creationId xmlns:a16="http://schemas.microsoft.com/office/drawing/2014/main" id="{445668C9-B59A-46E2-BDE6-D5B2302B8AA3}"/>
              </a:ext>
            </a:extLst>
          </p:cNvPr>
          <p:cNvSpPr txBox="1">
            <a:spLocks noChangeArrowheads="1"/>
          </p:cNvSpPr>
          <p:nvPr/>
        </p:nvSpPr>
        <p:spPr bwMode="auto">
          <a:xfrm>
            <a:off x="6650038" y="3743326"/>
            <a:ext cx="30924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800" b="1" dirty="0">
                <a:latin typeface="Arial" panose="020B0604020202020204" pitchFamily="34" charset="0"/>
              </a:rPr>
              <a:t>Initial Investment</a:t>
            </a:r>
          </a:p>
        </p:txBody>
      </p:sp>
      <p:sp>
        <p:nvSpPr>
          <p:cNvPr id="45063" name="Line 7">
            <a:extLst>
              <a:ext uri="{FF2B5EF4-FFF2-40B4-BE49-F238E27FC236}">
                <a16:creationId xmlns:a16="http://schemas.microsoft.com/office/drawing/2014/main" id="{B23BA3E4-B330-4EAB-B99D-6D4FA7D0A341}"/>
              </a:ext>
            </a:extLst>
          </p:cNvPr>
          <p:cNvSpPr>
            <a:spLocks noChangeShapeType="1"/>
          </p:cNvSpPr>
          <p:nvPr/>
        </p:nvSpPr>
        <p:spPr bwMode="auto">
          <a:xfrm>
            <a:off x="5656264" y="3657600"/>
            <a:ext cx="5011737"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barn(inVertical)">
                                      <p:cBhvr>
                                        <p:cTn id="7" dur="500"/>
                                        <p:tgtEl>
                                          <p:spTgt spid="4505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5059">
                                            <p:txEl>
                                              <p:pRg st="0" end="0"/>
                                            </p:txEl>
                                          </p:spTgt>
                                        </p:tgtEl>
                                        <p:attrNameLst>
                                          <p:attrName>style.visibility</p:attrName>
                                        </p:attrNameLst>
                                      </p:cBhvr>
                                      <p:to>
                                        <p:strVal val="visible"/>
                                      </p:to>
                                    </p:set>
                                    <p:animEffect transition="in" filter="wipe(down)">
                                      <p:cBhvr>
                                        <p:cTn id="12" dur="500"/>
                                        <p:tgtEl>
                                          <p:spTgt spid="4505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5060"/>
                                        </p:tgtEl>
                                        <p:attrNameLst>
                                          <p:attrName>style.visibility</p:attrName>
                                        </p:attrNameLst>
                                      </p:cBhvr>
                                      <p:to>
                                        <p:strVal val="visible"/>
                                      </p:to>
                                    </p:set>
                                    <p:animEffect transition="in" filter="wipe(down)">
                                      <p:cBhvr>
                                        <p:cTn id="17" dur="500"/>
                                        <p:tgtEl>
                                          <p:spTgt spid="45060"/>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5061"/>
                                        </p:tgtEl>
                                        <p:attrNameLst>
                                          <p:attrName>style.visibility</p:attrName>
                                        </p:attrNameLst>
                                      </p:cBhvr>
                                      <p:to>
                                        <p:strVal val="visible"/>
                                      </p:to>
                                    </p:set>
                                    <p:animEffect transition="in" filter="barn(inVertical)">
                                      <p:cBhvr>
                                        <p:cTn id="22" dur="500"/>
                                        <p:tgtEl>
                                          <p:spTgt spid="4506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5063"/>
                                        </p:tgtEl>
                                        <p:attrNameLst>
                                          <p:attrName>style.visibility</p:attrName>
                                        </p:attrNameLst>
                                      </p:cBhvr>
                                      <p:to>
                                        <p:strVal val="visible"/>
                                      </p:to>
                                    </p:set>
                                    <p:animEffect transition="in" filter="barn(inVertical)">
                                      <p:cBhvr>
                                        <p:cTn id="27" dur="500"/>
                                        <p:tgtEl>
                                          <p:spTgt spid="45063"/>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5062"/>
                                        </p:tgtEl>
                                        <p:attrNameLst>
                                          <p:attrName>style.visibility</p:attrName>
                                        </p:attrNameLst>
                                      </p:cBhvr>
                                      <p:to>
                                        <p:strVal val="visible"/>
                                      </p:to>
                                    </p:set>
                                    <p:animEffect transition="in" filter="fade">
                                      <p:cBhvr>
                                        <p:cTn id="32" dur="1000"/>
                                        <p:tgtEl>
                                          <p:spTgt spid="45062"/>
                                        </p:tgtEl>
                                      </p:cBhvr>
                                    </p:animEffect>
                                    <p:anim calcmode="lin" valueType="num">
                                      <p:cBhvr>
                                        <p:cTn id="33" dur="1000" fill="hold"/>
                                        <p:tgtEl>
                                          <p:spTgt spid="45062"/>
                                        </p:tgtEl>
                                        <p:attrNameLst>
                                          <p:attrName>ppt_x</p:attrName>
                                        </p:attrNameLst>
                                      </p:cBhvr>
                                      <p:tavLst>
                                        <p:tav tm="0">
                                          <p:val>
                                            <p:strVal val="#ppt_x"/>
                                          </p:val>
                                        </p:tav>
                                        <p:tav tm="100000">
                                          <p:val>
                                            <p:strVal val="#ppt_x"/>
                                          </p:val>
                                        </p:tav>
                                      </p:tavLst>
                                    </p:anim>
                                    <p:anim calcmode="lin" valueType="num">
                                      <p:cBhvr>
                                        <p:cTn id="34" dur="1000" fill="hold"/>
                                        <p:tgtEl>
                                          <p:spTgt spid="450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build="p"/>
      <p:bldP spid="45060" grpId="0"/>
      <p:bldP spid="45061" grpId="0"/>
      <p:bldP spid="45062" grpId="0"/>
      <p:bldP spid="45063"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4DC7B69-52DE-4425-A3CC-C05105F5F6C6}"/>
              </a:ext>
            </a:extLst>
          </p:cNvPr>
          <p:cNvSpPr>
            <a:spLocks noGrp="1" noChangeArrowheads="1"/>
          </p:cNvSpPr>
          <p:nvPr>
            <p:ph type="title"/>
          </p:nvPr>
        </p:nvSpPr>
        <p:spPr>
          <a:xfrm>
            <a:off x="609600" y="50800"/>
            <a:ext cx="10972800" cy="817563"/>
          </a:xfrm>
        </p:spPr>
        <p:txBody>
          <a:bodyPr/>
          <a:lstStyle/>
          <a:p>
            <a:r>
              <a:rPr lang="en-GB" altLang="en-US" dirty="0">
                <a:latin typeface="Verdana" panose="020B0604030504040204" pitchFamily="34" charset="0"/>
              </a:rPr>
              <a:t>Return on Investment</a:t>
            </a:r>
          </a:p>
        </p:txBody>
      </p:sp>
      <mc:AlternateContent xmlns:mc="http://schemas.openxmlformats.org/markup-compatibility/2006" xmlns:a14="http://schemas.microsoft.com/office/drawing/2010/main">
        <mc:Choice Requires="a14">
          <p:sp>
            <p:nvSpPr>
              <p:cNvPr id="47107" name="Rectangle 3">
                <a:extLst>
                  <a:ext uri="{FF2B5EF4-FFF2-40B4-BE49-F238E27FC236}">
                    <a16:creationId xmlns:a16="http://schemas.microsoft.com/office/drawing/2014/main" id="{9C66FF13-2E5C-453B-B893-DEF8AAD69F9D}"/>
                  </a:ext>
                </a:extLst>
              </p:cNvPr>
              <p:cNvSpPr>
                <a:spLocks noGrp="1" noChangeArrowheads="1"/>
              </p:cNvSpPr>
              <p:nvPr>
                <p:ph type="body" idx="1"/>
              </p:nvPr>
            </p:nvSpPr>
            <p:spPr>
              <a:xfrm>
                <a:off x="457201" y="868363"/>
                <a:ext cx="11125200" cy="4725041"/>
              </a:xfrm>
            </p:spPr>
            <p:txBody>
              <a:bodyPr>
                <a:normAutofit fontScale="62500" lnSpcReduction="20000"/>
              </a:bodyPr>
              <a:lstStyle/>
              <a:p>
                <a:r>
                  <a:rPr lang="en-GB" altLang="en-US" sz="5100" dirty="0">
                    <a:latin typeface="Verdana" panose="020B0604030504040204" pitchFamily="34" charset="0"/>
                  </a:rPr>
                  <a:t>Investment = £300,000</a:t>
                </a:r>
              </a:p>
              <a:p>
                <a:r>
                  <a:rPr lang="en-GB" altLang="en-US" sz="5100" dirty="0">
                    <a:latin typeface="Verdana" panose="020B0604030504040204" pitchFamily="34" charset="0"/>
                  </a:rPr>
                  <a:t>Total projected Profit = £90,000</a:t>
                </a:r>
              </a:p>
              <a:p>
                <a:r>
                  <a:rPr lang="en-GB" altLang="en-US" sz="5100" dirty="0">
                    <a:latin typeface="Verdana" panose="020B0604030504040204" pitchFamily="34" charset="0"/>
                  </a:rPr>
                  <a:t>Project duration = 3 years</a:t>
                </a:r>
              </a:p>
              <a:p>
                <a14:m>
                  <m:oMath xmlns:m="http://schemas.openxmlformats.org/officeDocument/2006/math">
                    <m:r>
                      <a:rPr lang="en-GB" altLang="en-US" sz="5100" b="0" i="1" smtClean="0">
                        <a:latin typeface="Cambria Math" panose="02040503050406030204" pitchFamily="18" charset="0"/>
                      </a:rPr>
                      <m:t>𝑅𝑒𝑡𝑢𝑟𝑛</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𝑜𝑛</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𝐼𝑛𝑣𝑒𝑠𝑡𝑚𝑒𝑛𝑡</m:t>
                    </m:r>
                    <m:r>
                      <a:rPr lang="en-GB" altLang="en-US" sz="5100" b="0" i="1" smtClean="0">
                        <a:latin typeface="Cambria Math" panose="02040503050406030204" pitchFamily="18" charset="0"/>
                      </a:rPr>
                      <m:t>=</m:t>
                    </m:r>
                    <m:f>
                      <m:fPr>
                        <m:ctrlPr>
                          <a:rPr lang="en-GB" altLang="en-US" sz="5100" b="0" i="1" smtClean="0">
                            <a:latin typeface="Cambria Math" panose="02040503050406030204" pitchFamily="18" charset="0"/>
                          </a:rPr>
                        </m:ctrlPr>
                      </m:fPr>
                      <m:num>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𝐴𝑣𝑒</m:t>
                        </m:r>
                        <m:r>
                          <a:rPr lang="en-GB" altLang="en-US" sz="5100" b="0" i="1" smtClean="0">
                            <a:latin typeface="Cambria Math" panose="02040503050406030204" pitchFamily="18" charset="0"/>
                          </a:rPr>
                          <m:t>.</m:t>
                        </m:r>
                        <m:r>
                          <a:rPr lang="en-GB" altLang="en-US" sz="5100" b="0" i="1" smtClean="0">
                            <a:latin typeface="Cambria Math" panose="02040503050406030204" pitchFamily="18" charset="0"/>
                          </a:rPr>
                          <m:t>𝐴𝑛</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𝑃𝑟𝑜𝑓</m:t>
                        </m:r>
                      </m:num>
                      <m:den>
                        <m:r>
                          <a:rPr lang="en-GB" altLang="en-US" sz="5100" b="0" i="1" smtClean="0">
                            <a:latin typeface="Cambria Math" panose="02040503050406030204" pitchFamily="18" charset="0"/>
                          </a:rPr>
                          <m:t>𝐼𝑛𝑖𝑡𝑖𝑎𝑙</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𝐼𝑛𝑣𝑒𝑠𝑡𝑚𝑒𝑛𝑡</m:t>
                        </m:r>
                      </m:den>
                    </m:f>
                    <m:r>
                      <a:rPr lang="en-GB" altLang="en-US" sz="5100" b="0" i="1" smtClean="0">
                        <a:latin typeface="Cambria Math" panose="02040503050406030204" pitchFamily="18" charset="0"/>
                        <a:ea typeface="Cambria Math" panose="02040503050406030204" pitchFamily="18" charset="0"/>
                      </a:rPr>
                      <m:t>×100</m:t>
                    </m:r>
                  </m:oMath>
                </a14:m>
                <a:endParaRPr lang="en-GB" altLang="en-US" sz="5100" b="0" dirty="0">
                  <a:latin typeface="Verdana" panose="020B0604030504040204" pitchFamily="34" charset="0"/>
                  <a:ea typeface="Cambria Math" panose="02040503050406030204" pitchFamily="18" charset="0"/>
                </a:endParaRPr>
              </a:p>
              <a:p>
                <a:r>
                  <a:rPr lang="en-GB" altLang="en-US" sz="5100" dirty="0">
                    <a:latin typeface="Verdana" panose="020B0604030504040204" pitchFamily="34" charset="0"/>
                    <a:ea typeface="Cambria Math" panose="02040503050406030204" pitchFamily="18" charset="0"/>
                  </a:rPr>
                  <a:t>This is calculated on annual basis so it would be £30000 profit per year</a:t>
                </a:r>
              </a:p>
              <a:p>
                <a:endParaRPr lang="en-GB" altLang="en-US" sz="5100" b="0" dirty="0">
                  <a:latin typeface="Verdana" panose="020B0604030504040204" pitchFamily="34" charset="0"/>
                  <a:ea typeface="Cambria Math" panose="02040503050406030204" pitchFamily="18" charset="0"/>
                </a:endParaRPr>
              </a:p>
              <a:p>
                <a14:m>
                  <m:oMath xmlns:m="http://schemas.openxmlformats.org/officeDocument/2006/math">
                    <m:r>
                      <a:rPr lang="en-GB" altLang="en-US" sz="5100" i="1">
                        <a:latin typeface="Cambria Math" panose="02040503050406030204" pitchFamily="18" charset="0"/>
                      </a:rPr>
                      <m:t>𝑅𝑒𝑡𝑢𝑟𝑛</m:t>
                    </m:r>
                    <m:r>
                      <a:rPr lang="en-GB" altLang="en-US" sz="5100" i="1">
                        <a:latin typeface="Cambria Math" panose="02040503050406030204" pitchFamily="18" charset="0"/>
                      </a:rPr>
                      <m:t> </m:t>
                    </m:r>
                    <m:r>
                      <a:rPr lang="en-GB" altLang="en-US" sz="5100" i="1">
                        <a:latin typeface="Cambria Math" panose="02040503050406030204" pitchFamily="18" charset="0"/>
                      </a:rPr>
                      <m:t>𝑜𝑛</m:t>
                    </m:r>
                    <m:r>
                      <a:rPr lang="en-GB" altLang="en-US" sz="5100" i="1">
                        <a:latin typeface="Cambria Math" panose="02040503050406030204" pitchFamily="18" charset="0"/>
                      </a:rPr>
                      <m:t> </m:t>
                    </m:r>
                    <m:r>
                      <a:rPr lang="en-GB" altLang="en-US" sz="5100" i="1">
                        <a:latin typeface="Cambria Math" panose="02040503050406030204" pitchFamily="18" charset="0"/>
                      </a:rPr>
                      <m:t>𝐼𝑛𝑣𝑒𝑠𝑡𝑚𝑒𝑛𝑡</m:t>
                    </m:r>
                    <m:r>
                      <a:rPr lang="en-GB" altLang="en-US" sz="5100" i="1">
                        <a:latin typeface="Cambria Math" panose="02040503050406030204" pitchFamily="18" charset="0"/>
                      </a:rPr>
                      <m:t>=</m:t>
                    </m:r>
                    <m:f>
                      <m:fPr>
                        <m:ctrlPr>
                          <a:rPr lang="en-GB" altLang="en-US" sz="5100" i="1">
                            <a:latin typeface="Cambria Math" panose="02040503050406030204" pitchFamily="18" charset="0"/>
                          </a:rPr>
                        </m:ctrlPr>
                      </m:fPr>
                      <m:num>
                        <m:r>
                          <a:rPr lang="en-GB" altLang="en-US" sz="5100" i="1">
                            <a:latin typeface="Cambria Math" panose="02040503050406030204" pitchFamily="18" charset="0"/>
                          </a:rPr>
                          <m:t> </m:t>
                        </m:r>
                        <m:r>
                          <a:rPr lang="en-GB" altLang="en-US" sz="5100" b="0" i="1" smtClean="0">
                            <a:latin typeface="Cambria Math" panose="02040503050406030204" pitchFamily="18" charset="0"/>
                          </a:rPr>
                          <m:t>30000</m:t>
                        </m:r>
                      </m:num>
                      <m:den>
                        <m:r>
                          <a:rPr lang="en-GB" altLang="en-US" sz="5100" b="0" i="1" smtClean="0">
                            <a:latin typeface="Cambria Math" panose="02040503050406030204" pitchFamily="18" charset="0"/>
                          </a:rPr>
                          <m:t>300000</m:t>
                        </m:r>
                      </m:den>
                    </m:f>
                    <m:r>
                      <a:rPr lang="en-GB" altLang="en-US" sz="5100" i="1">
                        <a:latin typeface="Cambria Math" panose="02040503050406030204" pitchFamily="18" charset="0"/>
                        <a:ea typeface="Cambria Math" panose="02040503050406030204" pitchFamily="18" charset="0"/>
                      </a:rPr>
                      <m:t>×100</m:t>
                    </m:r>
                    <m:r>
                      <a:rPr lang="en-GB" altLang="en-US" sz="5100" b="0" i="1" smtClean="0">
                        <a:latin typeface="Cambria Math" panose="02040503050406030204" pitchFamily="18" charset="0"/>
                        <a:ea typeface="Cambria Math" panose="02040503050406030204" pitchFamily="18" charset="0"/>
                      </a:rPr>
                      <m:t>   =  </m:t>
                    </m:r>
                    <m:r>
                      <a:rPr lang="en-GB" altLang="en-US" sz="5100" b="0" i="1" smtClean="0">
                        <a:solidFill>
                          <a:srgbClr val="C00000"/>
                        </a:solidFill>
                        <a:latin typeface="Cambria Math" panose="02040503050406030204" pitchFamily="18" charset="0"/>
                        <a:ea typeface="Cambria Math" panose="02040503050406030204" pitchFamily="18" charset="0"/>
                      </a:rPr>
                      <m:t>10%</m:t>
                    </m:r>
                  </m:oMath>
                </a14:m>
                <a:endParaRPr lang="en-GB" altLang="en-US" sz="5100" dirty="0">
                  <a:latin typeface="Verdana" panose="020B0604030504040204" pitchFamily="34" charset="0"/>
                  <a:ea typeface="Cambria Math" panose="02040503050406030204" pitchFamily="18" charset="0"/>
                </a:endParaRPr>
              </a:p>
              <a:p>
                <a:endParaRPr lang="en-GB" altLang="en-US" b="0" dirty="0">
                  <a:latin typeface="Verdana" panose="020B0604030504040204" pitchFamily="34" charset="0"/>
                  <a:ea typeface="Cambria Math" panose="02040503050406030204" pitchFamily="18" charset="0"/>
                </a:endParaRPr>
              </a:p>
              <a:p>
                <a:endParaRPr lang="en-GB" altLang="en-US" dirty="0">
                  <a:latin typeface="Verdana" panose="020B0604030504040204" pitchFamily="34" charset="0"/>
                </a:endParaRPr>
              </a:p>
            </p:txBody>
          </p:sp>
        </mc:Choice>
        <mc:Fallback xmlns="">
          <p:sp>
            <p:nvSpPr>
              <p:cNvPr id="47107" name="Rectangle 3">
                <a:extLst>
                  <a:ext uri="{FF2B5EF4-FFF2-40B4-BE49-F238E27FC236}">
                    <a16:creationId xmlns:a16="http://schemas.microsoft.com/office/drawing/2014/main" id="{9C66FF13-2E5C-453B-B893-DEF8AAD69F9D}"/>
                  </a:ext>
                </a:extLst>
              </p:cNvPr>
              <p:cNvSpPr>
                <a:spLocks noGrp="1" noRot="1" noChangeAspect="1" noMove="1" noResize="1" noEditPoints="1" noAdjustHandles="1" noChangeArrowheads="1" noChangeShapeType="1" noTextEdit="1"/>
              </p:cNvSpPr>
              <p:nvPr>
                <p:ph type="body" idx="1"/>
              </p:nvPr>
            </p:nvSpPr>
            <p:spPr>
              <a:xfrm>
                <a:off x="457201" y="868363"/>
                <a:ext cx="11125200" cy="4725041"/>
              </a:xfrm>
              <a:blipFill>
                <a:blip r:embed="rId3"/>
                <a:stretch>
                  <a:fillRect l="-1260" t="-3737"/>
                </a:stretch>
              </a:blipFill>
            </p:spPr>
            <p:txBody>
              <a:bodyPr/>
              <a:lstStyle/>
              <a:p>
                <a:r>
                  <a:rPr lang="en-GB">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ipe(down)">
                                      <p:cBhvr>
                                        <p:cTn id="7" dur="5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barn(inVertical)">
                                      <p:cBhvr>
                                        <p:cTn id="12" dur="500"/>
                                        <p:tgtEl>
                                          <p:spTgt spid="471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7107">
                                            <p:txEl>
                                              <p:pRg st="1" end="1"/>
                                            </p:txEl>
                                          </p:spTgt>
                                        </p:tgtEl>
                                        <p:attrNameLst>
                                          <p:attrName>style.visibility</p:attrName>
                                        </p:attrNameLst>
                                      </p:cBhvr>
                                      <p:to>
                                        <p:strVal val="visible"/>
                                      </p:to>
                                    </p:set>
                                    <p:animEffect transition="in" filter="barn(inVertical)">
                                      <p:cBhvr>
                                        <p:cTn id="17" dur="500"/>
                                        <p:tgtEl>
                                          <p:spTgt spid="4710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7107">
                                            <p:txEl>
                                              <p:pRg st="2" end="2"/>
                                            </p:txEl>
                                          </p:spTgt>
                                        </p:tgtEl>
                                        <p:attrNameLst>
                                          <p:attrName>style.visibility</p:attrName>
                                        </p:attrNameLst>
                                      </p:cBhvr>
                                      <p:to>
                                        <p:strVal val="visible"/>
                                      </p:to>
                                    </p:set>
                                    <p:animEffect transition="in" filter="barn(inVertical)">
                                      <p:cBhvr>
                                        <p:cTn id="22" dur="500"/>
                                        <p:tgtEl>
                                          <p:spTgt spid="4710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7107">
                                            <p:txEl>
                                              <p:pRg st="3" end="3"/>
                                            </p:txEl>
                                          </p:spTgt>
                                        </p:tgtEl>
                                        <p:attrNameLst>
                                          <p:attrName>style.visibility</p:attrName>
                                        </p:attrNameLst>
                                      </p:cBhvr>
                                      <p:to>
                                        <p:strVal val="visible"/>
                                      </p:to>
                                    </p:set>
                                    <p:animEffect transition="in" filter="barn(inVertical)">
                                      <p:cBhvr>
                                        <p:cTn id="27" dur="500"/>
                                        <p:tgtEl>
                                          <p:spTgt spid="4710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47107">
                                            <p:txEl>
                                              <p:pRg st="4" end="4"/>
                                            </p:txEl>
                                          </p:spTgt>
                                        </p:tgtEl>
                                        <p:attrNameLst>
                                          <p:attrName>style.visibility</p:attrName>
                                        </p:attrNameLst>
                                      </p:cBhvr>
                                      <p:to>
                                        <p:strVal val="visible"/>
                                      </p:to>
                                    </p:set>
                                    <p:animEffect transition="in" filter="barn(inVertical)">
                                      <p:cBhvr>
                                        <p:cTn id="32" dur="500"/>
                                        <p:tgtEl>
                                          <p:spTgt spid="4710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47107">
                                            <p:txEl>
                                              <p:pRg st="6" end="6"/>
                                            </p:txEl>
                                          </p:spTgt>
                                        </p:tgtEl>
                                        <p:attrNameLst>
                                          <p:attrName>style.visibility</p:attrName>
                                        </p:attrNameLst>
                                      </p:cBhvr>
                                      <p:to>
                                        <p:strVal val="visible"/>
                                      </p:to>
                                    </p:set>
                                    <p:animEffect transition="in" filter="barn(inVertical)">
                                      <p:cBhvr>
                                        <p:cTn id="37" dur="500"/>
                                        <p:tgtEl>
                                          <p:spTgt spid="471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15A2473C-B23F-4FAF-BC7C-CEB9CE9666B2}"/>
              </a:ext>
            </a:extLst>
          </p:cNvPr>
          <p:cNvSpPr>
            <a:spLocks noGrp="1" noChangeArrowheads="1"/>
          </p:cNvSpPr>
          <p:nvPr>
            <p:ph type="title"/>
          </p:nvPr>
        </p:nvSpPr>
        <p:spPr>
          <a:xfrm>
            <a:off x="609600" y="148178"/>
            <a:ext cx="10972800" cy="805132"/>
          </a:xfrm>
        </p:spPr>
        <p:txBody>
          <a:bodyPr/>
          <a:lstStyle/>
          <a:p>
            <a:r>
              <a:rPr lang="en-GB" altLang="en-US" dirty="0">
                <a:latin typeface="Verdana" panose="020B0604030504040204" pitchFamily="34" charset="0"/>
              </a:rPr>
              <a:t>Return on Investment</a:t>
            </a:r>
          </a:p>
        </p:txBody>
      </p:sp>
      <p:sp>
        <p:nvSpPr>
          <p:cNvPr id="49155" name="Rectangle 3">
            <a:extLst>
              <a:ext uri="{FF2B5EF4-FFF2-40B4-BE49-F238E27FC236}">
                <a16:creationId xmlns:a16="http://schemas.microsoft.com/office/drawing/2014/main" id="{29A44327-0965-4F4F-B69C-7C771ED75806}"/>
              </a:ext>
            </a:extLst>
          </p:cNvPr>
          <p:cNvSpPr>
            <a:spLocks noGrp="1" noChangeArrowheads="1"/>
          </p:cNvSpPr>
          <p:nvPr>
            <p:ph type="body" idx="1"/>
          </p:nvPr>
        </p:nvSpPr>
        <p:spPr>
          <a:xfrm>
            <a:off x="856035" y="1167319"/>
            <a:ext cx="10651786" cy="4124528"/>
          </a:xfrm>
        </p:spPr>
        <p:txBody>
          <a:bodyPr>
            <a:normAutofit/>
          </a:bodyPr>
          <a:lstStyle/>
          <a:p>
            <a:r>
              <a:rPr lang="en-GB" altLang="en-US" dirty="0">
                <a:latin typeface="Verdana" panose="020B0604030504040204" pitchFamily="34" charset="0"/>
              </a:rPr>
              <a:t>Does not consider the ‘time value’ of money.</a:t>
            </a:r>
          </a:p>
          <a:p>
            <a:r>
              <a:rPr lang="en-GB" altLang="en-US" dirty="0">
                <a:latin typeface="Verdana" panose="020B0604030504040204" pitchFamily="34" charset="0"/>
              </a:rPr>
              <a:t>Looks only at average annual profit – may get bigger profits in early years</a:t>
            </a:r>
          </a:p>
          <a:p>
            <a:pPr lvl="1"/>
            <a:r>
              <a:rPr lang="en-GB" altLang="en-US" dirty="0">
                <a:latin typeface="Verdana" panose="020B0604030504040204" pitchFamily="34" charset="0"/>
              </a:rPr>
              <a:t>£90,000 total profit, may be:</a:t>
            </a:r>
          </a:p>
          <a:p>
            <a:pPr lvl="2"/>
            <a:r>
              <a:rPr lang="en-GB" altLang="en-US" dirty="0">
                <a:latin typeface="Verdana" panose="020B0604030504040204" pitchFamily="34" charset="0"/>
              </a:rPr>
              <a:t>£60,000 year 1		 £10,000 year 1</a:t>
            </a:r>
          </a:p>
          <a:p>
            <a:pPr lvl="2"/>
            <a:r>
              <a:rPr lang="en-GB" altLang="en-US" dirty="0">
                <a:latin typeface="Verdana" panose="020B0604030504040204" pitchFamily="34" charset="0"/>
              </a:rPr>
              <a:t>£20,000 year 2		 £20,000 year 2</a:t>
            </a:r>
          </a:p>
          <a:p>
            <a:pPr lvl="2"/>
            <a:r>
              <a:rPr lang="en-GB" altLang="en-US" dirty="0">
                <a:latin typeface="Verdana" panose="020B0604030504040204" pitchFamily="34" charset="0"/>
              </a:rPr>
              <a:t>£10,000 year 3 		 £60,000 year 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1000"/>
                                        <p:tgtEl>
                                          <p:spTgt spid="49154"/>
                                        </p:tgtEl>
                                      </p:cBhvr>
                                    </p:animEffect>
                                    <p:anim calcmode="lin" valueType="num">
                                      <p:cBhvr>
                                        <p:cTn id="8" dur="1000" fill="hold"/>
                                        <p:tgtEl>
                                          <p:spTgt spid="49154"/>
                                        </p:tgtEl>
                                        <p:attrNameLst>
                                          <p:attrName>ppt_x</p:attrName>
                                        </p:attrNameLst>
                                      </p:cBhvr>
                                      <p:tavLst>
                                        <p:tav tm="0">
                                          <p:val>
                                            <p:strVal val="#ppt_x"/>
                                          </p:val>
                                        </p:tav>
                                        <p:tav tm="100000">
                                          <p:val>
                                            <p:strVal val="#ppt_x"/>
                                          </p:val>
                                        </p:tav>
                                      </p:tavLst>
                                    </p:anim>
                                    <p:anim calcmode="lin" valueType="num">
                                      <p:cBhvr>
                                        <p:cTn id="9" dur="1000" fill="hold"/>
                                        <p:tgtEl>
                                          <p:spTgt spid="4915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barn(inVertical)">
                                      <p:cBhvr>
                                        <p:cTn id="14" dur="500"/>
                                        <p:tgtEl>
                                          <p:spTgt spid="4915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49155">
                                            <p:txEl>
                                              <p:pRg st="1" end="1"/>
                                            </p:txEl>
                                          </p:spTgt>
                                        </p:tgtEl>
                                        <p:attrNameLst>
                                          <p:attrName>style.visibility</p:attrName>
                                        </p:attrNameLst>
                                      </p:cBhvr>
                                      <p:to>
                                        <p:strVal val="visible"/>
                                      </p:to>
                                    </p:set>
                                    <p:animEffect transition="in" filter="barn(inVertical)">
                                      <p:cBhvr>
                                        <p:cTn id="19" dur="500"/>
                                        <p:tgtEl>
                                          <p:spTgt spid="49155">
                                            <p:txEl>
                                              <p:pRg st="1" end="1"/>
                                            </p:tx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49155">
                                            <p:txEl>
                                              <p:pRg st="2" end="2"/>
                                            </p:txEl>
                                          </p:spTgt>
                                        </p:tgtEl>
                                        <p:attrNameLst>
                                          <p:attrName>style.visibility</p:attrName>
                                        </p:attrNameLst>
                                      </p:cBhvr>
                                      <p:to>
                                        <p:strVal val="visible"/>
                                      </p:to>
                                    </p:set>
                                    <p:animEffect transition="in" filter="barn(inVertical)">
                                      <p:cBhvr>
                                        <p:cTn id="22" dur="500"/>
                                        <p:tgtEl>
                                          <p:spTgt spid="49155">
                                            <p:txEl>
                                              <p:pRg st="2" end="2"/>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49155">
                                            <p:txEl>
                                              <p:pRg st="3" end="3"/>
                                            </p:txEl>
                                          </p:spTgt>
                                        </p:tgtEl>
                                        <p:attrNameLst>
                                          <p:attrName>style.visibility</p:attrName>
                                        </p:attrNameLst>
                                      </p:cBhvr>
                                      <p:to>
                                        <p:strVal val="visible"/>
                                      </p:to>
                                    </p:set>
                                    <p:animEffect transition="in" filter="barn(inVertical)">
                                      <p:cBhvr>
                                        <p:cTn id="25" dur="500"/>
                                        <p:tgtEl>
                                          <p:spTgt spid="49155">
                                            <p:txEl>
                                              <p:pRg st="3" end="3"/>
                                            </p:txEl>
                                          </p:spTgt>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49155">
                                            <p:txEl>
                                              <p:pRg st="4" end="4"/>
                                            </p:txEl>
                                          </p:spTgt>
                                        </p:tgtEl>
                                        <p:attrNameLst>
                                          <p:attrName>style.visibility</p:attrName>
                                        </p:attrNameLst>
                                      </p:cBhvr>
                                      <p:to>
                                        <p:strVal val="visible"/>
                                      </p:to>
                                    </p:set>
                                    <p:animEffect transition="in" filter="barn(inVertical)">
                                      <p:cBhvr>
                                        <p:cTn id="28" dur="500"/>
                                        <p:tgtEl>
                                          <p:spTgt spid="49155">
                                            <p:txEl>
                                              <p:pRg st="4" end="4"/>
                                            </p:txEl>
                                          </p:spTgt>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49155">
                                            <p:txEl>
                                              <p:pRg st="5" end="5"/>
                                            </p:txEl>
                                          </p:spTgt>
                                        </p:tgtEl>
                                        <p:attrNameLst>
                                          <p:attrName>style.visibility</p:attrName>
                                        </p:attrNameLst>
                                      </p:cBhvr>
                                      <p:to>
                                        <p:strVal val="visible"/>
                                      </p:to>
                                    </p:set>
                                    <p:animEffect transition="in" filter="barn(inVertical)">
                                      <p:cBhvr>
                                        <p:cTn id="31" dur="500"/>
                                        <p:tgtEl>
                                          <p:spTgt spid="491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703082"/>
          </a:xfrm>
        </p:spPr>
        <p:txBody>
          <a:bodyPr>
            <a:normAutofit/>
          </a:bodyPr>
          <a:lstStyle/>
          <a:p>
            <a:r>
              <a:rPr lang="en-GB" altLang="en-US" sz="4000" b="1" dirty="0">
                <a:latin typeface="Verdana" panose="020B0604030504040204" pitchFamily="34" charset="0"/>
              </a:rPr>
              <a:t>Non-Financial Methods</a:t>
            </a:r>
            <a:endParaRPr lang="en-GB" altLang="en-US" sz="4000" b="1" dirty="0">
              <a:solidFill>
                <a:srgbClr val="C00000"/>
              </a:solidFill>
              <a:latin typeface="Verdana" panose="020B0604030504040204" pitchFamily="34" charset="0"/>
            </a:endParaRP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24928" y="787940"/>
            <a:ext cx="11786008" cy="4795737"/>
          </a:xfrm>
        </p:spPr>
        <p:txBody>
          <a:bodyPr>
            <a:normAutofit fontScale="77500" lnSpcReduction="20000"/>
          </a:bodyPr>
          <a:lstStyle/>
          <a:p>
            <a:pPr>
              <a:lnSpc>
                <a:spcPct val="90000"/>
              </a:lnSpc>
              <a:buFont typeface="Wingdings" panose="05000000000000000000" pitchFamily="2" charset="2"/>
              <a:buChar char="§"/>
            </a:pPr>
            <a:r>
              <a:rPr lang="en-GB" altLang="en-US" dirty="0">
                <a:latin typeface="Verdana" panose="020B0604030504040204" pitchFamily="34" charset="0"/>
              </a:rPr>
              <a:t>Firms may have other strategic objectives which they prioritise other than profits or financial returns alone</a:t>
            </a:r>
          </a:p>
          <a:p>
            <a:pPr>
              <a:lnSpc>
                <a:spcPct val="90000"/>
              </a:lnSpc>
              <a:buFont typeface="Wingdings" panose="05000000000000000000" pitchFamily="2" charset="2"/>
              <a:buChar char="§"/>
            </a:pPr>
            <a:r>
              <a:rPr lang="en-GB" altLang="en-US" dirty="0" err="1">
                <a:latin typeface="Verdana" panose="020B0604030504040204" pitchFamily="34" charset="0"/>
              </a:rPr>
              <a:t>Eg</a:t>
            </a:r>
            <a:r>
              <a:rPr lang="en-GB" altLang="en-US" dirty="0">
                <a:latin typeface="Verdana" panose="020B0604030504040204" pitchFamily="34" charset="0"/>
              </a:rPr>
              <a:t>:</a:t>
            </a:r>
          </a:p>
          <a:p>
            <a:pPr>
              <a:lnSpc>
                <a:spcPct val="90000"/>
              </a:lnSpc>
              <a:buFont typeface="Wingdings" panose="05000000000000000000" pitchFamily="2" charset="2"/>
              <a:buChar char="§"/>
            </a:pPr>
            <a:r>
              <a:rPr lang="en-GB" altLang="en-US" dirty="0">
                <a:latin typeface="Verdana" panose="020B0604030504040204" pitchFamily="34" charset="0"/>
              </a:rPr>
              <a:t>Intent to develop core competencies( less emphasis on financial returns at the initial stages</a:t>
            </a:r>
          </a:p>
          <a:p>
            <a:pPr>
              <a:lnSpc>
                <a:spcPct val="90000"/>
              </a:lnSpc>
              <a:buFont typeface="Wingdings" panose="05000000000000000000" pitchFamily="2" charset="2"/>
              <a:buChar char="§"/>
            </a:pPr>
            <a:r>
              <a:rPr lang="en-GB" altLang="en-US" dirty="0">
                <a:latin typeface="Verdana" panose="020B0604030504040204" pitchFamily="34" charset="0"/>
              </a:rPr>
              <a:t>To capture larger market share</a:t>
            </a:r>
          </a:p>
          <a:p>
            <a:pPr>
              <a:lnSpc>
                <a:spcPct val="90000"/>
              </a:lnSpc>
              <a:buFont typeface="Wingdings" panose="05000000000000000000" pitchFamily="2" charset="2"/>
              <a:buChar char="§"/>
            </a:pPr>
            <a:r>
              <a:rPr lang="en-GB" altLang="en-US" dirty="0">
                <a:latin typeface="Verdana" panose="020B0604030504040204" pitchFamily="34" charset="0"/>
              </a:rPr>
              <a:t>Make it difficult for competitors to enter market</a:t>
            </a:r>
          </a:p>
          <a:p>
            <a:pPr>
              <a:lnSpc>
                <a:spcPct val="90000"/>
              </a:lnSpc>
              <a:buFont typeface="Wingdings" panose="05000000000000000000" pitchFamily="2" charset="2"/>
              <a:buChar char="§"/>
            </a:pPr>
            <a:r>
              <a:rPr lang="en-GB" altLang="en-US" dirty="0">
                <a:latin typeface="Verdana" panose="020B0604030504040204" pitchFamily="34" charset="0"/>
              </a:rPr>
              <a:t>Develop new product which together with existing ones make more sales in a particular market</a:t>
            </a:r>
          </a:p>
          <a:p>
            <a:pPr>
              <a:lnSpc>
                <a:spcPct val="90000"/>
              </a:lnSpc>
              <a:buFont typeface="Wingdings" panose="05000000000000000000" pitchFamily="2" charset="2"/>
              <a:buChar char="§"/>
            </a:pPr>
            <a:r>
              <a:rPr lang="en-GB" altLang="en-US" dirty="0">
                <a:latin typeface="Verdana" panose="020B0604030504040204" pitchFamily="34" charset="0"/>
              </a:rPr>
              <a:t>Develop core next generation technology to use in future products</a:t>
            </a:r>
          </a:p>
          <a:p>
            <a:pPr>
              <a:lnSpc>
                <a:spcPct val="90000"/>
              </a:lnSpc>
              <a:buFont typeface="Wingdings" panose="05000000000000000000" pitchFamily="2" charset="2"/>
              <a:buChar char="§"/>
            </a:pPr>
            <a:r>
              <a:rPr lang="en-GB" altLang="en-US" dirty="0">
                <a:latin typeface="Verdana" panose="020B0604030504040204" pitchFamily="34" charset="0"/>
              </a:rPr>
              <a:t>Reduce dependency on unreliable suppliers</a:t>
            </a:r>
          </a:p>
          <a:p>
            <a:pPr>
              <a:lnSpc>
                <a:spcPct val="90000"/>
              </a:lnSpc>
              <a:buFont typeface="Wingdings" panose="05000000000000000000" pitchFamily="2" charset="2"/>
              <a:buChar char="§"/>
            </a:pPr>
            <a:r>
              <a:rPr lang="en-GB" altLang="en-US" dirty="0">
                <a:latin typeface="Verdana" panose="020B0604030504040204" pitchFamily="34" charset="0"/>
              </a:rPr>
              <a:t>Prevent government intervention and regulation</a:t>
            </a:r>
          </a:p>
          <a:p>
            <a:pPr>
              <a:lnSpc>
                <a:spcPct val="90000"/>
              </a:lnSpc>
              <a:buFont typeface="Wingdings" panose="05000000000000000000" pitchFamily="2" charset="2"/>
              <a:buChar char="§"/>
            </a:pPr>
            <a:r>
              <a:rPr lang="en-GB" altLang="en-US" dirty="0">
                <a:latin typeface="Verdana" panose="020B0604030504040204" pitchFamily="34" charset="0"/>
              </a:rPr>
              <a:t>Restore and improve corporate image</a:t>
            </a:r>
          </a:p>
          <a:p>
            <a:pPr>
              <a:lnSpc>
                <a:spcPct val="90000"/>
              </a:lnSpc>
              <a:buFont typeface="Wingdings" panose="05000000000000000000" pitchFamily="2" charset="2"/>
              <a:buChar char="§"/>
            </a:pPr>
            <a:r>
              <a:rPr lang="en-GB" altLang="en-US" dirty="0">
                <a:latin typeface="Verdana" panose="020B0604030504040204" pitchFamily="34" charset="0"/>
              </a:rPr>
              <a:t>Enhance brand recognition</a:t>
            </a:r>
          </a:p>
          <a:p>
            <a:pPr>
              <a:lnSpc>
                <a:spcPct val="90000"/>
              </a:lnSpc>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167661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7" dur="500"/>
                                        <p:tgtEl>
                                          <p:spTgt spid="13209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32" dur="500"/>
                                        <p:tgtEl>
                                          <p:spTgt spid="13209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37" dur="500"/>
                                        <p:tgtEl>
                                          <p:spTgt spid="13209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32099">
                                            <p:txEl>
                                              <p:pRg st="6" end="6"/>
                                            </p:txEl>
                                          </p:spTgt>
                                        </p:tgtEl>
                                        <p:attrNameLst>
                                          <p:attrName>style.visibility</p:attrName>
                                        </p:attrNameLst>
                                      </p:cBhvr>
                                      <p:to>
                                        <p:strVal val="visible"/>
                                      </p:to>
                                    </p:set>
                                    <p:animEffect transition="in" filter="barn(inVertical)">
                                      <p:cBhvr>
                                        <p:cTn id="42" dur="500"/>
                                        <p:tgtEl>
                                          <p:spTgt spid="132099">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32099">
                                            <p:txEl>
                                              <p:pRg st="7" end="7"/>
                                            </p:txEl>
                                          </p:spTgt>
                                        </p:tgtEl>
                                        <p:attrNameLst>
                                          <p:attrName>style.visibility</p:attrName>
                                        </p:attrNameLst>
                                      </p:cBhvr>
                                      <p:to>
                                        <p:strVal val="visible"/>
                                      </p:to>
                                    </p:set>
                                    <p:animEffect transition="in" filter="barn(inVertical)">
                                      <p:cBhvr>
                                        <p:cTn id="47" dur="500"/>
                                        <p:tgtEl>
                                          <p:spTgt spid="132099">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32099">
                                            <p:txEl>
                                              <p:pRg st="8" end="8"/>
                                            </p:txEl>
                                          </p:spTgt>
                                        </p:tgtEl>
                                        <p:attrNameLst>
                                          <p:attrName>style.visibility</p:attrName>
                                        </p:attrNameLst>
                                      </p:cBhvr>
                                      <p:to>
                                        <p:strVal val="visible"/>
                                      </p:to>
                                    </p:set>
                                    <p:animEffect transition="in" filter="barn(inVertical)">
                                      <p:cBhvr>
                                        <p:cTn id="52" dur="500"/>
                                        <p:tgtEl>
                                          <p:spTgt spid="132099">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32099">
                                            <p:txEl>
                                              <p:pRg st="9" end="9"/>
                                            </p:txEl>
                                          </p:spTgt>
                                        </p:tgtEl>
                                        <p:attrNameLst>
                                          <p:attrName>style.visibility</p:attrName>
                                        </p:attrNameLst>
                                      </p:cBhvr>
                                      <p:to>
                                        <p:strVal val="visible"/>
                                      </p:to>
                                    </p:set>
                                    <p:animEffect transition="in" filter="barn(inVertical)">
                                      <p:cBhvr>
                                        <p:cTn id="57" dur="500"/>
                                        <p:tgtEl>
                                          <p:spTgt spid="132099">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132099">
                                            <p:txEl>
                                              <p:pRg st="10" end="10"/>
                                            </p:txEl>
                                          </p:spTgt>
                                        </p:tgtEl>
                                        <p:attrNameLst>
                                          <p:attrName>style.visibility</p:attrName>
                                        </p:attrNameLst>
                                      </p:cBhvr>
                                      <p:to>
                                        <p:strVal val="visible"/>
                                      </p:to>
                                    </p:set>
                                    <p:animEffect transition="in" filter="barn(inVertical)">
                                      <p:cBhvr>
                                        <p:cTn id="62" dur="500"/>
                                        <p:tgtEl>
                                          <p:spTgt spid="1320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502403"/>
          </a:xfrm>
        </p:spPr>
        <p:txBody>
          <a:bodyPr>
            <a:normAutofit/>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Checklist Model</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755010" y="1932317"/>
            <a:ext cx="10972800" cy="3184968"/>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Draw/write a list of questions to review projects then</a:t>
            </a:r>
          </a:p>
          <a:p>
            <a:pPr>
              <a:lnSpc>
                <a:spcPct val="90000"/>
              </a:lnSpc>
              <a:buFont typeface="Wingdings" panose="05000000000000000000" pitchFamily="2" charset="2"/>
              <a:buChar char="§"/>
            </a:pPr>
            <a:r>
              <a:rPr lang="en-GB" altLang="en-US" dirty="0">
                <a:latin typeface="Verdana" panose="020B0604030504040204" pitchFamily="34" charset="0"/>
              </a:rPr>
              <a:t>Determine acceptance or rejection base on answering the questions</a:t>
            </a:r>
          </a:p>
          <a:p>
            <a:pPr>
              <a:lnSpc>
                <a:spcPct val="90000"/>
              </a:lnSpc>
              <a:buFont typeface="Wingdings" panose="05000000000000000000" pitchFamily="2" charset="2"/>
              <a:buChar char="§"/>
            </a:pPr>
            <a:r>
              <a:rPr lang="en-GB" altLang="en-US" dirty="0">
                <a:latin typeface="Verdana" panose="020B0604030504040204" pitchFamily="34" charset="0"/>
              </a:rPr>
              <a:t>Several variation of this model exist so it offer flexibility</a:t>
            </a:r>
          </a:p>
        </p:txBody>
      </p:sp>
    </p:spTree>
    <p:extLst>
      <p:ext uri="{BB962C8B-B14F-4D97-AF65-F5344CB8AC3E}">
        <p14:creationId xmlns:p14="http://schemas.microsoft.com/office/powerpoint/2010/main" val="225723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634990"/>
          </a:xfrm>
        </p:spPr>
        <p:txBody>
          <a:bodyPr>
            <a:normAutofit fontScale="90000"/>
          </a:bodyPr>
          <a:lstStyle/>
          <a:p>
            <a:r>
              <a:rPr lang="en-GB" altLang="en-US" sz="4000" b="1" dirty="0">
                <a:solidFill>
                  <a:srgbClr val="C00000"/>
                </a:solidFill>
                <a:latin typeface="Verdana" panose="020B0604030504040204" pitchFamily="34" charset="0"/>
              </a:rPr>
              <a:t>Checklist Model Example </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24928" y="846306"/>
            <a:ext cx="11402882" cy="4270979"/>
          </a:xfrm>
        </p:spPr>
        <p:txBody>
          <a:bodyPr>
            <a:normAutofit/>
          </a:bodyPr>
          <a:lstStyle/>
          <a:p>
            <a:pPr>
              <a:lnSpc>
                <a:spcPct val="90000"/>
              </a:lnSpc>
              <a:buFont typeface="Wingdings" panose="05000000000000000000" pitchFamily="2" charset="2"/>
              <a:buChar char="§"/>
            </a:pPr>
            <a:endParaRPr lang="en-GB" altLang="en-US" dirty="0">
              <a:latin typeface="Verdana" panose="020B0604030504040204" pitchFamily="34" charset="0"/>
            </a:endParaRPr>
          </a:p>
        </p:txBody>
      </p:sp>
      <p:pic>
        <p:nvPicPr>
          <p:cNvPr id="3" name="Picture 2">
            <a:extLst>
              <a:ext uri="{FF2B5EF4-FFF2-40B4-BE49-F238E27FC236}">
                <a16:creationId xmlns:a16="http://schemas.microsoft.com/office/drawing/2014/main" id="{89585ADE-E593-8D21-454D-E013D3AAB525}"/>
              </a:ext>
            </a:extLst>
          </p:cNvPr>
          <p:cNvPicPr>
            <a:picLocks noChangeAspect="1"/>
          </p:cNvPicPr>
          <p:nvPr/>
        </p:nvPicPr>
        <p:blipFill rotWithShape="1">
          <a:blip r:embed="rId3"/>
          <a:srcRect l="29920" t="26796" r="23325" b="14180"/>
          <a:stretch/>
        </p:blipFill>
        <p:spPr>
          <a:xfrm>
            <a:off x="145915" y="719848"/>
            <a:ext cx="11819106" cy="4863829"/>
          </a:xfrm>
          <a:prstGeom prst="rect">
            <a:avLst/>
          </a:prstGeom>
        </p:spPr>
      </p:pic>
    </p:spTree>
    <p:extLst>
      <p:ext uri="{BB962C8B-B14F-4D97-AF65-F5344CB8AC3E}">
        <p14:creationId xmlns:p14="http://schemas.microsoft.com/office/powerpoint/2010/main" val="309025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nodePh="1">
                                  <p:stCondLst>
                                    <p:cond delay="0"/>
                                  </p:stCondLst>
                                  <p:endCondLst>
                                    <p:cond evt="begin" delay="0">
                                      <p:tn val="10"/>
                                    </p:cond>
                                  </p:end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502403"/>
          </a:xfrm>
        </p:spPr>
        <p:txBody>
          <a:bodyPr>
            <a:normAutofit/>
          </a:bodyPr>
          <a:lstStyle/>
          <a:p>
            <a:r>
              <a:rPr lang="en-GB" altLang="en-US" sz="4000" b="1" dirty="0">
                <a:solidFill>
                  <a:srgbClr val="C00000"/>
                </a:solidFill>
                <a:latin typeface="Verdana" panose="020B0604030504040204" pitchFamily="34" charset="0"/>
              </a:rPr>
              <a:t>Checklist Shortcomings</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755010" y="1932317"/>
            <a:ext cx="10972800" cy="3184968"/>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Fails to answer relative value or importance of potential projects to the organisation</a:t>
            </a:r>
          </a:p>
          <a:p>
            <a:pPr>
              <a:lnSpc>
                <a:spcPct val="90000"/>
              </a:lnSpc>
              <a:buFont typeface="Wingdings" panose="05000000000000000000" pitchFamily="2" charset="2"/>
              <a:buChar char="§"/>
            </a:pPr>
            <a:r>
              <a:rPr lang="en-GB" altLang="en-US" dirty="0">
                <a:latin typeface="Verdana" panose="020B0604030504040204" pitchFamily="34" charset="0"/>
              </a:rPr>
              <a:t>Each potential project may require different set of questions and answers which makes comparison challenging</a:t>
            </a:r>
          </a:p>
          <a:p>
            <a:pPr>
              <a:lnSpc>
                <a:spcPct val="90000"/>
              </a:lnSpc>
              <a:buFont typeface="Wingdings" panose="05000000000000000000" pitchFamily="2" charset="2"/>
              <a:buChar char="§"/>
            </a:pPr>
            <a:r>
              <a:rPr lang="en-GB" altLang="en-US" dirty="0">
                <a:latin typeface="Verdana" panose="020B0604030504040204" pitchFamily="34" charset="0"/>
              </a:rPr>
              <a:t>Open to power play, politics and manipulation </a:t>
            </a:r>
          </a:p>
          <a:p>
            <a:pPr>
              <a:lnSpc>
                <a:spcPct val="90000"/>
              </a:lnSpc>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1693173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502403"/>
          </a:xfrm>
        </p:spPr>
        <p:txBody>
          <a:bodyPr>
            <a:normAutofit/>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215660" y="1507787"/>
            <a:ext cx="11512150" cy="4319081"/>
          </a:xfrm>
        </p:spPr>
        <p:txBody>
          <a:bodyPr>
            <a:normAutofit fontScale="77500" lnSpcReduction="20000"/>
          </a:bodyPr>
          <a:lstStyle/>
          <a:p>
            <a:pPr>
              <a:lnSpc>
                <a:spcPct val="90000"/>
              </a:lnSpc>
              <a:buFont typeface="Wingdings" panose="05000000000000000000" pitchFamily="2" charset="2"/>
              <a:buChar char="§"/>
            </a:pPr>
            <a:r>
              <a:rPr lang="en-GB" altLang="en-US" dirty="0">
                <a:latin typeface="Verdana" panose="020B0604030504040204" pitchFamily="34" charset="0"/>
              </a:rPr>
              <a:t>Uses several weighted criteria by giving weight to each selection criteria</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Weighted scores can include quantitative/qualitative</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Scores are assigned to each criteria base on their importance to the project or organisation</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The weights and scores are multiplied to get a total weighted score</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Projects can then be compared base on their weighted scores and higher scores are treated better</a:t>
            </a:r>
          </a:p>
        </p:txBody>
      </p:sp>
    </p:spTree>
    <p:extLst>
      <p:ext uri="{BB962C8B-B14F-4D97-AF65-F5344CB8AC3E}">
        <p14:creationId xmlns:p14="http://schemas.microsoft.com/office/powerpoint/2010/main" val="42348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6" end="6"/>
                                            </p:txEl>
                                          </p:spTgt>
                                        </p:tgtEl>
                                        <p:attrNameLst>
                                          <p:attrName>style.visibility</p:attrName>
                                        </p:attrNameLst>
                                      </p:cBhvr>
                                      <p:to>
                                        <p:strVal val="visible"/>
                                      </p:to>
                                    </p:set>
                                    <p:animEffect transition="in" filter="barn(inVertical)">
                                      <p:cBhvr>
                                        <p:cTn id="27" dur="500"/>
                                        <p:tgtEl>
                                          <p:spTgt spid="13209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8" end="8"/>
                                            </p:txEl>
                                          </p:spTgt>
                                        </p:tgtEl>
                                        <p:attrNameLst>
                                          <p:attrName>style.visibility</p:attrName>
                                        </p:attrNameLst>
                                      </p:cBhvr>
                                      <p:to>
                                        <p:strVal val="visible"/>
                                      </p:to>
                                    </p:set>
                                    <p:animEffect transition="in" filter="barn(inVertical)">
                                      <p:cBhvr>
                                        <p:cTn id="32" dur="500"/>
                                        <p:tgtEl>
                                          <p:spTgt spid="132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09105"/>
          </a:xfrm>
        </p:spPr>
        <p:txBody>
          <a:bodyPr>
            <a:normAutofit fontScale="90000"/>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215660" y="1716658"/>
            <a:ext cx="11512150" cy="3847380"/>
          </a:xfrm>
        </p:spPr>
        <p:txBody>
          <a:bodyPr>
            <a:normAutofit/>
          </a:bodyPr>
          <a:lstStyle/>
          <a:p>
            <a:pPr>
              <a:lnSpc>
                <a:spcPct val="90000"/>
              </a:lnSpc>
              <a:buFont typeface="Wingdings" panose="05000000000000000000" pitchFamily="2" charset="2"/>
              <a:buChar char="§"/>
            </a:pPr>
            <a:endParaRPr lang="en-GB" altLang="en-US" dirty="0">
              <a:latin typeface="Verdana" panose="020B0604030504040204" pitchFamily="34" charset="0"/>
            </a:endParaRPr>
          </a:p>
        </p:txBody>
      </p:sp>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3"/>
          <a:srcRect l="34388" t="40599" r="31622" b="9524"/>
          <a:stretch/>
        </p:blipFill>
        <p:spPr>
          <a:xfrm>
            <a:off x="324928" y="1293962"/>
            <a:ext cx="10054485" cy="4373777"/>
          </a:xfrm>
          <a:prstGeom prst="rect">
            <a:avLst/>
          </a:prstGeom>
        </p:spPr>
      </p:pic>
    </p:spTree>
    <p:extLst>
      <p:ext uri="{BB962C8B-B14F-4D97-AF65-F5344CB8AC3E}">
        <p14:creationId xmlns:p14="http://schemas.microsoft.com/office/powerpoint/2010/main" val="205170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nodePh="1">
                                  <p:stCondLst>
                                    <p:cond delay="0"/>
                                  </p:stCondLst>
                                  <p:endCondLst>
                                    <p:cond evt="begin" delay="0">
                                      <p:tn val="10"/>
                                    </p:cond>
                                  </p:end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96471"/>
          </a:xfrm>
        </p:spPr>
        <p:txBody>
          <a:bodyPr>
            <a:normAutofit fontScale="90000"/>
          </a:bodyPr>
          <a:lstStyle/>
          <a:p>
            <a:r>
              <a:rPr lang="en-GB" altLang="en-US" sz="4000" b="1" dirty="0">
                <a:latin typeface="Verdana" panose="020B0604030504040204" pitchFamily="34" charset="0"/>
              </a:rPr>
              <a:t>Computation of the: </a:t>
            </a:r>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77545" y="1269459"/>
                <a:ext cx="11836910" cy="4319081"/>
              </a:xfrm>
            </p:spPr>
            <p:txBody>
              <a:bodyPr>
                <a:normAutofit fontScale="92500" lnSpcReduction="10000"/>
              </a:bodyPr>
              <a:lstStyle/>
              <a:p>
                <a:pPr>
                  <a:lnSpc>
                    <a:spcPct val="90000"/>
                  </a:lnSpc>
                  <a:buFont typeface="Wingdings" panose="05000000000000000000" pitchFamily="2" charset="2"/>
                  <a:buChar char="§"/>
                </a:pPr>
                <a:r>
                  <a:rPr lang="en-GB" altLang="en-US" dirty="0">
                    <a:latin typeface="Verdana" panose="020B0604030504040204" pitchFamily="34" charset="0"/>
                  </a:rPr>
                  <a:t>From previous slide table. Lets use project 1 to compute the weighted Average score</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We have to compute the weight of each criteria,</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Add them and then</a:t>
                </a:r>
              </a:p>
              <a:p>
                <a:pPr>
                  <a:lnSpc>
                    <a:spcPct val="90000"/>
                  </a:lnSpc>
                  <a:buFont typeface="Wingdings" panose="05000000000000000000" pitchFamily="2" charset="2"/>
                  <a:buChar char="§"/>
                </a:pPr>
                <a:r>
                  <a:rPr lang="en-GB" altLang="en-US" dirty="0">
                    <a:latin typeface="Verdana" panose="020B0604030504040204" pitchFamily="34" charset="0"/>
                  </a:rPr>
                  <a:t>Take their average.</a:t>
                </a:r>
              </a:p>
              <a:p>
                <a:pPr>
                  <a:lnSpc>
                    <a:spcPct val="90000"/>
                  </a:lnSpc>
                  <a:buFont typeface="Wingdings" panose="05000000000000000000" pitchFamily="2" charset="2"/>
                  <a:buChar char="§"/>
                </a:pPr>
                <a14:m>
                  <m:oMath xmlns:m="http://schemas.openxmlformats.org/officeDocument/2006/math">
                    <m:r>
                      <a:rPr lang="en-GB" altLang="en-US" b="0" i="1" smtClean="0">
                        <a:latin typeface="Cambria Math" panose="02040503050406030204" pitchFamily="18" charset="0"/>
                      </a:rPr>
                      <m:t>𝑊𝑒𝑖𝑔h𝑡</m:t>
                    </m:r>
                    <m:r>
                      <a:rPr lang="en-GB" altLang="en-US" b="0" i="1" smtClean="0">
                        <a:latin typeface="Cambria Math" panose="02040503050406030204" pitchFamily="18" charset="0"/>
                      </a:rPr>
                      <m:t> </m:t>
                    </m:r>
                    <m:r>
                      <a:rPr lang="en-GB" altLang="en-US" b="0" i="1" smtClean="0">
                        <a:latin typeface="Cambria Math" panose="02040503050406030204" pitchFamily="18" charset="0"/>
                      </a:rPr>
                      <m:t>𝑓𝑜𝑟</m:t>
                    </m:r>
                    <m:r>
                      <a:rPr lang="en-GB" altLang="en-US" b="0" i="1" smtClean="0">
                        <a:latin typeface="Cambria Math" panose="02040503050406030204" pitchFamily="18" charset="0"/>
                      </a:rPr>
                      <m:t> </m:t>
                    </m:r>
                    <m:r>
                      <a:rPr lang="en-GB" altLang="en-US" b="0" i="1" smtClean="0">
                        <a:latin typeface="Cambria Math" panose="02040503050406030204" pitchFamily="18" charset="0"/>
                      </a:rPr>
                      <m:t>𝑒𝑎𝑐h</m:t>
                    </m:r>
                    <m:r>
                      <a:rPr lang="en-GB" altLang="en-US" b="0" i="1" smtClean="0">
                        <a:latin typeface="Cambria Math" panose="02040503050406030204" pitchFamily="18" charset="0"/>
                      </a:rPr>
                      <m:t> </m:t>
                    </m:r>
                    <m:r>
                      <a:rPr lang="en-GB" altLang="en-US" b="0" i="1" smtClean="0">
                        <a:latin typeface="Cambria Math" panose="02040503050406030204" pitchFamily="18" charset="0"/>
                      </a:rPr>
                      <m:t>𝑐𝑟𝑖𝑡𝑒𝑟𝑖𝑎</m:t>
                    </m:r>
                    <m:r>
                      <a:rPr lang="en-GB" altLang="en-US" b="0" i="1" smtClean="0">
                        <a:latin typeface="Cambria Math" panose="02040503050406030204" pitchFamily="18" charset="0"/>
                      </a:rPr>
                      <m:t>=</m:t>
                    </m:r>
                    <m:f>
                      <m:fPr>
                        <m:ctrlPr>
                          <a:rPr lang="en-GB" altLang="en-US" b="0" i="1" smtClean="0">
                            <a:latin typeface="Cambria Math" panose="02040503050406030204" pitchFamily="18" charset="0"/>
                          </a:rPr>
                        </m:ctrlPr>
                      </m:fPr>
                      <m:num>
                        <m:r>
                          <a:rPr lang="en-GB" altLang="en-US" b="0" i="1" smtClean="0">
                            <a:latin typeface="Cambria Math" panose="02040503050406030204" pitchFamily="18" charset="0"/>
                          </a:rPr>
                          <m:t>𝐴𝑐𝑡𝑢𝑎𝑙</m:t>
                        </m:r>
                        <m:r>
                          <a:rPr lang="en-GB" altLang="en-US" b="0" i="1" smtClean="0">
                            <a:latin typeface="Cambria Math" panose="02040503050406030204" pitchFamily="18" charset="0"/>
                          </a:rPr>
                          <m:t> </m:t>
                        </m:r>
                        <m:r>
                          <a:rPr lang="en-GB" altLang="en-US" b="0" i="1" smtClean="0">
                            <a:latin typeface="Cambria Math" panose="02040503050406030204" pitchFamily="18" charset="0"/>
                          </a:rPr>
                          <m:t>𝑠𝑐𝑜𝑟𝑒</m:t>
                        </m:r>
                        <m:r>
                          <a:rPr lang="en-GB" altLang="en-US" b="0" i="1" smtClean="0">
                            <a:latin typeface="Cambria Math" panose="02040503050406030204" pitchFamily="18" charset="0"/>
                          </a:rPr>
                          <m:t> </m:t>
                        </m:r>
                        <m:r>
                          <a:rPr lang="en-GB" altLang="en-US" b="0" i="1" smtClean="0">
                            <a:latin typeface="Cambria Math" panose="02040503050406030204" pitchFamily="18" charset="0"/>
                          </a:rPr>
                          <m:t>𝑔𝑖𝑣𝑒𝑛</m:t>
                        </m:r>
                        <m:r>
                          <a:rPr lang="en-GB" altLang="en-US" b="0" i="1" smtClean="0">
                            <a:latin typeface="Cambria Math" panose="02040503050406030204" pitchFamily="18" charset="0"/>
                          </a:rPr>
                          <m:t> </m:t>
                        </m:r>
                        <m:d>
                          <m:dPr>
                            <m:ctrlPr>
                              <a:rPr lang="en-GB" altLang="en-US" b="0" i="1" smtClean="0">
                                <a:latin typeface="Cambria Math" panose="02040503050406030204" pitchFamily="18" charset="0"/>
                              </a:rPr>
                            </m:ctrlPr>
                          </m:dPr>
                          <m:e>
                            <m:sSub>
                              <m:sSubPr>
                                <m:ctrlPr>
                                  <a:rPr lang="en-GB" altLang="en-US" b="0" i="1" smtClean="0">
                                    <a:latin typeface="Cambria Math" panose="02040503050406030204" pitchFamily="18" charset="0"/>
                                  </a:rPr>
                                </m:ctrlPr>
                              </m:sSubPr>
                              <m:e>
                                <m:r>
                                  <a:rPr lang="en-GB" altLang="en-US" b="0" i="1" smtClean="0">
                                    <a:latin typeface="Cambria Math" panose="02040503050406030204" pitchFamily="18" charset="0"/>
                                  </a:rPr>
                                  <m:t>𝐴</m:t>
                                </m:r>
                              </m:e>
                              <m:sub>
                                <m:r>
                                  <a:rPr lang="en-GB" altLang="en-US" b="0" i="1" smtClean="0">
                                    <a:latin typeface="Cambria Math" panose="02040503050406030204" pitchFamily="18" charset="0"/>
                                  </a:rPr>
                                  <m:t>𝑐</m:t>
                                </m:r>
                              </m:sub>
                            </m:sSub>
                          </m:e>
                        </m:d>
                      </m:num>
                      <m:den>
                        <m:r>
                          <a:rPr lang="en-GB" altLang="en-US" b="1" i="1" smtClean="0">
                            <a:solidFill>
                              <a:srgbClr val="0070C0"/>
                            </a:solidFill>
                            <a:latin typeface="Cambria Math" panose="02040503050406030204" pitchFamily="18" charset="0"/>
                          </a:rPr>
                          <m:t>𝑻𝒐𝒕𝒂𝒍</m:t>
                        </m:r>
                        <m:r>
                          <a:rPr lang="en-GB" altLang="en-US" b="1" i="1" smtClean="0">
                            <a:solidFill>
                              <a:srgbClr val="0070C0"/>
                            </a:solidFill>
                            <a:latin typeface="Cambria Math" panose="02040503050406030204" pitchFamily="18" charset="0"/>
                          </a:rPr>
                          <m:t> </m:t>
                        </m:r>
                        <m:r>
                          <a:rPr lang="en-GB" altLang="en-US" b="1" i="1" smtClean="0">
                            <a:solidFill>
                              <a:srgbClr val="0070C0"/>
                            </a:solidFill>
                            <a:latin typeface="Cambria Math" panose="02040503050406030204" pitchFamily="18" charset="0"/>
                          </a:rPr>
                          <m:t>𝑾𝒆𝒊𝒈𝒉𝒕</m:t>
                        </m:r>
                        <m:r>
                          <a:rPr lang="en-GB" altLang="en-US" b="1" i="1" smtClean="0">
                            <a:solidFill>
                              <a:srgbClr val="0070C0"/>
                            </a:solidFill>
                            <a:latin typeface="Cambria Math" panose="02040503050406030204" pitchFamily="18" charset="0"/>
                          </a:rPr>
                          <m:t> </m:t>
                        </m:r>
                        <m:r>
                          <a:rPr lang="en-GB" altLang="en-US" b="1" i="1" smtClean="0">
                            <a:solidFill>
                              <a:srgbClr val="0070C0"/>
                            </a:solidFill>
                            <a:latin typeface="Cambria Math" panose="02040503050406030204" pitchFamily="18" charset="0"/>
                          </a:rPr>
                          <m:t>𝒈𝒊𝒗𝒆𝒏</m:t>
                        </m:r>
                        <m:r>
                          <a:rPr lang="en-GB" altLang="en-US" b="1" i="1" smtClean="0">
                            <a:solidFill>
                              <a:srgbClr val="0070C0"/>
                            </a:solidFill>
                            <a:latin typeface="Cambria Math" panose="02040503050406030204" pitchFamily="18" charset="0"/>
                          </a:rPr>
                          <m:t>(</m:t>
                        </m:r>
                        <m:r>
                          <a:rPr lang="en-GB" altLang="en-US" b="1" i="1" smtClean="0">
                            <a:solidFill>
                              <a:srgbClr val="0070C0"/>
                            </a:solidFill>
                            <a:latin typeface="Cambria Math" panose="02040503050406030204" pitchFamily="18" charset="0"/>
                          </a:rPr>
                          <m:t>𝑻𝑾</m:t>
                        </m:r>
                        <m:r>
                          <a:rPr lang="en-GB" altLang="en-US" b="1" i="1" smtClean="0">
                            <a:solidFill>
                              <a:srgbClr val="0070C0"/>
                            </a:solidFill>
                            <a:latin typeface="Cambria Math" panose="02040503050406030204" pitchFamily="18" charset="0"/>
                          </a:rPr>
                          <m:t>)</m:t>
                        </m:r>
                      </m:den>
                    </m:f>
                    <m:r>
                      <a:rPr lang="en-GB" altLang="en-US" b="0" i="1" smtClean="0">
                        <a:latin typeface="Cambria Math" panose="02040503050406030204" pitchFamily="18" charset="0"/>
                        <a:ea typeface="Cambria Math" panose="02040503050406030204" pitchFamily="18" charset="0"/>
                      </a:rPr>
                      <m:t>×</m:t>
                    </m:r>
                    <m:r>
                      <a:rPr lang="en-GB" altLang="en-US" b="0" i="1" smtClean="0">
                        <a:latin typeface="Cambria Math" panose="02040503050406030204" pitchFamily="18" charset="0"/>
                        <a:ea typeface="Cambria Math" panose="02040503050406030204" pitchFamily="18" charset="0"/>
                      </a:rPr>
                      <m:t>𝑤𝑒𝑖𝑔h𝑡</m:t>
                    </m:r>
                    <m:r>
                      <a:rPr lang="en-GB" altLang="en-US" b="0" i="1" smtClean="0">
                        <a:latin typeface="Cambria Math" panose="02040503050406030204" pitchFamily="18" charset="0"/>
                        <a:ea typeface="Cambria Math" panose="02040503050406030204" pitchFamily="18" charset="0"/>
                      </a:rPr>
                      <m:t> </m:t>
                    </m:r>
                    <m:r>
                      <a:rPr lang="en-GB" altLang="en-US" b="0" i="1" smtClean="0">
                        <a:latin typeface="Cambria Math" panose="02040503050406030204" pitchFamily="18" charset="0"/>
                        <a:ea typeface="Cambria Math" panose="02040503050406030204" pitchFamily="18" charset="0"/>
                      </a:rPr>
                      <m:t>𝑠𝑐𝑜𝑟𝑒</m:t>
                    </m:r>
                    <m:r>
                      <a:rPr lang="en-GB" altLang="en-US" b="0" i="1" smtClean="0">
                        <a:latin typeface="Cambria Math" panose="02040503050406030204" pitchFamily="18" charset="0"/>
                        <a:ea typeface="Cambria Math" panose="02040503050406030204" pitchFamily="18" charset="0"/>
                      </a:rPr>
                      <m:t> (</m:t>
                    </m:r>
                    <m:r>
                      <a:rPr lang="en-GB" altLang="en-US" b="0" i="1" smtClean="0">
                        <a:latin typeface="Cambria Math" panose="02040503050406030204" pitchFamily="18" charset="0"/>
                        <a:ea typeface="Cambria Math" panose="02040503050406030204" pitchFamily="18" charset="0"/>
                      </a:rPr>
                      <m:t>𝑊𝑆</m:t>
                    </m:r>
                    <m:r>
                      <a:rPr lang="en-GB" altLang="en-US" b="0" i="1" smtClean="0">
                        <a:latin typeface="Cambria Math" panose="02040503050406030204" pitchFamily="18" charset="0"/>
                        <a:ea typeface="Cambria Math" panose="02040503050406030204" pitchFamily="18" charset="0"/>
                      </a:rPr>
                      <m:t>) </m:t>
                    </m:r>
                  </m:oMath>
                </a14:m>
                <a:endParaRPr lang="en-GB" altLang="en-US"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177545" y="1269459"/>
                <a:ext cx="11836910" cy="4319081"/>
              </a:xfrm>
              <a:blipFill>
                <a:blip r:embed="rId3"/>
                <a:stretch>
                  <a:fillRect l="-1030" t="-3949"/>
                </a:stretch>
              </a:blipFill>
            </p:spPr>
            <p:txBody>
              <a:bodyPr/>
              <a:lstStyle/>
              <a:p>
                <a:r>
                  <a:rPr lang="en-GB">
                    <a:noFill/>
                  </a:rPr>
                  <a:t> </a:t>
                </a:r>
              </a:p>
            </p:txBody>
          </p:sp>
        </mc:Fallback>
      </mc:AlternateContent>
    </p:spTree>
    <p:extLst>
      <p:ext uri="{BB962C8B-B14F-4D97-AF65-F5344CB8AC3E}">
        <p14:creationId xmlns:p14="http://schemas.microsoft.com/office/powerpoint/2010/main" val="1113695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6" end="6"/>
                                            </p:txEl>
                                          </p:spTgt>
                                        </p:tgtEl>
                                        <p:attrNameLst>
                                          <p:attrName>style.visibility</p:attrName>
                                        </p:attrNameLst>
                                      </p:cBhvr>
                                      <p:to>
                                        <p:strVal val="visible"/>
                                      </p:to>
                                    </p:set>
                                    <p:animEffect transition="in" filter="barn(inVertical)">
                                      <p:cBhvr>
                                        <p:cTn id="32" dur="5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09105"/>
          </a:xfrm>
        </p:spPr>
        <p:txBody>
          <a:bodyPr>
            <a:normAutofit fontScale="90000"/>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5087565" y="1415100"/>
                <a:ext cx="6974060" cy="4200787"/>
              </a:xfrm>
            </p:spPr>
            <p:txBody>
              <a:bodyPr>
                <a:normAutofit/>
              </a:bodyPr>
              <a:lstStyle/>
              <a:p>
                <a:pPr>
                  <a:lnSpc>
                    <a:spcPct val="90000"/>
                  </a:lnSpc>
                  <a:buFont typeface="Wingdings" panose="05000000000000000000" pitchFamily="2" charset="2"/>
                  <a:buChar char="§"/>
                </a:pPr>
                <a:r>
                  <a:rPr lang="en-GB" altLang="en-US" sz="2400" dirty="0">
                    <a:latin typeface="Verdana" panose="020B0604030504040204" pitchFamily="34" charset="0"/>
                  </a:rPr>
                  <a:t>Steps: </a:t>
                </a:r>
              </a:p>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First:</a:t>
                </a:r>
                <a:r>
                  <a:rPr lang="en-GB" altLang="en-US" sz="2400" dirty="0">
                    <a:latin typeface="Verdana" panose="020B0604030504040204" pitchFamily="34" charset="0"/>
                  </a:rPr>
                  <a:t> Add all the weights to get </a:t>
                </a:r>
                <a:r>
                  <a:rPr lang="en-GB" altLang="en-US" sz="2400" b="1" dirty="0">
                    <a:solidFill>
                      <a:srgbClr val="0070C0"/>
                    </a:solidFill>
                    <a:latin typeface="Verdana" panose="020B0604030504040204" pitchFamily="34" charset="0"/>
                  </a:rPr>
                  <a:t>total weights</a:t>
                </a:r>
              </a:p>
              <a:p>
                <a:pPr>
                  <a:lnSpc>
                    <a:spcPct val="90000"/>
                  </a:lnSpc>
                  <a:buFont typeface="Wingdings" panose="05000000000000000000" pitchFamily="2" charset="2"/>
                  <a:buChar char="§"/>
                </a:pPr>
                <a:r>
                  <a:rPr lang="en-GB" altLang="en-US" sz="2400" dirty="0">
                    <a:latin typeface="Verdana" panose="020B0604030504040204" pitchFamily="34" charset="0"/>
                  </a:rPr>
                  <a:t>(2+3+2+2.5+1+1+3= </a:t>
                </a:r>
                <a:r>
                  <a:rPr lang="en-GB" altLang="en-US" sz="2400" b="1" dirty="0">
                    <a:solidFill>
                      <a:srgbClr val="0070C0"/>
                    </a:solidFill>
                    <a:latin typeface="Verdana" panose="020B0604030504040204" pitchFamily="34" charset="0"/>
                  </a:rPr>
                  <a:t>14.5</a:t>
                </a:r>
              </a:p>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Second:</a:t>
                </a:r>
                <a:r>
                  <a:rPr lang="en-GB" altLang="en-US" sz="2400" dirty="0">
                    <a:latin typeface="Verdana" panose="020B0604030504040204" pitchFamily="34" charset="0"/>
                  </a:rPr>
                  <a:t> use equation in previous slide to compute weight for each criteria</a:t>
                </a: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sSub>
                              <m:sSubPr>
                                <m:ctrlPr>
                                  <a:rPr lang="en-GB" altLang="en-US" sz="2400" i="1">
                                    <a:latin typeface="Cambria Math" panose="02040503050406030204" pitchFamily="18" charset="0"/>
                                  </a:rPr>
                                </m:ctrlPr>
                              </m:sSubPr>
                              <m:e>
                                <m:r>
                                  <a:rPr lang="en-GB" altLang="en-US" sz="2400" i="1">
                                    <a:latin typeface="Cambria Math" panose="02040503050406030204" pitchFamily="18" charset="0"/>
                                  </a:rPr>
                                  <m:t>𝐴</m:t>
                                </m:r>
                              </m:e>
                              <m:sub>
                                <m:r>
                                  <a:rPr lang="en-GB" altLang="en-US" sz="2400" i="1">
                                    <a:latin typeface="Cambria Math" panose="02040503050406030204" pitchFamily="18" charset="0"/>
                                  </a:rPr>
                                  <m:t>𝑐</m:t>
                                </m:r>
                              </m:sub>
                            </m:sSub>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𝑻𝑾</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r>
                      <a:rPr lang="en-GB" altLang="en-US" sz="2400" i="1">
                        <a:latin typeface="Cambria Math" panose="02040503050406030204" pitchFamily="18" charset="0"/>
                        <a:ea typeface="Cambria Math" panose="02040503050406030204" pitchFamily="18" charset="0"/>
                      </a:rPr>
                      <m:t>𝑊𝑆</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r>
                  <a:rPr lang="en-GB" altLang="en-US" sz="2400" dirty="0">
                    <a:latin typeface="Verdana" panose="020B0604030504040204" pitchFamily="34" charset="0"/>
                  </a:rPr>
                  <a:t>Project 1: Stay within core competencies </a:t>
                </a: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1</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𝟏𝟒</m:t>
                        </m:r>
                        <m:r>
                          <a:rPr lang="en-GB" altLang="en-US" sz="2400" b="1" i="1" smtClean="0">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2.0</m:t>
                        </m:r>
                      </m:e>
                    </m:d>
                    <m:r>
                      <a:rPr lang="en-GB" altLang="en-US" sz="2400" b="0" i="1" smtClean="0">
                        <a:latin typeface="Cambria Math" panose="02040503050406030204" pitchFamily="18" charset="0"/>
                        <a:ea typeface="Cambria Math" panose="02040503050406030204" pitchFamily="18" charset="0"/>
                      </a:rPr>
                      <m:t>=0.13793  </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endParaRPr lang="en-GB" altLang="en-US" sz="2400"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5087565" y="1415100"/>
                <a:ext cx="6974060" cy="4200787"/>
              </a:xfrm>
              <a:blipFill>
                <a:blip r:embed="rId3"/>
                <a:stretch>
                  <a:fillRect l="-1224" t="-2032" r="-1486"/>
                </a:stretch>
              </a:blipFill>
            </p:spPr>
            <p:txBody>
              <a:bodyPr/>
              <a:lstStyle/>
              <a:p>
                <a:r>
                  <a:rPr lang="en-GB">
                    <a:noFill/>
                  </a:rPr>
                  <a:t> </a:t>
                </a:r>
              </a:p>
            </p:txBody>
          </p:sp>
        </mc:Fallback>
      </mc:AlternateContent>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4"/>
          <a:srcRect l="34388" t="40599" r="31622" b="9524"/>
          <a:stretch/>
        </p:blipFill>
        <p:spPr>
          <a:xfrm>
            <a:off x="130375" y="1242111"/>
            <a:ext cx="4850187" cy="4373777"/>
          </a:xfrm>
          <a:prstGeom prst="rect">
            <a:avLst/>
          </a:prstGeom>
        </p:spPr>
      </p:pic>
    </p:spTree>
    <p:extLst>
      <p:ext uri="{BB962C8B-B14F-4D97-AF65-F5344CB8AC3E}">
        <p14:creationId xmlns:p14="http://schemas.microsoft.com/office/powerpoint/2010/main" val="3333617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7" dur="500"/>
                                        <p:tgtEl>
                                          <p:spTgt spid="13209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32" dur="500"/>
                                        <p:tgtEl>
                                          <p:spTgt spid="13209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37" dur="500"/>
                                        <p:tgtEl>
                                          <p:spTgt spid="13209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09105"/>
          </a:xfrm>
        </p:spPr>
        <p:txBody>
          <a:bodyPr>
            <a:normAutofit fontScale="90000"/>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4143983" y="1415100"/>
                <a:ext cx="7723089" cy="4200787"/>
              </a:xfrm>
            </p:spPr>
            <p:txBody>
              <a:bodyPr>
                <a:normAutofit/>
              </a:bodyPr>
              <a:lstStyle/>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Third:</a:t>
                </a:r>
                <a:r>
                  <a:rPr lang="en-GB" altLang="en-US" sz="2400" dirty="0">
                    <a:latin typeface="Verdana" panose="020B0604030504040204" pitchFamily="34" charset="0"/>
                  </a:rPr>
                  <a:t> multiply each of the weight by 100</a:t>
                </a:r>
              </a:p>
              <a:p>
                <a:pPr>
                  <a:lnSpc>
                    <a:spcPct val="90000"/>
                  </a:lnSpc>
                  <a:buFont typeface="Wingdings" panose="05000000000000000000" pitchFamily="2" charset="2"/>
                  <a:buChar char="§"/>
                </a:pPr>
                <a:r>
                  <a:rPr lang="en-GB" altLang="en-US" sz="2400" dirty="0">
                    <a:latin typeface="Verdana" panose="020B0604030504040204" pitchFamily="34" charset="0"/>
                  </a:rPr>
                  <a:t>Project 1: Stay within core competencies </a:t>
                </a: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1</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𝟏𝟒</m:t>
                        </m:r>
                        <m:r>
                          <a:rPr lang="en-GB" altLang="en-US" sz="2400" b="1" i="1" smtClean="0">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2.0</m:t>
                        </m:r>
                      </m:e>
                    </m:d>
                    <m:r>
                      <a:rPr lang="en-GB" altLang="en-US" sz="2400" b="0" i="1" smtClean="0">
                        <a:latin typeface="Cambria Math" panose="02040503050406030204" pitchFamily="18" charset="0"/>
                        <a:ea typeface="Cambria Math" panose="02040503050406030204" pitchFamily="18" charset="0"/>
                      </a:rPr>
                      <m:t>=0.1379×100=13.79%</m:t>
                    </m:r>
                  </m:oMath>
                </a14:m>
                <a:endParaRPr lang="en-GB" altLang="en-US" sz="2400" dirty="0">
                  <a:latin typeface="Verdana" panose="020B0604030504040204" pitchFamily="34" charset="0"/>
                </a:endParaRPr>
              </a:p>
              <a:p>
                <a:pPr marL="0" indent="0">
                  <a:lnSpc>
                    <a:spcPct val="90000"/>
                  </a:lnSpc>
                  <a:buNone/>
                </a:pPr>
                <a:endParaRPr lang="en-GB" altLang="en-US" sz="2400" dirty="0">
                  <a:latin typeface="Verdana" panose="020B0604030504040204" pitchFamily="34" charset="0"/>
                </a:endParaRPr>
              </a:p>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Fourth:</a:t>
                </a:r>
                <a:r>
                  <a:rPr lang="en-GB" altLang="en-US" sz="2400" dirty="0">
                    <a:latin typeface="Verdana" panose="020B0604030504040204" pitchFamily="34" charset="0"/>
                  </a:rPr>
                  <a:t> Add all the % and divide by number of criteria. In this example it is 7 criteria to get the Weighted total</a:t>
                </a:r>
              </a:p>
              <a:p>
                <a:pPr>
                  <a:lnSpc>
                    <a:spcPct val="90000"/>
                  </a:lnSpc>
                  <a:buFont typeface="Wingdings" panose="05000000000000000000" pitchFamily="2" charset="2"/>
                  <a:buChar char="§"/>
                </a:pPr>
                <a:endParaRPr lang="en-GB" altLang="en-US" sz="2400"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4143983" y="1415100"/>
                <a:ext cx="7723089" cy="4200787"/>
              </a:xfrm>
              <a:blipFill>
                <a:blip r:embed="rId3"/>
                <a:stretch>
                  <a:fillRect l="-1105" t="-2032" r="-2526"/>
                </a:stretch>
              </a:blipFill>
            </p:spPr>
            <p:txBody>
              <a:bodyPr/>
              <a:lstStyle/>
              <a:p>
                <a:r>
                  <a:rPr lang="en-GB">
                    <a:noFill/>
                  </a:rPr>
                  <a:t> </a:t>
                </a:r>
              </a:p>
            </p:txBody>
          </p:sp>
        </mc:Fallback>
      </mc:AlternateContent>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4"/>
          <a:srcRect l="34388" t="40599" r="31622" b="9524"/>
          <a:stretch/>
        </p:blipFill>
        <p:spPr>
          <a:xfrm>
            <a:off x="130375" y="1242111"/>
            <a:ext cx="3857965" cy="4373777"/>
          </a:xfrm>
          <a:prstGeom prst="rect">
            <a:avLst/>
          </a:prstGeom>
        </p:spPr>
      </p:pic>
    </p:spTree>
    <p:extLst>
      <p:ext uri="{BB962C8B-B14F-4D97-AF65-F5344CB8AC3E}">
        <p14:creationId xmlns:p14="http://schemas.microsoft.com/office/powerpoint/2010/main" val="2716453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1000"/>
                                        <p:tgtEl>
                                          <p:spTgt spid="3"/>
                                        </p:tgtEl>
                                      </p:cBhvr>
                                    </p:animEffect>
                                    <p:anim calcmode="lin" valueType="num">
                                      <p:cBhvr>
                                        <p:cTn id="28" dur="1000" fill="hold"/>
                                        <p:tgtEl>
                                          <p:spTgt spid="3"/>
                                        </p:tgtEl>
                                        <p:attrNameLst>
                                          <p:attrName>ppt_x</p:attrName>
                                        </p:attrNameLst>
                                      </p:cBhvr>
                                      <p:tavLst>
                                        <p:tav tm="0">
                                          <p:val>
                                            <p:strVal val="#ppt_x"/>
                                          </p:val>
                                        </p:tav>
                                        <p:tav tm="100000">
                                          <p:val>
                                            <p:strVal val="#ppt_x"/>
                                          </p:val>
                                        </p:tav>
                                      </p:tavLst>
                                    </p:anim>
                                    <p:anim calcmode="lin" valueType="num">
                                      <p:cBhvr>
                                        <p:cTn id="2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605806"/>
          </a:xfrm>
        </p:spPr>
        <p:txBody>
          <a:bodyPr>
            <a:normAutofit fontScale="90000"/>
          </a:bodyPr>
          <a:lstStyle/>
          <a:p>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945515" y="690664"/>
                <a:ext cx="6307438" cy="4925223"/>
              </a:xfrm>
            </p:spPr>
            <p:txBody>
              <a:bodyPr>
                <a:normAutofit fontScale="92500" lnSpcReduction="10000"/>
              </a:bodyPr>
              <a:lstStyle/>
              <a:p>
                <a:pPr>
                  <a:lnSpc>
                    <a:spcPct val="90000"/>
                  </a:lnSpc>
                  <a:buFont typeface="Wingdings" panose="05000000000000000000" pitchFamily="2" charset="2"/>
                  <a:buChar char="§"/>
                </a:pPr>
                <a14:m>
                  <m:oMath xmlns:m="http://schemas.openxmlformats.org/officeDocument/2006/math">
                    <m:f>
                      <m:fPr>
                        <m:ctrlPr>
                          <a:rPr lang="en-GB" altLang="en-US" sz="2400" i="1" smtClean="0">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1</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𝟏𝟒</m:t>
                        </m:r>
                        <m:r>
                          <a:rPr lang="en-GB" altLang="en-US" sz="2400" b="1" i="1" smtClean="0">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2.0</m:t>
                        </m:r>
                      </m:e>
                    </m:d>
                    <m:r>
                      <a:rPr lang="en-GB" altLang="en-US" sz="2400" b="0" i="1" smtClean="0">
                        <a:latin typeface="Cambria Math" panose="02040503050406030204" pitchFamily="18" charset="0"/>
                        <a:ea typeface="Cambria Math" panose="02040503050406030204" pitchFamily="18" charset="0"/>
                      </a:rPr>
                      <m:t>=0.13793×100=13.793%</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8</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3</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m:t>
                    </m:r>
                    <m:r>
                      <a:rPr lang="en-GB" altLang="en-US" sz="2400" b="0" i="1" smtClean="0">
                        <a:latin typeface="Cambria Math" panose="02040503050406030204" pitchFamily="18" charset="0"/>
                        <a:ea typeface="Cambria Math" panose="02040503050406030204" pitchFamily="18" charset="0"/>
                      </a:rPr>
                      <m:t>1.65517</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165.517</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2</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i="1">
                            <a:latin typeface="Cambria Math" panose="02040503050406030204" pitchFamily="18" charset="0"/>
                            <a:ea typeface="Cambria Math" panose="02040503050406030204" pitchFamily="18" charset="0"/>
                          </a:rPr>
                          <m:t>2.0</m:t>
                        </m:r>
                      </m:e>
                    </m:d>
                    <m:r>
                      <a:rPr lang="en-GB" altLang="en-US" sz="2400" i="1">
                        <a:latin typeface="Cambria Math" panose="02040503050406030204" pitchFamily="18" charset="0"/>
                        <a:ea typeface="Cambria Math" panose="02040503050406030204" pitchFamily="18" charset="0"/>
                      </a:rPr>
                      <m:t>=0.</m:t>
                    </m:r>
                    <m:r>
                      <a:rPr lang="en-GB" altLang="en-US" sz="2400" b="0" i="1" smtClean="0">
                        <a:latin typeface="Cambria Math" panose="02040503050406030204" pitchFamily="18" charset="0"/>
                        <a:ea typeface="Cambria Math" panose="02040503050406030204" pitchFamily="18" charset="0"/>
                      </a:rPr>
                      <m:t>27586</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27.586</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6</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i="1">
                            <a:latin typeface="Cambria Math" panose="02040503050406030204" pitchFamily="18" charset="0"/>
                            <a:ea typeface="Cambria Math" panose="02040503050406030204" pitchFamily="18" charset="0"/>
                          </a:rPr>
                          <m:t>2.</m:t>
                        </m:r>
                        <m:r>
                          <a:rPr lang="en-GB" altLang="en-US" sz="2400" b="0" i="1" smtClean="0">
                            <a:latin typeface="Cambria Math" panose="02040503050406030204" pitchFamily="18" charset="0"/>
                            <a:ea typeface="Cambria Math" panose="02040503050406030204" pitchFamily="18" charset="0"/>
                          </a:rPr>
                          <m:t>5</m:t>
                        </m:r>
                      </m:e>
                    </m:d>
                    <m:r>
                      <a:rPr lang="en-GB" altLang="en-US" sz="2400" i="1">
                        <a:latin typeface="Cambria Math" panose="02040503050406030204" pitchFamily="18" charset="0"/>
                        <a:ea typeface="Cambria Math" panose="02040503050406030204" pitchFamily="18" charset="0"/>
                      </a:rPr>
                      <m:t>=</m:t>
                    </m:r>
                    <m:r>
                      <a:rPr lang="en-GB" altLang="en-US" sz="2400" b="0" i="1" smtClean="0">
                        <a:latin typeface="Cambria Math" panose="02040503050406030204" pitchFamily="18" charset="0"/>
                        <a:ea typeface="Cambria Math" panose="02040503050406030204" pitchFamily="18" charset="0"/>
                      </a:rPr>
                      <m:t>1.03448</m:t>
                    </m:r>
                    <m:r>
                      <a:rPr lang="en-GB" altLang="en-US" sz="2400" i="1">
                        <a:latin typeface="Cambria Math" panose="02040503050406030204" pitchFamily="18" charset="0"/>
                        <a:ea typeface="Cambria Math" panose="02040503050406030204" pitchFamily="18" charset="0"/>
                      </a:rPr>
                      <m:t>×100=1</m:t>
                    </m:r>
                    <m:r>
                      <a:rPr lang="en-GB" altLang="en-US" sz="2400" b="0" i="1" smtClean="0">
                        <a:latin typeface="Cambria Math" panose="02040503050406030204" pitchFamily="18" charset="0"/>
                        <a:ea typeface="Cambria Math" panose="02040503050406030204" pitchFamily="18" charset="0"/>
                      </a:rPr>
                      <m:t>03.448</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0</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1</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=0</m:t>
                    </m:r>
                    <m:r>
                      <a:rPr lang="en-GB" altLang="en-US" sz="2400" b="0" i="1" smtClean="0">
                        <a:latin typeface="Cambria Math" panose="02040503050406030204" pitchFamily="18" charset="0"/>
                        <a:ea typeface="Cambria Math" panose="02040503050406030204" pitchFamily="18" charset="0"/>
                      </a:rPr>
                      <m:t>.0000</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0.0000</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6</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1</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=0.</m:t>
                    </m:r>
                    <m:r>
                      <a:rPr lang="en-GB" altLang="en-US" sz="2400" b="0" i="1" smtClean="0">
                        <a:latin typeface="Cambria Math" panose="02040503050406030204" pitchFamily="18" charset="0"/>
                        <a:ea typeface="Cambria Math" panose="02040503050406030204" pitchFamily="18" charset="0"/>
                      </a:rPr>
                      <m:t>41379</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41.379</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5</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3</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=1</m:t>
                    </m:r>
                    <m:r>
                      <a:rPr lang="en-GB" altLang="en-US" sz="2400" b="0" i="1" smtClean="0">
                        <a:latin typeface="Cambria Math" panose="02040503050406030204" pitchFamily="18" charset="0"/>
                        <a:ea typeface="Cambria Math" panose="02040503050406030204" pitchFamily="18" charset="0"/>
                      </a:rPr>
                      <m:t>.03448</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103.448</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r>
                  <a:rPr lang="en-GB" altLang="en-US" sz="2400" dirty="0">
                    <a:latin typeface="Verdana" panose="020B0604030504040204" pitchFamily="34" charset="0"/>
                  </a:rPr>
                  <a:t>Add ALL the % and divide by</a:t>
                </a:r>
              </a:p>
              <a:p>
                <a:pPr>
                  <a:lnSpc>
                    <a:spcPct val="90000"/>
                  </a:lnSpc>
                  <a:buFont typeface="Wingdings" panose="05000000000000000000" pitchFamily="2" charset="2"/>
                  <a:buChar char="§"/>
                </a:pPr>
                <a14:m>
                  <m:oMath xmlns:m="http://schemas.openxmlformats.org/officeDocument/2006/math">
                    <m:r>
                      <a:rPr lang="en-GB" altLang="en-US" sz="2400" i="1">
                        <a:latin typeface="Cambria Math" panose="02040503050406030204" pitchFamily="18" charset="0"/>
                        <a:ea typeface="Cambria Math" panose="02040503050406030204" pitchFamily="18" charset="0"/>
                      </a:rPr>
                      <m:t>1</m:t>
                    </m:r>
                    <m:r>
                      <a:rPr lang="en-GB" altLang="en-US" sz="2400" b="0" i="1" smtClean="0">
                        <a:latin typeface="Cambria Math" panose="02040503050406030204" pitchFamily="18" charset="0"/>
                        <a:ea typeface="Cambria Math" panose="02040503050406030204" pitchFamily="18" charset="0"/>
                      </a:rPr>
                      <m:t>3.79+165.52+27.59+103.45+0+41.38+103.45</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endParaRPr lang="en-GB" altLang="en-US" sz="2400"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3945515" y="690664"/>
                <a:ext cx="6307438" cy="4925223"/>
              </a:xfrm>
              <a:blipFill>
                <a:blip r:embed="rId3"/>
                <a:stretch>
                  <a:fillRect l="-1063"/>
                </a:stretch>
              </a:blipFill>
            </p:spPr>
            <p:txBody>
              <a:bodyPr/>
              <a:lstStyle/>
              <a:p>
                <a:r>
                  <a:rPr lang="en-GB">
                    <a:noFill/>
                  </a:rPr>
                  <a:t> </a:t>
                </a:r>
              </a:p>
            </p:txBody>
          </p:sp>
        </mc:Fallback>
      </mc:AlternateContent>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4"/>
          <a:srcRect l="34388" t="40599" r="31622" b="9524"/>
          <a:stretch/>
        </p:blipFill>
        <p:spPr>
          <a:xfrm>
            <a:off x="87549" y="690664"/>
            <a:ext cx="3857965" cy="4925224"/>
          </a:xfrm>
          <a:prstGeom prst="rect">
            <a:avLst/>
          </a:prstGeom>
        </p:spPr>
      </p:pic>
      <mc:AlternateContent xmlns:mc="http://schemas.openxmlformats.org/markup-compatibility/2006" xmlns:a14="http://schemas.microsoft.com/office/drawing/2010/main">
        <mc:Choice Requires="a14">
          <p:sp>
            <p:nvSpPr>
              <p:cNvPr id="2" name="Rectangle 3">
                <a:extLst>
                  <a:ext uri="{FF2B5EF4-FFF2-40B4-BE49-F238E27FC236}">
                    <a16:creationId xmlns:a16="http://schemas.microsoft.com/office/drawing/2014/main" id="{B1715911-661E-E1A7-EEE9-7F9AEA0EE14E}"/>
                  </a:ext>
                </a:extLst>
              </p:cNvPr>
              <p:cNvSpPr txBox="1">
                <a:spLocks noChangeArrowheads="1"/>
              </p:cNvSpPr>
              <p:nvPr/>
            </p:nvSpPr>
            <p:spPr>
              <a:xfrm>
                <a:off x="9941668" y="1896894"/>
                <a:ext cx="2119957" cy="341609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Wingdings" panose="05000000000000000000" pitchFamily="2" charset="2"/>
                  <a:buChar char="§"/>
                </a:pPr>
                <a14:m>
                  <m:oMath xmlns:m="http://schemas.openxmlformats.org/officeDocument/2006/math">
                    <m:f>
                      <m:fPr>
                        <m:ctrlPr>
                          <a:rPr lang="en-GB" altLang="en-US" sz="2400" i="1" smtClean="0">
                            <a:latin typeface="Cambria Math" panose="02040503050406030204" pitchFamily="18" charset="0"/>
                          </a:rPr>
                        </m:ctrlPr>
                      </m:fPr>
                      <m:num>
                        <m:d>
                          <m:dPr>
                            <m:ctrlPr>
                              <a:rPr lang="en-GB" altLang="en-US" sz="2400" i="1">
                                <a:latin typeface="Cambria Math" panose="02040503050406030204" pitchFamily="18" charset="0"/>
                              </a:rPr>
                            </m:ctrlPr>
                          </m:dPr>
                          <m:e>
                            <m:r>
                              <a:rPr lang="en-GB" altLang="en-US" sz="2400" b="0" i="1" smtClean="0">
                                <a:latin typeface="Cambria Math" panose="02040503050406030204" pitchFamily="18" charset="0"/>
                              </a:rPr>
                              <m:t>455.18</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𝟕</m:t>
                        </m:r>
                        <m:r>
                          <a:rPr lang="en-GB" altLang="en-US" sz="2400" b="1" i="1">
                            <a:solidFill>
                              <a:srgbClr val="0070C0"/>
                            </a:solidFill>
                            <a:latin typeface="Cambria Math" panose="02040503050406030204" pitchFamily="18" charset="0"/>
                          </a:rPr>
                          <m:t>)</m:t>
                        </m:r>
                      </m:den>
                    </m:f>
                  </m:oMath>
                </a14:m>
                <a:endParaRPr lang="en-GB" altLang="en-US" sz="2400" b="1" i="1" dirty="0">
                  <a:solidFill>
                    <a:srgbClr val="0070C0"/>
                  </a:solidFill>
                  <a:latin typeface="Cambria Math" panose="02040503050406030204" pitchFamily="18" charset="0"/>
                </a:endParaRPr>
              </a:p>
              <a:p>
                <a:pPr>
                  <a:lnSpc>
                    <a:spcPct val="90000"/>
                  </a:lnSpc>
                  <a:buFont typeface="Wingdings" panose="05000000000000000000" pitchFamily="2" charset="2"/>
                  <a:buChar char="§"/>
                </a:pPr>
                <a:r>
                  <a:rPr lang="en-GB" altLang="en-US" sz="2400" b="0" dirty="0">
                    <a:solidFill>
                      <a:srgbClr val="0070C0"/>
                    </a:solidFill>
                  </a:rPr>
                  <a:t>Weighted total</a:t>
                </a:r>
                <a14:m>
                  <m:oMath xmlns:m="http://schemas.openxmlformats.org/officeDocument/2006/math">
                    <m:r>
                      <a:rPr lang="en-GB" altLang="en-US" sz="2400" b="0" i="1" smtClean="0">
                        <a:solidFill>
                          <a:srgbClr val="0070C0"/>
                        </a:solidFill>
                        <a:latin typeface="Cambria Math" panose="02040503050406030204" pitchFamily="18" charset="0"/>
                      </a:rPr>
                      <m:t>=65</m:t>
                    </m:r>
                  </m:oMath>
                </a14:m>
                <a:endParaRPr lang="en-GB" altLang="en-US" sz="2400" dirty="0">
                  <a:latin typeface="Verdana" panose="020B0604030504040204" pitchFamily="34" charset="0"/>
                </a:endParaRPr>
              </a:p>
            </p:txBody>
          </p:sp>
        </mc:Choice>
        <mc:Fallback xmlns="">
          <p:sp>
            <p:nvSpPr>
              <p:cNvPr id="2" name="Rectangle 3">
                <a:extLst>
                  <a:ext uri="{FF2B5EF4-FFF2-40B4-BE49-F238E27FC236}">
                    <a16:creationId xmlns:a16="http://schemas.microsoft.com/office/drawing/2014/main" id="{B1715911-661E-E1A7-EEE9-7F9AEA0EE14E}"/>
                  </a:ext>
                </a:extLst>
              </p:cNvPr>
              <p:cNvSpPr txBox="1">
                <a:spLocks noRot="1" noChangeAspect="1" noMove="1" noResize="1" noEditPoints="1" noAdjustHandles="1" noChangeArrowheads="1" noChangeShapeType="1" noTextEdit="1"/>
              </p:cNvSpPr>
              <p:nvPr/>
            </p:nvSpPr>
            <p:spPr>
              <a:xfrm>
                <a:off x="9941668" y="1896894"/>
                <a:ext cx="2119957" cy="3416090"/>
              </a:xfrm>
              <a:prstGeom prst="rect">
                <a:avLst/>
              </a:prstGeom>
              <a:blipFill>
                <a:blip r:embed="rId5"/>
                <a:stretch>
                  <a:fillRect l="-4023"/>
                </a:stretch>
              </a:blipFill>
            </p:spPr>
            <p:txBody>
              <a:bodyPr/>
              <a:lstStyle/>
              <a:p>
                <a:r>
                  <a:rPr lang="en-GB">
                    <a:noFill/>
                  </a:rPr>
                  <a:t> </a:t>
                </a:r>
              </a:p>
            </p:txBody>
          </p:sp>
        </mc:Fallback>
      </mc:AlternateContent>
    </p:spTree>
    <p:extLst>
      <p:ext uri="{BB962C8B-B14F-4D97-AF65-F5344CB8AC3E}">
        <p14:creationId xmlns:p14="http://schemas.microsoft.com/office/powerpoint/2010/main" val="411349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9" dur="500"/>
                                        <p:tgtEl>
                                          <p:spTgt spid="132099">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132099">
                                            <p:txEl>
                                              <p:pRg st="1" end="1"/>
                                            </p:txEl>
                                          </p:spTgt>
                                        </p:tgtEl>
                                        <p:attrNameLst>
                                          <p:attrName>style.visibility</p:attrName>
                                        </p:attrNameLst>
                                      </p:cBhvr>
                                      <p:to>
                                        <p:strVal val="visible"/>
                                      </p:to>
                                    </p:set>
                                    <p:animEffect transition="in" filter="barn(inVertical)">
                                      <p:cBhvr>
                                        <p:cTn id="24" dur="500"/>
                                        <p:tgtEl>
                                          <p:spTgt spid="13209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9" dur="500"/>
                                        <p:tgtEl>
                                          <p:spTgt spid="132099">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132099">
                                            <p:txEl>
                                              <p:pRg st="3" end="3"/>
                                            </p:txEl>
                                          </p:spTgt>
                                        </p:tgtEl>
                                        <p:attrNameLst>
                                          <p:attrName>style.visibility</p:attrName>
                                        </p:attrNameLst>
                                      </p:cBhvr>
                                      <p:to>
                                        <p:strVal val="visible"/>
                                      </p:to>
                                    </p:set>
                                    <p:animEffect transition="in" filter="barn(inVertical)">
                                      <p:cBhvr>
                                        <p:cTn id="34" dur="500"/>
                                        <p:tgtEl>
                                          <p:spTgt spid="132099">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132099">
                                            <p:txEl>
                                              <p:pRg st="4" end="4"/>
                                            </p:txEl>
                                          </p:spTgt>
                                        </p:tgtEl>
                                        <p:attrNameLst>
                                          <p:attrName>style.visibility</p:attrName>
                                        </p:attrNameLst>
                                      </p:cBhvr>
                                      <p:to>
                                        <p:strVal val="visible"/>
                                      </p:to>
                                    </p:set>
                                    <p:animEffect transition="in" filter="barn(inVertical)">
                                      <p:cBhvr>
                                        <p:cTn id="39" dur="500"/>
                                        <p:tgtEl>
                                          <p:spTgt spid="132099">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132099">
                                            <p:txEl>
                                              <p:pRg st="5" end="5"/>
                                            </p:txEl>
                                          </p:spTgt>
                                        </p:tgtEl>
                                        <p:attrNameLst>
                                          <p:attrName>style.visibility</p:attrName>
                                        </p:attrNameLst>
                                      </p:cBhvr>
                                      <p:to>
                                        <p:strVal val="visible"/>
                                      </p:to>
                                    </p:set>
                                    <p:animEffect transition="in" filter="barn(inVertical)">
                                      <p:cBhvr>
                                        <p:cTn id="44" dur="500"/>
                                        <p:tgtEl>
                                          <p:spTgt spid="132099">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32099">
                                            <p:txEl>
                                              <p:pRg st="6" end="6"/>
                                            </p:txEl>
                                          </p:spTgt>
                                        </p:tgtEl>
                                        <p:attrNameLst>
                                          <p:attrName>style.visibility</p:attrName>
                                        </p:attrNameLst>
                                      </p:cBhvr>
                                      <p:to>
                                        <p:strVal val="visible"/>
                                      </p:to>
                                    </p:set>
                                    <p:animEffect transition="in" filter="barn(inVertical)">
                                      <p:cBhvr>
                                        <p:cTn id="49" dur="500"/>
                                        <p:tgtEl>
                                          <p:spTgt spid="132099">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132099">
                                            <p:txEl>
                                              <p:pRg st="7" end="7"/>
                                            </p:txEl>
                                          </p:spTgt>
                                        </p:tgtEl>
                                        <p:attrNameLst>
                                          <p:attrName>style.visibility</p:attrName>
                                        </p:attrNameLst>
                                      </p:cBhvr>
                                      <p:to>
                                        <p:strVal val="visible"/>
                                      </p:to>
                                    </p:set>
                                    <p:animEffect transition="in" filter="barn(inVertical)">
                                      <p:cBhvr>
                                        <p:cTn id="54" dur="500"/>
                                        <p:tgtEl>
                                          <p:spTgt spid="132099">
                                            <p:txEl>
                                              <p:pRg st="7" end="7"/>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grpId="0" nodeType="clickEffect">
                                  <p:stCondLst>
                                    <p:cond delay="0"/>
                                  </p:stCondLst>
                                  <p:childTnLst>
                                    <p:set>
                                      <p:cBhvr>
                                        <p:cTn id="58" dur="1" fill="hold">
                                          <p:stCondLst>
                                            <p:cond delay="0"/>
                                          </p:stCondLst>
                                        </p:cTn>
                                        <p:tgtEl>
                                          <p:spTgt spid="132099">
                                            <p:txEl>
                                              <p:pRg st="8" end="8"/>
                                            </p:txEl>
                                          </p:spTgt>
                                        </p:tgtEl>
                                        <p:attrNameLst>
                                          <p:attrName>style.visibility</p:attrName>
                                        </p:attrNameLst>
                                      </p:cBhvr>
                                      <p:to>
                                        <p:strVal val="visible"/>
                                      </p:to>
                                    </p:set>
                                    <p:animEffect transition="in" filter="barn(inVertical)">
                                      <p:cBhvr>
                                        <p:cTn id="59" dur="500"/>
                                        <p:tgtEl>
                                          <p:spTgt spid="132099">
                                            <p:txEl>
                                              <p:pRg st="8" end="8"/>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2">
                                            <p:txEl>
                                              <p:pRg st="0" end="0"/>
                                            </p:txEl>
                                          </p:spTgt>
                                        </p:tgtEl>
                                        <p:attrNameLst>
                                          <p:attrName>style.visibility</p:attrName>
                                        </p:attrNameLst>
                                      </p:cBhvr>
                                      <p:to>
                                        <p:strVal val="visible"/>
                                      </p:to>
                                    </p:set>
                                    <p:animEffect transition="in" filter="barn(inVertical)">
                                      <p:cBhvr>
                                        <p:cTn id="64" dur="500"/>
                                        <p:tgtEl>
                                          <p:spTgt spid="2">
                                            <p:txEl>
                                              <p:pRg st="0" end="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2">
                                            <p:txEl>
                                              <p:pRg st="1" end="1"/>
                                            </p:txEl>
                                          </p:spTgt>
                                        </p:tgtEl>
                                        <p:attrNameLst>
                                          <p:attrName>style.visibility</p:attrName>
                                        </p:attrNameLst>
                                      </p:cBhvr>
                                      <p:to>
                                        <p:strVal val="visible"/>
                                      </p:to>
                                    </p:set>
                                    <p:animEffect transition="in" filter="barn(inVertical)">
                                      <p:cBhvr>
                                        <p:cTn id="69"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P spid="2"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1630366" cy="1433392"/>
          </a:xfrm>
        </p:spPr>
        <p:txBody>
          <a:bodyPr>
            <a:normAutofit/>
          </a:bodyPr>
          <a:lstStyle/>
          <a:p>
            <a:r>
              <a:rPr lang="en-GB" altLang="en-US" sz="4000" b="1" dirty="0">
                <a:latin typeface="Verdana" panose="020B0604030504040204" pitchFamily="34" charset="0"/>
              </a:rPr>
              <a:t>FUNDING, TIME and COST of the Project</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250166" y="1656272"/>
            <a:ext cx="11477644" cy="3856007"/>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Our interest is to decide how to:</a:t>
            </a:r>
          </a:p>
          <a:p>
            <a:pPr marL="534988">
              <a:lnSpc>
                <a:spcPct val="90000"/>
              </a:lnSpc>
              <a:buFont typeface="Wingdings" panose="05000000000000000000" pitchFamily="2" charset="2"/>
              <a:buChar char="§"/>
            </a:pPr>
            <a:r>
              <a:rPr lang="en-GB" altLang="en-US" sz="2400" b="1" dirty="0">
                <a:solidFill>
                  <a:srgbClr val="0070C0"/>
                </a:solidFill>
                <a:latin typeface="Verdana" panose="020B0604030504040204" pitchFamily="34" charset="0"/>
              </a:rPr>
              <a:t>Cost required (budget amount needed)</a:t>
            </a:r>
            <a:r>
              <a:rPr lang="en-GB" altLang="en-US" sz="2400" dirty="0">
                <a:latin typeface="Verdana" panose="020B0604030504040204" pitchFamily="34" charset="0"/>
              </a:rPr>
              <a:t> to complete the project (labour, materials, energy) </a:t>
            </a:r>
          </a:p>
          <a:p>
            <a:pPr marL="373063" indent="0">
              <a:lnSpc>
                <a:spcPct val="90000"/>
              </a:lnSpc>
              <a:buNone/>
            </a:pPr>
            <a:endParaRPr lang="en-GB" altLang="en-US" sz="2400" dirty="0">
              <a:latin typeface="Verdana" panose="020B0604030504040204" pitchFamily="34" charset="0"/>
            </a:endParaRPr>
          </a:p>
          <a:p>
            <a:pPr marL="1258888">
              <a:lnSpc>
                <a:spcPct val="90000"/>
              </a:lnSpc>
              <a:buFont typeface="Wingdings" panose="05000000000000000000" pitchFamily="2" charset="2"/>
              <a:buChar char="§"/>
            </a:pPr>
            <a:r>
              <a:rPr lang="en-GB" altLang="en-US" sz="2400" b="1" dirty="0">
                <a:solidFill>
                  <a:srgbClr val="00B050"/>
                </a:solidFill>
                <a:latin typeface="Verdana" panose="020B0604030504040204" pitchFamily="34" charset="0"/>
              </a:rPr>
              <a:t>Time (duration) </a:t>
            </a:r>
            <a:r>
              <a:rPr lang="en-GB" altLang="en-US" sz="2400" dirty="0">
                <a:latin typeface="Verdana" panose="020B0604030504040204" pitchFamily="34" charset="0"/>
              </a:rPr>
              <a:t>associated with completing the project (months, years, decade etc)</a:t>
            </a:r>
          </a:p>
          <a:p>
            <a:pPr marL="915988" indent="0">
              <a:lnSpc>
                <a:spcPct val="90000"/>
              </a:lnSpc>
              <a:buNone/>
            </a:pPr>
            <a:endParaRPr lang="en-GB" altLang="en-US" sz="2400" dirty="0">
              <a:latin typeface="Verdana" panose="020B0604030504040204" pitchFamily="34" charset="0"/>
            </a:endParaRPr>
          </a:p>
          <a:p>
            <a:pPr marL="1439863">
              <a:lnSpc>
                <a:spcPct val="90000"/>
              </a:lnSpc>
              <a:buFont typeface="Wingdings" panose="05000000000000000000" pitchFamily="2" charset="2"/>
              <a:buChar char="§"/>
            </a:pPr>
            <a:r>
              <a:rPr lang="en-GB" altLang="en-US" sz="2400" b="1" dirty="0">
                <a:solidFill>
                  <a:srgbClr val="C00000"/>
                </a:solidFill>
                <a:latin typeface="Verdana" panose="020B0604030504040204" pitchFamily="34" charset="0"/>
              </a:rPr>
              <a:t>Finance (funding)</a:t>
            </a:r>
            <a:r>
              <a:rPr lang="en-GB" altLang="en-US" sz="2400" dirty="0">
                <a:latin typeface="Verdana" panose="020B0604030504040204" pitchFamily="34" charset="0"/>
              </a:rPr>
              <a:t> a project (loan, grants, profits, shares, a combination)</a:t>
            </a:r>
          </a:p>
          <a:p>
            <a:pPr marL="1258888">
              <a:lnSpc>
                <a:spcPct val="90000"/>
              </a:lnSpc>
              <a:buFont typeface="Wingdings" panose="05000000000000000000" pitchFamily="2" charset="2"/>
              <a:buChar char="§"/>
            </a:pPr>
            <a:endParaRPr lang="en-GB" altLang="en-US" sz="2400" dirty="0">
              <a:latin typeface="Verdana" panose="020B0604030504040204" pitchFamily="34" charset="0"/>
            </a:endParaRPr>
          </a:p>
        </p:txBody>
      </p:sp>
    </p:spTree>
    <p:extLst>
      <p:ext uri="{BB962C8B-B14F-4D97-AF65-F5344CB8AC3E}">
        <p14:creationId xmlns:p14="http://schemas.microsoft.com/office/powerpoint/2010/main" val="2003755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6D98109-D747-49AC-A5F0-02E2D451F379}"/>
              </a:ext>
            </a:extLst>
          </p:cNvPr>
          <p:cNvSpPr>
            <a:spLocks noGrp="1" noChangeArrowheads="1"/>
          </p:cNvSpPr>
          <p:nvPr>
            <p:ph type="title"/>
          </p:nvPr>
        </p:nvSpPr>
        <p:spPr/>
        <p:txBody>
          <a:bodyPr/>
          <a:lstStyle/>
          <a:p>
            <a:r>
              <a:rPr lang="en-GB" altLang="en-US" dirty="0">
                <a:latin typeface="Verdana" panose="020B0604030504040204" pitchFamily="34" charset="0"/>
              </a:rPr>
              <a:t>Spare Cash?</a:t>
            </a:r>
          </a:p>
        </p:txBody>
      </p:sp>
      <p:sp>
        <p:nvSpPr>
          <p:cNvPr id="75779" name="Rectangle 3">
            <a:extLst>
              <a:ext uri="{FF2B5EF4-FFF2-40B4-BE49-F238E27FC236}">
                <a16:creationId xmlns:a16="http://schemas.microsoft.com/office/drawing/2014/main" id="{9814DCA0-913E-41EA-B476-EE8FD5F6E007}"/>
              </a:ext>
            </a:extLst>
          </p:cNvPr>
          <p:cNvSpPr>
            <a:spLocks noGrp="1" noChangeArrowheads="1"/>
          </p:cNvSpPr>
          <p:nvPr>
            <p:ph type="body" idx="1"/>
          </p:nvPr>
        </p:nvSpPr>
        <p:spPr>
          <a:xfrm>
            <a:off x="1518293" y="1144621"/>
            <a:ext cx="9493418" cy="4604426"/>
          </a:xfrm>
        </p:spPr>
        <p:txBody>
          <a:bodyPr/>
          <a:lstStyle/>
          <a:p>
            <a:r>
              <a:rPr lang="en-GB" altLang="en-US" dirty="0">
                <a:latin typeface="Verdana" panose="020B0604030504040204" pitchFamily="34" charset="0"/>
                <a:cs typeface="Times New Roman" panose="02020603050405020304" pitchFamily="18" charset="0"/>
              </a:rPr>
              <a:t>If a company had spare cash now,</a:t>
            </a:r>
          </a:p>
          <a:p>
            <a:pPr>
              <a:buFontTx/>
              <a:buNone/>
            </a:pPr>
            <a:r>
              <a:rPr lang="en-GB" altLang="en-US" dirty="0">
                <a:latin typeface="Verdana" panose="020B0604030504040204" pitchFamily="34" charset="0"/>
                <a:cs typeface="Times New Roman" panose="02020603050405020304" pitchFamily="18" charset="0"/>
              </a:rPr>
              <a:t>how could it use it?</a:t>
            </a:r>
          </a:p>
          <a:p>
            <a:pPr lvl="1"/>
            <a:r>
              <a:rPr lang="en-GB" altLang="en-US" dirty="0">
                <a:latin typeface="Verdana" panose="020B0604030504040204" pitchFamily="34" charset="0"/>
                <a:cs typeface="Times New Roman" panose="02020603050405020304" pitchFamily="18" charset="0"/>
              </a:rPr>
              <a:t>Internal investments (projects)</a:t>
            </a:r>
          </a:p>
          <a:p>
            <a:pPr lvl="1"/>
            <a:r>
              <a:rPr lang="en-GB" altLang="en-US" dirty="0">
                <a:latin typeface="Verdana" panose="020B0604030504040204" pitchFamily="34" charset="0"/>
                <a:cs typeface="Times New Roman" panose="02020603050405020304" pitchFamily="18" charset="0"/>
              </a:rPr>
              <a:t>External investments (purchases)</a:t>
            </a:r>
          </a:p>
          <a:p>
            <a:pPr lvl="1"/>
            <a:r>
              <a:rPr lang="en-GB" altLang="en-US" dirty="0">
                <a:latin typeface="Verdana" panose="020B0604030504040204" pitchFamily="34" charset="0"/>
                <a:cs typeface="Times New Roman" panose="02020603050405020304" pitchFamily="18" charset="0"/>
              </a:rPr>
              <a:t>Reduce funding requirements</a:t>
            </a:r>
          </a:p>
          <a:p>
            <a:pPr lvl="2"/>
            <a:r>
              <a:rPr lang="en-GB" altLang="en-US" dirty="0">
                <a:latin typeface="Verdana" panose="020B0604030504040204" pitchFamily="34" charset="0"/>
                <a:cs typeface="Times New Roman" panose="02020603050405020304" pitchFamily="18" charset="0"/>
              </a:rPr>
              <a:t>overdraft</a:t>
            </a:r>
          </a:p>
          <a:p>
            <a:pPr lvl="2"/>
            <a:r>
              <a:rPr lang="en-GB" altLang="en-US" dirty="0">
                <a:latin typeface="Verdana" panose="020B0604030504040204" pitchFamily="34" charset="0"/>
                <a:cs typeface="Times New Roman" panose="02020603050405020304" pitchFamily="18" charset="0"/>
              </a:rPr>
              <a:t>other loans</a:t>
            </a:r>
          </a:p>
          <a:p>
            <a:pPr lvl="1"/>
            <a:r>
              <a:rPr lang="en-GB" altLang="en-US" dirty="0">
                <a:latin typeface="Verdana" panose="020B0604030504040204" pitchFamily="34" charset="0"/>
                <a:cs typeface="Times New Roman" panose="02020603050405020304" pitchFamily="18" charset="0"/>
              </a:rPr>
              <a:t>Return shareholders' (equity) capital</a:t>
            </a:r>
          </a:p>
          <a:p>
            <a:pPr lvl="1"/>
            <a:r>
              <a:rPr lang="en-GB" altLang="en-US" dirty="0">
                <a:latin typeface="Verdana" panose="020B0604030504040204" pitchFamily="34" charset="0"/>
                <a:cs typeface="Times New Roman" panose="02020603050405020304" pitchFamily="18" charset="0"/>
              </a:rPr>
              <a:t>Sponsor students!</a:t>
            </a: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barn(inVertical)">
                                      <p:cBhvr>
                                        <p:cTn id="7" dur="500"/>
                                        <p:tgtEl>
                                          <p:spTgt spid="7577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5779">
                                            <p:txEl>
                                              <p:pRg st="0" end="0"/>
                                            </p:txEl>
                                          </p:spTgt>
                                        </p:tgtEl>
                                        <p:attrNameLst>
                                          <p:attrName>style.visibility</p:attrName>
                                        </p:attrNameLst>
                                      </p:cBhvr>
                                      <p:to>
                                        <p:strVal val="visible"/>
                                      </p:to>
                                    </p:set>
                                    <p:animEffect transition="in" filter="circle(in)">
                                      <p:cBhvr>
                                        <p:cTn id="12" dur="2000"/>
                                        <p:tgtEl>
                                          <p:spTgt spid="7577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75779">
                                            <p:txEl>
                                              <p:pRg st="1" end="1"/>
                                            </p:txEl>
                                          </p:spTgt>
                                        </p:tgtEl>
                                        <p:attrNameLst>
                                          <p:attrName>style.visibility</p:attrName>
                                        </p:attrNameLst>
                                      </p:cBhvr>
                                      <p:to>
                                        <p:strVal val="visible"/>
                                      </p:to>
                                    </p:set>
                                    <p:animEffect transition="in" filter="circle(in)">
                                      <p:cBhvr>
                                        <p:cTn id="17" dur="2000"/>
                                        <p:tgtEl>
                                          <p:spTgt spid="75779">
                                            <p:txEl>
                                              <p:pRg st="1" end="1"/>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75779">
                                            <p:txEl>
                                              <p:pRg st="2" end="2"/>
                                            </p:txEl>
                                          </p:spTgt>
                                        </p:tgtEl>
                                        <p:attrNameLst>
                                          <p:attrName>style.visibility</p:attrName>
                                        </p:attrNameLst>
                                      </p:cBhvr>
                                      <p:to>
                                        <p:strVal val="visible"/>
                                      </p:to>
                                    </p:set>
                                    <p:animEffect transition="in" filter="circle(in)">
                                      <p:cBhvr>
                                        <p:cTn id="20" dur="2000"/>
                                        <p:tgtEl>
                                          <p:spTgt spid="75779">
                                            <p:txEl>
                                              <p:pRg st="2" end="2"/>
                                            </p:txEl>
                                          </p:spTgt>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75779">
                                            <p:txEl>
                                              <p:pRg st="3" end="3"/>
                                            </p:txEl>
                                          </p:spTgt>
                                        </p:tgtEl>
                                        <p:attrNameLst>
                                          <p:attrName>style.visibility</p:attrName>
                                        </p:attrNameLst>
                                      </p:cBhvr>
                                      <p:to>
                                        <p:strVal val="visible"/>
                                      </p:to>
                                    </p:set>
                                    <p:animEffect transition="in" filter="circle(in)">
                                      <p:cBhvr>
                                        <p:cTn id="23" dur="2000"/>
                                        <p:tgtEl>
                                          <p:spTgt spid="75779">
                                            <p:txEl>
                                              <p:pRg st="3" end="3"/>
                                            </p:txEl>
                                          </p:spTgt>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75779">
                                            <p:txEl>
                                              <p:pRg st="4" end="4"/>
                                            </p:txEl>
                                          </p:spTgt>
                                        </p:tgtEl>
                                        <p:attrNameLst>
                                          <p:attrName>style.visibility</p:attrName>
                                        </p:attrNameLst>
                                      </p:cBhvr>
                                      <p:to>
                                        <p:strVal val="visible"/>
                                      </p:to>
                                    </p:set>
                                    <p:animEffect transition="in" filter="circle(in)">
                                      <p:cBhvr>
                                        <p:cTn id="26" dur="2000"/>
                                        <p:tgtEl>
                                          <p:spTgt spid="75779">
                                            <p:txEl>
                                              <p:pRg st="4" end="4"/>
                                            </p:txEl>
                                          </p:spTgt>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75779">
                                            <p:txEl>
                                              <p:pRg st="5" end="5"/>
                                            </p:txEl>
                                          </p:spTgt>
                                        </p:tgtEl>
                                        <p:attrNameLst>
                                          <p:attrName>style.visibility</p:attrName>
                                        </p:attrNameLst>
                                      </p:cBhvr>
                                      <p:to>
                                        <p:strVal val="visible"/>
                                      </p:to>
                                    </p:set>
                                    <p:animEffect transition="in" filter="circle(in)">
                                      <p:cBhvr>
                                        <p:cTn id="29" dur="2000"/>
                                        <p:tgtEl>
                                          <p:spTgt spid="75779">
                                            <p:txEl>
                                              <p:pRg st="5" end="5"/>
                                            </p:txEl>
                                          </p:spTgt>
                                        </p:tgtEl>
                                      </p:cBhvr>
                                    </p:animEffect>
                                  </p:childTnLst>
                                </p:cTn>
                              </p:par>
                              <p:par>
                                <p:cTn id="30" presetID="6" presetClass="entr" presetSubtype="16" fill="hold" grpId="0" nodeType="withEffect">
                                  <p:stCondLst>
                                    <p:cond delay="0"/>
                                  </p:stCondLst>
                                  <p:childTnLst>
                                    <p:set>
                                      <p:cBhvr>
                                        <p:cTn id="31" dur="1" fill="hold">
                                          <p:stCondLst>
                                            <p:cond delay="0"/>
                                          </p:stCondLst>
                                        </p:cTn>
                                        <p:tgtEl>
                                          <p:spTgt spid="75779">
                                            <p:txEl>
                                              <p:pRg st="6" end="6"/>
                                            </p:txEl>
                                          </p:spTgt>
                                        </p:tgtEl>
                                        <p:attrNameLst>
                                          <p:attrName>style.visibility</p:attrName>
                                        </p:attrNameLst>
                                      </p:cBhvr>
                                      <p:to>
                                        <p:strVal val="visible"/>
                                      </p:to>
                                    </p:set>
                                    <p:animEffect transition="in" filter="circle(in)">
                                      <p:cBhvr>
                                        <p:cTn id="32" dur="2000"/>
                                        <p:tgtEl>
                                          <p:spTgt spid="75779">
                                            <p:txEl>
                                              <p:pRg st="6" end="6"/>
                                            </p:txEl>
                                          </p:spTgt>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75779">
                                            <p:txEl>
                                              <p:pRg st="7" end="7"/>
                                            </p:txEl>
                                          </p:spTgt>
                                        </p:tgtEl>
                                        <p:attrNameLst>
                                          <p:attrName>style.visibility</p:attrName>
                                        </p:attrNameLst>
                                      </p:cBhvr>
                                      <p:to>
                                        <p:strVal val="visible"/>
                                      </p:to>
                                    </p:set>
                                    <p:animEffect transition="in" filter="circle(in)">
                                      <p:cBhvr>
                                        <p:cTn id="35" dur="2000"/>
                                        <p:tgtEl>
                                          <p:spTgt spid="75779">
                                            <p:txEl>
                                              <p:pRg st="7" end="7"/>
                                            </p:txEl>
                                          </p:spTgt>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75779">
                                            <p:txEl>
                                              <p:pRg st="8" end="8"/>
                                            </p:txEl>
                                          </p:spTgt>
                                        </p:tgtEl>
                                        <p:attrNameLst>
                                          <p:attrName>style.visibility</p:attrName>
                                        </p:attrNameLst>
                                      </p:cBhvr>
                                      <p:to>
                                        <p:strVal val="visible"/>
                                      </p:to>
                                    </p:set>
                                    <p:animEffect transition="in" filter="circle(in)">
                                      <p:cBhvr>
                                        <p:cTn id="38" dur="2000"/>
                                        <p:tgtEl>
                                          <p:spTgt spid="757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2D5AC6C5-9AFB-47A2-84A9-D2DCDE193B4B}"/>
              </a:ext>
            </a:extLst>
          </p:cNvPr>
          <p:cNvSpPr>
            <a:spLocks noGrp="1" noChangeArrowheads="1"/>
          </p:cNvSpPr>
          <p:nvPr>
            <p:ph type="title"/>
          </p:nvPr>
        </p:nvSpPr>
        <p:spPr/>
        <p:txBody>
          <a:bodyPr/>
          <a:lstStyle/>
          <a:p>
            <a:r>
              <a:rPr lang="en-GB" altLang="en-US" dirty="0">
                <a:latin typeface="Verdana" panose="020B0604030504040204" pitchFamily="34" charset="0"/>
              </a:rPr>
              <a:t>Spare Cash?</a:t>
            </a:r>
          </a:p>
        </p:txBody>
      </p:sp>
      <p:sp>
        <p:nvSpPr>
          <p:cNvPr id="77827" name="Rectangle 3">
            <a:extLst>
              <a:ext uri="{FF2B5EF4-FFF2-40B4-BE49-F238E27FC236}">
                <a16:creationId xmlns:a16="http://schemas.microsoft.com/office/drawing/2014/main" id="{FCA18AEA-4A8E-440D-B99E-92B74F894FB0}"/>
              </a:ext>
            </a:extLst>
          </p:cNvPr>
          <p:cNvSpPr>
            <a:spLocks noGrp="1" noChangeArrowheads="1"/>
          </p:cNvSpPr>
          <p:nvPr>
            <p:ph type="body" idx="1"/>
          </p:nvPr>
        </p:nvSpPr>
        <p:spPr>
          <a:xfrm>
            <a:off x="1868489" y="1524000"/>
            <a:ext cx="8472487" cy="4724400"/>
          </a:xfrm>
        </p:spPr>
        <p:txBody>
          <a:bodyPr/>
          <a:lstStyle/>
          <a:p>
            <a:r>
              <a:rPr lang="en-GB" altLang="en-US" dirty="0">
                <a:latin typeface="Verdana" panose="020B0604030504040204" pitchFamily="34" charset="0"/>
                <a:cs typeface="Times New Roman" panose="02020603050405020304" pitchFamily="18" charset="0"/>
              </a:rPr>
              <a:t>If a company had spare cash now,</a:t>
            </a:r>
          </a:p>
          <a:p>
            <a:pPr>
              <a:buFontTx/>
              <a:buNone/>
            </a:pPr>
            <a:r>
              <a:rPr lang="en-GB" altLang="en-US" dirty="0">
                <a:latin typeface="Verdana" panose="020B0604030504040204" pitchFamily="34" charset="0"/>
                <a:cs typeface="Times New Roman" panose="02020603050405020304" pitchFamily="18" charset="0"/>
              </a:rPr>
              <a:t>how could it use it?</a:t>
            </a:r>
          </a:p>
          <a:p>
            <a:pPr lvl="1"/>
            <a:r>
              <a:rPr lang="en-GB" altLang="en-US" dirty="0">
                <a:latin typeface="Verdana" panose="020B0604030504040204" pitchFamily="34" charset="0"/>
                <a:cs typeface="Times New Roman" panose="02020603050405020304" pitchFamily="18" charset="0"/>
              </a:rPr>
              <a:t>Internal investments (projects)</a:t>
            </a:r>
          </a:p>
          <a:p>
            <a:pPr lvl="2"/>
            <a:r>
              <a:rPr lang="en-GB" altLang="en-US" dirty="0">
                <a:latin typeface="Verdana" panose="020B0604030504040204" pitchFamily="34" charset="0"/>
                <a:cs typeface="Times New Roman" panose="02020603050405020304" pitchFamily="18" charset="0"/>
              </a:rPr>
              <a:t>Which Project?</a:t>
            </a:r>
          </a:p>
          <a:p>
            <a:pPr lvl="2"/>
            <a:r>
              <a:rPr lang="en-GB" altLang="en-US" dirty="0">
                <a:latin typeface="Verdana" panose="020B0604030504040204" pitchFamily="34" charset="0"/>
                <a:cs typeface="Times New Roman" panose="02020603050405020304" pitchFamily="18" charset="0"/>
              </a:rPr>
              <a:t>Companies use these methods to select the “best” projects</a:t>
            </a:r>
          </a:p>
          <a:p>
            <a:pPr lvl="2"/>
            <a:r>
              <a:rPr lang="en-GB" altLang="en-US" dirty="0">
                <a:latin typeface="Verdana" panose="020B0604030504040204" pitchFamily="34" charset="0"/>
                <a:cs typeface="Times New Roman" panose="02020603050405020304" pitchFamily="18" charset="0"/>
              </a:rPr>
              <a:t>“best” project may not be the one that makes the most money!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wheel(1)">
                                      <p:cBhvr>
                                        <p:cTn id="7" dur="2000"/>
                                        <p:tgtEl>
                                          <p:spTgt spid="7782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7827">
                                            <p:txEl>
                                              <p:pRg st="0" end="0"/>
                                            </p:txEl>
                                          </p:spTgt>
                                        </p:tgtEl>
                                        <p:attrNameLst>
                                          <p:attrName>style.visibility</p:attrName>
                                        </p:attrNameLst>
                                      </p:cBhvr>
                                      <p:to>
                                        <p:strVal val="visible"/>
                                      </p:to>
                                    </p:set>
                                    <p:animEffect transition="in" filter="barn(inVertical)">
                                      <p:cBhvr>
                                        <p:cTn id="12" dur="500"/>
                                        <p:tgtEl>
                                          <p:spTgt spid="778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7827">
                                            <p:txEl>
                                              <p:pRg st="1" end="1"/>
                                            </p:txEl>
                                          </p:spTgt>
                                        </p:tgtEl>
                                        <p:attrNameLst>
                                          <p:attrName>style.visibility</p:attrName>
                                        </p:attrNameLst>
                                      </p:cBhvr>
                                      <p:to>
                                        <p:strVal val="visible"/>
                                      </p:to>
                                    </p:set>
                                    <p:animEffect transition="in" filter="barn(inVertical)">
                                      <p:cBhvr>
                                        <p:cTn id="17" dur="500"/>
                                        <p:tgtEl>
                                          <p:spTgt spid="77827">
                                            <p:txEl>
                                              <p:pRg st="1" end="1"/>
                                            </p:tx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77827">
                                            <p:txEl>
                                              <p:pRg st="2" end="2"/>
                                            </p:txEl>
                                          </p:spTgt>
                                        </p:tgtEl>
                                        <p:attrNameLst>
                                          <p:attrName>style.visibility</p:attrName>
                                        </p:attrNameLst>
                                      </p:cBhvr>
                                      <p:to>
                                        <p:strVal val="visible"/>
                                      </p:to>
                                    </p:set>
                                    <p:animEffect transition="in" filter="barn(inVertical)">
                                      <p:cBhvr>
                                        <p:cTn id="20" dur="500"/>
                                        <p:tgtEl>
                                          <p:spTgt spid="77827">
                                            <p:txEl>
                                              <p:pRg st="2" end="2"/>
                                            </p:txEl>
                                          </p:spTgt>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77827">
                                            <p:txEl>
                                              <p:pRg st="3" end="3"/>
                                            </p:txEl>
                                          </p:spTgt>
                                        </p:tgtEl>
                                        <p:attrNameLst>
                                          <p:attrName>style.visibility</p:attrName>
                                        </p:attrNameLst>
                                      </p:cBhvr>
                                      <p:to>
                                        <p:strVal val="visible"/>
                                      </p:to>
                                    </p:set>
                                    <p:animEffect transition="in" filter="barn(inVertical)">
                                      <p:cBhvr>
                                        <p:cTn id="23" dur="500"/>
                                        <p:tgtEl>
                                          <p:spTgt spid="77827">
                                            <p:txEl>
                                              <p:pRg st="3" end="3"/>
                                            </p:txEl>
                                          </p:spTgt>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77827">
                                            <p:txEl>
                                              <p:pRg st="4" end="4"/>
                                            </p:txEl>
                                          </p:spTgt>
                                        </p:tgtEl>
                                        <p:attrNameLst>
                                          <p:attrName>style.visibility</p:attrName>
                                        </p:attrNameLst>
                                      </p:cBhvr>
                                      <p:to>
                                        <p:strVal val="visible"/>
                                      </p:to>
                                    </p:set>
                                    <p:animEffect transition="in" filter="barn(inVertical)">
                                      <p:cBhvr>
                                        <p:cTn id="26" dur="500"/>
                                        <p:tgtEl>
                                          <p:spTgt spid="77827">
                                            <p:txEl>
                                              <p:pRg st="4" end="4"/>
                                            </p:txEl>
                                          </p:spTgt>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77827">
                                            <p:txEl>
                                              <p:pRg st="5" end="5"/>
                                            </p:txEl>
                                          </p:spTgt>
                                        </p:tgtEl>
                                        <p:attrNameLst>
                                          <p:attrName>style.visibility</p:attrName>
                                        </p:attrNameLst>
                                      </p:cBhvr>
                                      <p:to>
                                        <p:strVal val="visible"/>
                                      </p:to>
                                    </p:set>
                                    <p:animEffect transition="in" filter="barn(inVertical)">
                                      <p:cBhvr>
                                        <p:cTn id="29" dur="500"/>
                                        <p:tgtEl>
                                          <p:spTgt spid="778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1836C33D-3BD7-4F1D-BB4A-9E845E0BD162}"/>
              </a:ext>
            </a:extLst>
          </p:cNvPr>
          <p:cNvSpPr>
            <a:spLocks noGrp="1" noChangeArrowheads="1"/>
          </p:cNvSpPr>
          <p:nvPr>
            <p:ph type="title"/>
          </p:nvPr>
        </p:nvSpPr>
        <p:spPr/>
        <p:txBody>
          <a:bodyPr/>
          <a:lstStyle/>
          <a:p>
            <a:r>
              <a:rPr lang="en-GB" altLang="en-US" dirty="0">
                <a:latin typeface="Verdana" panose="020B0604030504040204" pitchFamily="34" charset="0"/>
              </a:rPr>
              <a:t>Spare Cash?</a:t>
            </a:r>
          </a:p>
        </p:txBody>
      </p:sp>
      <p:sp>
        <p:nvSpPr>
          <p:cNvPr id="36867" name="Rectangle 3">
            <a:extLst>
              <a:ext uri="{FF2B5EF4-FFF2-40B4-BE49-F238E27FC236}">
                <a16:creationId xmlns:a16="http://schemas.microsoft.com/office/drawing/2014/main" id="{F21E6A95-8C36-439E-8778-5DD04D275FC4}"/>
              </a:ext>
            </a:extLst>
          </p:cNvPr>
          <p:cNvSpPr>
            <a:spLocks noGrp="1" noChangeArrowheads="1"/>
          </p:cNvSpPr>
          <p:nvPr>
            <p:ph type="body" idx="1"/>
          </p:nvPr>
        </p:nvSpPr>
        <p:spPr>
          <a:xfrm>
            <a:off x="1868489" y="1524000"/>
            <a:ext cx="8472487" cy="4724400"/>
          </a:xfrm>
        </p:spPr>
        <p:txBody>
          <a:bodyPr/>
          <a:lstStyle/>
          <a:p>
            <a:pPr lvl="1">
              <a:defRPr/>
            </a:pPr>
            <a:r>
              <a:rPr lang="en-GB" sz="3200" dirty="0">
                <a:latin typeface="Verdana" pitchFamily="34" charset="0"/>
                <a:cs typeface="Times New Roman" pitchFamily="18" charset="0"/>
              </a:rPr>
              <a:t>Projects</a:t>
            </a:r>
            <a:r>
              <a:rPr lang="en-GB" dirty="0">
                <a:latin typeface="Verdana" pitchFamily="34" charset="0"/>
                <a:cs typeface="Times New Roman" pitchFamily="18" charset="0"/>
              </a:rPr>
              <a:t> selected because of:</a:t>
            </a:r>
          </a:p>
          <a:p>
            <a:pPr lvl="1">
              <a:defRPr/>
            </a:pPr>
            <a:endParaRPr lang="en-GB" dirty="0">
              <a:latin typeface="Verdana" pitchFamily="34" charset="0"/>
              <a:cs typeface="Times New Roman" pitchFamily="18" charset="0"/>
            </a:endParaRPr>
          </a:p>
          <a:p>
            <a:pPr lvl="2">
              <a:defRPr/>
            </a:pPr>
            <a:r>
              <a:rPr lang="en-GB" dirty="0">
                <a:latin typeface="Verdana" pitchFamily="34" charset="0"/>
                <a:cs typeface="Times New Roman" pitchFamily="18" charset="0"/>
              </a:rPr>
              <a:t>Financial returns</a:t>
            </a:r>
          </a:p>
          <a:p>
            <a:pPr lvl="2">
              <a:defRPr/>
            </a:pPr>
            <a:r>
              <a:rPr lang="en-GB" dirty="0">
                <a:latin typeface="Verdana" pitchFamily="34" charset="0"/>
                <a:cs typeface="Times New Roman" pitchFamily="18" charset="0"/>
              </a:rPr>
              <a:t>Resource availability</a:t>
            </a:r>
          </a:p>
          <a:p>
            <a:pPr lvl="2">
              <a:defRPr/>
            </a:pPr>
            <a:r>
              <a:rPr lang="en-GB" dirty="0">
                <a:latin typeface="Verdana" pitchFamily="34" charset="0"/>
                <a:cs typeface="Times New Roman" pitchFamily="18" charset="0"/>
              </a:rPr>
              <a:t>Cash flow</a:t>
            </a:r>
          </a:p>
          <a:p>
            <a:pPr lvl="2">
              <a:defRPr/>
            </a:pPr>
            <a:r>
              <a:rPr lang="en-GB" dirty="0">
                <a:latin typeface="Verdana" pitchFamily="34" charset="0"/>
                <a:cs typeface="Times New Roman" pitchFamily="18" charset="0"/>
              </a:rPr>
              <a:t>Skills availability</a:t>
            </a:r>
          </a:p>
          <a:p>
            <a:pPr lvl="2">
              <a:defRPr/>
            </a:pPr>
            <a:r>
              <a:rPr lang="en-GB" dirty="0">
                <a:latin typeface="Verdana" pitchFamily="34" charset="0"/>
                <a:cs typeface="Times New Roman" pitchFamily="18" charset="0"/>
              </a:rPr>
              <a:t>Skills development</a:t>
            </a:r>
          </a:p>
          <a:p>
            <a:pPr lvl="2">
              <a:defRPr/>
            </a:pPr>
            <a:r>
              <a:rPr lang="en-GB" dirty="0">
                <a:latin typeface="Verdana" pitchFamily="34" charset="0"/>
                <a:cs typeface="Times New Roman" pitchFamily="18" charset="0"/>
              </a:rPr>
              <a:t>Loss leader (to make money on the follow up project</a:t>
            </a:r>
          </a:p>
          <a:p>
            <a:pPr lvl="2">
              <a:defRPr/>
            </a:pPr>
            <a:endParaRPr lang="en-GB" dirty="0">
              <a:latin typeface="Verdana" pitchFamily="34"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barn(inVertical)">
                                      <p:cBhvr>
                                        <p:cTn id="7" dur="500"/>
                                        <p:tgtEl>
                                          <p:spTgt spid="7987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6867">
                                            <p:txEl>
                                              <p:pRg st="0" end="0"/>
                                            </p:txEl>
                                          </p:spTgt>
                                        </p:tgtEl>
                                        <p:attrNameLst>
                                          <p:attrName>style.visibility</p:attrName>
                                        </p:attrNameLst>
                                      </p:cBhvr>
                                      <p:to>
                                        <p:strVal val="visible"/>
                                      </p:to>
                                    </p:set>
                                    <p:anim calcmode="lin" valueType="num">
                                      <p:cBhvr additive="base">
                                        <p:cTn id="12" dur="500" fill="hold"/>
                                        <p:tgtEl>
                                          <p:spTgt spid="36867">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6867">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6867">
                                            <p:txEl>
                                              <p:pRg st="2" end="2"/>
                                            </p:txEl>
                                          </p:spTgt>
                                        </p:tgtEl>
                                        <p:attrNameLst>
                                          <p:attrName>style.visibility</p:attrName>
                                        </p:attrNameLst>
                                      </p:cBhvr>
                                      <p:to>
                                        <p:strVal val="visible"/>
                                      </p:to>
                                    </p:set>
                                    <p:anim calcmode="lin" valueType="num">
                                      <p:cBhvr additive="base">
                                        <p:cTn id="16" dur="5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6867">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6867">
                                            <p:txEl>
                                              <p:pRg st="3" end="3"/>
                                            </p:txEl>
                                          </p:spTgt>
                                        </p:tgtEl>
                                        <p:attrNameLst>
                                          <p:attrName>style.visibility</p:attrName>
                                        </p:attrNameLst>
                                      </p:cBhvr>
                                      <p:to>
                                        <p:strVal val="visible"/>
                                      </p:to>
                                    </p:set>
                                    <p:anim calcmode="lin" valueType="num">
                                      <p:cBhvr additive="base">
                                        <p:cTn id="20" dur="500" fill="hold"/>
                                        <p:tgtEl>
                                          <p:spTgt spid="36867">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6867">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6867">
                                            <p:txEl>
                                              <p:pRg st="4" end="4"/>
                                            </p:txEl>
                                          </p:spTgt>
                                        </p:tgtEl>
                                        <p:attrNameLst>
                                          <p:attrName>style.visibility</p:attrName>
                                        </p:attrNameLst>
                                      </p:cBhvr>
                                      <p:to>
                                        <p:strVal val="visible"/>
                                      </p:to>
                                    </p:set>
                                    <p:anim calcmode="lin" valueType="num">
                                      <p:cBhvr additive="base">
                                        <p:cTn id="24" dur="5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6867">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6867">
                                            <p:txEl>
                                              <p:pRg st="5" end="5"/>
                                            </p:txEl>
                                          </p:spTgt>
                                        </p:tgtEl>
                                        <p:attrNameLst>
                                          <p:attrName>style.visibility</p:attrName>
                                        </p:attrNameLst>
                                      </p:cBhvr>
                                      <p:to>
                                        <p:strVal val="visible"/>
                                      </p:to>
                                    </p:set>
                                    <p:anim calcmode="lin" valueType="num">
                                      <p:cBhvr additive="base">
                                        <p:cTn id="28" dur="500" fill="hold"/>
                                        <p:tgtEl>
                                          <p:spTgt spid="36867">
                                            <p:txEl>
                                              <p:pRg st="5" end="5"/>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6867">
                                            <p:txEl>
                                              <p:pRg st="5" end="5"/>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6867">
                                            <p:txEl>
                                              <p:pRg st="6" end="6"/>
                                            </p:txEl>
                                          </p:spTgt>
                                        </p:tgtEl>
                                        <p:attrNameLst>
                                          <p:attrName>style.visibility</p:attrName>
                                        </p:attrNameLst>
                                      </p:cBhvr>
                                      <p:to>
                                        <p:strVal val="visible"/>
                                      </p:to>
                                    </p:set>
                                    <p:anim calcmode="lin" valueType="num">
                                      <p:cBhvr additive="base">
                                        <p:cTn id="32" dur="500" fill="hold"/>
                                        <p:tgtEl>
                                          <p:spTgt spid="36867">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6867">
                                            <p:txEl>
                                              <p:pRg st="6" end="6"/>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36867">
                                            <p:txEl>
                                              <p:pRg st="7" end="7"/>
                                            </p:txEl>
                                          </p:spTgt>
                                        </p:tgtEl>
                                        <p:attrNameLst>
                                          <p:attrName>style.visibility</p:attrName>
                                        </p:attrNameLst>
                                      </p:cBhvr>
                                      <p:to>
                                        <p:strVal val="visible"/>
                                      </p:to>
                                    </p:set>
                                    <p:anim calcmode="lin" valueType="num">
                                      <p:cBhvr additive="base">
                                        <p:cTn id="36" dur="500" fill="hold"/>
                                        <p:tgtEl>
                                          <p:spTgt spid="36867">
                                            <p:txEl>
                                              <p:pRg st="7" end="7"/>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686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36867"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72EF0D58-BBF9-4B34-94AF-C7AFEEDAAA38}"/>
              </a:ext>
            </a:extLst>
          </p:cNvPr>
          <p:cNvSpPr>
            <a:spLocks noGrp="1" noChangeArrowheads="1"/>
          </p:cNvSpPr>
          <p:nvPr>
            <p:ph type="title"/>
          </p:nvPr>
        </p:nvSpPr>
        <p:spPr>
          <a:xfrm>
            <a:off x="2895600" y="284163"/>
            <a:ext cx="7772400" cy="842962"/>
          </a:xfrm>
        </p:spPr>
        <p:txBody>
          <a:bodyPr vert="horz" lIns="91429" tIns="45714" rIns="91429" bIns="45714" rtlCol="0" anchor="t">
            <a:normAutofit/>
          </a:bodyPr>
          <a:lstStyle/>
          <a:p>
            <a:r>
              <a:rPr lang="en-GB" altLang="en-US" sz="4000" b="1" dirty="0">
                <a:solidFill>
                  <a:srgbClr val="000066"/>
                </a:solidFill>
                <a:latin typeface="Verdana" panose="020B0604030504040204" pitchFamily="34" charset="0"/>
              </a:rPr>
              <a:t>PROFITABILITY</a:t>
            </a:r>
            <a:endParaRPr lang="en-GB" altLang="en-US" sz="4000" dirty="0">
              <a:latin typeface="Verdana" panose="020B0604030504040204" pitchFamily="34" charset="0"/>
            </a:endParaRPr>
          </a:p>
        </p:txBody>
      </p:sp>
      <p:sp>
        <p:nvSpPr>
          <p:cNvPr id="98307" name="Rectangle 3">
            <a:extLst>
              <a:ext uri="{FF2B5EF4-FFF2-40B4-BE49-F238E27FC236}">
                <a16:creationId xmlns:a16="http://schemas.microsoft.com/office/drawing/2014/main" id="{DC09D3FC-6491-4D20-B887-B96EF72FC531}"/>
              </a:ext>
            </a:extLst>
          </p:cNvPr>
          <p:cNvSpPr>
            <a:spLocks noGrp="1" noChangeArrowheads="1"/>
          </p:cNvSpPr>
          <p:nvPr>
            <p:ph type="body" idx="1"/>
          </p:nvPr>
        </p:nvSpPr>
        <p:spPr>
          <a:xfrm>
            <a:off x="1972166" y="1959988"/>
            <a:ext cx="7772400" cy="3727450"/>
          </a:xfrm>
        </p:spPr>
        <p:txBody>
          <a:bodyPr vert="horz" lIns="91429" tIns="45714" rIns="91429" bIns="45714" rtlCol="0">
            <a:normAutofit/>
          </a:bodyPr>
          <a:lstStyle/>
          <a:p>
            <a:r>
              <a:rPr lang="en-GB" altLang="en-US" b="1" dirty="0">
                <a:latin typeface="Arial" panose="020B0604020202020204" pitchFamily="34" charset="0"/>
              </a:rPr>
              <a:t>EXAMINE DEGREE OF RISK</a:t>
            </a:r>
          </a:p>
          <a:p>
            <a:pPr lvl="1"/>
            <a:r>
              <a:rPr lang="en-GB" altLang="en-US" dirty="0">
                <a:latin typeface="Arial" panose="020B0604020202020204" pitchFamily="34" charset="0"/>
              </a:rPr>
              <a:t>How good are our projections?</a:t>
            </a:r>
          </a:p>
          <a:p>
            <a:pPr lvl="1"/>
            <a:r>
              <a:rPr lang="en-GB" altLang="en-US" dirty="0">
                <a:latin typeface="Arial" panose="020B0604020202020204" pitchFamily="34" charset="0"/>
              </a:rPr>
              <a:t>Will costs double?</a:t>
            </a:r>
          </a:p>
          <a:p>
            <a:pPr lvl="1"/>
            <a:r>
              <a:rPr lang="en-GB" altLang="en-US" dirty="0">
                <a:latin typeface="Arial" panose="020B0604020202020204" pitchFamily="34" charset="0"/>
              </a:rPr>
              <a:t>Will sales halve?</a:t>
            </a:r>
          </a:p>
          <a:p>
            <a:pPr lvl="1"/>
            <a:r>
              <a:rPr lang="en-GB" altLang="en-US" dirty="0">
                <a:latin typeface="Arial" panose="020B0604020202020204" pitchFamily="34" charset="0"/>
              </a:rPr>
              <a:t>What is the impact upon budgeted profit?</a:t>
            </a:r>
            <a:endParaRPr lang="en-GB" altLang="en-US" b="1" dirty="0">
              <a:latin typeface="Arial" panose="020B0604020202020204" pitchFamily="34" charset="0"/>
            </a:endParaRPr>
          </a:p>
          <a:p>
            <a:r>
              <a:rPr lang="en-GB" altLang="en-US" b="1" dirty="0">
                <a:latin typeface="Arial" panose="020B0604020202020204" pitchFamily="34" charset="0"/>
              </a:rPr>
              <a:t>NEED TO EXAMINE ALL LIKELY OUTCOMES</a:t>
            </a:r>
          </a:p>
        </p:txBody>
      </p:sp>
      <p:sp>
        <p:nvSpPr>
          <p:cNvPr id="98308" name="Text Box 4">
            <a:extLst>
              <a:ext uri="{FF2B5EF4-FFF2-40B4-BE49-F238E27FC236}">
                <a16:creationId xmlns:a16="http://schemas.microsoft.com/office/drawing/2014/main" id="{F1B494CB-0572-490F-ACD1-E7D0C1CA2482}"/>
              </a:ext>
            </a:extLst>
          </p:cNvPr>
          <p:cNvSpPr txBox="1">
            <a:spLocks noChangeArrowheads="1"/>
          </p:cNvSpPr>
          <p:nvPr/>
        </p:nvSpPr>
        <p:spPr bwMode="auto">
          <a:xfrm>
            <a:off x="126460" y="1047684"/>
            <a:ext cx="11770468" cy="707874"/>
          </a:xfrm>
          <a:prstGeom prst="rect">
            <a:avLst/>
          </a:prstGeom>
          <a:solidFill>
            <a:schemeClr val="tx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1429" tIns="45714" rIns="91429" bIns="45714">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4000" b="1" dirty="0">
                <a:solidFill>
                  <a:schemeClr val="bg1"/>
                </a:solidFill>
                <a:latin typeface="Arial" panose="020B0604020202020204" pitchFamily="34" charset="0"/>
              </a:rPr>
              <a:t>Profit = Total Revenue (TR) – Total Costs (TC)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8306"/>
                                        </p:tgtEl>
                                        <p:attrNameLst>
                                          <p:attrName>style.visibility</p:attrName>
                                        </p:attrNameLst>
                                      </p:cBhvr>
                                      <p:to>
                                        <p:strVal val="visible"/>
                                      </p:to>
                                    </p:set>
                                    <p:animEffect transition="in" filter="randombar(horizontal)">
                                      <p:cBhvr>
                                        <p:cTn id="7" dur="500"/>
                                        <p:tgtEl>
                                          <p:spTgt spid="9830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98308"/>
                                        </p:tgtEl>
                                        <p:attrNameLst>
                                          <p:attrName>style.visibility</p:attrName>
                                        </p:attrNameLst>
                                      </p:cBhvr>
                                      <p:to>
                                        <p:strVal val="visible"/>
                                      </p:to>
                                    </p:set>
                                    <p:animEffect transition="in" filter="wheel(1)">
                                      <p:cBhvr>
                                        <p:cTn id="12" dur="2000"/>
                                        <p:tgtEl>
                                          <p:spTgt spid="9830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98307">
                                            <p:txEl>
                                              <p:pRg st="0" end="0"/>
                                            </p:txEl>
                                          </p:spTgt>
                                        </p:tgtEl>
                                        <p:attrNameLst>
                                          <p:attrName>style.visibility</p:attrName>
                                        </p:attrNameLst>
                                      </p:cBhvr>
                                      <p:to>
                                        <p:strVal val="visible"/>
                                      </p:to>
                                    </p:set>
                                    <p:animEffect transition="in" filter="barn(inVertical)">
                                      <p:cBhvr>
                                        <p:cTn id="17" dur="500"/>
                                        <p:tgtEl>
                                          <p:spTgt spid="98307">
                                            <p:txEl>
                                              <p:pRg st="0" end="0"/>
                                            </p:tx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98307">
                                            <p:txEl>
                                              <p:pRg st="1" end="1"/>
                                            </p:txEl>
                                          </p:spTgt>
                                        </p:tgtEl>
                                        <p:attrNameLst>
                                          <p:attrName>style.visibility</p:attrName>
                                        </p:attrNameLst>
                                      </p:cBhvr>
                                      <p:to>
                                        <p:strVal val="visible"/>
                                      </p:to>
                                    </p:set>
                                    <p:animEffect transition="in" filter="barn(inVertical)">
                                      <p:cBhvr>
                                        <p:cTn id="20" dur="500"/>
                                        <p:tgtEl>
                                          <p:spTgt spid="98307">
                                            <p:txEl>
                                              <p:pRg st="1" end="1"/>
                                            </p:txEl>
                                          </p:spTgt>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98307">
                                            <p:txEl>
                                              <p:pRg st="2" end="2"/>
                                            </p:txEl>
                                          </p:spTgt>
                                        </p:tgtEl>
                                        <p:attrNameLst>
                                          <p:attrName>style.visibility</p:attrName>
                                        </p:attrNameLst>
                                      </p:cBhvr>
                                      <p:to>
                                        <p:strVal val="visible"/>
                                      </p:to>
                                    </p:set>
                                    <p:animEffect transition="in" filter="barn(inVertical)">
                                      <p:cBhvr>
                                        <p:cTn id="23" dur="500"/>
                                        <p:tgtEl>
                                          <p:spTgt spid="98307">
                                            <p:txEl>
                                              <p:pRg st="2" end="2"/>
                                            </p:txEl>
                                          </p:spTgt>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98307">
                                            <p:txEl>
                                              <p:pRg st="3" end="3"/>
                                            </p:txEl>
                                          </p:spTgt>
                                        </p:tgtEl>
                                        <p:attrNameLst>
                                          <p:attrName>style.visibility</p:attrName>
                                        </p:attrNameLst>
                                      </p:cBhvr>
                                      <p:to>
                                        <p:strVal val="visible"/>
                                      </p:to>
                                    </p:set>
                                    <p:animEffect transition="in" filter="barn(inVertical)">
                                      <p:cBhvr>
                                        <p:cTn id="26" dur="500"/>
                                        <p:tgtEl>
                                          <p:spTgt spid="98307">
                                            <p:txEl>
                                              <p:pRg st="3" end="3"/>
                                            </p:txEl>
                                          </p:spTgt>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98307">
                                            <p:txEl>
                                              <p:pRg st="4" end="4"/>
                                            </p:txEl>
                                          </p:spTgt>
                                        </p:tgtEl>
                                        <p:attrNameLst>
                                          <p:attrName>style.visibility</p:attrName>
                                        </p:attrNameLst>
                                      </p:cBhvr>
                                      <p:to>
                                        <p:strVal val="visible"/>
                                      </p:to>
                                    </p:set>
                                    <p:animEffect transition="in" filter="barn(inVertical)">
                                      <p:cBhvr>
                                        <p:cTn id="29" dur="500"/>
                                        <p:tgtEl>
                                          <p:spTgt spid="98307">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98307">
                                            <p:txEl>
                                              <p:pRg st="5" end="5"/>
                                            </p:txEl>
                                          </p:spTgt>
                                        </p:tgtEl>
                                        <p:attrNameLst>
                                          <p:attrName>style.visibility</p:attrName>
                                        </p:attrNameLst>
                                      </p:cBhvr>
                                      <p:to>
                                        <p:strVal val="visible"/>
                                      </p:to>
                                    </p:set>
                                    <p:animEffect transition="in" filter="barn(inVertical)">
                                      <p:cBhvr>
                                        <p:cTn id="34" dur="500"/>
                                        <p:tgtEl>
                                          <p:spTgt spid="983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p:bldP spid="98307" grpId="0" build="p"/>
      <p:bldP spid="9830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CDE6B150-B7D4-40C1-B67D-11A0784551DD}"/>
              </a:ext>
            </a:extLst>
          </p:cNvPr>
          <p:cNvSpPr>
            <a:spLocks noGrp="1" noChangeArrowheads="1"/>
          </p:cNvSpPr>
          <p:nvPr>
            <p:ph type="title"/>
          </p:nvPr>
        </p:nvSpPr>
        <p:spPr/>
        <p:txBody>
          <a:bodyPr/>
          <a:lstStyle/>
          <a:p>
            <a:r>
              <a:rPr lang="en-GB" altLang="en-US" sz="4000" b="1" dirty="0">
                <a:latin typeface="Verdana" panose="020B0604030504040204" pitchFamily="34" charset="0"/>
              </a:rPr>
              <a:t>Which Project?</a:t>
            </a:r>
          </a:p>
        </p:txBody>
      </p:sp>
      <p:sp>
        <p:nvSpPr>
          <p:cNvPr id="100355" name="Rectangle 3">
            <a:extLst>
              <a:ext uri="{FF2B5EF4-FFF2-40B4-BE49-F238E27FC236}">
                <a16:creationId xmlns:a16="http://schemas.microsoft.com/office/drawing/2014/main" id="{7E2E9AC2-5EB5-43ED-BE95-A7CC9FAB4CCA}"/>
              </a:ext>
            </a:extLst>
          </p:cNvPr>
          <p:cNvSpPr>
            <a:spLocks noGrp="1" noChangeArrowheads="1"/>
          </p:cNvSpPr>
          <p:nvPr>
            <p:ph type="body" idx="1"/>
          </p:nvPr>
        </p:nvSpPr>
        <p:spPr>
          <a:xfrm>
            <a:off x="2246314" y="1831976"/>
            <a:ext cx="8421687" cy="2644775"/>
          </a:xfrm>
        </p:spPr>
        <p:txBody>
          <a:bodyPr/>
          <a:lstStyle/>
          <a:p>
            <a:pPr>
              <a:lnSpc>
                <a:spcPct val="90000"/>
              </a:lnSpc>
            </a:pPr>
            <a:r>
              <a:rPr lang="en-GB" altLang="en-US" dirty="0">
                <a:latin typeface="Verdana" panose="020B0604030504040204" pitchFamily="34" charset="0"/>
              </a:rPr>
              <a:t>Can we predict the future?</a:t>
            </a:r>
          </a:p>
          <a:p>
            <a:pPr>
              <a:lnSpc>
                <a:spcPct val="90000"/>
              </a:lnSpc>
            </a:pPr>
            <a:r>
              <a:rPr lang="en-GB" altLang="en-US" dirty="0">
                <a:latin typeface="Verdana" panose="020B0604030504040204" pitchFamily="34" charset="0"/>
              </a:rPr>
              <a:t>How sensitive are we to changes?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0354"/>
                                        </p:tgtEl>
                                        <p:attrNameLst>
                                          <p:attrName>style.visibility</p:attrName>
                                        </p:attrNameLst>
                                      </p:cBhvr>
                                      <p:to>
                                        <p:strVal val="visible"/>
                                      </p:to>
                                    </p:set>
                                    <p:animEffect transition="in" filter="wipe(down)">
                                      <p:cBhvr>
                                        <p:cTn id="7" dur="500"/>
                                        <p:tgtEl>
                                          <p:spTgt spid="10035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0355">
                                            <p:txEl>
                                              <p:pRg st="0" end="0"/>
                                            </p:txEl>
                                          </p:spTgt>
                                        </p:tgtEl>
                                        <p:attrNameLst>
                                          <p:attrName>style.visibility</p:attrName>
                                        </p:attrNameLst>
                                      </p:cBhvr>
                                      <p:to>
                                        <p:strVal val="visible"/>
                                      </p:to>
                                    </p:set>
                                    <p:animEffect transition="in" filter="barn(inVertical)">
                                      <p:cBhvr>
                                        <p:cTn id="12" dur="500"/>
                                        <p:tgtEl>
                                          <p:spTgt spid="1003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0355">
                                            <p:txEl>
                                              <p:pRg st="1" end="1"/>
                                            </p:txEl>
                                          </p:spTgt>
                                        </p:tgtEl>
                                        <p:attrNameLst>
                                          <p:attrName>style.visibility</p:attrName>
                                        </p:attrNameLst>
                                      </p:cBhvr>
                                      <p:to>
                                        <p:strVal val="visible"/>
                                      </p:to>
                                    </p:set>
                                    <p:animEffect transition="in" filter="barn(inVertical)">
                                      <p:cBhvr>
                                        <p:cTn id="17" dur="500"/>
                                        <p:tgtEl>
                                          <p:spTgt spid="1003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4" grpId="0"/>
      <p:bldP spid="10035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35E23914-4406-47D2-A7C5-B420D1E3197D}"/>
              </a:ext>
            </a:extLst>
          </p:cNvPr>
          <p:cNvSpPr>
            <a:spLocks noGrp="1" noChangeArrowheads="1"/>
          </p:cNvSpPr>
          <p:nvPr>
            <p:ph type="title"/>
          </p:nvPr>
        </p:nvSpPr>
        <p:spPr/>
        <p:txBody>
          <a:bodyPr/>
          <a:lstStyle/>
          <a:p>
            <a:r>
              <a:rPr lang="en-GB" altLang="en-US" sz="4000" b="1" dirty="0">
                <a:latin typeface="Verdana" panose="020B0604030504040204" pitchFamily="34" charset="0"/>
              </a:rPr>
              <a:t>Sensitivity Analysis</a:t>
            </a:r>
          </a:p>
        </p:txBody>
      </p:sp>
      <p:sp>
        <p:nvSpPr>
          <p:cNvPr id="104451" name="Rectangle 3">
            <a:extLst>
              <a:ext uri="{FF2B5EF4-FFF2-40B4-BE49-F238E27FC236}">
                <a16:creationId xmlns:a16="http://schemas.microsoft.com/office/drawing/2014/main" id="{65D7211F-60F0-4F1F-8BAC-A1EF3373C65E}"/>
              </a:ext>
            </a:extLst>
          </p:cNvPr>
          <p:cNvSpPr>
            <a:spLocks noGrp="1" noChangeArrowheads="1"/>
          </p:cNvSpPr>
          <p:nvPr>
            <p:ph type="body" idx="1"/>
          </p:nvPr>
        </p:nvSpPr>
        <p:spPr>
          <a:xfrm>
            <a:off x="330740" y="1417638"/>
            <a:ext cx="10337261" cy="3893664"/>
          </a:xfrm>
        </p:spPr>
        <p:txBody>
          <a:bodyPr>
            <a:normAutofit lnSpcReduction="10000"/>
          </a:bodyPr>
          <a:lstStyle/>
          <a:p>
            <a:pPr>
              <a:lnSpc>
                <a:spcPct val="90000"/>
              </a:lnSpc>
            </a:pPr>
            <a:r>
              <a:rPr lang="en-GB" altLang="en-US" dirty="0">
                <a:latin typeface="Verdana" panose="020B0604030504040204" pitchFamily="34" charset="0"/>
              </a:rPr>
              <a:t>How sensitive are we to changes?</a:t>
            </a:r>
          </a:p>
          <a:p>
            <a:pPr lvl="1">
              <a:lnSpc>
                <a:spcPct val="90000"/>
              </a:lnSpc>
            </a:pPr>
            <a:r>
              <a:rPr lang="en-GB" altLang="en-US" dirty="0">
                <a:latin typeface="Verdana" panose="020B0604030504040204" pitchFamily="34" charset="0"/>
              </a:rPr>
              <a:t>What if?</a:t>
            </a:r>
          </a:p>
          <a:p>
            <a:pPr lvl="2">
              <a:lnSpc>
                <a:spcPct val="90000"/>
              </a:lnSpc>
            </a:pPr>
            <a:r>
              <a:rPr lang="en-GB" altLang="en-US" dirty="0">
                <a:latin typeface="Verdana" panose="020B0604030504040204" pitchFamily="34" charset="0"/>
              </a:rPr>
              <a:t>Sales drop</a:t>
            </a:r>
          </a:p>
          <a:p>
            <a:pPr lvl="2">
              <a:lnSpc>
                <a:spcPct val="90000"/>
              </a:lnSpc>
            </a:pPr>
            <a:r>
              <a:rPr lang="en-GB" altLang="en-US" dirty="0">
                <a:latin typeface="Verdana" panose="020B0604030504040204" pitchFamily="34" charset="0"/>
              </a:rPr>
              <a:t>Overheads rise</a:t>
            </a:r>
          </a:p>
          <a:p>
            <a:pPr lvl="2">
              <a:lnSpc>
                <a:spcPct val="90000"/>
              </a:lnSpc>
            </a:pPr>
            <a:r>
              <a:rPr lang="en-GB" altLang="en-US" dirty="0">
                <a:latin typeface="Verdana" panose="020B0604030504040204" pitchFamily="34" charset="0"/>
              </a:rPr>
              <a:t>Development costs double</a:t>
            </a:r>
          </a:p>
          <a:p>
            <a:pPr lvl="2">
              <a:lnSpc>
                <a:spcPct val="90000"/>
              </a:lnSpc>
            </a:pPr>
            <a:r>
              <a:rPr lang="en-GB" altLang="en-US" dirty="0">
                <a:latin typeface="Verdana" panose="020B0604030504040204" pitchFamily="34" charset="0"/>
              </a:rPr>
              <a:t>Variables increase</a:t>
            </a:r>
          </a:p>
          <a:p>
            <a:pPr lvl="1">
              <a:lnSpc>
                <a:spcPct val="90000"/>
              </a:lnSpc>
            </a:pPr>
            <a:r>
              <a:rPr lang="en-GB" altLang="en-US" dirty="0">
                <a:latin typeface="Verdana" panose="020B0604030504040204" pitchFamily="34" charset="0"/>
              </a:rPr>
              <a:t>Senior managers will want to know!</a:t>
            </a:r>
          </a:p>
          <a:p>
            <a:pPr lvl="2">
              <a:lnSpc>
                <a:spcPct val="90000"/>
              </a:lnSpc>
            </a:pPr>
            <a:r>
              <a:rPr lang="en-GB" altLang="en-US" dirty="0">
                <a:latin typeface="Verdana" panose="020B0604030504040204" pitchFamily="34" charset="0"/>
              </a:rPr>
              <a:t>The payback, or ROI, or NPV</a:t>
            </a:r>
          </a:p>
          <a:p>
            <a:pPr lvl="2">
              <a:lnSpc>
                <a:spcPct val="90000"/>
              </a:lnSpc>
            </a:pPr>
            <a:r>
              <a:rPr lang="en-GB" altLang="en-US" dirty="0">
                <a:latin typeface="Verdana" panose="020B0604030504040204" pitchFamily="34" charset="0"/>
              </a:rPr>
              <a:t>The sensitivity to changes (price, volumes, exchange rates, interest rates, oil prices etc)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04450"/>
                                        </p:tgtEl>
                                        <p:attrNameLst>
                                          <p:attrName>style.visibility</p:attrName>
                                        </p:attrNameLst>
                                      </p:cBhvr>
                                      <p:to>
                                        <p:strVal val="visible"/>
                                      </p:to>
                                    </p:set>
                                    <p:animEffect transition="in" filter="randombar(horizontal)">
                                      <p:cBhvr>
                                        <p:cTn id="7" dur="500"/>
                                        <p:tgtEl>
                                          <p:spTgt spid="104450"/>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4451">
                                            <p:txEl>
                                              <p:pRg st="0" end="0"/>
                                            </p:txEl>
                                          </p:spTgt>
                                        </p:tgtEl>
                                        <p:attrNameLst>
                                          <p:attrName>style.visibility</p:attrName>
                                        </p:attrNameLst>
                                      </p:cBhvr>
                                      <p:to>
                                        <p:strVal val="visible"/>
                                      </p:to>
                                    </p:set>
                                    <p:animEffect transition="in" filter="wheel(1)">
                                      <p:cBhvr>
                                        <p:cTn id="12" dur="2000"/>
                                        <p:tgtEl>
                                          <p:spTgt spid="104451">
                                            <p:txEl>
                                              <p:pRg st="0" end="0"/>
                                            </p:tx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104451">
                                            <p:txEl>
                                              <p:pRg st="1" end="1"/>
                                            </p:txEl>
                                          </p:spTgt>
                                        </p:tgtEl>
                                        <p:attrNameLst>
                                          <p:attrName>style.visibility</p:attrName>
                                        </p:attrNameLst>
                                      </p:cBhvr>
                                      <p:to>
                                        <p:strVal val="visible"/>
                                      </p:to>
                                    </p:set>
                                    <p:animEffect transition="in" filter="wheel(1)">
                                      <p:cBhvr>
                                        <p:cTn id="15" dur="2000"/>
                                        <p:tgtEl>
                                          <p:spTgt spid="104451">
                                            <p:txEl>
                                              <p:pRg st="1" end="1"/>
                                            </p:txEl>
                                          </p:spTgt>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104451">
                                            <p:txEl>
                                              <p:pRg st="2" end="2"/>
                                            </p:txEl>
                                          </p:spTgt>
                                        </p:tgtEl>
                                        <p:attrNameLst>
                                          <p:attrName>style.visibility</p:attrName>
                                        </p:attrNameLst>
                                      </p:cBhvr>
                                      <p:to>
                                        <p:strVal val="visible"/>
                                      </p:to>
                                    </p:set>
                                    <p:animEffect transition="in" filter="wheel(1)">
                                      <p:cBhvr>
                                        <p:cTn id="18" dur="2000"/>
                                        <p:tgtEl>
                                          <p:spTgt spid="104451">
                                            <p:txEl>
                                              <p:pRg st="2" end="2"/>
                                            </p:txEl>
                                          </p:spTgt>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104451">
                                            <p:txEl>
                                              <p:pRg st="3" end="3"/>
                                            </p:txEl>
                                          </p:spTgt>
                                        </p:tgtEl>
                                        <p:attrNameLst>
                                          <p:attrName>style.visibility</p:attrName>
                                        </p:attrNameLst>
                                      </p:cBhvr>
                                      <p:to>
                                        <p:strVal val="visible"/>
                                      </p:to>
                                    </p:set>
                                    <p:animEffect transition="in" filter="wheel(1)">
                                      <p:cBhvr>
                                        <p:cTn id="21" dur="2000"/>
                                        <p:tgtEl>
                                          <p:spTgt spid="104451">
                                            <p:txEl>
                                              <p:pRg st="3" end="3"/>
                                            </p:txEl>
                                          </p:spTgt>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104451">
                                            <p:txEl>
                                              <p:pRg st="4" end="4"/>
                                            </p:txEl>
                                          </p:spTgt>
                                        </p:tgtEl>
                                        <p:attrNameLst>
                                          <p:attrName>style.visibility</p:attrName>
                                        </p:attrNameLst>
                                      </p:cBhvr>
                                      <p:to>
                                        <p:strVal val="visible"/>
                                      </p:to>
                                    </p:set>
                                    <p:animEffect transition="in" filter="wheel(1)">
                                      <p:cBhvr>
                                        <p:cTn id="24" dur="2000"/>
                                        <p:tgtEl>
                                          <p:spTgt spid="104451">
                                            <p:txEl>
                                              <p:pRg st="4" end="4"/>
                                            </p:txEl>
                                          </p:spTgt>
                                        </p:tgtEl>
                                      </p:cBhvr>
                                    </p:animEffect>
                                  </p:childTnLst>
                                </p:cTn>
                              </p:par>
                              <p:par>
                                <p:cTn id="25" presetID="21" presetClass="entr" presetSubtype="1" fill="hold" grpId="0" nodeType="withEffect">
                                  <p:stCondLst>
                                    <p:cond delay="0"/>
                                  </p:stCondLst>
                                  <p:childTnLst>
                                    <p:set>
                                      <p:cBhvr>
                                        <p:cTn id="26" dur="1" fill="hold">
                                          <p:stCondLst>
                                            <p:cond delay="0"/>
                                          </p:stCondLst>
                                        </p:cTn>
                                        <p:tgtEl>
                                          <p:spTgt spid="104451">
                                            <p:txEl>
                                              <p:pRg st="5" end="5"/>
                                            </p:txEl>
                                          </p:spTgt>
                                        </p:tgtEl>
                                        <p:attrNameLst>
                                          <p:attrName>style.visibility</p:attrName>
                                        </p:attrNameLst>
                                      </p:cBhvr>
                                      <p:to>
                                        <p:strVal val="visible"/>
                                      </p:to>
                                    </p:set>
                                    <p:animEffect transition="in" filter="wheel(1)">
                                      <p:cBhvr>
                                        <p:cTn id="27" dur="2000"/>
                                        <p:tgtEl>
                                          <p:spTgt spid="104451">
                                            <p:txEl>
                                              <p:pRg st="5" end="5"/>
                                            </p:txEl>
                                          </p:spTgt>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104451">
                                            <p:txEl>
                                              <p:pRg st="6" end="6"/>
                                            </p:txEl>
                                          </p:spTgt>
                                        </p:tgtEl>
                                        <p:attrNameLst>
                                          <p:attrName>style.visibility</p:attrName>
                                        </p:attrNameLst>
                                      </p:cBhvr>
                                      <p:to>
                                        <p:strVal val="visible"/>
                                      </p:to>
                                    </p:set>
                                    <p:animEffect transition="in" filter="wheel(1)">
                                      <p:cBhvr>
                                        <p:cTn id="30" dur="2000"/>
                                        <p:tgtEl>
                                          <p:spTgt spid="104451">
                                            <p:txEl>
                                              <p:pRg st="6" end="6"/>
                                            </p:txEl>
                                          </p:spTgt>
                                        </p:tgtEl>
                                      </p:cBhvr>
                                    </p:animEffect>
                                  </p:childTnLst>
                                </p:cTn>
                              </p:par>
                              <p:par>
                                <p:cTn id="31" presetID="21" presetClass="entr" presetSubtype="1" fill="hold" grpId="0" nodeType="withEffect">
                                  <p:stCondLst>
                                    <p:cond delay="0"/>
                                  </p:stCondLst>
                                  <p:childTnLst>
                                    <p:set>
                                      <p:cBhvr>
                                        <p:cTn id="32" dur="1" fill="hold">
                                          <p:stCondLst>
                                            <p:cond delay="0"/>
                                          </p:stCondLst>
                                        </p:cTn>
                                        <p:tgtEl>
                                          <p:spTgt spid="104451">
                                            <p:txEl>
                                              <p:pRg st="7" end="7"/>
                                            </p:txEl>
                                          </p:spTgt>
                                        </p:tgtEl>
                                        <p:attrNameLst>
                                          <p:attrName>style.visibility</p:attrName>
                                        </p:attrNameLst>
                                      </p:cBhvr>
                                      <p:to>
                                        <p:strVal val="visible"/>
                                      </p:to>
                                    </p:set>
                                    <p:animEffect transition="in" filter="wheel(1)">
                                      <p:cBhvr>
                                        <p:cTn id="33" dur="2000"/>
                                        <p:tgtEl>
                                          <p:spTgt spid="104451">
                                            <p:txEl>
                                              <p:pRg st="7" end="7"/>
                                            </p:txEl>
                                          </p:spTgt>
                                        </p:tgtEl>
                                      </p:cBhvr>
                                    </p:animEffect>
                                  </p:childTnLst>
                                </p:cTn>
                              </p:par>
                              <p:par>
                                <p:cTn id="34" presetID="21" presetClass="entr" presetSubtype="1" fill="hold" grpId="0" nodeType="withEffect">
                                  <p:stCondLst>
                                    <p:cond delay="0"/>
                                  </p:stCondLst>
                                  <p:childTnLst>
                                    <p:set>
                                      <p:cBhvr>
                                        <p:cTn id="35" dur="1" fill="hold">
                                          <p:stCondLst>
                                            <p:cond delay="0"/>
                                          </p:stCondLst>
                                        </p:cTn>
                                        <p:tgtEl>
                                          <p:spTgt spid="104451">
                                            <p:txEl>
                                              <p:pRg st="8" end="8"/>
                                            </p:txEl>
                                          </p:spTgt>
                                        </p:tgtEl>
                                        <p:attrNameLst>
                                          <p:attrName>style.visibility</p:attrName>
                                        </p:attrNameLst>
                                      </p:cBhvr>
                                      <p:to>
                                        <p:strVal val="visible"/>
                                      </p:to>
                                    </p:set>
                                    <p:animEffect transition="in" filter="wheel(1)">
                                      <p:cBhvr>
                                        <p:cTn id="36" dur="2000"/>
                                        <p:tgtEl>
                                          <p:spTgt spid="10445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0" grpId="0"/>
      <p:bldP spid="104451"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35E23914-4406-47D2-A7C5-B420D1E3197D}"/>
              </a:ext>
            </a:extLst>
          </p:cNvPr>
          <p:cNvSpPr>
            <a:spLocks noGrp="1" noChangeArrowheads="1"/>
          </p:cNvSpPr>
          <p:nvPr>
            <p:ph type="title"/>
          </p:nvPr>
        </p:nvSpPr>
        <p:spPr/>
        <p:txBody>
          <a:bodyPr/>
          <a:lstStyle/>
          <a:p>
            <a:r>
              <a:rPr lang="en-GB" altLang="en-US" sz="4000" b="1" dirty="0">
                <a:latin typeface="Verdana" panose="020B0604030504040204" pitchFamily="34" charset="0"/>
              </a:rPr>
              <a:t>Summary</a:t>
            </a:r>
          </a:p>
        </p:txBody>
      </p:sp>
      <p:sp>
        <p:nvSpPr>
          <p:cNvPr id="104451" name="Rectangle 3">
            <a:extLst>
              <a:ext uri="{FF2B5EF4-FFF2-40B4-BE49-F238E27FC236}">
                <a16:creationId xmlns:a16="http://schemas.microsoft.com/office/drawing/2014/main" id="{65D7211F-60F0-4F1F-8BAC-A1EF3373C65E}"/>
              </a:ext>
            </a:extLst>
          </p:cNvPr>
          <p:cNvSpPr>
            <a:spLocks noGrp="1" noChangeArrowheads="1"/>
          </p:cNvSpPr>
          <p:nvPr>
            <p:ph type="body" idx="1"/>
          </p:nvPr>
        </p:nvSpPr>
        <p:spPr>
          <a:xfrm>
            <a:off x="408562" y="1332689"/>
            <a:ext cx="11439727" cy="4105073"/>
          </a:xfrm>
        </p:spPr>
        <p:txBody>
          <a:bodyPr>
            <a:normAutofit/>
          </a:bodyPr>
          <a:lstStyle/>
          <a:p>
            <a:pPr>
              <a:lnSpc>
                <a:spcPct val="90000"/>
              </a:lnSpc>
            </a:pPr>
            <a:r>
              <a:rPr lang="en-GB" altLang="en-US" dirty="0">
                <a:latin typeface="Verdana" panose="020B0604030504040204" pitchFamily="34" charset="0"/>
              </a:rPr>
              <a:t>Project appraisal useful since it allows you to select the better option</a:t>
            </a:r>
          </a:p>
          <a:p>
            <a:pPr marL="0"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Help to develop accurate estimates in terms of cost, time and funding</a:t>
            </a:r>
          </a:p>
          <a:p>
            <a:pPr marL="0"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Estimates takes financial and non-financial methods</a:t>
            </a:r>
          </a:p>
        </p:txBody>
      </p:sp>
    </p:spTree>
    <p:extLst>
      <p:ext uri="{BB962C8B-B14F-4D97-AF65-F5344CB8AC3E}">
        <p14:creationId xmlns:p14="http://schemas.microsoft.com/office/powerpoint/2010/main" val="377625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4450"/>
                                        </p:tgtEl>
                                        <p:attrNameLst>
                                          <p:attrName>style.visibility</p:attrName>
                                        </p:attrNameLst>
                                      </p:cBhvr>
                                      <p:to>
                                        <p:strVal val="visible"/>
                                      </p:to>
                                    </p:set>
                                    <p:animEffect transition="in" filter="barn(inVertical)">
                                      <p:cBhvr>
                                        <p:cTn id="7" dur="500"/>
                                        <p:tgtEl>
                                          <p:spTgt spid="10445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4451">
                                            <p:txEl>
                                              <p:pRg st="0" end="0"/>
                                            </p:txEl>
                                          </p:spTgt>
                                        </p:tgtEl>
                                        <p:attrNameLst>
                                          <p:attrName>style.visibility</p:attrName>
                                        </p:attrNameLst>
                                      </p:cBhvr>
                                      <p:to>
                                        <p:strVal val="visible"/>
                                      </p:to>
                                    </p:set>
                                    <p:animEffect transition="in" filter="barn(inVertical)">
                                      <p:cBhvr>
                                        <p:cTn id="12" dur="500"/>
                                        <p:tgtEl>
                                          <p:spTgt spid="1044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4451">
                                            <p:txEl>
                                              <p:pRg st="2" end="2"/>
                                            </p:txEl>
                                          </p:spTgt>
                                        </p:tgtEl>
                                        <p:attrNameLst>
                                          <p:attrName>style.visibility</p:attrName>
                                        </p:attrNameLst>
                                      </p:cBhvr>
                                      <p:to>
                                        <p:strVal val="visible"/>
                                      </p:to>
                                    </p:set>
                                    <p:animEffect transition="in" filter="barn(inVertical)">
                                      <p:cBhvr>
                                        <p:cTn id="17" dur="500"/>
                                        <p:tgtEl>
                                          <p:spTgt spid="1044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4451">
                                            <p:txEl>
                                              <p:pRg st="4" end="4"/>
                                            </p:txEl>
                                          </p:spTgt>
                                        </p:tgtEl>
                                        <p:attrNameLst>
                                          <p:attrName>style.visibility</p:attrName>
                                        </p:attrNameLst>
                                      </p:cBhvr>
                                      <p:to>
                                        <p:strVal val="visible"/>
                                      </p:to>
                                    </p:set>
                                    <p:animEffect transition="in" filter="barn(inVertical)">
                                      <p:cBhvr>
                                        <p:cTn id="22" dur="500"/>
                                        <p:tgtEl>
                                          <p:spTgt spid="1044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0" grpId="0"/>
      <p:bldP spid="104451"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3225</Words>
  <Application>Microsoft Office PowerPoint</Application>
  <PresentationFormat>Widescreen</PresentationFormat>
  <Paragraphs>494</Paragraphs>
  <Slides>50</Slides>
  <Notes>49</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50</vt:i4>
      </vt:variant>
    </vt:vector>
  </HeadingPairs>
  <TitlesOfParts>
    <vt:vector size="59" baseType="lpstr">
      <vt:lpstr>Arial</vt:lpstr>
      <vt:lpstr>Calibri</vt:lpstr>
      <vt:lpstr>Cambria Math</vt:lpstr>
      <vt:lpstr>Myriad Pro</vt:lpstr>
      <vt:lpstr>Times New Roman</vt:lpstr>
      <vt:lpstr>Verdana</vt:lpstr>
      <vt:lpstr>Wingdings</vt:lpstr>
      <vt:lpstr>20140311PresentationUWTSDTemplate</vt:lpstr>
      <vt:lpstr>Worksheet</vt:lpstr>
      <vt:lpstr>  Project Management LCBB5005   WEEK 7 Project Finance    </vt:lpstr>
      <vt:lpstr>Learning Objectives</vt:lpstr>
      <vt:lpstr>Project Appraisal</vt:lpstr>
      <vt:lpstr>Project Appraisal</vt:lpstr>
      <vt:lpstr>Financial Appraisal</vt:lpstr>
      <vt:lpstr>Estimation (time and cost)</vt:lpstr>
      <vt:lpstr>Factors Influencing Good Estimates</vt:lpstr>
      <vt:lpstr>Estimation Benefits (time and cost)</vt:lpstr>
      <vt:lpstr>Consequences of Non-Estimation</vt:lpstr>
      <vt:lpstr>Estimation</vt:lpstr>
      <vt:lpstr>2. Project Selection Methods/ Appraisals</vt:lpstr>
      <vt:lpstr>Project Selection Methods</vt:lpstr>
      <vt:lpstr>Financial Methods: Payback</vt:lpstr>
      <vt:lpstr>Payback: Example</vt:lpstr>
      <vt:lpstr>Payback: Example</vt:lpstr>
      <vt:lpstr>Financial Methods: NPV</vt:lpstr>
      <vt:lpstr>Financial Methods: NPV</vt:lpstr>
      <vt:lpstr>Financial Methods: NPV</vt:lpstr>
      <vt:lpstr>Financial Methods: NPV</vt:lpstr>
      <vt:lpstr>Financial Methods: NPV</vt:lpstr>
      <vt:lpstr>This Project? We used NPV</vt:lpstr>
      <vt:lpstr>Exercise: NPV</vt:lpstr>
      <vt:lpstr> NPV in more detail</vt:lpstr>
      <vt:lpstr>Financial Methods: NPV</vt:lpstr>
      <vt:lpstr>NPV in Excel</vt:lpstr>
      <vt:lpstr>Net Present Value</vt:lpstr>
      <vt:lpstr>Net Present Value</vt:lpstr>
      <vt:lpstr>PowerPoint Presentation</vt:lpstr>
      <vt:lpstr>Return on Investment</vt:lpstr>
      <vt:lpstr>Return on Investment</vt:lpstr>
      <vt:lpstr>Return on Investment</vt:lpstr>
      <vt:lpstr>Return on Investment</vt:lpstr>
      <vt:lpstr>Non-Financial Methods</vt:lpstr>
      <vt:lpstr>Non-Financial Methods: Checklist Model</vt:lpstr>
      <vt:lpstr>Checklist Model Example </vt:lpstr>
      <vt:lpstr>Checklist Shortcomings</vt:lpstr>
      <vt:lpstr>Non-Financial Methods: Multi-Weighted Scoring Model</vt:lpstr>
      <vt:lpstr>Non-Financial Methods: Multi-Weighted Scoring Model</vt:lpstr>
      <vt:lpstr>Computation of the: Multi-Weighted Scoring Model</vt:lpstr>
      <vt:lpstr>Non-Financial Methods: Multi-Weighted Scoring Model</vt:lpstr>
      <vt:lpstr>Non-Financial Methods: Multi-Weighted Scoring Model</vt:lpstr>
      <vt:lpstr>Multi-Weighted Scoring Model</vt:lpstr>
      <vt:lpstr>FUNDING, TIME and COST of the Project</vt:lpstr>
      <vt:lpstr>Spare Cash?</vt:lpstr>
      <vt:lpstr>Spare Cash?</vt:lpstr>
      <vt:lpstr>Spare Cash?</vt:lpstr>
      <vt:lpstr>PROFITABILITY</vt:lpstr>
      <vt:lpstr>Which Project?</vt:lpstr>
      <vt:lpstr>Sensitivity Analysis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LCBB5005   WEEK 6 Project Finance</dc:title>
  <dc:creator>Tarila</dc:creator>
  <cp:lastModifiedBy>Essa Bah</cp:lastModifiedBy>
  <cp:revision>25</cp:revision>
  <dcterms:created xsi:type="dcterms:W3CDTF">2021-09-06T09:58:40Z</dcterms:created>
  <dcterms:modified xsi:type="dcterms:W3CDTF">2024-05-15T23:34:59Z</dcterms:modified>
</cp:coreProperties>
</file>