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0" r:id="rId1"/>
  </p:sldMasterIdLst>
  <p:notesMasterIdLst>
    <p:notesMasterId r:id="rId16"/>
  </p:notesMasterIdLst>
  <p:sldIdLst>
    <p:sldId id="257" r:id="rId2"/>
    <p:sldId id="269" r:id="rId3"/>
    <p:sldId id="258" r:id="rId4"/>
    <p:sldId id="270" r:id="rId5"/>
    <p:sldId id="271" r:id="rId6"/>
    <p:sldId id="272" r:id="rId7"/>
    <p:sldId id="273" r:id="rId8"/>
    <p:sldId id="274" r:id="rId9"/>
    <p:sldId id="275" r:id="rId10"/>
    <p:sldId id="276" r:id="rId11"/>
    <p:sldId id="277" r:id="rId12"/>
    <p:sldId id="265"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6" d="100"/>
          <a:sy n="106" d="100"/>
        </p:scale>
        <p:origin x="73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F0AC7C-131B-4879-99E3-2C69CAEFAED2}" type="datetimeFigureOut">
              <a:rPr lang="en-US" smtClean="0"/>
              <a:t>5/8/2024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F0D8A-A29D-45ED-90DA-72776DEF36BA}" type="slidenum">
              <a:rPr lang="en-US" smtClean="0"/>
              <a:t>‹#›</a:t>
            </a:fld>
            <a:endParaRPr lang="en-US" dirty="0"/>
          </a:p>
        </p:txBody>
      </p:sp>
    </p:spTree>
    <p:extLst>
      <p:ext uri="{BB962C8B-B14F-4D97-AF65-F5344CB8AC3E}">
        <p14:creationId xmlns:p14="http://schemas.microsoft.com/office/powerpoint/2010/main" val="340337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event's focus is Technology and Innovation. I've dubbed the gathering "Digital Disruption: Navigating the Tech Revolution." I have to organise an event for the MICE sector of the hotel business. I am an event planner from the United Kingdom. I have to produce a feasibility analysis in advance of a potential event after planning the event. There will be both domestic and foreign attendees at this event; therefore the logistics must be perfect. I must use a few techniques to verify the plan's viability in order to make it perfect. I have to make sure of a few things in order for the strategy to be both workable and efficient. I'll review the elements and then use SWOT and PESTLE analysis to evaluate my strategy. These two evaluations will identify the remaining chances that I need to raise and accentuate the event's positive aspects.</a:t>
            </a:r>
          </a:p>
          <a:p>
            <a:endParaRPr lang="en-US" dirty="0"/>
          </a:p>
        </p:txBody>
      </p:sp>
      <p:sp>
        <p:nvSpPr>
          <p:cNvPr id="4" name="Slide Number Placeholder 3"/>
          <p:cNvSpPr>
            <a:spLocks noGrp="1"/>
          </p:cNvSpPr>
          <p:nvPr>
            <p:ph type="sldNum" sz="quarter" idx="5"/>
          </p:nvPr>
        </p:nvSpPr>
        <p:spPr/>
        <p:txBody>
          <a:bodyPr/>
          <a:lstStyle/>
          <a:p>
            <a:fld id="{18DF0D8A-A29D-45ED-90DA-72776DEF36BA}" type="slidenum">
              <a:rPr lang="en-US" smtClean="0"/>
              <a:t>3</a:t>
            </a:fld>
            <a:endParaRPr lang="en-US" dirty="0"/>
          </a:p>
        </p:txBody>
      </p:sp>
    </p:spTree>
    <p:extLst>
      <p:ext uri="{BB962C8B-B14F-4D97-AF65-F5344CB8AC3E}">
        <p14:creationId xmlns:p14="http://schemas.microsoft.com/office/powerpoint/2010/main" val="343277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1" i="0" u="none" strike="noStrike" kern="1200" dirty="0">
                <a:solidFill>
                  <a:schemeClr val="tx1"/>
                </a:solidFill>
                <a:effectLst/>
                <a:latin typeface="+mn-lt"/>
                <a:ea typeface="+mn-ea"/>
                <a:cs typeface="+mn-cs"/>
              </a:rPr>
              <a:t>Event Name-</a:t>
            </a:r>
            <a:r>
              <a:rPr lang="en-US" sz="1200" b="1" i="0" u="none" strike="noStrike" kern="1200" baseline="0" dirty="0">
                <a:solidFill>
                  <a:schemeClr val="tx1"/>
                </a:solidFill>
                <a:effectLst/>
                <a:latin typeface="+mn-lt"/>
                <a:ea typeface="+mn-ea"/>
                <a:cs typeface="+mn-cs"/>
              </a:rPr>
              <a:t>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err="1">
                <a:solidFill>
                  <a:schemeClr val="tx1"/>
                </a:solidFill>
                <a:effectLst/>
                <a:latin typeface="+mn-lt"/>
                <a:ea typeface="+mn-ea"/>
                <a:cs typeface="+mn-cs"/>
              </a:rPr>
              <a:t>WellnessWaves</a:t>
            </a:r>
            <a:r>
              <a:rPr lang="en-US" sz="1200" b="0" i="0" u="none" strike="noStrike" kern="1200" dirty="0">
                <a:solidFill>
                  <a:schemeClr val="tx1"/>
                </a:solidFill>
                <a:effectLst/>
                <a:latin typeface="+mn-lt"/>
                <a:ea typeface="+mn-ea"/>
                <a:cs typeface="+mn-cs"/>
              </a:rPr>
              <a:t> Expo: Navigating Paths to Health</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Event Theme</a:t>
            </a:r>
            <a:endParaRPr lang="en-GB" sz="1200" b="0" i="0" u="none" strike="noStrike" kern="1200" dirty="0">
              <a:solidFill>
                <a:schemeClr val="tx1"/>
              </a:solidFill>
              <a:effectLst/>
              <a:latin typeface="+mn-lt"/>
              <a:ea typeface="+mn-ea"/>
              <a:cs typeface="+mn-cs"/>
            </a:endParaRPr>
          </a:p>
          <a:p>
            <a:pPr rtl="0" eaLnBrk="1" fontAlgn="auto" latinLnBrk="0" hangingPunct="1"/>
            <a:r>
              <a:rPr lang="en-US" sz="1200" b="0" i="0" u="none" strike="noStrike" kern="1200" dirty="0">
                <a:solidFill>
                  <a:schemeClr val="tx1"/>
                </a:solidFill>
                <a:effectLst/>
                <a:latin typeface="+mn-lt"/>
                <a:ea typeface="+mn-ea"/>
                <a:cs typeface="+mn-cs"/>
              </a:rPr>
              <a:t>Wellness Expo: Navigating Paths to Health </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Objectives</a:t>
            </a:r>
          </a:p>
          <a:p>
            <a:pPr rtl="0" eaLnBrk="1" fontAlgn="t" latinLnBrk="0" hangingPunct="1"/>
            <a:r>
              <a:rPr lang="en-GB" sz="1200" b="0" i="0" u="none" strike="noStrike" kern="1200" dirty="0">
                <a:solidFill>
                  <a:schemeClr val="tx1"/>
                </a:solidFill>
                <a:effectLst/>
                <a:latin typeface="+mn-lt"/>
                <a:ea typeface="+mn-ea"/>
                <a:cs typeface="+mn-cs"/>
              </a:rPr>
              <a:t>To Promote Holistic Well-being:</a:t>
            </a:r>
          </a:p>
          <a:p>
            <a:pPr rtl="0" eaLnBrk="1" fontAlgn="t" latinLnBrk="0" hangingPunct="1"/>
            <a:r>
              <a:rPr lang="en-GB" sz="1200" b="0" i="0" u="none" strike="noStrike" kern="1200" dirty="0">
                <a:solidFill>
                  <a:schemeClr val="tx1"/>
                </a:solidFill>
                <a:effectLst/>
                <a:latin typeface="+mn-lt"/>
                <a:ea typeface="+mn-ea"/>
                <a:cs typeface="+mn-cs"/>
              </a:rPr>
              <a:t>To Educate and Inform:</a:t>
            </a:r>
          </a:p>
          <a:p>
            <a:pPr rtl="0" eaLnBrk="1" fontAlgn="t" latinLnBrk="0" hangingPunct="1"/>
            <a:r>
              <a:rPr lang="en-GB" sz="1200" b="0" i="0" u="none" strike="noStrike" kern="1200" dirty="0">
                <a:solidFill>
                  <a:schemeClr val="tx1"/>
                </a:solidFill>
                <a:effectLst/>
                <a:latin typeface="+mn-lt"/>
                <a:ea typeface="+mn-ea"/>
                <a:cs typeface="+mn-cs"/>
              </a:rPr>
              <a:t>To Inspire Positive Lifestyle Changes:</a:t>
            </a:r>
          </a:p>
          <a:p>
            <a:pPr rtl="0" eaLnBrk="1" fontAlgn="auto" latinLnBrk="0" hangingPunct="1"/>
            <a:r>
              <a:rPr lang="en-GB" sz="1200" b="0" i="0" u="none" strike="noStrike" kern="1200" dirty="0">
                <a:solidFill>
                  <a:schemeClr val="tx1"/>
                </a:solidFill>
                <a:effectLst/>
                <a:latin typeface="+mn-lt"/>
                <a:ea typeface="+mn-ea"/>
                <a:cs typeface="+mn-cs"/>
              </a:rPr>
              <a:t>Budgeting:</a:t>
            </a:r>
          </a:p>
          <a:p>
            <a:pPr rtl="0" eaLnBrk="1" fontAlgn="t" latinLnBrk="0" hangingPunct="1"/>
            <a:r>
              <a:rPr lang="en-US" sz="1200" b="0" i="0" u="none" strike="noStrike" kern="1200" dirty="0">
                <a:solidFill>
                  <a:schemeClr val="tx1"/>
                </a:solidFill>
                <a:effectLst/>
                <a:latin typeface="+mn-lt"/>
                <a:ea typeface="+mn-ea"/>
                <a:cs typeface="+mn-cs"/>
              </a:rPr>
              <a:t>GBP</a:t>
            </a:r>
            <a:r>
              <a:rPr lang="en-US" sz="1200" b="0" i="0" u="none" strike="noStrike" kern="1200" baseline="0" dirty="0">
                <a:solidFill>
                  <a:schemeClr val="tx1"/>
                </a:solidFill>
                <a:effectLst/>
                <a:latin typeface="+mn-lt"/>
                <a:ea typeface="+mn-ea"/>
                <a:cs typeface="+mn-cs"/>
              </a:rPr>
              <a:t> 50,000</a:t>
            </a:r>
            <a:endParaRPr lang="en-GB" sz="1200" b="0" i="0" u="none" strike="noStrike" kern="1200" dirty="0">
              <a:solidFill>
                <a:schemeClr val="tx1"/>
              </a:solidFill>
              <a:effectLst/>
              <a:latin typeface="+mn-lt"/>
              <a:ea typeface="+mn-ea"/>
              <a:cs typeface="+mn-cs"/>
            </a:endParaRPr>
          </a:p>
          <a:p>
            <a:pPr rtl="0" eaLnBrk="1" fontAlgn="auto" latinLnBrk="0" hangingPunct="1"/>
            <a:r>
              <a:rPr lang="en-GB" sz="1200" b="0" i="0" u="none" strike="noStrike" kern="1200" dirty="0">
                <a:solidFill>
                  <a:schemeClr val="tx1"/>
                </a:solidFill>
                <a:effectLst/>
                <a:latin typeface="+mn-lt"/>
                <a:ea typeface="+mn-ea"/>
                <a:cs typeface="+mn-cs"/>
              </a:rPr>
              <a:t>Venue Selection:</a:t>
            </a:r>
          </a:p>
          <a:p>
            <a:pPr rtl="0" eaLnBrk="1" fontAlgn="t" latinLnBrk="0" hangingPunct="1"/>
            <a:r>
              <a:rPr lang="en-GB" sz="1200" b="0" i="0" u="none" strike="noStrike" kern="1200" dirty="0">
                <a:solidFill>
                  <a:schemeClr val="tx1"/>
                </a:solidFill>
                <a:effectLst/>
                <a:latin typeface="+mn-lt"/>
                <a:ea typeface="+mn-ea"/>
                <a:cs typeface="+mn-cs"/>
              </a:rPr>
              <a:t>Hammersmith</a:t>
            </a:r>
          </a:p>
          <a:p>
            <a:pPr rtl="0" eaLnBrk="1" fontAlgn="auto" latinLnBrk="0" hangingPunct="1"/>
            <a:r>
              <a:rPr lang="en-GB" sz="1200" b="0" i="0" u="none" strike="noStrike" kern="1200" dirty="0">
                <a:solidFill>
                  <a:schemeClr val="tx1"/>
                </a:solidFill>
                <a:effectLst/>
                <a:latin typeface="+mn-lt"/>
                <a:ea typeface="+mn-ea"/>
                <a:cs typeface="+mn-cs"/>
              </a:rPr>
              <a:t>Date and Time:</a:t>
            </a:r>
          </a:p>
          <a:p>
            <a:pPr rtl="0" eaLnBrk="1" fontAlgn="t" latinLnBrk="0" hangingPunct="1"/>
            <a:r>
              <a:rPr lang="en-US" sz="1200" b="0" i="0" u="none" strike="noStrike" kern="1200" dirty="0">
                <a:solidFill>
                  <a:schemeClr val="tx1"/>
                </a:solidFill>
                <a:effectLst/>
                <a:latin typeface="+mn-lt"/>
                <a:ea typeface="+mn-ea"/>
                <a:cs typeface="+mn-cs"/>
              </a:rPr>
              <a:t>30 Oct 2023 at 2 pm</a:t>
            </a:r>
            <a:endParaRPr lang="en-GB" sz="1200" b="0" i="0" u="none" strike="noStrike" kern="1200" dirty="0">
              <a:solidFill>
                <a:schemeClr val="tx1"/>
              </a:solidFill>
              <a:effectLst/>
              <a:latin typeface="+mn-lt"/>
              <a:ea typeface="+mn-ea"/>
              <a:cs typeface="+mn-cs"/>
            </a:endParaRPr>
          </a:p>
          <a:p>
            <a:pPr rtl="0" eaLnBrk="1" fontAlgn="auto" latinLnBrk="0" hangingPunct="1"/>
            <a:r>
              <a:rPr lang="en-GB" sz="1200" b="0" i="0" u="none" strike="noStrike" kern="1200" dirty="0">
                <a:solidFill>
                  <a:schemeClr val="tx1"/>
                </a:solidFill>
                <a:effectLst/>
                <a:latin typeface="+mn-lt"/>
                <a:ea typeface="+mn-ea"/>
                <a:cs typeface="+mn-cs"/>
              </a:rPr>
              <a:t>Speakers and Workshops:</a:t>
            </a:r>
          </a:p>
          <a:p>
            <a:pPr rtl="0" eaLnBrk="1" fontAlgn="t" latinLnBrk="0" hangingPunct="1"/>
            <a:r>
              <a:rPr lang="en-GB" sz="1200" b="0" i="0" u="none" strike="noStrike" kern="1200" dirty="0">
                <a:solidFill>
                  <a:schemeClr val="tx1"/>
                </a:solidFill>
                <a:effectLst/>
                <a:latin typeface="+mn-lt"/>
                <a:ea typeface="+mn-ea"/>
                <a:cs typeface="+mn-cs"/>
              </a:rPr>
              <a:t>Re:Centre Workspace Space</a:t>
            </a:r>
          </a:p>
          <a:p>
            <a:pPr rtl="0" eaLnBrk="1" fontAlgn="auto" latinLnBrk="0" hangingPunct="1"/>
            <a:r>
              <a:rPr lang="en-GB" sz="1200" b="0" i="0" u="none" strike="noStrike" kern="1200" dirty="0">
                <a:solidFill>
                  <a:schemeClr val="tx1"/>
                </a:solidFill>
                <a:effectLst/>
                <a:latin typeface="+mn-lt"/>
                <a:ea typeface="+mn-ea"/>
                <a:cs typeface="+mn-cs"/>
              </a:rPr>
              <a:t>Event Schedule:</a:t>
            </a:r>
          </a:p>
          <a:p>
            <a:pPr rtl="0" eaLnBrk="1" fontAlgn="t" latinLnBrk="0" hangingPunct="1"/>
            <a:r>
              <a:rPr lang="en-US" sz="1200" b="0" i="0" u="none" strike="noStrike" kern="1200" dirty="0">
                <a:solidFill>
                  <a:schemeClr val="tx1"/>
                </a:solidFill>
                <a:effectLst/>
                <a:latin typeface="+mn-lt"/>
                <a:ea typeface="+mn-ea"/>
                <a:cs typeface="+mn-cs"/>
              </a:rPr>
              <a:t>Start</a:t>
            </a:r>
            <a:r>
              <a:rPr lang="en-US" sz="1200" b="0" i="0" u="none" strike="noStrike" kern="1200" baseline="0" dirty="0">
                <a:solidFill>
                  <a:schemeClr val="tx1"/>
                </a:solidFill>
                <a:effectLst/>
                <a:latin typeface="+mn-lt"/>
                <a:ea typeface="+mn-ea"/>
                <a:cs typeface="+mn-cs"/>
              </a:rPr>
              <a:t> at 2 pm &amp; End at 9 pm</a:t>
            </a:r>
            <a:endParaRPr lang="en-GB" sz="1200" b="0" i="0" u="none" strike="noStrike" kern="1200" dirty="0">
              <a:solidFill>
                <a:schemeClr val="tx1"/>
              </a:solidFill>
              <a:effectLst/>
              <a:latin typeface="+mn-lt"/>
              <a:ea typeface="+mn-ea"/>
              <a:cs typeface="+mn-cs"/>
            </a:endParaRPr>
          </a:p>
          <a:p>
            <a:pPr rtl="0" eaLnBrk="1" fontAlgn="auto" latinLnBrk="0" hangingPunct="1"/>
            <a:r>
              <a:rPr lang="en-GB" sz="1200" b="0" i="0" u="none" strike="noStrike" kern="1200" dirty="0">
                <a:solidFill>
                  <a:schemeClr val="tx1"/>
                </a:solidFill>
                <a:effectLst/>
                <a:latin typeface="+mn-lt"/>
                <a:ea typeface="+mn-ea"/>
                <a:cs typeface="+mn-cs"/>
              </a:rPr>
              <a:t>Sponsors and Partnerships:</a:t>
            </a:r>
          </a:p>
          <a:p>
            <a:pPr rtl="0" eaLnBrk="1" fontAlgn="t" latinLnBrk="0" hangingPunct="1"/>
            <a:r>
              <a:rPr lang="en-US" sz="1200" b="0" i="0" u="none" strike="noStrike" kern="1200" dirty="0">
                <a:solidFill>
                  <a:schemeClr val="tx1"/>
                </a:solidFill>
                <a:effectLst/>
                <a:latin typeface="+mn-lt"/>
                <a:ea typeface="+mn-ea"/>
                <a:cs typeface="+mn-cs"/>
              </a:rPr>
              <a:t>RedCross</a:t>
            </a:r>
            <a:r>
              <a:rPr lang="en-US" sz="1200" b="0" i="0" u="none" strike="noStrike" kern="1200" baseline="0" dirty="0">
                <a:solidFill>
                  <a:schemeClr val="tx1"/>
                </a:solidFill>
                <a:effectLst/>
                <a:latin typeface="+mn-lt"/>
                <a:ea typeface="+mn-ea"/>
                <a:cs typeface="+mn-cs"/>
              </a:rPr>
              <a:t> Society</a:t>
            </a:r>
            <a:endParaRPr lang="en-GB" sz="1200" b="0" i="0" u="none" strike="noStrike" kern="1200" dirty="0">
              <a:solidFill>
                <a:schemeClr val="tx1"/>
              </a:solidFill>
              <a:effectLst/>
              <a:latin typeface="+mn-lt"/>
              <a:ea typeface="+mn-ea"/>
              <a:cs typeface="+mn-cs"/>
            </a:endParaRPr>
          </a:p>
          <a:p>
            <a:pPr rtl="0" eaLnBrk="1" fontAlgn="auto" latinLnBrk="0" hangingPunct="1"/>
            <a:r>
              <a:rPr lang="en-GB" sz="1200" b="0" i="0" u="none" strike="noStrike" kern="1200" dirty="0">
                <a:solidFill>
                  <a:schemeClr val="tx1"/>
                </a:solidFill>
                <a:effectLst/>
                <a:latin typeface="+mn-lt"/>
                <a:ea typeface="+mn-ea"/>
                <a:cs typeface="+mn-cs"/>
              </a:rPr>
              <a:t>Health and Safety Measures:</a:t>
            </a:r>
          </a:p>
          <a:p>
            <a:pPr rtl="0" eaLnBrk="1" fontAlgn="t" latinLnBrk="0" hangingPunct="1"/>
            <a:r>
              <a:rPr lang="en-GB" sz="1200" b="0" i="0" u="none" strike="noStrike" kern="1200" dirty="0">
                <a:solidFill>
                  <a:schemeClr val="tx1"/>
                </a:solidFill>
                <a:effectLst/>
                <a:latin typeface="+mn-lt"/>
                <a:ea typeface="+mn-ea"/>
                <a:cs typeface="+mn-cs"/>
              </a:rPr>
              <a:t>COVID-19 &amp; Fire safety protocols</a:t>
            </a:r>
          </a:p>
          <a:p>
            <a:pPr rtl="0" eaLnBrk="1" fontAlgn="auto" latinLnBrk="0" hangingPunct="1"/>
            <a:r>
              <a:rPr lang="en-GB" sz="1200" b="1" i="0" u="none" strike="noStrike" kern="1200" dirty="0">
                <a:solidFill>
                  <a:schemeClr val="tx1"/>
                </a:solidFill>
                <a:effectLst/>
                <a:latin typeface="+mn-lt"/>
                <a:ea typeface="+mn-ea"/>
                <a:cs typeface="+mn-cs"/>
              </a:rPr>
              <a:t>Documentation</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err="1">
                <a:solidFill>
                  <a:schemeClr val="tx1"/>
                </a:solidFill>
                <a:effectLst/>
                <a:latin typeface="+mn-lt"/>
                <a:ea typeface="+mn-ea"/>
                <a:cs typeface="+mn-cs"/>
              </a:rPr>
              <a:t>Audio+Video</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4</a:t>
            </a:fld>
            <a:endParaRPr lang="en-US" dirty="0"/>
          </a:p>
        </p:txBody>
      </p:sp>
    </p:spTree>
    <p:extLst>
      <p:ext uri="{BB962C8B-B14F-4D97-AF65-F5344CB8AC3E}">
        <p14:creationId xmlns:p14="http://schemas.microsoft.com/office/powerpoint/2010/main" val="1793632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anose="020B0604020202020204" pitchFamily="34" charset="0"/>
              <a:buChar char="•"/>
            </a:pPr>
            <a:r>
              <a:rPr lang="en-GB" dirty="0"/>
              <a:t>According to Sino (2014), the main considerations while organising an event are the target market, supply, demand, and competition. Market factors are what we term them. The following market aspects are examined in order to plan an event linked to Technology and Innovation and well-being: A successful event depends on a few key elements that an event planner has to consider and make sure of. </a:t>
            </a:r>
          </a:p>
          <a:p>
            <a:pPr marL="285750" indent="-285750" algn="just">
              <a:buFont typeface="Arial" panose="020B0604020202020204" pitchFamily="34" charset="0"/>
              <a:buChar char="•"/>
            </a:pPr>
            <a:r>
              <a:rPr lang="en-GB" dirty="0"/>
              <a:t>According to </a:t>
            </a:r>
            <a:r>
              <a:rPr lang="en-GB" dirty="0" err="1"/>
              <a:t>O'Donoghue</a:t>
            </a:r>
            <a:r>
              <a:rPr lang="en-GB" dirty="0"/>
              <a:t> et al. (2016), these elements will guarantee the event's viability. An event planner has to decide on a number of things, such as the event's name, target demographic, budget, and location. In order to make my event effective and viable so that it may have an impact, I will now go over and examine the contributing variables in this section of the report.</a:t>
            </a: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5</a:t>
            </a:fld>
            <a:endParaRPr lang="en-US" dirty="0"/>
          </a:p>
        </p:txBody>
      </p:sp>
    </p:spTree>
    <p:extLst>
      <p:ext uri="{BB962C8B-B14F-4D97-AF65-F5344CB8AC3E}">
        <p14:creationId xmlns:p14="http://schemas.microsoft.com/office/powerpoint/2010/main" val="3359207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Target market</a:t>
            </a:r>
          </a:p>
          <a:p>
            <a:r>
              <a:rPr lang="en-GB" sz="1200" kern="1200" dirty="0">
                <a:solidFill>
                  <a:schemeClr val="tx1"/>
                </a:solidFill>
                <a:effectLst/>
                <a:latin typeface="+mn-lt"/>
                <a:ea typeface="+mn-ea"/>
                <a:cs typeface="+mn-cs"/>
              </a:rPr>
              <a:t>People from all over the globe who want to learn more about their Technology and Innovation and well-being would be the target audience. Additionally, the target audience will be professionals (nurses, doctors) who want to keep current on contemporary Technology and Innovation care. Additionally, a lot of companies will bring their HR managers out to make sure the workers are Technology and Innovation and happy. Since they will be attending the event to guarantee campus safety, representatives from educational institutions are also among the intended audience. Among the main targets of this event are innovators in Technology and Innovation technology (Goyat, 2011).</a:t>
            </a:r>
          </a:p>
          <a:p>
            <a:r>
              <a:rPr lang="en-GB" sz="1200" b="1" kern="1200" dirty="0">
                <a:solidFill>
                  <a:schemeClr val="tx1"/>
                </a:solidFill>
                <a:effectLst/>
                <a:latin typeface="+mn-lt"/>
                <a:ea typeface="+mn-ea"/>
                <a:cs typeface="+mn-cs"/>
              </a:rPr>
              <a:t>Demand</a:t>
            </a:r>
          </a:p>
          <a:p>
            <a:r>
              <a:rPr lang="en-GB" sz="1200" kern="1200" dirty="0">
                <a:solidFill>
                  <a:schemeClr val="tx1"/>
                </a:solidFill>
                <a:effectLst/>
                <a:latin typeface="+mn-lt"/>
                <a:ea typeface="+mn-ea"/>
                <a:cs typeface="+mn-cs"/>
              </a:rPr>
              <a:t>Both Technology and Innovation are in great demand these days. People are wary because of the high prevalence of several ailments, including diabetes, heart disease, cancer, and stroke. People are aware that mental and physical Technology and Innovation is related on a global scale (Siano, 2014). The need for Technology and Innovation is rising due to the growing prevalence of international travel and cross-cultural interactions. The event will thus be in high demand.   </a:t>
            </a:r>
          </a:p>
          <a:p>
            <a:r>
              <a:rPr lang="en-GB" sz="1200" b="1" kern="1200" dirty="0">
                <a:solidFill>
                  <a:schemeClr val="tx1"/>
                </a:solidFill>
                <a:effectLst/>
                <a:latin typeface="+mn-lt"/>
                <a:ea typeface="+mn-ea"/>
                <a:cs typeface="+mn-cs"/>
              </a:rPr>
              <a:t>Supply</a:t>
            </a:r>
          </a:p>
          <a:p>
            <a:r>
              <a:rPr lang="en-GB" sz="1200" kern="1200" dirty="0">
                <a:solidFill>
                  <a:schemeClr val="tx1"/>
                </a:solidFill>
                <a:effectLst/>
                <a:latin typeface="+mn-lt"/>
                <a:ea typeface="+mn-ea"/>
                <a:cs typeface="+mn-cs"/>
              </a:rPr>
              <a:t>Every month, a sizable number of activities are planned all around the globe to raise awareness of people's physical and mental wellbeing. International Technology and Innovation events are, nonetheless, in demand in the UK. Therefore, the event will draw others to join us. (Getz and Page, 2016)</a:t>
            </a:r>
          </a:p>
          <a:p>
            <a:r>
              <a:rPr lang="en-GB" sz="1200" b="1" kern="1200" dirty="0">
                <a:solidFill>
                  <a:schemeClr val="tx1"/>
                </a:solidFill>
                <a:effectLst/>
                <a:latin typeface="+mn-lt"/>
                <a:ea typeface="+mn-ea"/>
                <a:cs typeface="+mn-cs"/>
              </a:rPr>
              <a:t>Competition </a:t>
            </a:r>
          </a:p>
          <a:p>
            <a:r>
              <a:rPr lang="en-GB" sz="1200" kern="1200" dirty="0">
                <a:solidFill>
                  <a:schemeClr val="tx1"/>
                </a:solidFill>
                <a:effectLst/>
                <a:latin typeface="+mn-lt"/>
                <a:ea typeface="+mn-ea"/>
                <a:cs typeface="+mn-cs"/>
              </a:rPr>
              <a:t>Every day, the Technology and Innovation and well-being industry grows in size. Competition would come from other events that are being held in the UK and other nations. This event has to stand out from the competitors in order to win. To make this event successful, I must focus on mental Technology and Innovation as one of the primary sectors. Due to the fact that the internet has emerged as the primary social media platform, I must properly advertise my event there (Allen et al., 2022). In order to draw well-known individuals, I may also work in conjunction with other top Technology and Innovation companies. </a:t>
            </a:r>
          </a:p>
        </p:txBody>
      </p:sp>
      <p:sp>
        <p:nvSpPr>
          <p:cNvPr id="4" name="Slide Number Placeholder 3"/>
          <p:cNvSpPr>
            <a:spLocks noGrp="1"/>
          </p:cNvSpPr>
          <p:nvPr>
            <p:ph type="sldNum" sz="quarter" idx="10"/>
          </p:nvPr>
        </p:nvSpPr>
        <p:spPr/>
        <p:txBody>
          <a:bodyPr/>
          <a:lstStyle/>
          <a:p>
            <a:fld id="{18DF0D8A-A29D-45ED-90DA-72776DEF36BA}" type="slidenum">
              <a:rPr lang="en-US" smtClean="0"/>
              <a:t>6</a:t>
            </a:fld>
            <a:endParaRPr lang="en-US" dirty="0"/>
          </a:p>
        </p:txBody>
      </p:sp>
    </p:spTree>
    <p:extLst>
      <p:ext uri="{BB962C8B-B14F-4D97-AF65-F5344CB8AC3E}">
        <p14:creationId xmlns:p14="http://schemas.microsoft.com/office/powerpoint/2010/main" val="4117439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Venue Availability</a:t>
            </a:r>
          </a:p>
          <a:p>
            <a:r>
              <a:rPr lang="en-GB" sz="1200" kern="1200" dirty="0">
                <a:solidFill>
                  <a:schemeClr val="tx1"/>
                </a:solidFill>
                <a:effectLst/>
                <a:latin typeface="+mn-lt"/>
                <a:ea typeface="+mn-ea"/>
                <a:cs typeface="+mn-cs"/>
              </a:rPr>
              <a:t>Venue availability is the primary operational factor. In order to fit all of the delegates and visitors, the location must be large enough. Both domestic and foreign visitors should find the area easy to locate and pleasant (May et al., 2018). I need to make sure I can reserve a time when the location is open. Because it can accommodate 2,500 people and is quite straightforward for everyone to discover, I have chosen the Queen Elizabeth II Centre in London.</a:t>
            </a:r>
          </a:p>
          <a:p>
            <a:r>
              <a:rPr lang="en-GB" sz="1200" b="1" kern="1200" dirty="0">
                <a:solidFill>
                  <a:schemeClr val="tx1"/>
                </a:solidFill>
                <a:effectLst/>
                <a:latin typeface="+mn-lt"/>
                <a:ea typeface="+mn-ea"/>
                <a:cs typeface="+mn-cs"/>
              </a:rPr>
              <a:t>Skills Required</a:t>
            </a:r>
          </a:p>
          <a:p>
            <a:r>
              <a:rPr lang="en-GB" sz="1200" kern="1200" dirty="0">
                <a:solidFill>
                  <a:schemeClr val="tx1"/>
                </a:solidFill>
                <a:effectLst/>
                <a:latin typeface="+mn-lt"/>
                <a:ea typeface="+mn-ea"/>
                <a:cs typeface="+mn-cs"/>
              </a:rPr>
              <a:t>According to Cserháti and Szabó (2014), the personnel of my event have to possess certain abilities in order for me to carry out the event flawlessly. While delivering client service, they need to be effective. In order to handle them with ease, they need to be well organised. To be able to handle any issue that arises during the planning of the event, they must possess problem-solving abilities. I need the finest collaboration and communication abilities from them if I want the event to succeed. </a:t>
            </a: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7</a:t>
            </a:fld>
            <a:endParaRPr lang="en-US" dirty="0"/>
          </a:p>
        </p:txBody>
      </p:sp>
    </p:spTree>
    <p:extLst>
      <p:ext uri="{BB962C8B-B14F-4D97-AF65-F5344CB8AC3E}">
        <p14:creationId xmlns:p14="http://schemas.microsoft.com/office/powerpoint/2010/main" val="4150022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supplies I need to make sure the location has are: </a:t>
            </a:r>
          </a:p>
          <a:p>
            <a:pPr algn="just"/>
            <a:r>
              <a:rPr lang="en-GB" b="1" dirty="0"/>
              <a:t>Catering: </a:t>
            </a:r>
            <a:r>
              <a:rPr lang="en-GB" dirty="0"/>
              <a:t>To make sure the visitors enjoy wholesome food and beverages, I need to choose a reputable caterer.</a:t>
            </a:r>
          </a:p>
          <a:p>
            <a:pPr algn="just"/>
            <a:r>
              <a:rPr lang="en-GB" b="1" dirty="0"/>
              <a:t>Illumination and Sound: </a:t>
            </a:r>
            <a:r>
              <a:rPr lang="en-GB" dirty="0"/>
              <a:t>The venue's interior illumination must be sufficient (Kianto et al., 2017). To ensure that every visitor can hear the speakers, a top-notch sound system is required. </a:t>
            </a:r>
          </a:p>
          <a:p>
            <a:pPr algn="just"/>
            <a:r>
              <a:rPr lang="en-GB" b="1" dirty="0"/>
              <a:t>Parking: </a:t>
            </a:r>
            <a:r>
              <a:rPr lang="en-GB" dirty="0"/>
              <a:t>A suitable and effective parking area is required. </a:t>
            </a:r>
          </a:p>
          <a:p>
            <a:pPr algn="just"/>
            <a:r>
              <a:rPr lang="en-GB" b="1" dirty="0"/>
              <a:t>Making </a:t>
            </a:r>
            <a:r>
              <a:rPr lang="en-GB" dirty="0"/>
              <a:t>ensuring there are enough chairs for every person to sit comfortably is a priority.</a:t>
            </a: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8</a:t>
            </a:fld>
            <a:endParaRPr lang="en-US" dirty="0"/>
          </a:p>
        </p:txBody>
      </p:sp>
    </p:spTree>
    <p:extLst>
      <p:ext uri="{BB962C8B-B14F-4D97-AF65-F5344CB8AC3E}">
        <p14:creationId xmlns:p14="http://schemas.microsoft.com/office/powerpoint/2010/main" val="2082474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t>Funding sources</a:t>
            </a:r>
          </a:p>
          <a:p>
            <a:pPr algn="just"/>
            <a:r>
              <a:rPr lang="en-GB" dirty="0"/>
              <a:t>The money may originate from a variety of sources. Donations, sponsorship income, ticket and delegate fees, and exhibition fees (Jones, 2014). These kinds of financing are available to me if I can successfully market my event. The following table shows the anticipated financing amount: </a:t>
            </a:r>
          </a:p>
          <a:p>
            <a:pPr algn="just"/>
            <a:r>
              <a:rPr lang="en-GB" b="1" dirty="0"/>
              <a:t>Costs and Predicted Revenues</a:t>
            </a:r>
          </a:p>
          <a:p>
            <a:pPr algn="just"/>
            <a:r>
              <a:rPr lang="en-GB" dirty="0"/>
              <a:t>Events may vary in price depending on their size and attendance (Bladen et al., 2022). The following are the fields that will incur costs: 1. Venue rental. </a:t>
            </a:r>
          </a:p>
          <a:p>
            <a:pPr algn="just"/>
            <a:r>
              <a:rPr lang="en-GB" dirty="0"/>
              <a:t>2. Get-togethers.</a:t>
            </a:r>
          </a:p>
          <a:p>
            <a:pPr algn="just"/>
            <a:r>
              <a:rPr lang="en-GB" dirty="0"/>
              <a:t>3. Sound System and Lighting.</a:t>
            </a:r>
          </a:p>
          <a:p>
            <a:pPr algn="just"/>
            <a:r>
              <a:rPr lang="en-GB" dirty="0"/>
              <a:t>4. The guest speakers' fees.</a:t>
            </a:r>
          </a:p>
          <a:p>
            <a:pPr algn="just"/>
            <a:r>
              <a:rPr lang="en-GB" dirty="0"/>
              <a:t>5. Employee costs.</a:t>
            </a:r>
          </a:p>
          <a:p>
            <a:pPr algn="just"/>
            <a:r>
              <a:rPr lang="en-GB" dirty="0"/>
              <a:t>6. Costs associated with marketing and promotion (Goodman et al., 2014). </a:t>
            </a:r>
          </a:p>
          <a:p>
            <a:pPr algn="just"/>
            <a:r>
              <a:rPr lang="en-GB" dirty="0"/>
              <a:t>7. Additional and transit expenses.</a:t>
            </a: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9</a:t>
            </a:fld>
            <a:endParaRPr lang="en-US" dirty="0"/>
          </a:p>
        </p:txBody>
      </p:sp>
    </p:spTree>
    <p:extLst>
      <p:ext uri="{BB962C8B-B14F-4D97-AF65-F5344CB8AC3E}">
        <p14:creationId xmlns:p14="http://schemas.microsoft.com/office/powerpoint/2010/main" val="969734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Strengths: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One of the most significant issues of the day is the event's subject, which is global Technology and Innovation and well-being (Phadermrod et al., 2019).</a:t>
            </a:r>
          </a:p>
          <a:p>
            <a:pPr lvl="0"/>
            <a:r>
              <a:rPr lang="en-GB" sz="1200" kern="1200" dirty="0">
                <a:solidFill>
                  <a:schemeClr val="tx1"/>
                </a:solidFill>
                <a:effectLst/>
                <a:latin typeface="+mn-lt"/>
                <a:ea typeface="+mn-ea"/>
                <a:cs typeface="+mn-cs"/>
              </a:rPr>
              <a:t>There is a significant chance that the event will draw in a large number of the intended audience. </a:t>
            </a:r>
          </a:p>
          <a:p>
            <a:pPr lvl="0"/>
            <a:r>
              <a:rPr lang="en-GB" sz="1200" kern="1200" dirty="0">
                <a:solidFill>
                  <a:schemeClr val="tx1"/>
                </a:solidFill>
                <a:effectLst/>
                <a:latin typeface="+mn-lt"/>
                <a:ea typeface="+mn-ea"/>
                <a:cs typeface="+mn-cs"/>
              </a:rPr>
              <a:t>The planners are capable of handling large amounts of money.</a:t>
            </a:r>
          </a:p>
          <a:p>
            <a:r>
              <a:rPr lang="en-GB" sz="1200" b="1" kern="1200" dirty="0">
                <a:solidFill>
                  <a:schemeClr val="tx1"/>
                </a:solidFill>
                <a:effectLst/>
                <a:latin typeface="+mn-lt"/>
                <a:ea typeface="+mn-ea"/>
                <a:cs typeface="+mn-cs"/>
              </a:rPr>
              <a:t>Weaknesses: </a:t>
            </a:r>
            <a:r>
              <a:rPr lang="en-GB" sz="1200" kern="1200" dirty="0">
                <a:solidFill>
                  <a:schemeClr val="tx1"/>
                </a:solidFill>
                <a:effectLst/>
                <a:latin typeface="+mn-lt"/>
                <a:ea typeface="+mn-ea"/>
                <a:cs typeface="+mn-cs"/>
              </a:rPr>
              <a:t> The events' shortcomings are as follows: </a:t>
            </a:r>
          </a:p>
          <a:p>
            <a:r>
              <a:rPr lang="en-GB" sz="1200" kern="1200" dirty="0">
                <a:solidFill>
                  <a:schemeClr val="tx1"/>
                </a:solidFill>
                <a:effectLst/>
                <a:latin typeface="+mn-lt"/>
                <a:ea typeface="+mn-ea"/>
                <a:cs typeface="+mn-cs"/>
              </a:rPr>
              <a:t>● They are very costly; </a:t>
            </a:r>
          </a:p>
          <a:p>
            <a:r>
              <a:rPr lang="en-GB" sz="1200" kern="1200" dirty="0">
                <a:solidFill>
                  <a:schemeClr val="tx1"/>
                </a:solidFill>
                <a:effectLst/>
                <a:latin typeface="+mn-lt"/>
                <a:ea typeface="+mn-ea"/>
                <a:cs typeface="+mn-cs"/>
              </a:rPr>
              <a:t>● The planning process is intricate and requires a large number of personnel (Phadermrod et al., 2019).For natural causes and calamities, the event can be cancelled. </a:t>
            </a:r>
          </a:p>
          <a:p>
            <a:r>
              <a:rPr lang="en-GB" sz="1200" b="1" kern="1200" dirty="0">
                <a:solidFill>
                  <a:schemeClr val="tx1"/>
                </a:solidFill>
                <a:effectLst/>
                <a:latin typeface="+mn-lt"/>
                <a:ea typeface="+mn-ea"/>
                <a:cs typeface="+mn-cs"/>
              </a:rPr>
              <a:t>Opportunities: </a:t>
            </a:r>
            <a:r>
              <a:rPr lang="en-GB" sz="1200" kern="1200" dirty="0">
                <a:solidFill>
                  <a:schemeClr val="tx1"/>
                </a:solidFill>
                <a:effectLst/>
                <a:latin typeface="+mn-lt"/>
                <a:ea typeface="+mn-ea"/>
                <a:cs typeface="+mn-cs"/>
              </a:rPr>
              <a:t> There are several opportunities associated with this event: </a:t>
            </a:r>
          </a:p>
          <a:p>
            <a:r>
              <a:rPr lang="en-GB" sz="1200" kern="1200" dirty="0">
                <a:solidFill>
                  <a:schemeClr val="tx1"/>
                </a:solidFill>
                <a:effectLst/>
                <a:latin typeface="+mn-lt"/>
                <a:ea typeface="+mn-ea"/>
                <a:cs typeface="+mn-cs"/>
              </a:rPr>
              <a:t>● It can create awareness about global Technology and Innovation and well-being; </a:t>
            </a:r>
          </a:p>
          <a:p>
            <a:r>
              <a:rPr lang="en-GB" sz="1200" kern="1200" dirty="0">
                <a:solidFill>
                  <a:schemeClr val="tx1"/>
                </a:solidFill>
                <a:effectLst/>
                <a:latin typeface="+mn-lt"/>
                <a:ea typeface="+mn-ea"/>
                <a:cs typeface="+mn-cs"/>
              </a:rPr>
              <a:t>● It can foster positive relationships between Technology and Innovation professionals, stakeholders, and inventors; </a:t>
            </a:r>
          </a:p>
          <a:p>
            <a:r>
              <a:rPr lang="en-GB" sz="1200" kern="1200" dirty="0">
                <a:solidFill>
                  <a:schemeClr val="tx1"/>
                </a:solidFill>
                <a:effectLst/>
                <a:latin typeface="+mn-lt"/>
                <a:ea typeface="+mn-ea"/>
                <a:cs typeface="+mn-cs"/>
              </a:rPr>
              <a:t>● It can inspire innovative ideas that will greatly benefit the Technology and Innovation industry. </a:t>
            </a:r>
          </a:p>
          <a:p>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Potential dangers to this event include the following: </a:t>
            </a:r>
          </a:p>
          <a:p>
            <a:r>
              <a:rPr lang="en-GB" sz="1200" kern="1200" dirty="0">
                <a:solidFill>
                  <a:schemeClr val="tx1"/>
                </a:solidFill>
                <a:effectLst/>
                <a:latin typeface="+mn-lt"/>
                <a:ea typeface="+mn-ea"/>
                <a:cs typeface="+mn-cs"/>
              </a:rPr>
              <a:t>● The possibility of poor attendance; </a:t>
            </a:r>
          </a:p>
          <a:p>
            <a:r>
              <a:rPr lang="en-GB" sz="1200" kern="1200" dirty="0">
                <a:solidFill>
                  <a:schemeClr val="tx1"/>
                </a:solidFill>
                <a:effectLst/>
                <a:latin typeface="+mn-lt"/>
                <a:ea typeface="+mn-ea"/>
                <a:cs typeface="+mn-cs"/>
              </a:rPr>
              <a:t>● Competition from other international events (Longhurst et al., 2020)</a:t>
            </a: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10</a:t>
            </a:fld>
            <a:endParaRPr lang="en-US" dirty="0"/>
          </a:p>
        </p:txBody>
      </p:sp>
    </p:spTree>
    <p:extLst>
      <p:ext uri="{BB962C8B-B14F-4D97-AF65-F5344CB8AC3E}">
        <p14:creationId xmlns:p14="http://schemas.microsoft.com/office/powerpoint/2010/main" val="1125037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Political Elements:</a:t>
            </a:r>
            <a:r>
              <a:rPr lang="en-GB" sz="1200" kern="1200" dirty="0">
                <a:solidFill>
                  <a:schemeClr val="tx1"/>
                </a:solidFill>
                <a:effectLst/>
                <a:latin typeface="+mn-lt"/>
                <a:ea typeface="+mn-ea"/>
                <a:cs typeface="+mn-cs"/>
              </a:rPr>
              <a:t> The event will be impacted by several Technology and Innovation-related government regulations. According to Christodoulou and Cullinane (2019), the country's stability will guarantee both domestic and foreign visitors' comfort and security.  There will be a significant influence on the event from government financing for global Technology and Innovation.</a:t>
            </a:r>
          </a:p>
          <a:p>
            <a:r>
              <a:rPr lang="en-GB" sz="1200" b="1" kern="1200" dirty="0">
                <a:solidFill>
                  <a:schemeClr val="tx1"/>
                </a:solidFill>
                <a:effectLst/>
                <a:latin typeface="+mn-lt"/>
                <a:ea typeface="+mn-ea"/>
                <a:cs typeface="+mn-cs"/>
              </a:rPr>
              <a:t>Economic Factors:</a:t>
            </a:r>
            <a:r>
              <a:rPr lang="en-GB" sz="1200" kern="1200" dirty="0">
                <a:solidFill>
                  <a:schemeClr val="tx1"/>
                </a:solidFill>
                <a:effectLst/>
                <a:latin typeface="+mn-lt"/>
                <a:ea typeface="+mn-ea"/>
                <a:cs typeface="+mn-cs"/>
              </a:rPr>
              <a:t> The event will be impacted by a number of factors, including inflation, the UK economy's state, and the pace of growth of the world economy. </a:t>
            </a:r>
          </a:p>
          <a:p>
            <a:r>
              <a:rPr lang="en-GB" sz="1200" b="1" kern="1200" dirty="0">
                <a:solidFill>
                  <a:schemeClr val="tx1"/>
                </a:solidFill>
                <a:effectLst/>
                <a:latin typeface="+mn-lt"/>
                <a:ea typeface="+mn-ea"/>
                <a:cs typeface="+mn-cs"/>
              </a:rPr>
              <a:t>Social Factors:</a:t>
            </a:r>
            <a:r>
              <a:rPr lang="en-GB" sz="1200" kern="1200" dirty="0">
                <a:solidFill>
                  <a:schemeClr val="tx1"/>
                </a:solidFill>
                <a:effectLst/>
                <a:latin typeface="+mn-lt"/>
                <a:ea typeface="+mn-ea"/>
                <a:cs typeface="+mn-cs"/>
              </a:rPr>
              <a:t> Public awareness, global Technology and Innovation challenges, lifestyle and cultural changes in the UK, and population growth rates may all have an impact on the event.</a:t>
            </a:r>
          </a:p>
          <a:p>
            <a:r>
              <a:rPr lang="en-GB" sz="1200" b="1" kern="1200" dirty="0">
                <a:solidFill>
                  <a:schemeClr val="tx1"/>
                </a:solidFill>
                <a:effectLst/>
                <a:latin typeface="+mn-lt"/>
                <a:ea typeface="+mn-ea"/>
                <a:cs typeface="+mn-cs"/>
              </a:rPr>
              <a:t>Technological Aspect:</a:t>
            </a:r>
            <a:r>
              <a:rPr lang="en-GB" sz="1200" kern="1200" dirty="0">
                <a:solidFill>
                  <a:schemeClr val="tx1"/>
                </a:solidFill>
                <a:effectLst/>
                <a:latin typeface="+mn-lt"/>
                <a:ea typeface="+mn-ea"/>
                <a:cs typeface="+mn-cs"/>
              </a:rPr>
              <a:t> The development of contemporary medical technology, inventions, social media, and information and communication technologies all have an effect on events of all kinds, including the one I'm organising. </a:t>
            </a:r>
          </a:p>
          <a:p>
            <a:r>
              <a:rPr lang="en-GB" sz="1200" b="1" kern="1200" dirty="0">
                <a:solidFill>
                  <a:schemeClr val="tx1"/>
                </a:solidFill>
                <a:effectLst/>
                <a:latin typeface="+mn-lt"/>
                <a:ea typeface="+mn-ea"/>
                <a:cs typeface="+mn-cs"/>
              </a:rPr>
              <a:t>Legal Aspects:</a:t>
            </a:r>
            <a:r>
              <a:rPr lang="en-GB" sz="1200" kern="1200" dirty="0">
                <a:solidFill>
                  <a:schemeClr val="tx1"/>
                </a:solidFill>
                <a:effectLst/>
                <a:latin typeface="+mn-lt"/>
                <a:ea typeface="+mn-ea"/>
                <a:cs typeface="+mn-cs"/>
              </a:rPr>
              <a:t> The UK's Technology and Innovation laws and regulations may have an effect on this occasion. International visitors may be impacted by visa and other regulations.  </a:t>
            </a:r>
          </a:p>
          <a:p>
            <a:r>
              <a:rPr lang="en-GB" sz="1200" b="1" kern="1200" dirty="0">
                <a:solidFill>
                  <a:schemeClr val="tx1"/>
                </a:solidFill>
                <a:effectLst/>
                <a:latin typeface="+mn-lt"/>
                <a:ea typeface="+mn-ea"/>
                <a:cs typeface="+mn-cs"/>
              </a:rPr>
              <a:t>Environmental Factors: </a:t>
            </a:r>
            <a:r>
              <a:rPr lang="en-GB" sz="1200" kern="1200" dirty="0">
                <a:solidFill>
                  <a:schemeClr val="tx1"/>
                </a:solidFill>
                <a:effectLst/>
                <a:latin typeface="+mn-lt"/>
                <a:ea typeface="+mn-ea"/>
                <a:cs typeface="+mn-cs"/>
              </a:rPr>
              <a:t>Climate change and natural disasters, pollution from large-scale gatherings, the need for clean and safe water, etc. are examples of environmental factors (Dwyer et al., 2017).</a:t>
            </a:r>
          </a:p>
          <a:p>
            <a:endParaRPr lang="en-GB" dirty="0"/>
          </a:p>
        </p:txBody>
      </p:sp>
      <p:sp>
        <p:nvSpPr>
          <p:cNvPr id="4" name="Slide Number Placeholder 3"/>
          <p:cNvSpPr>
            <a:spLocks noGrp="1"/>
          </p:cNvSpPr>
          <p:nvPr>
            <p:ph type="sldNum" sz="quarter" idx="10"/>
          </p:nvPr>
        </p:nvSpPr>
        <p:spPr/>
        <p:txBody>
          <a:bodyPr/>
          <a:lstStyle/>
          <a:p>
            <a:fld id="{18DF0D8A-A29D-45ED-90DA-72776DEF36BA}" type="slidenum">
              <a:rPr lang="en-US" smtClean="0"/>
              <a:t>11</a:t>
            </a:fld>
            <a:endParaRPr lang="en-US" dirty="0"/>
          </a:p>
        </p:txBody>
      </p:sp>
    </p:spTree>
    <p:extLst>
      <p:ext uri="{BB962C8B-B14F-4D97-AF65-F5344CB8AC3E}">
        <p14:creationId xmlns:p14="http://schemas.microsoft.com/office/powerpoint/2010/main" val="2659662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F0D8A-A29D-45ED-90DA-72776DEF36BA}" type="slidenum">
              <a:rPr lang="en-US" smtClean="0"/>
              <a:t>12</a:t>
            </a:fld>
            <a:endParaRPr lang="en-US"/>
          </a:p>
        </p:txBody>
      </p:sp>
    </p:spTree>
    <p:extLst>
      <p:ext uri="{BB962C8B-B14F-4D97-AF65-F5344CB8AC3E}">
        <p14:creationId xmlns:p14="http://schemas.microsoft.com/office/powerpoint/2010/main" val="2095404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I, the organisers, and the staff can guarantee the event's quality, "Global Well-being: A Shared Responsibility" will be possible. The Technology and Innovation industry is growing and seems good. Thus, I need to make sure the event can be carried out in order to seize my chance. I have to make sure the delegates and visitors are safe. I can carry out the event effectively if I can guarantee the elements and take down the dangers using the PESTLE and SWOT analyses. </a:t>
            </a:r>
          </a:p>
          <a:p>
            <a:endParaRPr lang="en-US" dirty="0"/>
          </a:p>
        </p:txBody>
      </p:sp>
      <p:sp>
        <p:nvSpPr>
          <p:cNvPr id="4" name="Slide Number Placeholder 3"/>
          <p:cNvSpPr>
            <a:spLocks noGrp="1"/>
          </p:cNvSpPr>
          <p:nvPr>
            <p:ph type="sldNum" sz="quarter" idx="5"/>
          </p:nvPr>
        </p:nvSpPr>
        <p:spPr/>
        <p:txBody>
          <a:bodyPr/>
          <a:lstStyle/>
          <a:p>
            <a:fld id="{18DF0D8A-A29D-45ED-90DA-72776DEF36BA}" type="slidenum">
              <a:rPr lang="en-US" smtClean="0"/>
              <a:t>13</a:t>
            </a:fld>
            <a:endParaRPr lang="en-US"/>
          </a:p>
        </p:txBody>
      </p:sp>
    </p:spTree>
    <p:extLst>
      <p:ext uri="{BB962C8B-B14F-4D97-AF65-F5344CB8AC3E}">
        <p14:creationId xmlns:p14="http://schemas.microsoft.com/office/powerpoint/2010/main" val="8978127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Bladen, C., Kennell, J., Abson, E. and Wilde, N., (2022). Events management: An introduction. Taylor &amp; Francis.</a:t>
            </a:r>
          </a:p>
          <a:p>
            <a:r>
              <a:rPr lang="en-GB" sz="1200" kern="1200" dirty="0">
                <a:solidFill>
                  <a:schemeClr val="tx1"/>
                </a:solidFill>
                <a:effectLst/>
                <a:latin typeface="+mn-lt"/>
                <a:ea typeface="+mn-ea"/>
                <a:cs typeface="+mn-cs"/>
              </a:rPr>
              <a:t>Christodoulou, A. and Cullinane, K., (2019). Identifying the main opportunities and challenges from the implementation of a port energy management system: A SWOT/PESTLE analysis. Sustainability, 11(21), p.6046.</a:t>
            </a:r>
          </a:p>
          <a:p>
            <a:r>
              <a:rPr lang="en-GB" sz="1200" kern="1200" dirty="0">
                <a:solidFill>
                  <a:schemeClr val="tx1"/>
                </a:solidFill>
                <a:effectLst/>
                <a:latin typeface="+mn-lt"/>
                <a:ea typeface="+mn-ea"/>
                <a:cs typeface="+mn-cs"/>
              </a:rPr>
              <a:t>Cserháti, G. and Szabó, L., (2014). The relationship between success criteria and success factors in organisational event projects. International journal of project management, 32(4), pp.613-624.</a:t>
            </a:r>
          </a:p>
          <a:p>
            <a:r>
              <a:rPr lang="en-GB" sz="1200" kern="1200" dirty="0">
                <a:solidFill>
                  <a:schemeClr val="tx1"/>
                </a:solidFill>
                <a:effectLst/>
                <a:latin typeface="+mn-lt"/>
                <a:ea typeface="+mn-ea"/>
                <a:cs typeface="+mn-cs"/>
              </a:rPr>
              <a:t>Dwyer, O.M., (2017). The Ethical Allocation of Resources During a Pediatric Emergency Mass Critical Care Event. Current Treatment Options in Pediatrics, 3, pp.293-303. MU</a:t>
            </a:r>
          </a:p>
          <a:p>
            <a:r>
              <a:rPr lang="en-GB" sz="1200" kern="1200" dirty="0">
                <a:solidFill>
                  <a:schemeClr val="tx1"/>
                </a:solidFill>
                <a:effectLst/>
                <a:latin typeface="+mn-lt"/>
                <a:ea typeface="+mn-ea"/>
                <a:cs typeface="+mn-cs"/>
              </a:rPr>
              <a:t>Getz, D. and Page, S.J., (2016). Event studies: Theory, research and policy for planned events. Routledge.</a:t>
            </a:r>
          </a:p>
          <a:p>
            <a:r>
              <a:rPr lang="en-GB" sz="1200" kern="1200" dirty="0">
                <a:solidFill>
                  <a:schemeClr val="tx1"/>
                </a:solidFill>
                <a:effectLst/>
                <a:latin typeface="+mn-lt"/>
                <a:ea typeface="+mn-ea"/>
                <a:cs typeface="+mn-cs"/>
              </a:rPr>
              <a:t>Goodman, T.H., Neamtiu, M., Shroff, N. and White, H.D., (2014). Management forecast quality and capital investment decisions. The accounting review, 89(1), pp.331-365.</a:t>
            </a:r>
          </a:p>
          <a:p>
            <a:r>
              <a:rPr lang="en-GB" sz="1200" kern="1200" dirty="0">
                <a:solidFill>
                  <a:schemeClr val="tx1"/>
                </a:solidFill>
                <a:effectLst/>
                <a:latin typeface="+mn-lt"/>
                <a:ea typeface="+mn-ea"/>
                <a:cs typeface="+mn-cs"/>
              </a:rPr>
              <a:t>Goyat, S., (2011). The basis of market segmentation: a critical review of literature. European Journal of Business and Management, 3(9), pp.45-54.</a:t>
            </a:r>
          </a:p>
          <a:p>
            <a:r>
              <a:rPr lang="en-GB" sz="1200" kern="1200" dirty="0">
                <a:solidFill>
                  <a:schemeClr val="tx1"/>
                </a:solidFill>
                <a:effectLst/>
                <a:latin typeface="+mn-lt"/>
                <a:ea typeface="+mn-ea"/>
                <a:cs typeface="+mn-cs"/>
              </a:rPr>
              <a:t>Jones, M., (2014). Sustainable event management: A practical guide. Routledge.</a:t>
            </a:r>
          </a:p>
          <a:p>
            <a:r>
              <a:rPr lang="en-GB" sz="1200" kern="1200" dirty="0">
                <a:solidFill>
                  <a:schemeClr val="tx1"/>
                </a:solidFill>
                <a:effectLst/>
                <a:latin typeface="+mn-lt"/>
                <a:ea typeface="+mn-ea"/>
                <a:cs typeface="+mn-cs"/>
              </a:rPr>
              <a:t>Kianto, A., Sáenz, J. and Aramburu, N., (2017). Knowledge-based human resource management practices, intellectual capital and innovation. Journal of Business Research, 81, pp.11-20.</a:t>
            </a:r>
          </a:p>
          <a:p>
            <a:r>
              <a:rPr lang="en-GB" sz="1200" kern="1200" dirty="0">
                <a:solidFill>
                  <a:schemeClr val="tx1"/>
                </a:solidFill>
                <a:effectLst/>
                <a:latin typeface="+mn-lt"/>
                <a:ea typeface="+mn-ea"/>
                <a:cs typeface="+mn-cs"/>
              </a:rPr>
              <a:t>Kearney, C. and Liu, S., (2014). Textual sentiment in finance: A survey of methods and models. International Review of Financial Analysis, 33, pp.171-185.</a:t>
            </a:r>
          </a:p>
          <a:p>
            <a:r>
              <a:rPr lang="en-GB" sz="1200" kern="1200" dirty="0">
                <a:solidFill>
                  <a:schemeClr val="tx1"/>
                </a:solidFill>
                <a:effectLst/>
                <a:latin typeface="+mn-lt"/>
                <a:ea typeface="+mn-ea"/>
                <a:cs typeface="+mn-cs"/>
              </a:rPr>
              <a:t>Longhurst, G.J., Stone, D.M., Dulohery, K., Scully, D., Campbell, T. and Smith, C.F., (2020). Strength, weakness, opportunity, threat (SWOT) analysis of the adaptations to anatomical education in the United Kingdom and Republic of Ireland in response to the Covid‐19 pandemic. Anatomical sciences education, 13(3), pp.301-311.</a:t>
            </a:r>
          </a:p>
          <a:p>
            <a:r>
              <a:rPr lang="en-GB" sz="1200" kern="1200" dirty="0">
                <a:solidFill>
                  <a:schemeClr val="tx1"/>
                </a:solidFill>
                <a:effectLst/>
                <a:latin typeface="+mn-lt"/>
                <a:ea typeface="+mn-ea"/>
                <a:cs typeface="+mn-cs"/>
              </a:rPr>
              <a:t>May, C.R., Cummings, A., Girling, M., Bracher, M., Mair, F.S., May, C.M., Murray, E., Myall, M., Rapley, T. and Finch, T., (2018). Using normalization process theory in feasibility studies and process evaluations of complex Technology and Innovation interventions: a systematic review. Implementation science, 13(1), pp.1-27.</a:t>
            </a:r>
          </a:p>
          <a:p>
            <a:r>
              <a:rPr lang="en-GB" sz="1200" kern="1200" dirty="0">
                <a:solidFill>
                  <a:schemeClr val="tx1"/>
                </a:solidFill>
                <a:effectLst/>
                <a:latin typeface="+mn-lt"/>
                <a:ea typeface="+mn-ea"/>
                <a:cs typeface="+mn-cs"/>
              </a:rPr>
              <a:t>O’donoghue, B., Chu, E., Parikh, N. and Boyd, S., (2016). Conic optimization via operator splitting and homogeneous self-dual embedding. Journal of Optimization Theory and Applications, 169, pp.1042-1068.</a:t>
            </a:r>
          </a:p>
          <a:p>
            <a:r>
              <a:rPr lang="en-GB" sz="1200" kern="1200" dirty="0">
                <a:solidFill>
                  <a:schemeClr val="tx1"/>
                </a:solidFill>
                <a:effectLst/>
                <a:latin typeface="+mn-lt"/>
                <a:ea typeface="+mn-ea"/>
                <a:cs typeface="+mn-cs"/>
              </a:rPr>
              <a:t>Phadermrod, B., Crowder, R.M. and Wills, G.B., (2019). Importance-performance analysis based SWOT analysis. International journal of information management, 44, pp.194-203.</a:t>
            </a:r>
          </a:p>
          <a:p>
            <a:r>
              <a:rPr lang="en-GB" sz="1200" kern="1200" dirty="0">
                <a:solidFill>
                  <a:schemeClr val="tx1"/>
                </a:solidFill>
                <a:effectLst/>
                <a:latin typeface="+mn-lt"/>
                <a:ea typeface="+mn-ea"/>
                <a:cs typeface="+mn-cs"/>
              </a:rPr>
              <a:t>Siano, P., (2014). Demand response and smart grids—A survey. Renewable and sustainable energy reviews, 30, pp.461-478.</a:t>
            </a:r>
          </a:p>
          <a:p>
            <a:r>
              <a:rPr lang="en-GB" sz="1200" kern="1200" dirty="0">
                <a:solidFill>
                  <a:schemeClr val="tx1"/>
                </a:solidFill>
                <a:effectLst/>
                <a:latin typeface="+mn-lt"/>
                <a:ea typeface="+mn-ea"/>
                <a:cs typeface="+mn-cs"/>
              </a:rPr>
              <a:t>Vincent, C., Burnett, S. and Carthey, J., (2014). Safety measurement and monitoring in Technology and Innovation: a framework to guide clinical teams and Technology and Innovation organisations in maintaining safety. BMJ quality &amp; safety, 23(8), pp.670-677.</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8DF0D8A-A29D-45ED-90DA-72776DEF36BA}" type="slidenum">
              <a:rPr lang="en-US" smtClean="0"/>
              <a:t>14</a:t>
            </a:fld>
            <a:endParaRPr lang="en-US" dirty="0"/>
          </a:p>
        </p:txBody>
      </p:sp>
    </p:spTree>
    <p:extLst>
      <p:ext uri="{BB962C8B-B14F-4D97-AF65-F5344CB8AC3E}">
        <p14:creationId xmlns:p14="http://schemas.microsoft.com/office/powerpoint/2010/main" val="32327554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5BCA9A2-6594-47A5-AD0F-175FA9A0FD75}" type="datetimeFigureOut">
              <a:rPr lang="en-US" smtClean="0"/>
              <a:t>5/8/2024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876168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3282023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3645236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3587332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4139877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722750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3553015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2446233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1284605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2269504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692190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77849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626711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1079778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2035190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837582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CA9A2-6594-47A5-AD0F-175FA9A0FD75}" type="datetimeFigureOut">
              <a:rPr lang="en-US" smtClean="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6906260-C042-4BC1-BB65-CEF4D896B2C0}" type="slidenum">
              <a:rPr lang="en-US" smtClean="0"/>
              <a:t>‹#›</a:t>
            </a:fld>
            <a:endParaRPr lang="en-US" dirty="0"/>
          </a:p>
        </p:txBody>
      </p:sp>
    </p:spTree>
    <p:extLst>
      <p:ext uri="{BB962C8B-B14F-4D97-AF65-F5344CB8AC3E}">
        <p14:creationId xmlns:p14="http://schemas.microsoft.com/office/powerpoint/2010/main" val="421646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5BCA9A2-6594-47A5-AD0F-175FA9A0FD75}" type="datetimeFigureOut">
              <a:rPr lang="en-US" smtClean="0"/>
              <a:t>5/8/2024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6906260-C042-4BC1-BB65-CEF4D896B2C0}" type="slidenum">
              <a:rPr lang="en-US" smtClean="0"/>
              <a:t>‹#›</a:t>
            </a:fld>
            <a:endParaRPr lang="en-US" dirty="0"/>
          </a:p>
        </p:txBody>
      </p:sp>
    </p:spTree>
    <p:extLst>
      <p:ext uri="{BB962C8B-B14F-4D97-AF65-F5344CB8AC3E}">
        <p14:creationId xmlns:p14="http://schemas.microsoft.com/office/powerpoint/2010/main" val="3352159056"/>
      </p:ext>
    </p:extLst>
  </p:cSld>
  <p:clrMap bg1="dk1" tx1="lt1" bg2="dk2" tx2="lt2" accent1="accent1" accent2="accent2" accent3="accent3" accent4="accent4" accent5="accent5" accent6="accent6" hlink="hlink" folHlink="folHlink"/>
  <p:sldLayoutIdLst>
    <p:sldLayoutId id="2147483991" r:id="rId1"/>
    <p:sldLayoutId id="2147483992" r:id="rId2"/>
    <p:sldLayoutId id="2147483993" r:id="rId3"/>
    <p:sldLayoutId id="2147483994" r:id="rId4"/>
    <p:sldLayoutId id="2147483995" r:id="rId5"/>
    <p:sldLayoutId id="2147483996" r:id="rId6"/>
    <p:sldLayoutId id="2147483997" r:id="rId7"/>
    <p:sldLayoutId id="2147483998" r:id="rId8"/>
    <p:sldLayoutId id="2147483999" r:id="rId9"/>
    <p:sldLayoutId id="2147484000" r:id="rId10"/>
    <p:sldLayoutId id="2147484001" r:id="rId11"/>
    <p:sldLayoutId id="2147484002" r:id="rId12"/>
    <p:sldLayoutId id="2147484003" r:id="rId13"/>
    <p:sldLayoutId id="2147484004" r:id="rId14"/>
    <p:sldLayoutId id="2147484005" r:id="rId15"/>
    <p:sldLayoutId id="2147484006" r:id="rId16"/>
    <p:sldLayoutId id="214748400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FB PC\Desktop\picture1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661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37458" y="-1565"/>
            <a:ext cx="2579914" cy="4524315"/>
          </a:xfrm>
          <a:prstGeom prst="rect">
            <a:avLst/>
          </a:prstGeom>
        </p:spPr>
        <p:txBody>
          <a:bodyPr wrap="square">
            <a:spAutoFit/>
          </a:bodyPr>
          <a:lstStyle/>
          <a:p>
            <a:pPr algn="ctr"/>
            <a:r>
              <a:rPr lang="en-GB" sz="1600" dirty="0"/>
              <a:t>BMIH6007</a:t>
            </a:r>
          </a:p>
          <a:p>
            <a:pPr algn="ctr"/>
            <a:r>
              <a:rPr lang="en-GB" sz="1600" dirty="0"/>
              <a:t>International Meetings Management for the Hotel Industry</a:t>
            </a:r>
          </a:p>
          <a:p>
            <a:pPr algn="ctr"/>
            <a:r>
              <a:rPr lang="en-GB" sz="1600" dirty="0"/>
              <a:t> </a:t>
            </a:r>
          </a:p>
          <a:p>
            <a:pPr algn="ctr"/>
            <a:r>
              <a:rPr lang="en-GB" sz="1600" dirty="0"/>
              <a:t>Assessment 1</a:t>
            </a:r>
          </a:p>
          <a:p>
            <a:pPr algn="ctr"/>
            <a:r>
              <a:rPr lang="en-GB" sz="1600" dirty="0"/>
              <a:t> </a:t>
            </a:r>
          </a:p>
          <a:p>
            <a:pPr algn="ctr"/>
            <a:r>
              <a:rPr lang="en-GB" sz="1600" dirty="0"/>
              <a:t>Event Theme: Technology and Innovation</a:t>
            </a:r>
          </a:p>
          <a:p>
            <a:pPr algn="ctr"/>
            <a:r>
              <a:rPr lang="en-GB" sz="1600" dirty="0"/>
              <a:t> </a:t>
            </a:r>
          </a:p>
          <a:p>
            <a:pPr algn="ctr"/>
            <a:r>
              <a:rPr lang="en-GB" sz="1600" dirty="0"/>
              <a:t> </a:t>
            </a:r>
          </a:p>
          <a:p>
            <a:pPr algn="ctr"/>
            <a:r>
              <a:rPr lang="en-GB" sz="1600" dirty="0"/>
              <a:t>Digital Disruption: Navigating the Tech Revolution</a:t>
            </a:r>
          </a:p>
          <a:p>
            <a:pPr algn="ctr"/>
            <a:endParaRPr lang="en-GB" sz="1600" dirty="0"/>
          </a:p>
          <a:p>
            <a:pPr algn="ctr"/>
            <a:r>
              <a:rPr lang="en-GB" sz="1600" dirty="0"/>
              <a:t>Student Name: Suruk Ahmod </a:t>
            </a:r>
          </a:p>
          <a:p>
            <a:pPr algn="ctr"/>
            <a:r>
              <a:rPr lang="en-GB" sz="1600" dirty="0"/>
              <a:t>Student ID: 2121358</a:t>
            </a:r>
          </a:p>
        </p:txBody>
      </p:sp>
    </p:spTree>
    <p:extLst>
      <p:ext uri="{BB962C8B-B14F-4D97-AF65-F5344CB8AC3E}">
        <p14:creationId xmlns:p14="http://schemas.microsoft.com/office/powerpoint/2010/main" val="3648638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F589D8-2103-419D-A0B0-96C9AD49BD50}"/>
              </a:ext>
            </a:extLst>
          </p:cNvPr>
          <p:cNvSpPr txBox="1"/>
          <p:nvPr/>
        </p:nvSpPr>
        <p:spPr>
          <a:xfrm>
            <a:off x="5078730" y="-198557"/>
            <a:ext cx="6103620" cy="1189493"/>
          </a:xfrm>
          <a:prstGeom prst="rect">
            <a:avLst/>
          </a:prstGeom>
          <a:noFill/>
        </p:spPr>
        <p:txBody>
          <a:bodyPr wrap="square">
            <a:spAutoFit/>
          </a:bodyPr>
          <a:lstStyle/>
          <a:p>
            <a:pPr marL="0" marR="0" algn="just">
              <a:lnSpc>
                <a:spcPct val="150000"/>
              </a:lnSpc>
              <a:spcBef>
                <a:spcPts val="0"/>
              </a:spcBef>
              <a:spcAft>
                <a:spcPts val="800"/>
              </a:spcAft>
            </a:pPr>
            <a:r>
              <a:rPr lang="en-US" sz="5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Content</a:t>
            </a:r>
            <a:endParaRPr lang="en-US" sz="5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1838F44-E82A-4DAA-B63F-03836A7EFA3B}"/>
              </a:ext>
            </a:extLst>
          </p:cNvPr>
          <p:cNvSpPr txBox="1"/>
          <p:nvPr/>
        </p:nvSpPr>
        <p:spPr>
          <a:xfrm>
            <a:off x="1009650" y="1696402"/>
            <a:ext cx="10172700" cy="3554306"/>
          </a:xfrm>
          <a:prstGeom prst="rect">
            <a:avLst/>
          </a:prstGeom>
          <a:noFill/>
        </p:spPr>
        <p:txBody>
          <a:bodyPr wrap="square">
            <a:spAutoFit/>
          </a:bodyPr>
          <a:lstStyle/>
          <a:p>
            <a:pPr marL="457200" marR="0" indent="-457200" algn="just">
              <a:lnSpc>
                <a:spcPct val="150000"/>
              </a:lnSpc>
              <a:spcBef>
                <a:spcPts val="0"/>
              </a:spcBef>
              <a:spcAft>
                <a:spcPts val="800"/>
              </a:spcAft>
              <a:buFont typeface="Wingdings" panose="05000000000000000000" pitchFamily="2" charset="2"/>
              <a:buChar char="v"/>
            </a:pPr>
            <a:r>
              <a:rPr lang="en-US" sz="2800" dirty="0">
                <a:latin typeface="Times New Roman" panose="02020603050405020304" pitchFamily="18" charset="0"/>
                <a:ea typeface="Calibri" panose="020F0502020204030204" pitchFamily="34" charset="0"/>
                <a:cs typeface="Times New Roman" panose="02020603050405020304" pitchFamily="18" charset="0"/>
              </a:rPr>
              <a:t>I</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ntroduction</a:t>
            </a:r>
          </a:p>
          <a:p>
            <a:pPr marL="457200" marR="0" indent="-457200" algn="just">
              <a:lnSpc>
                <a:spcPct val="150000"/>
              </a:lnSpc>
              <a:spcBef>
                <a:spcPts val="0"/>
              </a:spcBef>
              <a:spcAft>
                <a:spcPts val="800"/>
              </a:spcAft>
              <a:buFont typeface="Wingdings" panose="05000000000000000000" pitchFamily="2" charset="2"/>
              <a:buChar char="v"/>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Critically justify the feasibility and strategic pre-planning research for the event </a:t>
            </a:r>
          </a:p>
          <a:p>
            <a:pPr marL="457200" marR="0" indent="-457200" algn="just">
              <a:lnSpc>
                <a:spcPct val="150000"/>
              </a:lnSpc>
              <a:spcBef>
                <a:spcPts val="0"/>
              </a:spcBef>
              <a:spcAft>
                <a:spcPts val="800"/>
              </a:spcAft>
              <a:buFont typeface="Wingdings" panose="05000000000000000000" pitchFamily="2" charset="2"/>
              <a:buChar char="v"/>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buFont typeface="Wingdings" panose="05000000000000000000" pitchFamily="2" charset="2"/>
              <a:buChar char="v"/>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45364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B3375E-76B3-423B-9CB3-C99B7CF19944}"/>
              </a:ext>
            </a:extLst>
          </p:cNvPr>
          <p:cNvSpPr txBox="1"/>
          <p:nvPr/>
        </p:nvSpPr>
        <p:spPr>
          <a:xfrm>
            <a:off x="734785" y="121504"/>
            <a:ext cx="6106886" cy="823752"/>
          </a:xfrm>
          <a:prstGeom prst="rect">
            <a:avLst/>
          </a:prstGeom>
          <a:noFill/>
        </p:spPr>
        <p:txBody>
          <a:bodyPr wrap="square">
            <a:spAutoFit/>
          </a:bodyPr>
          <a:lstStyle/>
          <a:p>
            <a:pPr marL="0" marR="0" algn="ctr">
              <a:lnSpc>
                <a:spcPct val="150000"/>
              </a:lnSpc>
              <a:spcBef>
                <a:spcPts val="1800"/>
              </a:spcBef>
              <a:spcAft>
                <a:spcPts val="1200"/>
              </a:spcAft>
            </a:pPr>
            <a:r>
              <a:rPr lang="en-GB" sz="3600" kern="100" dirty="0">
                <a:solidFill>
                  <a:schemeClr val="bg1"/>
                </a:solidFill>
                <a:effectLst/>
                <a:latin typeface="Times New Roman" panose="02020603050405020304" pitchFamily="18" charset="0"/>
                <a:ea typeface="Times New Roman" panose="02020603050405020304" pitchFamily="18" charset="0"/>
              </a:rPr>
              <a:t>Introduction</a:t>
            </a:r>
            <a:endParaRPr lang="en-US" sz="3600" kern="100" dirty="0">
              <a:solidFill>
                <a:schemeClr val="bg1"/>
              </a:solidFill>
              <a:effectLst/>
              <a:latin typeface="Times New Roman" panose="02020603050405020304" pitchFamily="18" charset="0"/>
              <a:ea typeface="Times New Roman" panose="02020603050405020304" pitchFamily="18"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324" y="1883475"/>
            <a:ext cx="5701961" cy="2928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34785" y="2096984"/>
            <a:ext cx="5279571" cy="2031325"/>
          </a:xfrm>
          <a:prstGeom prst="rect">
            <a:avLst/>
          </a:prstGeom>
        </p:spPr>
        <p:txBody>
          <a:bodyPr wrap="square">
            <a:spAutoFit/>
          </a:bodyPr>
          <a:lstStyle/>
          <a:p>
            <a:pPr marL="285750" indent="-285750" algn="just">
              <a:buFont typeface="Arial" panose="020B0604020202020204" pitchFamily="34" charset="0"/>
              <a:buChar char="•"/>
            </a:pPr>
            <a:r>
              <a:rPr lang="en-GB" dirty="0"/>
              <a:t>The event's focus is Technology and Innovation.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I've dubbed the gathering "Digital Disruption: Navigating the Tech Revolution."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I have to organise an event for the MICE sector of the hotel business. </a:t>
            </a:r>
          </a:p>
        </p:txBody>
      </p:sp>
    </p:spTree>
    <p:extLst>
      <p:ext uri="{BB962C8B-B14F-4D97-AF65-F5344CB8AC3E}">
        <p14:creationId xmlns:p14="http://schemas.microsoft.com/office/powerpoint/2010/main" val="3001200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94747" y="97039"/>
            <a:ext cx="1757212" cy="400110"/>
          </a:xfrm>
          <a:prstGeom prst="rect">
            <a:avLst/>
          </a:prstGeom>
        </p:spPr>
        <p:txBody>
          <a:bodyPr wrap="none">
            <a:spAutoFit/>
          </a:bodyPr>
          <a:lstStyle/>
          <a:p>
            <a:r>
              <a:rPr lang="en-US" sz="2000" dirty="0"/>
              <a:t>Event Planning</a:t>
            </a:r>
            <a:endParaRPr lang="en-GB" sz="2000" dirty="0"/>
          </a:p>
        </p:txBody>
      </p:sp>
      <p:graphicFrame>
        <p:nvGraphicFramePr>
          <p:cNvPr id="3" name="Table 2"/>
          <p:cNvGraphicFramePr>
            <a:graphicFrameLocks noGrp="1"/>
          </p:cNvGraphicFramePr>
          <p:nvPr>
            <p:extLst>
              <p:ext uri="{D42A27DB-BD31-4B8C-83A1-F6EECF244321}">
                <p14:modId xmlns:p14="http://schemas.microsoft.com/office/powerpoint/2010/main" val="2995465346"/>
              </p:ext>
            </p:extLst>
          </p:nvPr>
        </p:nvGraphicFramePr>
        <p:xfrm>
          <a:off x="172331" y="760273"/>
          <a:ext cx="11851055" cy="5671818"/>
        </p:xfrm>
        <a:graphic>
          <a:graphicData uri="http://schemas.openxmlformats.org/drawingml/2006/table">
            <a:tbl>
              <a:tblPr firstRow="1" bandRow="1">
                <a:tableStyleId>{5C22544A-7EE6-4342-B048-85BDC9FD1C3A}</a:tableStyleId>
              </a:tblPr>
              <a:tblGrid>
                <a:gridCol w="3161176">
                  <a:extLst>
                    <a:ext uri="{9D8B030D-6E8A-4147-A177-3AD203B41FA5}">
                      <a16:colId xmlns:a16="http://schemas.microsoft.com/office/drawing/2014/main" val="20000"/>
                    </a:ext>
                  </a:extLst>
                </a:gridCol>
                <a:gridCol w="8689879">
                  <a:extLst>
                    <a:ext uri="{9D8B030D-6E8A-4147-A177-3AD203B41FA5}">
                      <a16:colId xmlns:a16="http://schemas.microsoft.com/office/drawing/2014/main" val="20001"/>
                    </a:ext>
                  </a:extLst>
                </a:gridCol>
              </a:tblGrid>
              <a:tr h="437726">
                <a:tc>
                  <a:txBody>
                    <a:bodyPr/>
                    <a:lstStyle/>
                    <a:p>
                      <a:r>
                        <a:rPr lang="en-US" sz="1400" dirty="0"/>
                        <a:t>Event Name-</a:t>
                      </a:r>
                      <a:r>
                        <a:rPr lang="en-US" sz="1400" baseline="0" dirty="0"/>
                        <a:t> </a:t>
                      </a:r>
                      <a:endParaRPr lang="en-GB" sz="1400" dirty="0"/>
                    </a:p>
                  </a:txBody>
                  <a:tcPr/>
                </a:tc>
                <a:tc>
                  <a:txBody>
                    <a:bodyPr/>
                    <a:lstStyle/>
                    <a:p>
                      <a:r>
                        <a:rPr lang="en-GB" sz="1800" b="1" kern="1200" dirty="0">
                          <a:solidFill>
                            <a:schemeClr val="lt1"/>
                          </a:solidFill>
                          <a:effectLst/>
                          <a:latin typeface="+mn-lt"/>
                          <a:ea typeface="+mn-ea"/>
                          <a:cs typeface="+mn-cs"/>
                        </a:rPr>
                        <a:t>Digital Disruption: Navigating the Tech Revolution</a:t>
                      </a:r>
                      <a:endParaRPr lang="en-GB" sz="1400" dirty="0"/>
                    </a:p>
                  </a:txBody>
                  <a:tcPr/>
                </a:tc>
                <a:extLst>
                  <a:ext uri="{0D108BD9-81ED-4DB2-BD59-A6C34878D82A}">
                    <a16:rowId xmlns:a16="http://schemas.microsoft.com/office/drawing/2014/main" val="10000"/>
                  </a:ext>
                </a:extLst>
              </a:tr>
              <a:tr h="437726">
                <a:tc>
                  <a:txBody>
                    <a:bodyPr/>
                    <a:lstStyle/>
                    <a:p>
                      <a:r>
                        <a:rPr lang="en-US" sz="1400" b="0" i="0" kern="1200" dirty="0">
                          <a:solidFill>
                            <a:schemeClr val="dk1"/>
                          </a:solidFill>
                          <a:effectLst/>
                          <a:latin typeface="+mn-lt"/>
                          <a:ea typeface="+mn-ea"/>
                          <a:cs typeface="+mn-cs"/>
                        </a:rPr>
                        <a:t>Event Theme</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Digital Disruption: Navigating the Tech Revolution</a:t>
                      </a:r>
                      <a:endParaRPr lang="en-GB" sz="1400" b="0" i="0" kern="1200" dirty="0">
                        <a:solidFill>
                          <a:schemeClr val="dk1"/>
                        </a:solidFill>
                        <a:effectLst/>
                        <a:latin typeface="+mn-lt"/>
                        <a:ea typeface="+mn-ea"/>
                        <a:cs typeface="+mn-cs"/>
                      </a:endParaRPr>
                    </a:p>
                  </a:txBody>
                  <a:tcPr/>
                </a:tc>
                <a:extLst>
                  <a:ext uri="{0D108BD9-81ED-4DB2-BD59-A6C34878D82A}">
                    <a16:rowId xmlns:a16="http://schemas.microsoft.com/office/drawing/2014/main" val="10001"/>
                  </a:ext>
                </a:extLst>
              </a:tr>
              <a:tr h="530896">
                <a:tc>
                  <a:txBody>
                    <a:bodyPr/>
                    <a:lstStyle/>
                    <a:p>
                      <a:r>
                        <a:rPr lang="en-GB" sz="1400" b="0" i="0" kern="1200" dirty="0">
                          <a:solidFill>
                            <a:schemeClr val="dk1"/>
                          </a:solidFill>
                          <a:effectLst/>
                          <a:latin typeface="+mn-lt"/>
                          <a:ea typeface="+mn-ea"/>
                          <a:cs typeface="+mn-cs"/>
                        </a:rPr>
                        <a:t>Objectives</a:t>
                      </a:r>
                      <a:endParaRPr lang="en-GB" sz="1400" dirty="0"/>
                    </a:p>
                  </a:txBody>
                  <a:tcPr/>
                </a:tc>
                <a:tc>
                  <a:txBody>
                    <a:bodyPr/>
                    <a:lstStyle/>
                    <a:p>
                      <a:pPr marL="285750" indent="-285750">
                        <a:buFont typeface="Arial" panose="020B0604020202020204" pitchFamily="34" charset="0"/>
                        <a:buChar char="•"/>
                      </a:pPr>
                      <a:r>
                        <a:rPr lang="en-GB" sz="1400" dirty="0"/>
                        <a:t>To Promote Holistic Well-being:</a:t>
                      </a:r>
                    </a:p>
                    <a:p>
                      <a:pPr marL="285750" indent="-285750">
                        <a:buFont typeface="Arial" panose="020B0604020202020204" pitchFamily="34" charset="0"/>
                        <a:buChar char="•"/>
                      </a:pPr>
                      <a:r>
                        <a:rPr lang="en-GB" sz="1400" dirty="0"/>
                        <a:t>To Educate and Inform:</a:t>
                      </a:r>
                    </a:p>
                    <a:p>
                      <a:pPr marL="285750" indent="-285750">
                        <a:buFont typeface="Arial" panose="020B0604020202020204" pitchFamily="34" charset="0"/>
                        <a:buChar char="•"/>
                      </a:pPr>
                      <a:r>
                        <a:rPr lang="en-GB" sz="1400" dirty="0"/>
                        <a:t>To Inspire Positive Lifestyle Changes:</a:t>
                      </a:r>
                    </a:p>
                  </a:txBody>
                  <a:tcPr/>
                </a:tc>
                <a:extLst>
                  <a:ext uri="{0D108BD9-81ED-4DB2-BD59-A6C34878D82A}">
                    <a16:rowId xmlns:a16="http://schemas.microsoft.com/office/drawing/2014/main" val="10002"/>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Budgeting:</a:t>
                      </a:r>
                    </a:p>
                    <a:p>
                      <a:endParaRPr lang="en-GB" sz="1400" dirty="0"/>
                    </a:p>
                  </a:txBody>
                  <a:tcPr/>
                </a:tc>
                <a:tc>
                  <a:txBody>
                    <a:bodyPr/>
                    <a:lstStyle/>
                    <a:p>
                      <a:r>
                        <a:rPr lang="en-US" sz="1400" dirty="0"/>
                        <a:t>GBP</a:t>
                      </a:r>
                      <a:r>
                        <a:rPr lang="en-US" sz="1400" baseline="0" dirty="0"/>
                        <a:t> 50,000</a:t>
                      </a:r>
                      <a:endParaRPr lang="en-GB" sz="1400" dirty="0"/>
                    </a:p>
                  </a:txBody>
                  <a:tcPr/>
                </a:tc>
                <a:extLst>
                  <a:ext uri="{0D108BD9-81ED-4DB2-BD59-A6C34878D82A}">
                    <a16:rowId xmlns:a16="http://schemas.microsoft.com/office/drawing/2014/main" val="10003"/>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Venue Selection:</a:t>
                      </a:r>
                    </a:p>
                    <a:p>
                      <a:endParaRPr lang="en-GB" sz="1400" dirty="0"/>
                    </a:p>
                  </a:txBody>
                  <a:tcPr/>
                </a:tc>
                <a:tc>
                  <a:txBody>
                    <a:bodyPr/>
                    <a:lstStyle/>
                    <a:p>
                      <a:r>
                        <a:rPr lang="en-GB" sz="1400" dirty="0"/>
                        <a:t>Hammersmith</a:t>
                      </a:r>
                    </a:p>
                  </a:txBody>
                  <a:tcPr/>
                </a:tc>
                <a:extLst>
                  <a:ext uri="{0D108BD9-81ED-4DB2-BD59-A6C34878D82A}">
                    <a16:rowId xmlns:a16="http://schemas.microsoft.com/office/drawing/2014/main" val="10004"/>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Date and Time:</a:t>
                      </a:r>
                    </a:p>
                    <a:p>
                      <a:endParaRPr lang="en-GB" sz="1400" dirty="0"/>
                    </a:p>
                  </a:txBody>
                  <a:tcPr/>
                </a:tc>
                <a:tc>
                  <a:txBody>
                    <a:bodyPr/>
                    <a:lstStyle/>
                    <a:p>
                      <a:r>
                        <a:rPr lang="en-US" sz="1400" dirty="0"/>
                        <a:t>30 Oct 2024 at 2 pm</a:t>
                      </a:r>
                      <a:endParaRPr lang="en-GB" sz="1400" dirty="0"/>
                    </a:p>
                  </a:txBody>
                  <a:tcPr/>
                </a:tc>
                <a:extLst>
                  <a:ext uri="{0D108BD9-81ED-4DB2-BD59-A6C34878D82A}">
                    <a16:rowId xmlns:a16="http://schemas.microsoft.com/office/drawing/2014/main" val="10005"/>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Speakers and Workshops:</a:t>
                      </a:r>
                    </a:p>
                    <a:p>
                      <a:endParaRPr lang="en-GB" sz="1400" dirty="0"/>
                    </a:p>
                  </a:txBody>
                  <a:tcPr/>
                </a:tc>
                <a:tc>
                  <a:txBody>
                    <a:bodyPr/>
                    <a:lstStyle/>
                    <a:p>
                      <a:r>
                        <a:rPr lang="en-GB" sz="1400" dirty="0"/>
                        <a:t>Re:Centre Workspace Space</a:t>
                      </a:r>
                    </a:p>
                  </a:txBody>
                  <a:tcPr/>
                </a:tc>
                <a:extLst>
                  <a:ext uri="{0D108BD9-81ED-4DB2-BD59-A6C34878D82A}">
                    <a16:rowId xmlns:a16="http://schemas.microsoft.com/office/drawing/2014/main" val="10006"/>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Event Schedule:</a:t>
                      </a:r>
                    </a:p>
                    <a:p>
                      <a:endParaRPr lang="en-GB" sz="1400" dirty="0"/>
                    </a:p>
                  </a:txBody>
                  <a:tcPr/>
                </a:tc>
                <a:tc>
                  <a:txBody>
                    <a:bodyPr/>
                    <a:lstStyle/>
                    <a:p>
                      <a:r>
                        <a:rPr lang="en-US" sz="1400" dirty="0"/>
                        <a:t>Start</a:t>
                      </a:r>
                      <a:r>
                        <a:rPr lang="en-US" sz="1400" baseline="0" dirty="0"/>
                        <a:t> at 2 pm &amp; End at 9 pm</a:t>
                      </a:r>
                      <a:endParaRPr lang="en-GB" sz="1400" dirty="0"/>
                    </a:p>
                  </a:txBody>
                  <a:tcPr/>
                </a:tc>
                <a:extLst>
                  <a:ext uri="{0D108BD9-81ED-4DB2-BD59-A6C34878D82A}">
                    <a16:rowId xmlns:a16="http://schemas.microsoft.com/office/drawing/2014/main" val="10007"/>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Sponsors and Partnerships:</a:t>
                      </a:r>
                    </a:p>
                    <a:p>
                      <a:endParaRPr lang="en-GB" sz="1400" dirty="0"/>
                    </a:p>
                  </a:txBody>
                  <a:tcPr/>
                </a:tc>
                <a:tc>
                  <a:txBody>
                    <a:bodyPr/>
                    <a:lstStyle/>
                    <a:p>
                      <a:r>
                        <a:rPr lang="en-US" sz="1400" dirty="0"/>
                        <a:t>RedCross</a:t>
                      </a:r>
                      <a:r>
                        <a:rPr lang="en-US" sz="1400" baseline="0" dirty="0"/>
                        <a:t> Society</a:t>
                      </a:r>
                      <a:endParaRPr lang="en-GB" sz="1400" dirty="0"/>
                    </a:p>
                  </a:txBody>
                  <a:tcPr/>
                </a:tc>
                <a:extLst>
                  <a:ext uri="{0D108BD9-81ED-4DB2-BD59-A6C34878D82A}">
                    <a16:rowId xmlns:a16="http://schemas.microsoft.com/office/drawing/2014/main" val="10008"/>
                  </a:ext>
                </a:extLst>
              </a:tr>
              <a:tr h="4377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Health and Safety Measures:</a:t>
                      </a:r>
                    </a:p>
                  </a:txBody>
                  <a:tcPr/>
                </a:tc>
                <a:tc>
                  <a:txBody>
                    <a:bodyPr/>
                    <a:lstStyle/>
                    <a:p>
                      <a:r>
                        <a:rPr lang="en-GB" sz="1400" b="0" i="0" kern="1200" dirty="0">
                          <a:solidFill>
                            <a:schemeClr val="dk1"/>
                          </a:solidFill>
                          <a:effectLst/>
                          <a:latin typeface="+mn-lt"/>
                          <a:ea typeface="+mn-ea"/>
                          <a:cs typeface="+mn-cs"/>
                        </a:rPr>
                        <a:t>COVID-19 &amp; Fire safety protocols</a:t>
                      </a:r>
                      <a:endParaRPr lang="en-GB" sz="1400" dirty="0"/>
                    </a:p>
                  </a:txBody>
                  <a:tcPr/>
                </a:tc>
                <a:extLst>
                  <a:ext uri="{0D108BD9-81ED-4DB2-BD59-A6C34878D82A}">
                    <a16:rowId xmlns:a16="http://schemas.microsoft.com/office/drawing/2014/main" val="10009"/>
                  </a:ext>
                </a:extLst>
              </a:tr>
              <a:tr h="37605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i="0" kern="1200" dirty="0">
                          <a:solidFill>
                            <a:schemeClr val="dk1"/>
                          </a:solidFill>
                          <a:effectLst/>
                          <a:latin typeface="+mn-lt"/>
                          <a:ea typeface="+mn-ea"/>
                          <a:cs typeface="+mn-cs"/>
                        </a:rPr>
                        <a:t>Documentation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txBody>
                  <a:tcPr/>
                </a:tc>
                <a:tc>
                  <a:txBody>
                    <a:bodyPr/>
                    <a:lstStyle/>
                    <a:p>
                      <a:r>
                        <a:rPr lang="en-US" sz="1400" dirty="0" err="1"/>
                        <a:t>Audio+Video</a:t>
                      </a:r>
                      <a:endParaRPr lang="en-GB" sz="1400" dirty="0"/>
                    </a:p>
                  </a:txBody>
                  <a:tcPr/>
                </a:tc>
                <a:extLst>
                  <a:ext uri="{0D108BD9-81ED-4DB2-BD59-A6C34878D82A}">
                    <a16:rowId xmlns:a16="http://schemas.microsoft.com/office/drawing/2014/main" val="10010"/>
                  </a:ext>
                </a:extLst>
              </a:tr>
            </a:tbl>
          </a:graphicData>
        </a:graphic>
      </p:graphicFrame>
      <p:pic>
        <p:nvPicPr>
          <p:cNvPr id="3074" name="Picture 2" descr="C:\Users\FB PC\Desktop\pngtree-technology-innovation-creativity-in-arrows-prosperity-picture-image_13068818.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1959" y="2060120"/>
            <a:ext cx="5493657" cy="4120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4221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79308" y="261648"/>
            <a:ext cx="2486578" cy="523220"/>
          </a:xfrm>
          <a:prstGeom prst="rect">
            <a:avLst/>
          </a:prstGeom>
        </p:spPr>
        <p:txBody>
          <a:bodyPr wrap="none">
            <a:spAutoFit/>
          </a:bodyPr>
          <a:lstStyle/>
          <a:p>
            <a:r>
              <a:rPr lang="en-GB" sz="2800" b="1" dirty="0"/>
              <a:t>Market factors</a:t>
            </a:r>
          </a:p>
        </p:txBody>
      </p:sp>
      <p:sp>
        <p:nvSpPr>
          <p:cNvPr id="3" name="Rectangle 2"/>
          <p:cNvSpPr/>
          <p:nvPr/>
        </p:nvSpPr>
        <p:spPr>
          <a:xfrm>
            <a:off x="869886" y="2191941"/>
            <a:ext cx="6096000" cy="2308324"/>
          </a:xfrm>
          <a:prstGeom prst="rect">
            <a:avLst/>
          </a:prstGeom>
        </p:spPr>
        <p:txBody>
          <a:bodyPr>
            <a:spAutoFit/>
          </a:bodyPr>
          <a:lstStyle/>
          <a:p>
            <a:pPr marL="285750" indent="-285750" algn="just">
              <a:buFont typeface="Arial" panose="020B0604020202020204" pitchFamily="34" charset="0"/>
              <a:buChar char="•"/>
            </a:pPr>
            <a:r>
              <a:rPr lang="en-GB" dirty="0"/>
              <a:t>According to Sino (2014), the main considerations while organising an event are the target market, supply, demand, and competition.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In order to make my event effective and viable so that it may have an impact, I will now go over and examine the contributing variables in this section of the report.</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2182" y="2493773"/>
            <a:ext cx="3638550"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2954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2781" y="152792"/>
            <a:ext cx="2157963" cy="461665"/>
          </a:xfrm>
          <a:prstGeom prst="rect">
            <a:avLst/>
          </a:prstGeom>
        </p:spPr>
        <p:txBody>
          <a:bodyPr wrap="none">
            <a:spAutoFit/>
          </a:bodyPr>
          <a:lstStyle/>
          <a:p>
            <a:r>
              <a:rPr lang="en-GB" sz="2400" b="1" dirty="0"/>
              <a:t>Market factors</a:t>
            </a:r>
          </a:p>
        </p:txBody>
      </p:sp>
      <p:sp>
        <p:nvSpPr>
          <p:cNvPr id="3" name="Rectangle 2"/>
          <p:cNvSpPr/>
          <p:nvPr/>
        </p:nvSpPr>
        <p:spPr>
          <a:xfrm>
            <a:off x="1014026" y="1642815"/>
            <a:ext cx="6518887" cy="3416320"/>
          </a:xfrm>
          <a:prstGeom prst="rect">
            <a:avLst/>
          </a:prstGeom>
        </p:spPr>
        <p:txBody>
          <a:bodyPr wrap="square">
            <a:spAutoFit/>
          </a:bodyPr>
          <a:lstStyle/>
          <a:p>
            <a:pPr marL="285750" indent="-285750" algn="just">
              <a:buFont typeface="Arial" panose="020B0604020202020204" pitchFamily="34" charset="0"/>
              <a:buChar char="•"/>
            </a:pPr>
            <a:r>
              <a:rPr lang="en-GB" b="1" dirty="0"/>
              <a:t>Target market</a:t>
            </a:r>
          </a:p>
          <a:p>
            <a:pPr marL="285750" indent="-285750" algn="just">
              <a:buFont typeface="Arial" panose="020B0604020202020204" pitchFamily="34" charset="0"/>
              <a:buChar char="•"/>
            </a:pPr>
            <a:r>
              <a:rPr lang="en-GB" dirty="0"/>
              <a:t>People from all over the globe who want to learn more about their Technology and Innovation and well-being would be the target audience. </a:t>
            </a:r>
            <a:r>
              <a:rPr lang="en-GB" b="1" dirty="0"/>
              <a:t>Demand</a:t>
            </a:r>
          </a:p>
          <a:p>
            <a:pPr marL="285750" indent="-285750" algn="just">
              <a:buFont typeface="Arial" panose="020B0604020202020204" pitchFamily="34" charset="0"/>
              <a:buChar char="•"/>
            </a:pPr>
            <a:r>
              <a:rPr lang="en-GB" dirty="0"/>
              <a:t>Both Technology and Innovation are in great demand these days. </a:t>
            </a:r>
          </a:p>
          <a:p>
            <a:pPr marL="285750" indent="-285750" algn="just">
              <a:buFont typeface="Arial" panose="020B0604020202020204" pitchFamily="34" charset="0"/>
              <a:buChar char="•"/>
            </a:pPr>
            <a:r>
              <a:rPr lang="en-GB" b="1" dirty="0"/>
              <a:t>Supply</a:t>
            </a:r>
          </a:p>
          <a:p>
            <a:pPr marL="285750" indent="-285750" algn="just">
              <a:buFont typeface="Arial" panose="020B0604020202020204" pitchFamily="34" charset="0"/>
              <a:buChar char="•"/>
            </a:pPr>
            <a:r>
              <a:rPr lang="en-GB" dirty="0"/>
              <a:t>Every month, a sizable number of activities are planned all around the globe to raise awareness of people's physical and mental wellbeing. </a:t>
            </a:r>
          </a:p>
          <a:p>
            <a:pPr marL="285750" indent="-285750" algn="just">
              <a:buFont typeface="Arial" panose="020B0604020202020204" pitchFamily="34" charset="0"/>
              <a:buChar char="•"/>
            </a:pPr>
            <a:r>
              <a:rPr lang="en-GB" b="1" dirty="0"/>
              <a:t>Competition </a:t>
            </a:r>
          </a:p>
          <a:p>
            <a:pPr marL="285750" indent="-285750" algn="just">
              <a:buFont typeface="Arial" panose="020B0604020202020204" pitchFamily="34" charset="0"/>
              <a:buChar char="•"/>
            </a:pPr>
            <a:r>
              <a:rPr lang="en-GB" dirty="0"/>
              <a:t>Every day, the Technology and Innovation and well-being industry grows in size. </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2657" y="1973035"/>
            <a:ext cx="3973967" cy="3086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0331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11942" y="207220"/>
            <a:ext cx="3284874" cy="523220"/>
          </a:xfrm>
          <a:prstGeom prst="rect">
            <a:avLst/>
          </a:prstGeom>
        </p:spPr>
        <p:txBody>
          <a:bodyPr wrap="none">
            <a:spAutoFit/>
          </a:bodyPr>
          <a:lstStyle/>
          <a:p>
            <a:r>
              <a:rPr lang="en-GB" sz="2800" b="1" dirty="0"/>
              <a:t>Operational Factors</a:t>
            </a:r>
          </a:p>
        </p:txBody>
      </p:sp>
      <p:sp>
        <p:nvSpPr>
          <p:cNvPr id="3" name="Rectangle 2"/>
          <p:cNvSpPr/>
          <p:nvPr/>
        </p:nvSpPr>
        <p:spPr>
          <a:xfrm>
            <a:off x="783772" y="2003201"/>
            <a:ext cx="6096000" cy="2308324"/>
          </a:xfrm>
          <a:prstGeom prst="rect">
            <a:avLst/>
          </a:prstGeom>
        </p:spPr>
        <p:txBody>
          <a:bodyPr>
            <a:spAutoFit/>
          </a:bodyPr>
          <a:lstStyle/>
          <a:p>
            <a:pPr marL="285750" indent="-285750" algn="just">
              <a:buFont typeface="Arial" panose="020B0604020202020204" pitchFamily="34" charset="0"/>
              <a:buChar char="•"/>
            </a:pPr>
            <a:r>
              <a:rPr lang="en-GB" sz="1600" b="1" dirty="0"/>
              <a:t>Venue Availability</a:t>
            </a:r>
          </a:p>
          <a:p>
            <a:pPr marL="285750" indent="-285750" algn="just">
              <a:buFont typeface="Arial" panose="020B0604020202020204" pitchFamily="34" charset="0"/>
              <a:buChar char="•"/>
            </a:pPr>
            <a:r>
              <a:rPr lang="en-GB" sz="1600" dirty="0"/>
              <a:t>Venue availability is the primary operational factor. In order to fit all of the delegates and visitors, the location must be large enough.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b="1" dirty="0"/>
              <a:t>Skills Required</a:t>
            </a:r>
          </a:p>
          <a:p>
            <a:pPr marL="285750" indent="-285750" algn="just">
              <a:buFont typeface="Arial" panose="020B0604020202020204" pitchFamily="34" charset="0"/>
              <a:buChar char="•"/>
            </a:pPr>
            <a:r>
              <a:rPr lang="en-GB" sz="1600" dirty="0"/>
              <a:t>According to Cserháti and Szabó (2014), the personnel of my event have to possess certain abilities in order for me to carry out the event flawlessly. </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0824" y="2329776"/>
            <a:ext cx="4962525"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13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97742" y="337848"/>
            <a:ext cx="2840842" cy="461665"/>
          </a:xfrm>
          <a:prstGeom prst="rect">
            <a:avLst/>
          </a:prstGeom>
        </p:spPr>
        <p:txBody>
          <a:bodyPr wrap="none">
            <a:spAutoFit/>
          </a:bodyPr>
          <a:lstStyle/>
          <a:p>
            <a:r>
              <a:rPr lang="en-GB" sz="2400" b="1" dirty="0"/>
              <a:t>Operational Factors</a:t>
            </a:r>
          </a:p>
        </p:txBody>
      </p:sp>
      <p:sp>
        <p:nvSpPr>
          <p:cNvPr id="3" name="Rectangle 2"/>
          <p:cNvSpPr/>
          <p:nvPr/>
        </p:nvSpPr>
        <p:spPr>
          <a:xfrm>
            <a:off x="740228" y="1981821"/>
            <a:ext cx="5366658" cy="2893100"/>
          </a:xfrm>
          <a:prstGeom prst="rect">
            <a:avLst/>
          </a:prstGeom>
        </p:spPr>
        <p:txBody>
          <a:bodyPr wrap="square">
            <a:spAutoFit/>
          </a:bodyPr>
          <a:lstStyle/>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b="1" dirty="0"/>
              <a:t>Catering: </a:t>
            </a:r>
            <a:r>
              <a:rPr lang="en-GB" sz="1600" dirty="0"/>
              <a:t>To make sure the visitors enjoy wholesome food and beverages, I need to choose a reputable caterer.</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b="1" dirty="0"/>
              <a:t>Illumination and Sound: </a:t>
            </a:r>
            <a:r>
              <a:rPr lang="en-GB" sz="1600" dirty="0"/>
              <a:t>The venue's interior illumination must be sufficient (Kianto et al., 2017).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b="1" dirty="0"/>
              <a:t>Parking: </a:t>
            </a:r>
            <a:r>
              <a:rPr lang="en-GB" sz="1600" dirty="0"/>
              <a:t>A suitable and effective parking area is required.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b="1" dirty="0"/>
              <a:t>Making </a:t>
            </a:r>
            <a:r>
              <a:rPr lang="en-GB" sz="1600" dirty="0"/>
              <a:t>ensuring there are enough chairs for every person to sit comfortably is a priority.</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120" y="2450647"/>
            <a:ext cx="5095875" cy="2609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7707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85826" y="305191"/>
            <a:ext cx="2558714" cy="461665"/>
          </a:xfrm>
          <a:prstGeom prst="rect">
            <a:avLst/>
          </a:prstGeom>
        </p:spPr>
        <p:txBody>
          <a:bodyPr wrap="none">
            <a:spAutoFit/>
          </a:bodyPr>
          <a:lstStyle/>
          <a:p>
            <a:r>
              <a:rPr lang="en-GB" sz="2400" b="1" dirty="0"/>
              <a:t>Financial Factors </a:t>
            </a:r>
          </a:p>
        </p:txBody>
      </p:sp>
      <p:sp>
        <p:nvSpPr>
          <p:cNvPr id="3" name="Rectangle 2"/>
          <p:cNvSpPr/>
          <p:nvPr/>
        </p:nvSpPr>
        <p:spPr>
          <a:xfrm>
            <a:off x="957943" y="1235171"/>
            <a:ext cx="6847114" cy="3170099"/>
          </a:xfrm>
          <a:prstGeom prst="rect">
            <a:avLst/>
          </a:prstGeom>
        </p:spPr>
        <p:txBody>
          <a:bodyPr wrap="square">
            <a:spAutoFit/>
          </a:bodyPr>
          <a:lstStyle/>
          <a:p>
            <a:pPr algn="just"/>
            <a:endParaRPr lang="en-GB" sz="2000" dirty="0"/>
          </a:p>
          <a:p>
            <a:pPr algn="just"/>
            <a:r>
              <a:rPr lang="en-GB" sz="2000" b="1" dirty="0"/>
              <a:t>Costs and Predicted Revenues</a:t>
            </a:r>
          </a:p>
          <a:p>
            <a:pPr algn="just"/>
            <a:r>
              <a:rPr lang="en-GB" sz="2000" dirty="0"/>
              <a:t>1. Venue rental. </a:t>
            </a:r>
          </a:p>
          <a:p>
            <a:pPr algn="just"/>
            <a:r>
              <a:rPr lang="en-GB" sz="2000" dirty="0"/>
              <a:t>2. Get-togethers.</a:t>
            </a:r>
          </a:p>
          <a:p>
            <a:pPr algn="just"/>
            <a:r>
              <a:rPr lang="en-GB" sz="2000" dirty="0"/>
              <a:t>3. Sound System and Lighting.</a:t>
            </a:r>
          </a:p>
          <a:p>
            <a:pPr algn="just"/>
            <a:r>
              <a:rPr lang="en-GB" sz="2000" dirty="0"/>
              <a:t>4. The guest speakers' fees.</a:t>
            </a:r>
          </a:p>
          <a:p>
            <a:pPr algn="just"/>
            <a:r>
              <a:rPr lang="en-GB" sz="2000" dirty="0"/>
              <a:t>5. Employee costs.</a:t>
            </a:r>
          </a:p>
          <a:p>
            <a:pPr algn="just"/>
            <a:r>
              <a:rPr lang="en-GB" sz="2000" dirty="0"/>
              <a:t>6. Costs associated with marketing and promotion (Goodman et al., 2014). </a:t>
            </a:r>
          </a:p>
          <a:p>
            <a:pPr algn="just"/>
            <a:r>
              <a:rPr lang="en-GB" sz="2000" dirty="0"/>
              <a:t>7. Additional and transit expenses.</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3182" y="2460852"/>
            <a:ext cx="3854903" cy="28077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3196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95704" y="337848"/>
            <a:ext cx="1924373" cy="400110"/>
          </a:xfrm>
          <a:prstGeom prst="rect">
            <a:avLst/>
          </a:prstGeom>
        </p:spPr>
        <p:txBody>
          <a:bodyPr wrap="none">
            <a:spAutoFit/>
          </a:bodyPr>
          <a:lstStyle/>
          <a:p>
            <a:r>
              <a:rPr lang="en-GB" sz="2000" b="1" dirty="0"/>
              <a:t>SWOT Analysis</a:t>
            </a:r>
          </a:p>
        </p:txBody>
      </p:sp>
      <p:sp>
        <p:nvSpPr>
          <p:cNvPr id="3" name="Rectangle 2"/>
          <p:cNvSpPr/>
          <p:nvPr/>
        </p:nvSpPr>
        <p:spPr>
          <a:xfrm>
            <a:off x="903513" y="1102578"/>
            <a:ext cx="7271657" cy="4524315"/>
          </a:xfrm>
          <a:prstGeom prst="rect">
            <a:avLst/>
          </a:prstGeom>
        </p:spPr>
        <p:txBody>
          <a:bodyPr wrap="square">
            <a:spAutoFit/>
          </a:bodyPr>
          <a:lstStyle/>
          <a:p>
            <a:pPr algn="just"/>
            <a:r>
              <a:rPr lang="en-GB" sz="1600" b="1" dirty="0"/>
              <a:t>Strengths: </a:t>
            </a:r>
            <a:endParaRPr lang="en-GB" sz="1600" dirty="0"/>
          </a:p>
          <a:p>
            <a:pPr marL="285750" lvl="0" indent="-285750" algn="just">
              <a:buFont typeface="Arial" panose="020B0604020202020204" pitchFamily="34" charset="0"/>
              <a:buChar char="•"/>
            </a:pPr>
            <a:r>
              <a:rPr lang="en-GB" sz="1600" dirty="0"/>
              <a:t>One of the most significant issues of the day is the event's subject, which is global Technology and Innovation and well-being (Phadermrod et al., 2019).</a:t>
            </a:r>
          </a:p>
          <a:p>
            <a:pPr marL="285750" lvl="0" indent="-285750" algn="just">
              <a:buFont typeface="Arial" panose="020B0604020202020204" pitchFamily="34" charset="0"/>
              <a:buChar char="•"/>
            </a:pPr>
            <a:r>
              <a:rPr lang="en-GB" sz="1600" dirty="0"/>
              <a:t>The planners are capable of handling large amounts of money.</a:t>
            </a:r>
          </a:p>
          <a:p>
            <a:pPr lvl="0" algn="just"/>
            <a:endParaRPr lang="en-GB" sz="1600" dirty="0"/>
          </a:p>
          <a:p>
            <a:pPr algn="just"/>
            <a:r>
              <a:rPr lang="en-GB" sz="1600" b="1" dirty="0"/>
              <a:t>Weaknesses: </a:t>
            </a:r>
            <a:r>
              <a:rPr lang="en-GB" sz="1600" dirty="0"/>
              <a:t> </a:t>
            </a:r>
          </a:p>
          <a:p>
            <a:pPr algn="just"/>
            <a:r>
              <a:rPr lang="en-GB" sz="1600" dirty="0"/>
              <a:t>● They are very costly; </a:t>
            </a:r>
          </a:p>
          <a:p>
            <a:pPr algn="just"/>
            <a:r>
              <a:rPr lang="en-GB" sz="1600" dirty="0"/>
              <a:t>●The planning process is intricate and requires a large number of personnel (Phadermrod et al., 2019). </a:t>
            </a:r>
          </a:p>
          <a:p>
            <a:pPr algn="just"/>
            <a:endParaRPr lang="en-GB" sz="1600" b="1" dirty="0"/>
          </a:p>
          <a:p>
            <a:pPr algn="just"/>
            <a:r>
              <a:rPr lang="en-GB" sz="1600" b="1" dirty="0"/>
              <a:t>Opportunities: </a:t>
            </a:r>
            <a:r>
              <a:rPr lang="en-GB" sz="1600" dirty="0"/>
              <a:t> </a:t>
            </a:r>
          </a:p>
          <a:p>
            <a:pPr algn="just"/>
            <a:r>
              <a:rPr lang="en-GB" sz="1600" dirty="0"/>
              <a:t>● It can create awareness about global Technology and Innovation and well-being; </a:t>
            </a:r>
          </a:p>
          <a:p>
            <a:pPr algn="just"/>
            <a:r>
              <a:rPr lang="en-GB" sz="1600" dirty="0"/>
              <a:t>●It can foster positive relationships between Technology and Innovation professionals, stakeholders, and inventors; </a:t>
            </a:r>
          </a:p>
          <a:p>
            <a:pPr algn="just"/>
            <a:endParaRPr lang="en-GB" sz="1600" b="1" dirty="0"/>
          </a:p>
          <a:p>
            <a:pPr algn="just"/>
            <a:r>
              <a:rPr lang="en-GB" sz="1600" b="1" dirty="0"/>
              <a:t>Threats:</a:t>
            </a:r>
            <a:r>
              <a:rPr lang="en-GB" sz="1600" dirty="0"/>
              <a:t> </a:t>
            </a:r>
          </a:p>
          <a:p>
            <a:pPr algn="just"/>
            <a:r>
              <a:rPr lang="en-GB" sz="1600" dirty="0"/>
              <a:t>● The possibility of poor attendance; </a:t>
            </a:r>
          </a:p>
          <a:p>
            <a:pPr algn="just"/>
            <a:r>
              <a:rPr lang="en-GB" sz="1600" dirty="0"/>
              <a:t>● Competition from other international events (Longhurst et al., 2020)</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5800" y="2166937"/>
            <a:ext cx="3886200" cy="26772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79092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23267" y="409544"/>
            <a:ext cx="2536913" cy="461665"/>
          </a:xfrm>
          <a:prstGeom prst="rect">
            <a:avLst/>
          </a:prstGeom>
        </p:spPr>
        <p:txBody>
          <a:bodyPr wrap="none">
            <a:spAutoFit/>
          </a:bodyPr>
          <a:lstStyle/>
          <a:p>
            <a:r>
              <a:rPr lang="en-GB" sz="2400" b="1" dirty="0"/>
              <a:t>PESTLE Analysis</a:t>
            </a:r>
          </a:p>
        </p:txBody>
      </p:sp>
      <p:sp>
        <p:nvSpPr>
          <p:cNvPr id="3" name="Rectangle 2"/>
          <p:cNvSpPr/>
          <p:nvPr/>
        </p:nvSpPr>
        <p:spPr>
          <a:xfrm>
            <a:off x="696686" y="1498776"/>
            <a:ext cx="7141028" cy="3970318"/>
          </a:xfrm>
          <a:prstGeom prst="rect">
            <a:avLst/>
          </a:prstGeom>
        </p:spPr>
        <p:txBody>
          <a:bodyPr wrap="square">
            <a:spAutoFit/>
          </a:bodyPr>
          <a:lstStyle/>
          <a:p>
            <a:pPr marL="285750" indent="-285750" algn="just">
              <a:buFont typeface="Arial" panose="020B0604020202020204" pitchFamily="34" charset="0"/>
              <a:buChar char="•"/>
            </a:pPr>
            <a:r>
              <a:rPr lang="en-GB" sz="1400" b="1" dirty="0"/>
              <a:t>Political Elements:</a:t>
            </a:r>
            <a:r>
              <a:rPr lang="en-GB" sz="1400" dirty="0"/>
              <a:t> The event will be impacted by several Technology and Innovation-related government regulations. </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b="1" dirty="0"/>
              <a:t>Economic Factors:</a:t>
            </a:r>
            <a:r>
              <a:rPr lang="en-GB" sz="1400" dirty="0"/>
              <a:t> The event will be impacted by a number of factors, including inflation, the UK economy's state, and the pace of growth of the world economy. </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b="1" dirty="0"/>
              <a:t>Social Factors:</a:t>
            </a:r>
            <a:r>
              <a:rPr lang="en-GB" sz="1400" dirty="0"/>
              <a:t> Public awareness, global Technology and Innovation challenges, lifestyle and cultural changes in the UK</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b="1" dirty="0"/>
              <a:t>Technological Aspect:</a:t>
            </a:r>
            <a:r>
              <a:rPr lang="en-GB" sz="1400" dirty="0"/>
              <a:t> The development of contemporary medical technology, inventions, social media</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b="1" dirty="0"/>
              <a:t>Legal Aspects:</a:t>
            </a:r>
            <a:r>
              <a:rPr lang="en-GB" sz="1400" dirty="0"/>
              <a:t> The UK's Technology and Innovation laws and regulations may have an effect on this occasion. </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b="1" dirty="0"/>
              <a:t>Environmental Factors: </a:t>
            </a:r>
            <a:r>
              <a:rPr lang="en-GB" sz="1400" dirty="0"/>
              <a:t>Climate change and natural disasters, pollution from large-scale gatherings, the need for clean and safe water, etc. are examples of environmental factors (Dwyer et al., 2017).</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1835" y="1983922"/>
            <a:ext cx="3494994" cy="260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3243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5DA94A72-3C25-4B20-8E45-51371E95CA56}"/>
              </a:ext>
            </a:extLst>
          </p:cNvPr>
          <p:cNvGraphicFramePr>
            <a:graphicFrameLocks noGrp="1"/>
          </p:cNvGraphicFramePr>
          <p:nvPr>
            <p:extLst>
              <p:ext uri="{D42A27DB-BD31-4B8C-83A1-F6EECF244321}">
                <p14:modId xmlns:p14="http://schemas.microsoft.com/office/powerpoint/2010/main" val="3774806097"/>
              </p:ext>
            </p:extLst>
          </p:nvPr>
        </p:nvGraphicFramePr>
        <p:xfrm>
          <a:off x="1062264" y="2204717"/>
          <a:ext cx="10067472" cy="3876661"/>
        </p:xfrm>
        <a:graphic>
          <a:graphicData uri="http://schemas.openxmlformats.org/drawingml/2006/table">
            <a:tbl>
              <a:tblPr firstRow="1" bandRow="1">
                <a:tableStyleId>{073A0DAA-6AF3-43AB-8588-CEC1D06C72B9}</a:tableStyleId>
              </a:tblPr>
              <a:tblGrid>
                <a:gridCol w="3372758">
                  <a:extLst>
                    <a:ext uri="{9D8B030D-6E8A-4147-A177-3AD203B41FA5}">
                      <a16:colId xmlns:a16="http://schemas.microsoft.com/office/drawing/2014/main" val="3676377061"/>
                    </a:ext>
                  </a:extLst>
                </a:gridCol>
                <a:gridCol w="6694714">
                  <a:extLst>
                    <a:ext uri="{9D8B030D-6E8A-4147-A177-3AD203B41FA5}">
                      <a16:colId xmlns:a16="http://schemas.microsoft.com/office/drawing/2014/main" val="3432521022"/>
                    </a:ext>
                  </a:extLst>
                </a:gridCol>
              </a:tblGrid>
              <a:tr h="396706">
                <a:tc>
                  <a:txBody>
                    <a:bodyPr/>
                    <a:lstStyle/>
                    <a:p>
                      <a:r>
                        <a:rPr lang="en-GB" sz="1800" b="1" kern="1200" dirty="0">
                          <a:solidFill>
                            <a:schemeClr val="lt1"/>
                          </a:solidFill>
                          <a:effectLst/>
                          <a:latin typeface="+mn-lt"/>
                          <a:ea typeface="+mn-ea"/>
                          <a:cs typeface="+mn-cs"/>
                        </a:rPr>
                        <a:t>Developing objectives</a:t>
                      </a:r>
                      <a:endParaRPr lang="en-US" dirty="0"/>
                    </a:p>
                  </a:txBody>
                  <a:tcPr/>
                </a:tc>
                <a:tc>
                  <a:txBody>
                    <a:bodyPr/>
                    <a:lstStyle/>
                    <a:p>
                      <a:r>
                        <a:rPr lang="en-US" dirty="0"/>
                        <a:t>Making the event as popular to the people as many can possible</a:t>
                      </a:r>
                    </a:p>
                  </a:txBody>
                  <a:tcPr/>
                </a:tc>
                <a:extLst>
                  <a:ext uri="{0D108BD9-81ED-4DB2-BD59-A6C34878D82A}">
                    <a16:rowId xmlns:a16="http://schemas.microsoft.com/office/drawing/2014/main" val="965533253"/>
                  </a:ext>
                </a:extLst>
              </a:tr>
              <a:tr h="567975">
                <a:tc>
                  <a:txBody>
                    <a:bodyPr/>
                    <a:lstStyle/>
                    <a:p>
                      <a:r>
                        <a:rPr lang="en-GB" sz="1800" kern="1200" dirty="0">
                          <a:solidFill>
                            <a:schemeClr val="dk1"/>
                          </a:solidFill>
                          <a:effectLst/>
                          <a:latin typeface="+mn-lt"/>
                          <a:ea typeface="+mn-ea"/>
                          <a:cs typeface="+mn-cs"/>
                        </a:rPr>
                        <a:t>Developing budget</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the primary cost of the event will be GPB 60000</a:t>
                      </a:r>
                      <a:r>
                        <a:rPr lang="en-US" sz="1800" kern="1200" dirty="0">
                          <a:solidFill>
                            <a:schemeClr val="dk1"/>
                          </a:solidFill>
                          <a:effectLst/>
                          <a:latin typeface="+mn-lt"/>
                          <a:ea typeface="+mn-ea"/>
                          <a:cs typeface="+mn-cs"/>
                        </a:rPr>
                        <a:t> </a:t>
                      </a:r>
                      <a:r>
                        <a:rPr lang="en-US" dirty="0">
                          <a:effectLst/>
                        </a:rPr>
                        <a:t> </a:t>
                      </a:r>
                      <a:r>
                        <a:rPr lang="en-US" sz="1800" kern="1200" dirty="0">
                          <a:solidFill>
                            <a:schemeClr val="dk1"/>
                          </a:solidFill>
                          <a:effectLst/>
                          <a:latin typeface="+mn-lt"/>
                          <a:ea typeface="+mn-ea"/>
                          <a:cs typeface="+mn-cs"/>
                        </a:rPr>
                        <a:t> </a:t>
                      </a:r>
                    </a:p>
                    <a:p>
                      <a:endParaRPr lang="en-US" dirty="0"/>
                    </a:p>
                  </a:txBody>
                  <a:tcPr/>
                </a:tc>
                <a:extLst>
                  <a:ext uri="{0D108BD9-81ED-4DB2-BD59-A6C34878D82A}">
                    <a16:rowId xmlns:a16="http://schemas.microsoft.com/office/drawing/2014/main" val="1022174468"/>
                  </a:ext>
                </a:extLst>
              </a:tr>
              <a:tr h="567975">
                <a:tc>
                  <a:txBody>
                    <a:bodyPr/>
                    <a:lstStyle/>
                    <a:p>
                      <a:r>
                        <a:rPr lang="en-GB" sz="1800" kern="1200" dirty="0">
                          <a:solidFill>
                            <a:schemeClr val="dk1"/>
                          </a:solidFill>
                          <a:effectLst/>
                          <a:latin typeface="+mn-lt"/>
                          <a:ea typeface="+mn-ea"/>
                          <a:cs typeface="+mn-cs"/>
                        </a:rPr>
                        <a:t>Identify sources</a:t>
                      </a:r>
                      <a:endParaRPr lang="en-US" dirty="0"/>
                    </a:p>
                  </a:txBody>
                  <a:tcPr/>
                </a:tc>
                <a:tc>
                  <a:txBody>
                    <a:bodyPr/>
                    <a:lstStyle/>
                    <a:p>
                      <a:r>
                        <a:rPr lang="en-GB" sz="1800" kern="1200" dirty="0">
                          <a:solidFill>
                            <a:schemeClr val="dk1"/>
                          </a:solidFill>
                          <a:effectLst/>
                          <a:latin typeface="+mn-lt"/>
                          <a:ea typeface="+mn-ea"/>
                          <a:cs typeface="+mn-cs"/>
                        </a:rPr>
                        <a:t>Reliable partners and sponsors</a:t>
                      </a:r>
                      <a:endParaRPr lang="en-US" dirty="0"/>
                    </a:p>
                  </a:txBody>
                  <a:tcPr/>
                </a:tc>
                <a:extLst>
                  <a:ext uri="{0D108BD9-81ED-4DB2-BD59-A6C34878D82A}">
                    <a16:rowId xmlns:a16="http://schemas.microsoft.com/office/drawing/2014/main" val="3318526581"/>
                  </a:ext>
                </a:extLst>
              </a:tr>
              <a:tr h="567975">
                <a:tc>
                  <a:txBody>
                    <a:bodyPr/>
                    <a:lstStyle/>
                    <a:p>
                      <a:r>
                        <a:rPr lang="en-GB" sz="1800" kern="1200" dirty="0">
                          <a:solidFill>
                            <a:schemeClr val="dk1"/>
                          </a:solidFill>
                          <a:effectLst/>
                          <a:latin typeface="+mn-lt"/>
                          <a:ea typeface="+mn-ea"/>
                          <a:cs typeface="+mn-cs"/>
                        </a:rPr>
                        <a:t>Select venue</a:t>
                      </a:r>
                      <a:endParaRPr lang="en-US" dirty="0"/>
                    </a:p>
                  </a:txBody>
                  <a:tcPr/>
                </a:tc>
                <a:tc>
                  <a:txBody>
                    <a:bodyPr/>
                    <a:lstStyle/>
                    <a:p>
                      <a:r>
                        <a:rPr lang="en-GB" sz="1800" kern="1200" dirty="0">
                          <a:solidFill>
                            <a:schemeClr val="dk1"/>
                          </a:solidFill>
                          <a:effectLst/>
                          <a:latin typeface="+mn-lt"/>
                          <a:ea typeface="+mn-ea"/>
                          <a:cs typeface="+mn-cs"/>
                        </a:rPr>
                        <a:t>Hotel near a beach</a:t>
                      </a:r>
                      <a:endParaRPr lang="en-US" dirty="0"/>
                    </a:p>
                  </a:txBody>
                  <a:tcPr/>
                </a:tc>
                <a:extLst>
                  <a:ext uri="{0D108BD9-81ED-4DB2-BD59-A6C34878D82A}">
                    <a16:rowId xmlns:a16="http://schemas.microsoft.com/office/drawing/2014/main" val="2011634822"/>
                  </a:ext>
                </a:extLst>
              </a:tr>
              <a:tr h="567975">
                <a:tc>
                  <a:txBody>
                    <a:bodyPr/>
                    <a:lstStyle/>
                    <a:p>
                      <a:r>
                        <a:rPr lang="en-GB" sz="1800" kern="1200" dirty="0">
                          <a:solidFill>
                            <a:schemeClr val="dk1"/>
                          </a:solidFill>
                          <a:effectLst/>
                          <a:latin typeface="+mn-lt"/>
                          <a:ea typeface="+mn-ea"/>
                          <a:cs typeface="+mn-cs"/>
                        </a:rPr>
                        <a:t>Developing a marketing plan</a:t>
                      </a:r>
                      <a:endParaRPr lang="en-US" dirty="0"/>
                    </a:p>
                  </a:txBody>
                  <a:tcPr/>
                </a:tc>
                <a:tc>
                  <a:txBody>
                    <a:bodyPr/>
                    <a:lstStyle/>
                    <a:p>
                      <a:r>
                        <a:rPr lang="en-GB" sz="1800" kern="1200" dirty="0">
                          <a:solidFill>
                            <a:schemeClr val="dk1"/>
                          </a:solidFill>
                          <a:effectLst/>
                          <a:latin typeface="+mn-lt"/>
                          <a:ea typeface="+mn-ea"/>
                          <a:cs typeface="+mn-cs"/>
                        </a:rPr>
                        <a:t>Developing for health-conscious</a:t>
                      </a:r>
                      <a:endParaRPr lang="en-US" dirty="0"/>
                    </a:p>
                  </a:txBody>
                  <a:tcPr/>
                </a:tc>
                <a:extLst>
                  <a:ext uri="{0D108BD9-81ED-4DB2-BD59-A6C34878D82A}">
                    <a16:rowId xmlns:a16="http://schemas.microsoft.com/office/drawing/2014/main" val="3604276724"/>
                  </a:ext>
                </a:extLst>
              </a:tr>
              <a:tr h="567975">
                <a:tc>
                  <a:txBody>
                    <a:bodyPr/>
                    <a:lstStyle/>
                    <a:p>
                      <a:r>
                        <a:rPr lang="en-GB" sz="1800" kern="1200" dirty="0">
                          <a:solidFill>
                            <a:schemeClr val="dk1"/>
                          </a:solidFill>
                          <a:effectLst/>
                          <a:latin typeface="+mn-lt"/>
                          <a:ea typeface="+mn-ea"/>
                          <a:cs typeface="+mn-cs"/>
                        </a:rPr>
                        <a:t>Operation in logistics</a:t>
                      </a:r>
                      <a:endParaRPr lang="en-US" dirty="0"/>
                    </a:p>
                  </a:txBody>
                  <a:tcPr/>
                </a:tc>
                <a:tc>
                  <a:txBody>
                    <a:bodyPr/>
                    <a:lstStyle/>
                    <a:p>
                      <a:r>
                        <a:rPr lang="en-GB" sz="1800" kern="1200" dirty="0">
                          <a:solidFill>
                            <a:schemeClr val="dk1"/>
                          </a:solidFill>
                          <a:effectLst/>
                          <a:latin typeface="+mn-lt"/>
                          <a:ea typeface="+mn-ea"/>
                          <a:cs typeface="+mn-cs"/>
                        </a:rPr>
                        <a:t>Makings a registration for the visitors</a:t>
                      </a:r>
                      <a:endParaRPr lang="en-US" dirty="0"/>
                    </a:p>
                  </a:txBody>
                  <a:tcPr/>
                </a:tc>
                <a:extLst>
                  <a:ext uri="{0D108BD9-81ED-4DB2-BD59-A6C34878D82A}">
                    <a16:rowId xmlns:a16="http://schemas.microsoft.com/office/drawing/2014/main" val="4080445456"/>
                  </a:ext>
                </a:extLst>
              </a:tr>
              <a:tr h="567975">
                <a:tc>
                  <a:txBody>
                    <a:bodyPr/>
                    <a:lstStyle/>
                    <a:p>
                      <a:r>
                        <a:rPr lang="en-GB" sz="1800" kern="1200" dirty="0">
                          <a:solidFill>
                            <a:schemeClr val="dk1"/>
                          </a:solidFill>
                          <a:effectLst/>
                          <a:latin typeface="+mn-lt"/>
                          <a:ea typeface="+mn-ea"/>
                          <a:cs typeface="+mn-cs"/>
                        </a:rPr>
                        <a:t>Assess and make changes</a:t>
                      </a:r>
                      <a:endParaRPr lang="en-US" dirty="0"/>
                    </a:p>
                  </a:txBody>
                  <a:tcPr/>
                </a:tc>
                <a:tc>
                  <a:txBody>
                    <a:bodyPr/>
                    <a:lstStyle/>
                    <a:p>
                      <a:r>
                        <a:rPr lang="en-GB" sz="1800" kern="1200" dirty="0">
                          <a:solidFill>
                            <a:schemeClr val="dk1"/>
                          </a:solidFill>
                          <a:effectLst/>
                          <a:latin typeface="+mn-lt"/>
                          <a:ea typeface="+mn-ea"/>
                          <a:cs typeface="+mn-cs"/>
                        </a:rPr>
                        <a:t>A good management team basement</a:t>
                      </a:r>
                      <a:endParaRPr lang="en-US" dirty="0"/>
                    </a:p>
                  </a:txBody>
                  <a:tcPr/>
                </a:tc>
                <a:extLst>
                  <a:ext uri="{0D108BD9-81ED-4DB2-BD59-A6C34878D82A}">
                    <a16:rowId xmlns:a16="http://schemas.microsoft.com/office/drawing/2014/main" val="4276411007"/>
                  </a:ext>
                </a:extLst>
              </a:tr>
            </a:tbl>
          </a:graphicData>
        </a:graphic>
      </p:graphicFrame>
      <p:sp>
        <p:nvSpPr>
          <p:cNvPr id="4" name="TextBox 3">
            <a:extLst>
              <a:ext uri="{FF2B5EF4-FFF2-40B4-BE49-F238E27FC236}">
                <a16:creationId xmlns:a16="http://schemas.microsoft.com/office/drawing/2014/main" id="{735586C8-C093-49D0-98C4-9CB06E1993E8}"/>
              </a:ext>
            </a:extLst>
          </p:cNvPr>
          <p:cNvSpPr txBox="1"/>
          <p:nvPr/>
        </p:nvSpPr>
        <p:spPr>
          <a:xfrm>
            <a:off x="163286" y="0"/>
            <a:ext cx="12028714" cy="1312603"/>
          </a:xfrm>
          <a:prstGeom prst="rect">
            <a:avLst/>
          </a:prstGeom>
          <a:noFill/>
        </p:spPr>
        <p:txBody>
          <a:bodyPr wrap="square">
            <a:spAutoFit/>
          </a:bodyPr>
          <a:lstStyle/>
          <a:p>
            <a:pPr marL="0" marR="0" algn="l">
              <a:lnSpc>
                <a:spcPct val="107000"/>
              </a:lnSpc>
              <a:spcBef>
                <a:spcPts val="0"/>
              </a:spcBef>
              <a:spcAft>
                <a:spcPts val="800"/>
              </a:spcAft>
            </a:pPr>
            <a:br>
              <a:rPr lang="en-GB" sz="2000" dirty="0">
                <a:effectLst/>
                <a:latin typeface="Times New Roman" panose="02020603050405020304" pitchFamily="18" charset="0"/>
                <a:ea typeface="Calibri" panose="020F0502020204030204" pitchFamily="34" charset="0"/>
              </a:rPr>
            </a:br>
            <a:r>
              <a:rPr lang="en-GB" sz="2800" b="1" kern="100" dirty="0">
                <a:solidFill>
                  <a:schemeClr val="bg1"/>
                </a:solidFill>
                <a:effectLst/>
                <a:latin typeface="Times New Roman" panose="02020603050405020304" pitchFamily="18" charset="0"/>
                <a:ea typeface="Times New Roman" panose="02020603050405020304" pitchFamily="18" charset="0"/>
              </a:rPr>
              <a:t>Critically justify the feasibility and strategic pre-planning research for the event (Continued)</a:t>
            </a:r>
            <a:endParaRPr lang="en-US" sz="2800" b="1" kern="100" dirty="0">
              <a:solidFill>
                <a:schemeClr val="bg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0DBCB658-AA15-4BA8-AB2B-6358029D792D}"/>
              </a:ext>
            </a:extLst>
          </p:cNvPr>
          <p:cNvSpPr txBox="1"/>
          <p:nvPr/>
        </p:nvSpPr>
        <p:spPr>
          <a:xfrm>
            <a:off x="2073729" y="1333293"/>
            <a:ext cx="6106886" cy="661207"/>
          </a:xfrm>
          <a:prstGeom prst="rect">
            <a:avLst/>
          </a:prstGeom>
          <a:noFill/>
        </p:spPr>
        <p:txBody>
          <a:bodyPr wrap="square">
            <a:spAutoFit/>
          </a:bodyPr>
          <a:lstStyle/>
          <a:p>
            <a:pPr marL="0" marR="0" algn="ctr">
              <a:lnSpc>
                <a:spcPct val="150000"/>
              </a:lnSpc>
              <a:spcBef>
                <a:spcPts val="1800"/>
              </a:spcBef>
              <a:spcAft>
                <a:spcPts val="1200"/>
              </a:spcAft>
            </a:pPr>
            <a:r>
              <a:rPr lang="en-GB" sz="2800" b="1" kern="100" dirty="0">
                <a:solidFill>
                  <a:schemeClr val="bg1"/>
                </a:solidFill>
                <a:effectLst/>
                <a:latin typeface="Times New Roman" panose="02020603050405020304" pitchFamily="18" charset="0"/>
                <a:ea typeface="Times New Roman" panose="02020603050405020304" pitchFamily="18" charset="0"/>
              </a:rPr>
              <a:t>Strategic pre-planning for arranging</a:t>
            </a:r>
            <a:endParaRPr lang="en-US" sz="2800" b="1" kern="1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80767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BD2C1-7FEF-4534-BB85-8DDDD4F05A1F}"/>
              </a:ext>
            </a:extLst>
          </p:cNvPr>
          <p:cNvSpPr txBox="1"/>
          <p:nvPr/>
        </p:nvSpPr>
        <p:spPr>
          <a:xfrm>
            <a:off x="2530929" y="0"/>
            <a:ext cx="6106886" cy="823752"/>
          </a:xfrm>
          <a:prstGeom prst="rect">
            <a:avLst/>
          </a:prstGeom>
          <a:noFill/>
        </p:spPr>
        <p:txBody>
          <a:bodyPr wrap="square">
            <a:spAutoFit/>
          </a:bodyPr>
          <a:lstStyle/>
          <a:p>
            <a:pPr marL="0" marR="0" algn="ctr">
              <a:lnSpc>
                <a:spcPct val="150000"/>
              </a:lnSpc>
              <a:spcBef>
                <a:spcPts val="1800"/>
              </a:spcBef>
              <a:spcAft>
                <a:spcPts val="1200"/>
              </a:spcAft>
            </a:pPr>
            <a:r>
              <a:rPr lang="en-GB" sz="3600" kern="100" dirty="0">
                <a:solidFill>
                  <a:schemeClr val="bg1"/>
                </a:solidFill>
                <a:effectLst/>
                <a:latin typeface="Times New Roman" panose="02020603050405020304" pitchFamily="18" charset="0"/>
                <a:ea typeface="Times New Roman" panose="02020603050405020304" pitchFamily="18" charset="0"/>
              </a:rPr>
              <a:t>Conclusion</a:t>
            </a:r>
            <a:endParaRPr lang="en-US" sz="3600" kern="100" dirty="0">
              <a:solidFill>
                <a:schemeClr val="bg1"/>
              </a:solidFill>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0D26D73E-3A7F-489F-BC10-828E73399DD8}"/>
              </a:ext>
            </a:extLst>
          </p:cNvPr>
          <p:cNvPicPr>
            <a:picLocks noChangeAspect="1"/>
          </p:cNvPicPr>
          <p:nvPr/>
        </p:nvPicPr>
        <p:blipFill>
          <a:blip r:embed="rId3"/>
          <a:stretch>
            <a:fillRect/>
          </a:stretch>
        </p:blipFill>
        <p:spPr>
          <a:xfrm>
            <a:off x="6825342" y="0"/>
            <a:ext cx="5366657" cy="6858000"/>
          </a:xfrm>
          <a:prstGeom prst="rect">
            <a:avLst/>
          </a:prstGeom>
        </p:spPr>
      </p:pic>
      <p:sp>
        <p:nvSpPr>
          <p:cNvPr id="2" name="Rectangle 1"/>
          <p:cNvSpPr/>
          <p:nvPr/>
        </p:nvSpPr>
        <p:spPr>
          <a:xfrm>
            <a:off x="979715" y="1926495"/>
            <a:ext cx="5355771" cy="2246769"/>
          </a:xfrm>
          <a:prstGeom prst="rect">
            <a:avLst/>
          </a:prstGeom>
        </p:spPr>
        <p:txBody>
          <a:bodyPr wrap="square">
            <a:spAutoFit/>
          </a:bodyPr>
          <a:lstStyle/>
          <a:p>
            <a:pPr marL="285750" indent="-285750" algn="just">
              <a:buFont typeface="Arial" panose="020B0604020202020204" pitchFamily="34" charset="0"/>
              <a:buChar char="•"/>
            </a:pPr>
            <a:r>
              <a:rPr lang="en-GB" sz="2000" dirty="0"/>
              <a:t>So, If I and my the staff can guarantee the event's quality, "Global Well-being: A Shared Responsibility" will be possible. </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Thus, I need to make sure the event can be carried out in order to seize my chance. </a:t>
            </a:r>
          </a:p>
          <a:p>
            <a:pPr marL="285750" indent="-285750" algn="just">
              <a:buFont typeface="Arial" panose="020B0604020202020204" pitchFamily="34" charset="0"/>
              <a:buChar char="•"/>
            </a:pPr>
            <a:endParaRPr lang="en-GB" sz="2000" dirty="0"/>
          </a:p>
        </p:txBody>
      </p:sp>
    </p:spTree>
    <p:extLst>
      <p:ext uri="{BB962C8B-B14F-4D97-AF65-F5344CB8AC3E}">
        <p14:creationId xmlns:p14="http://schemas.microsoft.com/office/powerpoint/2010/main" val="3427046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729" y="0"/>
            <a:ext cx="9905998" cy="866274"/>
          </a:xfrm>
        </p:spPr>
        <p:txBody>
          <a:bodyPr/>
          <a:lstStyle/>
          <a:p>
            <a:pPr algn="ctr"/>
            <a:r>
              <a:rPr lang="en-GB" cap="none" dirty="0"/>
              <a:t>References</a:t>
            </a:r>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81690" y="916468"/>
            <a:ext cx="11214368" cy="5941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0491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ustom 1">
      <a:majorFont>
        <a:latin typeface="Times New Roman"/>
        <a:ea typeface=""/>
        <a:cs typeface=""/>
      </a:majorFont>
      <a:minorFont>
        <a:latin typeface="Times New Roman"/>
        <a:ea typeface=""/>
        <a:cs typeface=""/>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115</TotalTime>
  <Words>3291</Words>
  <Application>Microsoft Office PowerPoint</Application>
  <PresentationFormat>Widescreen</PresentationFormat>
  <Paragraphs>239</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Wingdings</vt: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My computer</cp:lastModifiedBy>
  <cp:revision>129</cp:revision>
  <dcterms:created xsi:type="dcterms:W3CDTF">2023-10-13T17:27:25Z</dcterms:created>
  <dcterms:modified xsi:type="dcterms:W3CDTF">2024-05-08T11:41:27Z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984786</vt:lpwstr>
  </property>
  <property fmtid="{D5CDD505-2E9C-101B-9397-08002B2CF9AE}" pid="3" name="NXPowerLiteSettings">
    <vt:lpwstr>E700052003A000</vt:lpwstr>
  </property>
  <property fmtid="{D5CDD505-2E9C-101B-9397-08002B2CF9AE}" pid="4" name="NXPowerLiteVersion">
    <vt:lpwstr>D9.1.2</vt:lpwstr>
  </property>
</Properties>
</file>