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98"/>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2" r:id="rId26"/>
    <p:sldId id="283" r:id="rId27"/>
    <p:sldId id="285" r:id="rId28"/>
    <p:sldId id="362" r:id="rId29"/>
    <p:sldId id="284"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05" r:id="rId50"/>
    <p:sldId id="306" r:id="rId51"/>
    <p:sldId id="307" r:id="rId52"/>
    <p:sldId id="308" r:id="rId53"/>
    <p:sldId id="309" r:id="rId54"/>
    <p:sldId id="310" r:id="rId55"/>
    <p:sldId id="311" r:id="rId56"/>
    <p:sldId id="319" r:id="rId57"/>
    <p:sldId id="313" r:id="rId58"/>
    <p:sldId id="314" r:id="rId59"/>
    <p:sldId id="315" r:id="rId60"/>
    <p:sldId id="316" r:id="rId61"/>
    <p:sldId id="317" r:id="rId62"/>
    <p:sldId id="318" r:id="rId63"/>
    <p:sldId id="320" r:id="rId64"/>
    <p:sldId id="321" r:id="rId65"/>
    <p:sldId id="323" r:id="rId66"/>
    <p:sldId id="324" r:id="rId67"/>
    <p:sldId id="325" r:id="rId68"/>
    <p:sldId id="326" r:id="rId69"/>
    <p:sldId id="327" r:id="rId70"/>
    <p:sldId id="328" r:id="rId71"/>
    <p:sldId id="329" r:id="rId72"/>
    <p:sldId id="330" r:id="rId73"/>
    <p:sldId id="338" r:id="rId74"/>
    <p:sldId id="332" r:id="rId75"/>
    <p:sldId id="333" r:id="rId76"/>
    <p:sldId id="334" r:id="rId77"/>
    <p:sldId id="335" r:id="rId78"/>
    <p:sldId id="336" r:id="rId79"/>
    <p:sldId id="337" r:id="rId80"/>
    <p:sldId id="339" r:id="rId81"/>
    <p:sldId id="341" r:id="rId82"/>
    <p:sldId id="343" r:id="rId83"/>
    <p:sldId id="344" r:id="rId84"/>
    <p:sldId id="345" r:id="rId85"/>
    <p:sldId id="346" r:id="rId86"/>
    <p:sldId id="347" r:id="rId87"/>
    <p:sldId id="349" r:id="rId88"/>
    <p:sldId id="351" r:id="rId89"/>
    <p:sldId id="353" r:id="rId90"/>
    <p:sldId id="354" r:id="rId91"/>
    <p:sldId id="355" r:id="rId92"/>
    <p:sldId id="357" r:id="rId93"/>
    <p:sldId id="358" r:id="rId94"/>
    <p:sldId id="359" r:id="rId95"/>
    <p:sldId id="360" r:id="rId96"/>
    <p:sldId id="361" r:id="rId9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tableStyles" Target="tableStyle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presProps" Target="presProps.xml"/><Relationship Id="rId10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notesMaster" Target="notesMasters/notesMaster1.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E68862-9ACD-4E40-936B-E8B9DB3C0C0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F1F01C0-EDC1-4DC2-A5D5-2A857D69869F}">
      <dgm:prSet/>
      <dgm:spPr/>
      <dgm:t>
        <a:bodyPr/>
        <a:lstStyle/>
        <a:p>
          <a:pPr rtl="0"/>
          <a:r>
            <a:rPr lang="en-GB" dirty="0"/>
            <a:t>The only research method which directly explores causality</a:t>
          </a:r>
          <a:endParaRPr lang="en-US" dirty="0"/>
        </a:p>
      </dgm:t>
    </dgm:pt>
    <dgm:pt modelId="{F87CCF5E-4B45-40EE-9387-6F4A680A382D}" type="parTrans" cxnId="{8D1F9580-5AE0-4629-B15A-7ED8DAC250AB}">
      <dgm:prSet/>
      <dgm:spPr/>
      <dgm:t>
        <a:bodyPr/>
        <a:lstStyle/>
        <a:p>
          <a:endParaRPr lang="en-US"/>
        </a:p>
      </dgm:t>
    </dgm:pt>
    <dgm:pt modelId="{A72EABD1-C206-4D4F-A2C5-8D5AE96E1BAD}" type="sibTrans" cxnId="{8D1F9580-5AE0-4629-B15A-7ED8DAC250AB}">
      <dgm:prSet/>
      <dgm:spPr/>
      <dgm:t>
        <a:bodyPr/>
        <a:lstStyle/>
        <a:p>
          <a:endParaRPr lang="en-US"/>
        </a:p>
      </dgm:t>
    </dgm:pt>
    <dgm:pt modelId="{77232641-E502-45B9-BAB7-93AA6F2BA56A}">
      <dgm:prSet/>
      <dgm:spPr/>
      <dgm:t>
        <a:bodyPr/>
        <a:lstStyle/>
        <a:p>
          <a:pPr rtl="0"/>
          <a:r>
            <a:rPr lang="en-GB"/>
            <a:t>They are designed to test a hypothesis</a:t>
          </a:r>
          <a:endParaRPr lang="en-US"/>
        </a:p>
      </dgm:t>
    </dgm:pt>
    <dgm:pt modelId="{A8F4317B-E849-4767-AF72-9ED3788B34E3}" type="parTrans" cxnId="{4E3CFC51-4EED-414C-B2B8-14693770E967}">
      <dgm:prSet/>
      <dgm:spPr/>
      <dgm:t>
        <a:bodyPr/>
        <a:lstStyle/>
        <a:p>
          <a:endParaRPr lang="en-US"/>
        </a:p>
      </dgm:t>
    </dgm:pt>
    <dgm:pt modelId="{C1D9A2F8-869F-4D72-A3EC-E314A079D2E6}" type="sibTrans" cxnId="{4E3CFC51-4EED-414C-B2B8-14693770E967}">
      <dgm:prSet/>
      <dgm:spPr/>
      <dgm:t>
        <a:bodyPr/>
        <a:lstStyle/>
        <a:p>
          <a:endParaRPr lang="en-US"/>
        </a:p>
      </dgm:t>
    </dgm:pt>
    <dgm:pt modelId="{76FA7541-63A9-44FB-A37B-35E50D09358C}">
      <dgm:prSet/>
      <dgm:spPr/>
      <dgm:t>
        <a:bodyPr/>
        <a:lstStyle/>
        <a:p>
          <a:pPr rtl="0"/>
          <a:r>
            <a:rPr lang="en-GB" dirty="0"/>
            <a:t>They aim to test a theory (</a:t>
          </a:r>
          <a:r>
            <a:rPr lang="en-GB" dirty="0" err="1"/>
            <a:t>hypothetico</a:t>
          </a:r>
          <a:r>
            <a:rPr lang="en-GB" dirty="0"/>
            <a:t>-deductive)</a:t>
          </a:r>
          <a:endParaRPr lang="en-US" dirty="0"/>
        </a:p>
      </dgm:t>
    </dgm:pt>
    <dgm:pt modelId="{B288A13F-DC84-43AE-AA55-D08F8FAE4B0A}" type="parTrans" cxnId="{D9C5798F-6B5E-470D-BD26-7B3CA2C7BE3D}">
      <dgm:prSet/>
      <dgm:spPr/>
      <dgm:t>
        <a:bodyPr/>
        <a:lstStyle/>
        <a:p>
          <a:endParaRPr lang="en-US"/>
        </a:p>
      </dgm:t>
    </dgm:pt>
    <dgm:pt modelId="{C9F6F775-2198-42E9-A7FC-F6286D9841AD}" type="sibTrans" cxnId="{D9C5798F-6B5E-470D-BD26-7B3CA2C7BE3D}">
      <dgm:prSet/>
      <dgm:spPr/>
      <dgm:t>
        <a:bodyPr/>
        <a:lstStyle/>
        <a:p>
          <a:endParaRPr lang="en-US"/>
        </a:p>
      </dgm:t>
    </dgm:pt>
    <dgm:pt modelId="{9C1F20F7-B25E-4D80-A885-C5DC55DF5655}">
      <dgm:prSet/>
      <dgm:spPr/>
      <dgm:t>
        <a:bodyPr/>
        <a:lstStyle/>
        <a:p>
          <a:pPr rtl="0"/>
          <a:r>
            <a:rPr lang="en-GB"/>
            <a:t>Theory – some kind of general explanation for why something happens</a:t>
          </a:r>
          <a:endParaRPr lang="en-US"/>
        </a:p>
      </dgm:t>
    </dgm:pt>
    <dgm:pt modelId="{E6BF94D5-4F35-47A7-8F97-E45BB96E61CD}" type="parTrans" cxnId="{90708FDE-121D-4BA3-8D92-424CA03642C5}">
      <dgm:prSet/>
      <dgm:spPr/>
      <dgm:t>
        <a:bodyPr/>
        <a:lstStyle/>
        <a:p>
          <a:endParaRPr lang="en-US"/>
        </a:p>
      </dgm:t>
    </dgm:pt>
    <dgm:pt modelId="{9B56D7B8-C176-4120-B54A-9F265038909B}" type="sibTrans" cxnId="{90708FDE-121D-4BA3-8D92-424CA03642C5}">
      <dgm:prSet/>
      <dgm:spPr/>
      <dgm:t>
        <a:bodyPr/>
        <a:lstStyle/>
        <a:p>
          <a:endParaRPr lang="en-US"/>
        </a:p>
      </dgm:t>
    </dgm:pt>
    <dgm:pt modelId="{D966FA83-5A40-457F-AEE3-C8FD27561413}">
      <dgm:prSet/>
      <dgm:spPr/>
      <dgm:t>
        <a:bodyPr/>
        <a:lstStyle/>
        <a:p>
          <a:pPr rtl="0"/>
          <a:r>
            <a:rPr lang="en-GB"/>
            <a:t>The aim of the experiment is to gain evidence which will support that theory, or which will challenge it.</a:t>
          </a:r>
          <a:endParaRPr lang="en-US"/>
        </a:p>
      </dgm:t>
    </dgm:pt>
    <dgm:pt modelId="{5E55836F-E12C-4023-B959-33F28450C99A}" type="parTrans" cxnId="{E025A387-2ED7-44F9-9713-68B775396AB0}">
      <dgm:prSet/>
      <dgm:spPr/>
      <dgm:t>
        <a:bodyPr/>
        <a:lstStyle/>
        <a:p>
          <a:endParaRPr lang="en-US"/>
        </a:p>
      </dgm:t>
    </dgm:pt>
    <dgm:pt modelId="{EA559C1D-BA5D-409F-8317-D987D05222EB}" type="sibTrans" cxnId="{E025A387-2ED7-44F9-9713-68B775396AB0}">
      <dgm:prSet/>
      <dgm:spPr/>
      <dgm:t>
        <a:bodyPr/>
        <a:lstStyle/>
        <a:p>
          <a:endParaRPr lang="en-US"/>
        </a:p>
      </dgm:t>
    </dgm:pt>
    <dgm:pt modelId="{44F97788-C0FB-4B0A-A6E9-6B91EC7C0F64}" type="pres">
      <dgm:prSet presAssocID="{2CE68862-9ACD-4E40-936B-E8B9DB3C0C05}" presName="linear" presStyleCnt="0">
        <dgm:presLayoutVars>
          <dgm:animLvl val="lvl"/>
          <dgm:resizeHandles val="exact"/>
        </dgm:presLayoutVars>
      </dgm:prSet>
      <dgm:spPr/>
    </dgm:pt>
    <dgm:pt modelId="{7CE624E2-977E-4524-9AB3-9FC7F6382854}" type="pres">
      <dgm:prSet presAssocID="{0F1F01C0-EDC1-4DC2-A5D5-2A857D69869F}" presName="parentText" presStyleLbl="node1" presStyleIdx="0" presStyleCnt="5">
        <dgm:presLayoutVars>
          <dgm:chMax val="0"/>
          <dgm:bulletEnabled val="1"/>
        </dgm:presLayoutVars>
      </dgm:prSet>
      <dgm:spPr/>
    </dgm:pt>
    <dgm:pt modelId="{0B521DEE-B3A5-4A90-BA00-3E352557D310}" type="pres">
      <dgm:prSet presAssocID="{A72EABD1-C206-4D4F-A2C5-8D5AE96E1BAD}" presName="spacer" presStyleCnt="0"/>
      <dgm:spPr/>
    </dgm:pt>
    <dgm:pt modelId="{F0F3EE52-E570-42F1-8E34-B9064DF3E5DC}" type="pres">
      <dgm:prSet presAssocID="{77232641-E502-45B9-BAB7-93AA6F2BA56A}" presName="parentText" presStyleLbl="node1" presStyleIdx="1" presStyleCnt="5">
        <dgm:presLayoutVars>
          <dgm:chMax val="0"/>
          <dgm:bulletEnabled val="1"/>
        </dgm:presLayoutVars>
      </dgm:prSet>
      <dgm:spPr/>
    </dgm:pt>
    <dgm:pt modelId="{3EF6533D-8938-4ADF-BB43-41204B636C2C}" type="pres">
      <dgm:prSet presAssocID="{C1D9A2F8-869F-4D72-A3EC-E314A079D2E6}" presName="spacer" presStyleCnt="0"/>
      <dgm:spPr/>
    </dgm:pt>
    <dgm:pt modelId="{F58917DF-720E-44C6-B256-B4A51CE4AB79}" type="pres">
      <dgm:prSet presAssocID="{76FA7541-63A9-44FB-A37B-35E50D09358C}" presName="parentText" presStyleLbl="node1" presStyleIdx="2" presStyleCnt="5">
        <dgm:presLayoutVars>
          <dgm:chMax val="0"/>
          <dgm:bulletEnabled val="1"/>
        </dgm:presLayoutVars>
      </dgm:prSet>
      <dgm:spPr/>
    </dgm:pt>
    <dgm:pt modelId="{5E2B7010-1C05-4CA2-833F-1B71BFD49A67}" type="pres">
      <dgm:prSet presAssocID="{C9F6F775-2198-42E9-A7FC-F6286D9841AD}" presName="spacer" presStyleCnt="0"/>
      <dgm:spPr/>
    </dgm:pt>
    <dgm:pt modelId="{A6619E15-0021-4DB8-9FB6-C74BBEAE5E43}" type="pres">
      <dgm:prSet presAssocID="{9C1F20F7-B25E-4D80-A885-C5DC55DF5655}" presName="parentText" presStyleLbl="node1" presStyleIdx="3" presStyleCnt="5">
        <dgm:presLayoutVars>
          <dgm:chMax val="0"/>
          <dgm:bulletEnabled val="1"/>
        </dgm:presLayoutVars>
      </dgm:prSet>
      <dgm:spPr/>
    </dgm:pt>
    <dgm:pt modelId="{04A694F1-E8B3-4E67-8C8F-C5811B288EE2}" type="pres">
      <dgm:prSet presAssocID="{9B56D7B8-C176-4120-B54A-9F265038909B}" presName="spacer" presStyleCnt="0"/>
      <dgm:spPr/>
    </dgm:pt>
    <dgm:pt modelId="{2B6E0C9E-DF23-42AA-AB09-0E2E03415B29}" type="pres">
      <dgm:prSet presAssocID="{D966FA83-5A40-457F-AEE3-C8FD27561413}" presName="parentText" presStyleLbl="node1" presStyleIdx="4" presStyleCnt="5">
        <dgm:presLayoutVars>
          <dgm:chMax val="0"/>
          <dgm:bulletEnabled val="1"/>
        </dgm:presLayoutVars>
      </dgm:prSet>
      <dgm:spPr/>
    </dgm:pt>
  </dgm:ptLst>
  <dgm:cxnLst>
    <dgm:cxn modelId="{41A9AC10-2DE3-4D09-AC15-0BB0C0A2B787}" type="presOf" srcId="{77232641-E502-45B9-BAB7-93AA6F2BA56A}" destId="{F0F3EE52-E570-42F1-8E34-B9064DF3E5DC}" srcOrd="0" destOrd="0" presId="urn:microsoft.com/office/officeart/2005/8/layout/vList2"/>
    <dgm:cxn modelId="{4E3CFC51-4EED-414C-B2B8-14693770E967}" srcId="{2CE68862-9ACD-4E40-936B-E8B9DB3C0C05}" destId="{77232641-E502-45B9-BAB7-93AA6F2BA56A}" srcOrd="1" destOrd="0" parTransId="{A8F4317B-E849-4767-AF72-9ED3788B34E3}" sibTransId="{C1D9A2F8-869F-4D72-A3EC-E314A079D2E6}"/>
    <dgm:cxn modelId="{8D1F9580-5AE0-4629-B15A-7ED8DAC250AB}" srcId="{2CE68862-9ACD-4E40-936B-E8B9DB3C0C05}" destId="{0F1F01C0-EDC1-4DC2-A5D5-2A857D69869F}" srcOrd="0" destOrd="0" parTransId="{F87CCF5E-4B45-40EE-9387-6F4A680A382D}" sibTransId="{A72EABD1-C206-4D4F-A2C5-8D5AE96E1BAD}"/>
    <dgm:cxn modelId="{2690F384-39F1-484E-B40D-9D330B844AD9}" type="presOf" srcId="{2CE68862-9ACD-4E40-936B-E8B9DB3C0C05}" destId="{44F97788-C0FB-4B0A-A6E9-6B91EC7C0F64}" srcOrd="0" destOrd="0" presId="urn:microsoft.com/office/officeart/2005/8/layout/vList2"/>
    <dgm:cxn modelId="{E025A387-2ED7-44F9-9713-68B775396AB0}" srcId="{2CE68862-9ACD-4E40-936B-E8B9DB3C0C05}" destId="{D966FA83-5A40-457F-AEE3-C8FD27561413}" srcOrd="4" destOrd="0" parTransId="{5E55836F-E12C-4023-B959-33F28450C99A}" sibTransId="{EA559C1D-BA5D-409F-8317-D987D05222EB}"/>
    <dgm:cxn modelId="{D9C5798F-6B5E-470D-BD26-7B3CA2C7BE3D}" srcId="{2CE68862-9ACD-4E40-936B-E8B9DB3C0C05}" destId="{76FA7541-63A9-44FB-A37B-35E50D09358C}" srcOrd="2" destOrd="0" parTransId="{B288A13F-DC84-43AE-AA55-D08F8FAE4B0A}" sibTransId="{C9F6F775-2198-42E9-A7FC-F6286D9841AD}"/>
    <dgm:cxn modelId="{4ACE55A6-48C9-4349-AD1A-587969945D00}" type="presOf" srcId="{D966FA83-5A40-457F-AEE3-C8FD27561413}" destId="{2B6E0C9E-DF23-42AA-AB09-0E2E03415B29}" srcOrd="0" destOrd="0" presId="urn:microsoft.com/office/officeart/2005/8/layout/vList2"/>
    <dgm:cxn modelId="{873FB5B4-0D70-417B-BA34-9A4FF91310F6}" type="presOf" srcId="{0F1F01C0-EDC1-4DC2-A5D5-2A857D69869F}" destId="{7CE624E2-977E-4524-9AB3-9FC7F6382854}" srcOrd="0" destOrd="0" presId="urn:microsoft.com/office/officeart/2005/8/layout/vList2"/>
    <dgm:cxn modelId="{C5949ACF-A3E7-4293-A7F3-996CFBBD4D8E}" type="presOf" srcId="{76FA7541-63A9-44FB-A37B-35E50D09358C}" destId="{F58917DF-720E-44C6-B256-B4A51CE4AB79}" srcOrd="0" destOrd="0" presId="urn:microsoft.com/office/officeart/2005/8/layout/vList2"/>
    <dgm:cxn modelId="{90708FDE-121D-4BA3-8D92-424CA03642C5}" srcId="{2CE68862-9ACD-4E40-936B-E8B9DB3C0C05}" destId="{9C1F20F7-B25E-4D80-A885-C5DC55DF5655}" srcOrd="3" destOrd="0" parTransId="{E6BF94D5-4F35-47A7-8F97-E45BB96E61CD}" sibTransId="{9B56D7B8-C176-4120-B54A-9F265038909B}"/>
    <dgm:cxn modelId="{0B1ED1EC-0F5D-43D9-B781-25956F2792A1}" type="presOf" srcId="{9C1F20F7-B25E-4D80-A885-C5DC55DF5655}" destId="{A6619E15-0021-4DB8-9FB6-C74BBEAE5E43}" srcOrd="0" destOrd="0" presId="urn:microsoft.com/office/officeart/2005/8/layout/vList2"/>
    <dgm:cxn modelId="{C8FBD0E8-109E-43B5-A883-092466ED3468}" type="presParOf" srcId="{44F97788-C0FB-4B0A-A6E9-6B91EC7C0F64}" destId="{7CE624E2-977E-4524-9AB3-9FC7F6382854}" srcOrd="0" destOrd="0" presId="urn:microsoft.com/office/officeart/2005/8/layout/vList2"/>
    <dgm:cxn modelId="{BAF922E9-1CC9-488D-9F6B-E78DD6A2067F}" type="presParOf" srcId="{44F97788-C0FB-4B0A-A6E9-6B91EC7C0F64}" destId="{0B521DEE-B3A5-4A90-BA00-3E352557D310}" srcOrd="1" destOrd="0" presId="urn:microsoft.com/office/officeart/2005/8/layout/vList2"/>
    <dgm:cxn modelId="{AB6B0AA9-C8FE-4D61-B782-525F7B5F4229}" type="presParOf" srcId="{44F97788-C0FB-4B0A-A6E9-6B91EC7C0F64}" destId="{F0F3EE52-E570-42F1-8E34-B9064DF3E5DC}" srcOrd="2" destOrd="0" presId="urn:microsoft.com/office/officeart/2005/8/layout/vList2"/>
    <dgm:cxn modelId="{59C4167C-277B-418D-8386-E5775AF55D36}" type="presParOf" srcId="{44F97788-C0FB-4B0A-A6E9-6B91EC7C0F64}" destId="{3EF6533D-8938-4ADF-BB43-41204B636C2C}" srcOrd="3" destOrd="0" presId="urn:microsoft.com/office/officeart/2005/8/layout/vList2"/>
    <dgm:cxn modelId="{3C37614B-5250-4196-8128-FD3B9080C994}" type="presParOf" srcId="{44F97788-C0FB-4B0A-A6E9-6B91EC7C0F64}" destId="{F58917DF-720E-44C6-B256-B4A51CE4AB79}" srcOrd="4" destOrd="0" presId="urn:microsoft.com/office/officeart/2005/8/layout/vList2"/>
    <dgm:cxn modelId="{8C86E73B-33D4-4F34-85BA-A8C8D040A8C9}" type="presParOf" srcId="{44F97788-C0FB-4B0A-A6E9-6B91EC7C0F64}" destId="{5E2B7010-1C05-4CA2-833F-1B71BFD49A67}" srcOrd="5" destOrd="0" presId="urn:microsoft.com/office/officeart/2005/8/layout/vList2"/>
    <dgm:cxn modelId="{00239E1C-8F0D-4E0E-A55C-F6643C5150D4}" type="presParOf" srcId="{44F97788-C0FB-4B0A-A6E9-6B91EC7C0F64}" destId="{A6619E15-0021-4DB8-9FB6-C74BBEAE5E43}" srcOrd="6" destOrd="0" presId="urn:microsoft.com/office/officeart/2005/8/layout/vList2"/>
    <dgm:cxn modelId="{199842E7-14AB-4ABB-9463-0B6F582EC12F}" type="presParOf" srcId="{44F97788-C0FB-4B0A-A6E9-6B91EC7C0F64}" destId="{04A694F1-E8B3-4E67-8C8F-C5811B288EE2}" srcOrd="7" destOrd="0" presId="urn:microsoft.com/office/officeart/2005/8/layout/vList2"/>
    <dgm:cxn modelId="{809786E5-4B24-437E-9AD5-867E901A3948}" type="presParOf" srcId="{44F97788-C0FB-4B0A-A6E9-6B91EC7C0F64}" destId="{2B6E0C9E-DF23-42AA-AB09-0E2E03415B2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E28C5C-086F-498C-80F0-E07CD47B9879}"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C6207759-8BED-4443-A3EC-3A6951E4491B}">
      <dgm:prSet phldrT="[Text]"/>
      <dgm:spPr/>
      <dgm:t>
        <a:bodyPr/>
        <a:lstStyle/>
        <a:p>
          <a:r>
            <a:rPr lang="en-GB" dirty="0"/>
            <a:t>The Mean</a:t>
          </a:r>
        </a:p>
      </dgm:t>
    </dgm:pt>
    <dgm:pt modelId="{E0D79267-F504-4C55-B22C-64A6CD26C595}" type="parTrans" cxnId="{A75ED5FF-9705-4F54-B8EC-64DCAA2B53F4}">
      <dgm:prSet/>
      <dgm:spPr/>
      <dgm:t>
        <a:bodyPr/>
        <a:lstStyle/>
        <a:p>
          <a:endParaRPr lang="en-GB"/>
        </a:p>
      </dgm:t>
    </dgm:pt>
    <dgm:pt modelId="{A914E469-4D68-4329-A43A-566360A0A1D9}" type="sibTrans" cxnId="{A75ED5FF-9705-4F54-B8EC-64DCAA2B53F4}">
      <dgm:prSet/>
      <dgm:spPr/>
      <dgm:t>
        <a:bodyPr/>
        <a:lstStyle/>
        <a:p>
          <a:endParaRPr lang="en-GB"/>
        </a:p>
      </dgm:t>
    </dgm:pt>
    <dgm:pt modelId="{BA3B51B6-0543-43C4-B761-7EC43AE06E5D}">
      <dgm:prSet phldrT="[Text]"/>
      <dgm:spPr/>
      <dgm:t>
        <a:bodyPr/>
        <a:lstStyle/>
        <a:p>
          <a:r>
            <a:rPr lang="en-GB" dirty="0"/>
            <a:t>A calculated "central" value of a set of numbers. </a:t>
          </a:r>
        </a:p>
      </dgm:t>
    </dgm:pt>
    <dgm:pt modelId="{B21AAFA1-F16C-4F60-9C9D-D43ACBAEAB49}" type="parTrans" cxnId="{BADB9E97-2984-490C-8DFA-A0CDC2334E50}">
      <dgm:prSet/>
      <dgm:spPr/>
      <dgm:t>
        <a:bodyPr/>
        <a:lstStyle/>
        <a:p>
          <a:endParaRPr lang="en-GB"/>
        </a:p>
      </dgm:t>
    </dgm:pt>
    <dgm:pt modelId="{971B3C35-6FAB-4DE7-8E3D-227F63290828}" type="sibTrans" cxnId="{BADB9E97-2984-490C-8DFA-A0CDC2334E50}">
      <dgm:prSet/>
      <dgm:spPr/>
      <dgm:t>
        <a:bodyPr/>
        <a:lstStyle/>
        <a:p>
          <a:endParaRPr lang="en-GB"/>
        </a:p>
      </dgm:t>
    </dgm:pt>
    <dgm:pt modelId="{3FF83EA0-C85F-4109-91DE-D2AEBED57D0C}">
      <dgm:prSet phldrT="[Text]"/>
      <dgm:spPr/>
      <dgm:t>
        <a:bodyPr/>
        <a:lstStyle/>
        <a:p>
          <a:r>
            <a:rPr lang="en-GB" dirty="0"/>
            <a:t>The Mode</a:t>
          </a:r>
        </a:p>
      </dgm:t>
    </dgm:pt>
    <dgm:pt modelId="{7D36CAA5-9834-446F-8C76-99408F372211}" type="parTrans" cxnId="{ACDF2D15-1AAE-4148-BA3F-136087ABF54F}">
      <dgm:prSet/>
      <dgm:spPr/>
      <dgm:t>
        <a:bodyPr/>
        <a:lstStyle/>
        <a:p>
          <a:endParaRPr lang="en-GB"/>
        </a:p>
      </dgm:t>
    </dgm:pt>
    <dgm:pt modelId="{CFCD89EC-82AA-4020-8853-55A27BDA32C6}" type="sibTrans" cxnId="{ACDF2D15-1AAE-4148-BA3F-136087ABF54F}">
      <dgm:prSet/>
      <dgm:spPr/>
      <dgm:t>
        <a:bodyPr/>
        <a:lstStyle/>
        <a:p>
          <a:endParaRPr lang="en-GB"/>
        </a:p>
      </dgm:t>
    </dgm:pt>
    <dgm:pt modelId="{D90430A2-9361-4EEC-96C3-366A573AB1BE}">
      <dgm:prSet phldrT="[Text]"/>
      <dgm:spPr/>
      <dgm:t>
        <a:bodyPr/>
        <a:lstStyle/>
        <a:p>
          <a:r>
            <a:rPr lang="en-GB" dirty="0"/>
            <a:t>The number that occurs most often within a set of numbers. </a:t>
          </a:r>
        </a:p>
      </dgm:t>
    </dgm:pt>
    <dgm:pt modelId="{5ECB630F-F359-4D75-912B-D8480736BCED}" type="parTrans" cxnId="{881B4462-39FB-470B-982F-B71A2669652A}">
      <dgm:prSet/>
      <dgm:spPr/>
      <dgm:t>
        <a:bodyPr/>
        <a:lstStyle/>
        <a:p>
          <a:endParaRPr lang="en-GB"/>
        </a:p>
      </dgm:t>
    </dgm:pt>
    <dgm:pt modelId="{B9FCD188-7ADA-4FCF-90DC-9B32F613429D}" type="sibTrans" cxnId="{881B4462-39FB-470B-982F-B71A2669652A}">
      <dgm:prSet/>
      <dgm:spPr/>
      <dgm:t>
        <a:bodyPr/>
        <a:lstStyle/>
        <a:p>
          <a:endParaRPr lang="en-GB"/>
        </a:p>
      </dgm:t>
    </dgm:pt>
    <dgm:pt modelId="{DF66D7C9-9447-428D-ADBC-125BAF946F74}">
      <dgm:prSet phldrT="[Text]"/>
      <dgm:spPr/>
      <dgm:t>
        <a:bodyPr/>
        <a:lstStyle/>
        <a:p>
          <a:r>
            <a:rPr lang="en-GB" dirty="0"/>
            <a:t>The Median</a:t>
          </a:r>
        </a:p>
      </dgm:t>
    </dgm:pt>
    <dgm:pt modelId="{212F5BCB-3B09-4E75-85D9-E1B84C18B00E}" type="parTrans" cxnId="{EE9E3D27-0603-4C06-8B9B-57A8FC1747F5}">
      <dgm:prSet/>
      <dgm:spPr/>
      <dgm:t>
        <a:bodyPr/>
        <a:lstStyle/>
        <a:p>
          <a:endParaRPr lang="en-GB"/>
        </a:p>
      </dgm:t>
    </dgm:pt>
    <dgm:pt modelId="{A4B7B99B-6E1A-455D-91FE-653DF9599162}" type="sibTrans" cxnId="{EE9E3D27-0603-4C06-8B9B-57A8FC1747F5}">
      <dgm:prSet/>
      <dgm:spPr/>
      <dgm:t>
        <a:bodyPr/>
        <a:lstStyle/>
        <a:p>
          <a:endParaRPr lang="en-GB"/>
        </a:p>
      </dgm:t>
    </dgm:pt>
    <dgm:pt modelId="{A9FC9196-DB00-4894-BCE7-0B85E83C165F}">
      <dgm:prSet phldrT="[Text]"/>
      <dgm:spPr/>
      <dgm:t>
        <a:bodyPr/>
        <a:lstStyle/>
        <a:p>
          <a:r>
            <a:rPr lang="en-GB" dirty="0"/>
            <a:t>The middle number of a sequence of numbers. </a:t>
          </a:r>
        </a:p>
      </dgm:t>
    </dgm:pt>
    <dgm:pt modelId="{60C9B725-089A-46A5-A8A8-26ACB3285551}" type="parTrans" cxnId="{AA67E666-D754-4114-BEFB-ECBDEAD85C86}">
      <dgm:prSet/>
      <dgm:spPr/>
      <dgm:t>
        <a:bodyPr/>
        <a:lstStyle/>
        <a:p>
          <a:endParaRPr lang="en-GB"/>
        </a:p>
      </dgm:t>
    </dgm:pt>
    <dgm:pt modelId="{98460CA9-CC19-4CBF-9054-11BAB1D83AEF}" type="sibTrans" cxnId="{AA67E666-D754-4114-BEFB-ECBDEAD85C86}">
      <dgm:prSet/>
      <dgm:spPr/>
      <dgm:t>
        <a:bodyPr/>
        <a:lstStyle/>
        <a:p>
          <a:endParaRPr lang="en-GB"/>
        </a:p>
      </dgm:t>
    </dgm:pt>
    <dgm:pt modelId="{547D36C4-DD37-419E-BF78-DE27B974D185}" type="pres">
      <dgm:prSet presAssocID="{7AE28C5C-086F-498C-80F0-E07CD47B9879}" presName="Name0" presStyleCnt="0">
        <dgm:presLayoutVars>
          <dgm:dir/>
          <dgm:animLvl val="lvl"/>
          <dgm:resizeHandles val="exact"/>
        </dgm:presLayoutVars>
      </dgm:prSet>
      <dgm:spPr/>
    </dgm:pt>
    <dgm:pt modelId="{E212F4D6-1908-4EC7-B6AD-187FD4239086}" type="pres">
      <dgm:prSet presAssocID="{C6207759-8BED-4443-A3EC-3A6951E4491B}" presName="composite" presStyleCnt="0"/>
      <dgm:spPr/>
    </dgm:pt>
    <dgm:pt modelId="{FE4E830A-1EB6-40D0-8D8F-E38DCC4804BC}" type="pres">
      <dgm:prSet presAssocID="{C6207759-8BED-4443-A3EC-3A6951E4491B}" presName="parTx" presStyleLbl="alignNode1" presStyleIdx="0" presStyleCnt="3">
        <dgm:presLayoutVars>
          <dgm:chMax val="0"/>
          <dgm:chPref val="0"/>
          <dgm:bulletEnabled val="1"/>
        </dgm:presLayoutVars>
      </dgm:prSet>
      <dgm:spPr/>
    </dgm:pt>
    <dgm:pt modelId="{8C9A7563-08DB-44E4-829C-476E2DA4E678}" type="pres">
      <dgm:prSet presAssocID="{C6207759-8BED-4443-A3EC-3A6951E4491B}" presName="desTx" presStyleLbl="alignAccFollowNode1" presStyleIdx="0" presStyleCnt="3">
        <dgm:presLayoutVars>
          <dgm:bulletEnabled val="1"/>
        </dgm:presLayoutVars>
      </dgm:prSet>
      <dgm:spPr/>
    </dgm:pt>
    <dgm:pt modelId="{F44FE76F-3E3E-4AEF-8E5E-6C3E35F2063E}" type="pres">
      <dgm:prSet presAssocID="{A914E469-4D68-4329-A43A-566360A0A1D9}" presName="space" presStyleCnt="0"/>
      <dgm:spPr/>
    </dgm:pt>
    <dgm:pt modelId="{9FAD50AF-5CBC-4DA7-9067-E9BF054CF41A}" type="pres">
      <dgm:prSet presAssocID="{3FF83EA0-C85F-4109-91DE-D2AEBED57D0C}" presName="composite" presStyleCnt="0"/>
      <dgm:spPr/>
    </dgm:pt>
    <dgm:pt modelId="{CE43F6B5-6064-4535-B19A-11DB7A6F03DF}" type="pres">
      <dgm:prSet presAssocID="{3FF83EA0-C85F-4109-91DE-D2AEBED57D0C}" presName="parTx" presStyleLbl="alignNode1" presStyleIdx="1" presStyleCnt="3">
        <dgm:presLayoutVars>
          <dgm:chMax val="0"/>
          <dgm:chPref val="0"/>
          <dgm:bulletEnabled val="1"/>
        </dgm:presLayoutVars>
      </dgm:prSet>
      <dgm:spPr/>
    </dgm:pt>
    <dgm:pt modelId="{F4A6C445-99DD-4A81-ABDF-A2F01A0EE4B4}" type="pres">
      <dgm:prSet presAssocID="{3FF83EA0-C85F-4109-91DE-D2AEBED57D0C}" presName="desTx" presStyleLbl="alignAccFollowNode1" presStyleIdx="1" presStyleCnt="3">
        <dgm:presLayoutVars>
          <dgm:bulletEnabled val="1"/>
        </dgm:presLayoutVars>
      </dgm:prSet>
      <dgm:spPr/>
    </dgm:pt>
    <dgm:pt modelId="{F3585CFA-269F-49DC-A208-4DCA1A857A6B}" type="pres">
      <dgm:prSet presAssocID="{CFCD89EC-82AA-4020-8853-55A27BDA32C6}" presName="space" presStyleCnt="0"/>
      <dgm:spPr/>
    </dgm:pt>
    <dgm:pt modelId="{127A0761-6899-4D09-BC7F-2E310307FF6C}" type="pres">
      <dgm:prSet presAssocID="{DF66D7C9-9447-428D-ADBC-125BAF946F74}" presName="composite" presStyleCnt="0"/>
      <dgm:spPr/>
    </dgm:pt>
    <dgm:pt modelId="{348ACF2C-FD01-48AA-98E8-AD9E6A651B4B}" type="pres">
      <dgm:prSet presAssocID="{DF66D7C9-9447-428D-ADBC-125BAF946F74}" presName="parTx" presStyleLbl="alignNode1" presStyleIdx="2" presStyleCnt="3">
        <dgm:presLayoutVars>
          <dgm:chMax val="0"/>
          <dgm:chPref val="0"/>
          <dgm:bulletEnabled val="1"/>
        </dgm:presLayoutVars>
      </dgm:prSet>
      <dgm:spPr/>
    </dgm:pt>
    <dgm:pt modelId="{F9A76838-2E46-4296-8868-0FCBA316A7D5}" type="pres">
      <dgm:prSet presAssocID="{DF66D7C9-9447-428D-ADBC-125BAF946F74}" presName="desTx" presStyleLbl="alignAccFollowNode1" presStyleIdx="2" presStyleCnt="3">
        <dgm:presLayoutVars>
          <dgm:bulletEnabled val="1"/>
        </dgm:presLayoutVars>
      </dgm:prSet>
      <dgm:spPr/>
    </dgm:pt>
  </dgm:ptLst>
  <dgm:cxnLst>
    <dgm:cxn modelId="{ACDF2D15-1AAE-4148-BA3F-136087ABF54F}" srcId="{7AE28C5C-086F-498C-80F0-E07CD47B9879}" destId="{3FF83EA0-C85F-4109-91DE-D2AEBED57D0C}" srcOrd="1" destOrd="0" parTransId="{7D36CAA5-9834-446F-8C76-99408F372211}" sibTransId="{CFCD89EC-82AA-4020-8853-55A27BDA32C6}"/>
    <dgm:cxn modelId="{EE9E3D27-0603-4C06-8B9B-57A8FC1747F5}" srcId="{7AE28C5C-086F-498C-80F0-E07CD47B9879}" destId="{DF66D7C9-9447-428D-ADBC-125BAF946F74}" srcOrd="2" destOrd="0" parTransId="{212F5BCB-3B09-4E75-85D9-E1B84C18B00E}" sibTransId="{A4B7B99B-6E1A-455D-91FE-653DF9599162}"/>
    <dgm:cxn modelId="{881B4462-39FB-470B-982F-B71A2669652A}" srcId="{3FF83EA0-C85F-4109-91DE-D2AEBED57D0C}" destId="{D90430A2-9361-4EEC-96C3-366A573AB1BE}" srcOrd="0" destOrd="0" parTransId="{5ECB630F-F359-4D75-912B-D8480736BCED}" sibTransId="{B9FCD188-7ADA-4FCF-90DC-9B32F613429D}"/>
    <dgm:cxn modelId="{AA67E666-D754-4114-BEFB-ECBDEAD85C86}" srcId="{DF66D7C9-9447-428D-ADBC-125BAF946F74}" destId="{A9FC9196-DB00-4894-BCE7-0B85E83C165F}" srcOrd="0" destOrd="0" parTransId="{60C9B725-089A-46A5-A8A8-26ACB3285551}" sibTransId="{98460CA9-CC19-4CBF-9054-11BAB1D83AEF}"/>
    <dgm:cxn modelId="{1B7B244E-73DE-41D5-9298-5D419416087C}" type="presOf" srcId="{BA3B51B6-0543-43C4-B761-7EC43AE06E5D}" destId="{8C9A7563-08DB-44E4-829C-476E2DA4E678}" srcOrd="0" destOrd="0" presId="urn:microsoft.com/office/officeart/2005/8/layout/hList1"/>
    <dgm:cxn modelId="{C4E96C4E-D3FD-4529-B7AC-5310A885A623}" type="presOf" srcId="{7AE28C5C-086F-498C-80F0-E07CD47B9879}" destId="{547D36C4-DD37-419E-BF78-DE27B974D185}" srcOrd="0" destOrd="0" presId="urn:microsoft.com/office/officeart/2005/8/layout/hList1"/>
    <dgm:cxn modelId="{72F87786-62A6-4FDD-A438-CCEF3AF4F8B0}" type="presOf" srcId="{A9FC9196-DB00-4894-BCE7-0B85E83C165F}" destId="{F9A76838-2E46-4296-8868-0FCBA316A7D5}" srcOrd="0" destOrd="0" presId="urn:microsoft.com/office/officeart/2005/8/layout/hList1"/>
    <dgm:cxn modelId="{BADB9E97-2984-490C-8DFA-A0CDC2334E50}" srcId="{C6207759-8BED-4443-A3EC-3A6951E4491B}" destId="{BA3B51B6-0543-43C4-B761-7EC43AE06E5D}" srcOrd="0" destOrd="0" parTransId="{B21AAFA1-F16C-4F60-9C9D-D43ACBAEAB49}" sibTransId="{971B3C35-6FAB-4DE7-8E3D-227F63290828}"/>
    <dgm:cxn modelId="{100F2CA0-1A80-4223-A8FA-4059D2B3521D}" type="presOf" srcId="{C6207759-8BED-4443-A3EC-3A6951E4491B}" destId="{FE4E830A-1EB6-40D0-8D8F-E38DCC4804BC}" srcOrd="0" destOrd="0" presId="urn:microsoft.com/office/officeart/2005/8/layout/hList1"/>
    <dgm:cxn modelId="{2FFE18AB-B717-4725-A660-2CAE8E3392F3}" type="presOf" srcId="{D90430A2-9361-4EEC-96C3-366A573AB1BE}" destId="{F4A6C445-99DD-4A81-ABDF-A2F01A0EE4B4}" srcOrd="0" destOrd="0" presId="urn:microsoft.com/office/officeart/2005/8/layout/hList1"/>
    <dgm:cxn modelId="{5C322DDC-162A-4C9E-837B-C9501CED9D65}" type="presOf" srcId="{DF66D7C9-9447-428D-ADBC-125BAF946F74}" destId="{348ACF2C-FD01-48AA-98E8-AD9E6A651B4B}" srcOrd="0" destOrd="0" presId="urn:microsoft.com/office/officeart/2005/8/layout/hList1"/>
    <dgm:cxn modelId="{0F745DFB-A124-4FC3-A2F7-FA005906428E}" type="presOf" srcId="{3FF83EA0-C85F-4109-91DE-D2AEBED57D0C}" destId="{CE43F6B5-6064-4535-B19A-11DB7A6F03DF}" srcOrd="0" destOrd="0" presId="urn:microsoft.com/office/officeart/2005/8/layout/hList1"/>
    <dgm:cxn modelId="{A75ED5FF-9705-4F54-B8EC-64DCAA2B53F4}" srcId="{7AE28C5C-086F-498C-80F0-E07CD47B9879}" destId="{C6207759-8BED-4443-A3EC-3A6951E4491B}" srcOrd="0" destOrd="0" parTransId="{E0D79267-F504-4C55-B22C-64A6CD26C595}" sibTransId="{A914E469-4D68-4329-A43A-566360A0A1D9}"/>
    <dgm:cxn modelId="{80CB61F3-6669-4672-9126-62E36D4983A9}" type="presParOf" srcId="{547D36C4-DD37-419E-BF78-DE27B974D185}" destId="{E212F4D6-1908-4EC7-B6AD-187FD4239086}" srcOrd="0" destOrd="0" presId="urn:microsoft.com/office/officeart/2005/8/layout/hList1"/>
    <dgm:cxn modelId="{5D60A348-8DDE-4740-849D-09DB4994DD3B}" type="presParOf" srcId="{E212F4D6-1908-4EC7-B6AD-187FD4239086}" destId="{FE4E830A-1EB6-40D0-8D8F-E38DCC4804BC}" srcOrd="0" destOrd="0" presId="urn:microsoft.com/office/officeart/2005/8/layout/hList1"/>
    <dgm:cxn modelId="{5B382BD9-96B4-4B85-B908-3BB57567E3D0}" type="presParOf" srcId="{E212F4D6-1908-4EC7-B6AD-187FD4239086}" destId="{8C9A7563-08DB-44E4-829C-476E2DA4E678}" srcOrd="1" destOrd="0" presId="urn:microsoft.com/office/officeart/2005/8/layout/hList1"/>
    <dgm:cxn modelId="{CD9B42FC-D508-4ACF-83F9-B588E4C0D204}" type="presParOf" srcId="{547D36C4-DD37-419E-BF78-DE27B974D185}" destId="{F44FE76F-3E3E-4AEF-8E5E-6C3E35F2063E}" srcOrd="1" destOrd="0" presId="urn:microsoft.com/office/officeart/2005/8/layout/hList1"/>
    <dgm:cxn modelId="{AFA8A9C2-0B9A-4734-90A3-3F8165C0F68A}" type="presParOf" srcId="{547D36C4-DD37-419E-BF78-DE27B974D185}" destId="{9FAD50AF-5CBC-4DA7-9067-E9BF054CF41A}" srcOrd="2" destOrd="0" presId="urn:microsoft.com/office/officeart/2005/8/layout/hList1"/>
    <dgm:cxn modelId="{3AFE7FA4-5508-4783-802D-4107509AD0B1}" type="presParOf" srcId="{9FAD50AF-5CBC-4DA7-9067-E9BF054CF41A}" destId="{CE43F6B5-6064-4535-B19A-11DB7A6F03DF}" srcOrd="0" destOrd="0" presId="urn:microsoft.com/office/officeart/2005/8/layout/hList1"/>
    <dgm:cxn modelId="{B4B36EB3-181B-4B4E-916B-C1931D3CB6F9}" type="presParOf" srcId="{9FAD50AF-5CBC-4DA7-9067-E9BF054CF41A}" destId="{F4A6C445-99DD-4A81-ABDF-A2F01A0EE4B4}" srcOrd="1" destOrd="0" presId="urn:microsoft.com/office/officeart/2005/8/layout/hList1"/>
    <dgm:cxn modelId="{C867E3B9-6108-4260-83B8-140F74A191E9}" type="presParOf" srcId="{547D36C4-DD37-419E-BF78-DE27B974D185}" destId="{F3585CFA-269F-49DC-A208-4DCA1A857A6B}" srcOrd="3" destOrd="0" presId="urn:microsoft.com/office/officeart/2005/8/layout/hList1"/>
    <dgm:cxn modelId="{2FA8586A-8EF4-46D1-94A4-7862C9210D33}" type="presParOf" srcId="{547D36C4-DD37-419E-BF78-DE27B974D185}" destId="{127A0761-6899-4D09-BC7F-2E310307FF6C}" srcOrd="4" destOrd="0" presId="urn:microsoft.com/office/officeart/2005/8/layout/hList1"/>
    <dgm:cxn modelId="{B29AE45C-89BD-405D-A1B5-7CDC03C3FECE}" type="presParOf" srcId="{127A0761-6899-4D09-BC7F-2E310307FF6C}" destId="{348ACF2C-FD01-48AA-98E8-AD9E6A651B4B}" srcOrd="0" destOrd="0" presId="urn:microsoft.com/office/officeart/2005/8/layout/hList1"/>
    <dgm:cxn modelId="{13F11A08-D503-4F70-9A99-CB332033C9A8}" type="presParOf" srcId="{127A0761-6899-4D09-BC7F-2E310307FF6C}" destId="{F9A76838-2E46-4296-8868-0FCBA316A7D5}"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5DF59F0-2D42-4639-BFF2-0D0F5591D40C}" type="doc">
      <dgm:prSet loTypeId="urn:microsoft.com/office/officeart/2008/layout/LinedList" loCatId="list" qsTypeId="urn:microsoft.com/office/officeart/2005/8/quickstyle/simple1" qsCatId="simple" csTypeId="urn:microsoft.com/office/officeart/2005/8/colors/accent2_3" csCatId="accent2"/>
      <dgm:spPr/>
      <dgm:t>
        <a:bodyPr/>
        <a:lstStyle/>
        <a:p>
          <a:endParaRPr lang="en-GB"/>
        </a:p>
      </dgm:t>
    </dgm:pt>
    <dgm:pt modelId="{4A8CA6CF-1CBC-4234-BBE5-A575DD50C0FB}">
      <dgm:prSet custT="1"/>
      <dgm:spPr/>
      <dgm:t>
        <a:bodyPr/>
        <a:lstStyle/>
        <a:p>
          <a:pPr algn="ctr" rtl="0"/>
          <a:r>
            <a:rPr lang="en-GB" sz="1800" dirty="0"/>
            <a:t>About 68% of values drawn from a </a:t>
          </a:r>
          <a:r>
            <a:rPr lang="en-GB" sz="1800" b="1" dirty="0"/>
            <a:t>normal distribution</a:t>
          </a:r>
          <a:r>
            <a:rPr lang="en-GB" sz="1800" dirty="0"/>
            <a:t> are within one standard deviation σ away from the mean; about 95% of the values lie within two standard deviations; and about 99.7% are within three standard deviations. This fact is known as the 68-95-99.7 (empirical) rule, or the 3-sigma rule.</a:t>
          </a:r>
        </a:p>
      </dgm:t>
    </dgm:pt>
    <dgm:pt modelId="{FCCB8DBA-DBFA-478C-97AC-9134923AC8BF}" type="parTrans" cxnId="{10009FDE-5614-4AAF-95CA-500C868675AD}">
      <dgm:prSet/>
      <dgm:spPr/>
      <dgm:t>
        <a:bodyPr/>
        <a:lstStyle/>
        <a:p>
          <a:pPr algn="ctr"/>
          <a:endParaRPr lang="en-GB" sz="1600"/>
        </a:p>
      </dgm:t>
    </dgm:pt>
    <dgm:pt modelId="{449CC9A9-A132-450E-8AEC-B2217BA5F134}" type="sibTrans" cxnId="{10009FDE-5614-4AAF-95CA-500C868675AD}">
      <dgm:prSet/>
      <dgm:spPr/>
      <dgm:t>
        <a:bodyPr/>
        <a:lstStyle/>
        <a:p>
          <a:pPr algn="ctr"/>
          <a:endParaRPr lang="en-GB" sz="1600"/>
        </a:p>
      </dgm:t>
    </dgm:pt>
    <dgm:pt modelId="{782A4D29-880C-4927-A364-6E5328A28F59}" type="pres">
      <dgm:prSet presAssocID="{95DF59F0-2D42-4639-BFF2-0D0F5591D40C}" presName="vert0" presStyleCnt="0">
        <dgm:presLayoutVars>
          <dgm:dir/>
          <dgm:animOne val="branch"/>
          <dgm:animLvl val="lvl"/>
        </dgm:presLayoutVars>
      </dgm:prSet>
      <dgm:spPr/>
    </dgm:pt>
    <dgm:pt modelId="{91AE49D3-DD19-4822-81B3-9019315A69B9}" type="pres">
      <dgm:prSet presAssocID="{4A8CA6CF-1CBC-4234-BBE5-A575DD50C0FB}" presName="thickLine" presStyleLbl="alignNode1" presStyleIdx="0" presStyleCnt="1"/>
      <dgm:spPr/>
    </dgm:pt>
    <dgm:pt modelId="{F7EFEACA-F4D0-4117-A3C8-6FED1EE19C5C}" type="pres">
      <dgm:prSet presAssocID="{4A8CA6CF-1CBC-4234-BBE5-A575DD50C0FB}" presName="horz1" presStyleCnt="0"/>
      <dgm:spPr/>
    </dgm:pt>
    <dgm:pt modelId="{6E4DD3B5-C660-4353-9EBE-8A6E6A5358F2}" type="pres">
      <dgm:prSet presAssocID="{4A8CA6CF-1CBC-4234-BBE5-A575DD50C0FB}" presName="tx1" presStyleLbl="revTx" presStyleIdx="0" presStyleCnt="1"/>
      <dgm:spPr/>
    </dgm:pt>
    <dgm:pt modelId="{5816AA65-2CEA-4438-B3DB-9B37CE5E3E69}" type="pres">
      <dgm:prSet presAssocID="{4A8CA6CF-1CBC-4234-BBE5-A575DD50C0FB}" presName="vert1" presStyleCnt="0"/>
      <dgm:spPr/>
    </dgm:pt>
  </dgm:ptLst>
  <dgm:cxnLst>
    <dgm:cxn modelId="{B310BB4B-94AA-44A4-B429-E884BF04EA9F}" type="presOf" srcId="{4A8CA6CF-1CBC-4234-BBE5-A575DD50C0FB}" destId="{6E4DD3B5-C660-4353-9EBE-8A6E6A5358F2}" srcOrd="0" destOrd="0" presId="urn:microsoft.com/office/officeart/2008/layout/LinedList"/>
    <dgm:cxn modelId="{C20F17D7-980A-483C-A62F-B5EB95EBB46C}" type="presOf" srcId="{95DF59F0-2D42-4639-BFF2-0D0F5591D40C}" destId="{782A4D29-880C-4927-A364-6E5328A28F59}" srcOrd="0" destOrd="0" presId="urn:microsoft.com/office/officeart/2008/layout/LinedList"/>
    <dgm:cxn modelId="{10009FDE-5614-4AAF-95CA-500C868675AD}" srcId="{95DF59F0-2D42-4639-BFF2-0D0F5591D40C}" destId="{4A8CA6CF-1CBC-4234-BBE5-A575DD50C0FB}" srcOrd="0" destOrd="0" parTransId="{FCCB8DBA-DBFA-478C-97AC-9134923AC8BF}" sibTransId="{449CC9A9-A132-450E-8AEC-B2217BA5F134}"/>
    <dgm:cxn modelId="{3AB2588B-E570-47AE-B1FD-EEFF78E3A303}" type="presParOf" srcId="{782A4D29-880C-4927-A364-6E5328A28F59}" destId="{91AE49D3-DD19-4822-81B3-9019315A69B9}" srcOrd="0" destOrd="0" presId="urn:microsoft.com/office/officeart/2008/layout/LinedList"/>
    <dgm:cxn modelId="{B076AB06-7C35-4FFB-A134-F27144E67E8E}" type="presParOf" srcId="{782A4D29-880C-4927-A364-6E5328A28F59}" destId="{F7EFEACA-F4D0-4117-A3C8-6FED1EE19C5C}" srcOrd="1" destOrd="0" presId="urn:microsoft.com/office/officeart/2008/layout/LinedList"/>
    <dgm:cxn modelId="{70D0E049-275D-4EB4-8598-DF8F9B307BFD}" type="presParOf" srcId="{F7EFEACA-F4D0-4117-A3C8-6FED1EE19C5C}" destId="{6E4DD3B5-C660-4353-9EBE-8A6E6A5358F2}" srcOrd="0" destOrd="0" presId="urn:microsoft.com/office/officeart/2008/layout/LinedList"/>
    <dgm:cxn modelId="{07FDA76C-123C-496F-995A-B4C65E03B891}" type="presParOf" srcId="{F7EFEACA-F4D0-4117-A3C8-6FED1EE19C5C}" destId="{5816AA65-2CEA-4438-B3DB-9B37CE5E3E6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9AC047-9E10-44F3-B0E7-5DA6D8413AC4}"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GB"/>
        </a:p>
      </dgm:t>
    </dgm:pt>
    <dgm:pt modelId="{B3ECBAA1-C41A-4ABD-953C-153C0877C082}">
      <dgm:prSet/>
      <dgm:spPr/>
      <dgm:t>
        <a:bodyPr/>
        <a:lstStyle/>
        <a:p>
          <a:pPr rtl="0"/>
          <a:r>
            <a:rPr lang="en-US" dirty="0"/>
            <a:t>Affective Component – Reflective of a person’s general feelings or emotions towards an object or subject (like, dislike, love, hate)</a:t>
          </a:r>
          <a:endParaRPr lang="en-GB" dirty="0"/>
        </a:p>
      </dgm:t>
    </dgm:pt>
    <dgm:pt modelId="{45C0C0AA-4F08-4110-8C29-FEB55D390756}" type="parTrans" cxnId="{DD9010E9-FCCF-4199-947D-85CDE4CC41DE}">
      <dgm:prSet/>
      <dgm:spPr/>
      <dgm:t>
        <a:bodyPr/>
        <a:lstStyle/>
        <a:p>
          <a:endParaRPr lang="en-GB"/>
        </a:p>
      </dgm:t>
    </dgm:pt>
    <dgm:pt modelId="{D511E6B5-0C3B-4EF9-82A4-9725E343BFD3}" type="sibTrans" cxnId="{DD9010E9-FCCF-4199-947D-85CDE4CC41DE}">
      <dgm:prSet/>
      <dgm:spPr/>
      <dgm:t>
        <a:bodyPr/>
        <a:lstStyle/>
        <a:p>
          <a:endParaRPr lang="en-GB"/>
        </a:p>
      </dgm:t>
    </dgm:pt>
    <dgm:pt modelId="{A1D423BF-D1DF-4122-823C-DE24181E6CB1}">
      <dgm:prSet/>
      <dgm:spPr/>
      <dgm:t>
        <a:bodyPr/>
        <a:lstStyle/>
        <a:p>
          <a:pPr rtl="0"/>
          <a:r>
            <a:rPr lang="en-US"/>
            <a:t>Cognitive Component – Reflective of a person’s awareness of and knowledge about an object or subject (know, believe)</a:t>
          </a:r>
          <a:endParaRPr lang="en-GB"/>
        </a:p>
      </dgm:t>
    </dgm:pt>
    <dgm:pt modelId="{5DB65CA9-37D6-43F3-859D-E72B73E0B6EA}" type="parTrans" cxnId="{E971E250-5B60-482B-A849-1BA72C52DCBC}">
      <dgm:prSet/>
      <dgm:spPr/>
      <dgm:t>
        <a:bodyPr/>
        <a:lstStyle/>
        <a:p>
          <a:endParaRPr lang="en-GB"/>
        </a:p>
      </dgm:t>
    </dgm:pt>
    <dgm:pt modelId="{082AB0FA-6871-4E9A-A2C0-00B2E6092A2F}" type="sibTrans" cxnId="{E971E250-5B60-482B-A849-1BA72C52DCBC}">
      <dgm:prSet/>
      <dgm:spPr/>
      <dgm:t>
        <a:bodyPr/>
        <a:lstStyle/>
        <a:p>
          <a:endParaRPr lang="en-GB"/>
        </a:p>
      </dgm:t>
    </dgm:pt>
    <dgm:pt modelId="{B8D75913-DAEB-401B-BB4C-D38525B73613}">
      <dgm:prSet/>
      <dgm:spPr/>
      <dgm:t>
        <a:bodyPr/>
        <a:lstStyle/>
        <a:p>
          <a:pPr rtl="0"/>
          <a:r>
            <a:rPr lang="en-US"/>
            <a:t>Behavioural Component – Reflective of a person’s intentions and behavioural expectations, and predisposition to action</a:t>
          </a:r>
          <a:endParaRPr lang="en-GB"/>
        </a:p>
      </dgm:t>
    </dgm:pt>
    <dgm:pt modelId="{82F669CE-E3B7-4ECE-86F6-41F0148B549D}" type="parTrans" cxnId="{B0ABC953-795B-4750-805B-1CF88593CCC6}">
      <dgm:prSet/>
      <dgm:spPr/>
      <dgm:t>
        <a:bodyPr/>
        <a:lstStyle/>
        <a:p>
          <a:endParaRPr lang="en-GB"/>
        </a:p>
      </dgm:t>
    </dgm:pt>
    <dgm:pt modelId="{516F8922-7D08-47CB-80B6-D94DA6C5718F}" type="sibTrans" cxnId="{B0ABC953-795B-4750-805B-1CF88593CCC6}">
      <dgm:prSet/>
      <dgm:spPr/>
      <dgm:t>
        <a:bodyPr/>
        <a:lstStyle/>
        <a:p>
          <a:endParaRPr lang="en-GB"/>
        </a:p>
      </dgm:t>
    </dgm:pt>
    <dgm:pt modelId="{A3AF4248-A24D-4587-AABA-FE9EE48F63FA}" type="pres">
      <dgm:prSet presAssocID="{789AC047-9E10-44F3-B0E7-5DA6D8413AC4}" presName="Name0" presStyleCnt="0">
        <dgm:presLayoutVars>
          <dgm:dir/>
          <dgm:resizeHandles val="exact"/>
        </dgm:presLayoutVars>
      </dgm:prSet>
      <dgm:spPr/>
    </dgm:pt>
    <dgm:pt modelId="{0B7C23E2-F066-4AE6-A01E-1BEA8F28D910}" type="pres">
      <dgm:prSet presAssocID="{B3ECBAA1-C41A-4ABD-953C-153C0877C082}" presName="node" presStyleLbl="node1" presStyleIdx="0" presStyleCnt="3">
        <dgm:presLayoutVars>
          <dgm:bulletEnabled val="1"/>
        </dgm:presLayoutVars>
      </dgm:prSet>
      <dgm:spPr/>
    </dgm:pt>
    <dgm:pt modelId="{D4DD1986-92F7-475E-B1F8-DA203CDC3691}" type="pres">
      <dgm:prSet presAssocID="{D511E6B5-0C3B-4EF9-82A4-9725E343BFD3}" presName="sibTrans" presStyleLbl="sibTrans2D1" presStyleIdx="0" presStyleCnt="2"/>
      <dgm:spPr/>
    </dgm:pt>
    <dgm:pt modelId="{0CC3B13A-0111-4E08-B9DA-276F4ADE6BD4}" type="pres">
      <dgm:prSet presAssocID="{D511E6B5-0C3B-4EF9-82A4-9725E343BFD3}" presName="connectorText" presStyleLbl="sibTrans2D1" presStyleIdx="0" presStyleCnt="2"/>
      <dgm:spPr/>
    </dgm:pt>
    <dgm:pt modelId="{01861DE5-95EC-4293-A322-515186E54106}" type="pres">
      <dgm:prSet presAssocID="{A1D423BF-D1DF-4122-823C-DE24181E6CB1}" presName="node" presStyleLbl="node1" presStyleIdx="1" presStyleCnt="3">
        <dgm:presLayoutVars>
          <dgm:bulletEnabled val="1"/>
        </dgm:presLayoutVars>
      </dgm:prSet>
      <dgm:spPr/>
    </dgm:pt>
    <dgm:pt modelId="{79F0DD3F-814A-4B9C-8B32-1BE42424E529}" type="pres">
      <dgm:prSet presAssocID="{082AB0FA-6871-4E9A-A2C0-00B2E6092A2F}" presName="sibTrans" presStyleLbl="sibTrans2D1" presStyleIdx="1" presStyleCnt="2"/>
      <dgm:spPr/>
    </dgm:pt>
    <dgm:pt modelId="{F70CCA05-8B7F-41B3-A4E5-DBD7403A4503}" type="pres">
      <dgm:prSet presAssocID="{082AB0FA-6871-4E9A-A2C0-00B2E6092A2F}" presName="connectorText" presStyleLbl="sibTrans2D1" presStyleIdx="1" presStyleCnt="2"/>
      <dgm:spPr/>
    </dgm:pt>
    <dgm:pt modelId="{D84AFBF6-D583-44FD-86A0-C5988A98E1A2}" type="pres">
      <dgm:prSet presAssocID="{B8D75913-DAEB-401B-BB4C-D38525B73613}" presName="node" presStyleLbl="node1" presStyleIdx="2" presStyleCnt="3">
        <dgm:presLayoutVars>
          <dgm:bulletEnabled val="1"/>
        </dgm:presLayoutVars>
      </dgm:prSet>
      <dgm:spPr/>
    </dgm:pt>
  </dgm:ptLst>
  <dgm:cxnLst>
    <dgm:cxn modelId="{D0904F3D-3491-4B76-8A8A-AEA7C2064E96}" type="presOf" srcId="{B8D75913-DAEB-401B-BB4C-D38525B73613}" destId="{D84AFBF6-D583-44FD-86A0-C5988A98E1A2}" srcOrd="0" destOrd="0" presId="urn:microsoft.com/office/officeart/2005/8/layout/process1"/>
    <dgm:cxn modelId="{611BA56E-AD87-4C6C-8482-35474FF29034}" type="presOf" srcId="{082AB0FA-6871-4E9A-A2C0-00B2E6092A2F}" destId="{F70CCA05-8B7F-41B3-A4E5-DBD7403A4503}" srcOrd="1" destOrd="0" presId="urn:microsoft.com/office/officeart/2005/8/layout/process1"/>
    <dgm:cxn modelId="{E971E250-5B60-482B-A849-1BA72C52DCBC}" srcId="{789AC047-9E10-44F3-B0E7-5DA6D8413AC4}" destId="{A1D423BF-D1DF-4122-823C-DE24181E6CB1}" srcOrd="1" destOrd="0" parTransId="{5DB65CA9-37D6-43F3-859D-E72B73E0B6EA}" sibTransId="{082AB0FA-6871-4E9A-A2C0-00B2E6092A2F}"/>
    <dgm:cxn modelId="{B0ABC953-795B-4750-805B-1CF88593CCC6}" srcId="{789AC047-9E10-44F3-B0E7-5DA6D8413AC4}" destId="{B8D75913-DAEB-401B-BB4C-D38525B73613}" srcOrd="2" destOrd="0" parTransId="{82F669CE-E3B7-4ECE-86F6-41F0148B549D}" sibTransId="{516F8922-7D08-47CB-80B6-D94DA6C5718F}"/>
    <dgm:cxn modelId="{38FFDF78-72CC-40D7-B91D-D2E73B7B38CB}" type="presOf" srcId="{082AB0FA-6871-4E9A-A2C0-00B2E6092A2F}" destId="{79F0DD3F-814A-4B9C-8B32-1BE42424E529}" srcOrd="0" destOrd="0" presId="urn:microsoft.com/office/officeart/2005/8/layout/process1"/>
    <dgm:cxn modelId="{82CEC2CC-EED9-4995-A90D-E31B2BDCB69F}" type="presOf" srcId="{789AC047-9E10-44F3-B0E7-5DA6D8413AC4}" destId="{A3AF4248-A24D-4587-AABA-FE9EE48F63FA}" srcOrd="0" destOrd="0" presId="urn:microsoft.com/office/officeart/2005/8/layout/process1"/>
    <dgm:cxn modelId="{F42B2FD1-09F0-46C3-AF91-F3A291FBC9E2}" type="presOf" srcId="{D511E6B5-0C3B-4EF9-82A4-9725E343BFD3}" destId="{D4DD1986-92F7-475E-B1F8-DA203CDC3691}" srcOrd="0" destOrd="0" presId="urn:microsoft.com/office/officeart/2005/8/layout/process1"/>
    <dgm:cxn modelId="{DD9010E9-FCCF-4199-947D-85CDE4CC41DE}" srcId="{789AC047-9E10-44F3-B0E7-5DA6D8413AC4}" destId="{B3ECBAA1-C41A-4ABD-953C-153C0877C082}" srcOrd="0" destOrd="0" parTransId="{45C0C0AA-4F08-4110-8C29-FEB55D390756}" sibTransId="{D511E6B5-0C3B-4EF9-82A4-9725E343BFD3}"/>
    <dgm:cxn modelId="{DD66E4EE-3475-49FD-BB0E-C79A9D8FD5FB}" type="presOf" srcId="{B3ECBAA1-C41A-4ABD-953C-153C0877C082}" destId="{0B7C23E2-F066-4AE6-A01E-1BEA8F28D910}" srcOrd="0" destOrd="0" presId="urn:microsoft.com/office/officeart/2005/8/layout/process1"/>
    <dgm:cxn modelId="{074FB3F2-4C7C-4E1A-A22A-FEA3D3C34F9B}" type="presOf" srcId="{D511E6B5-0C3B-4EF9-82A4-9725E343BFD3}" destId="{0CC3B13A-0111-4E08-B9DA-276F4ADE6BD4}" srcOrd="1" destOrd="0" presId="urn:microsoft.com/office/officeart/2005/8/layout/process1"/>
    <dgm:cxn modelId="{6D3837FC-2DFD-4FE2-8763-7F54020705B5}" type="presOf" srcId="{A1D423BF-D1DF-4122-823C-DE24181E6CB1}" destId="{01861DE5-95EC-4293-A322-515186E54106}" srcOrd="0" destOrd="0" presId="urn:microsoft.com/office/officeart/2005/8/layout/process1"/>
    <dgm:cxn modelId="{9C7E8A67-E5CA-4F3A-9E13-41ECED98B8C2}" type="presParOf" srcId="{A3AF4248-A24D-4587-AABA-FE9EE48F63FA}" destId="{0B7C23E2-F066-4AE6-A01E-1BEA8F28D910}" srcOrd="0" destOrd="0" presId="urn:microsoft.com/office/officeart/2005/8/layout/process1"/>
    <dgm:cxn modelId="{A4071801-864C-4CFE-8625-23FDD66879AD}" type="presParOf" srcId="{A3AF4248-A24D-4587-AABA-FE9EE48F63FA}" destId="{D4DD1986-92F7-475E-B1F8-DA203CDC3691}" srcOrd="1" destOrd="0" presId="urn:microsoft.com/office/officeart/2005/8/layout/process1"/>
    <dgm:cxn modelId="{5E9BE0A8-6FE3-421F-9DD4-17966FA1BB4B}" type="presParOf" srcId="{D4DD1986-92F7-475E-B1F8-DA203CDC3691}" destId="{0CC3B13A-0111-4E08-B9DA-276F4ADE6BD4}" srcOrd="0" destOrd="0" presId="urn:microsoft.com/office/officeart/2005/8/layout/process1"/>
    <dgm:cxn modelId="{FF41D90B-5651-424E-86DD-588F38D44B74}" type="presParOf" srcId="{A3AF4248-A24D-4587-AABA-FE9EE48F63FA}" destId="{01861DE5-95EC-4293-A322-515186E54106}" srcOrd="2" destOrd="0" presId="urn:microsoft.com/office/officeart/2005/8/layout/process1"/>
    <dgm:cxn modelId="{DFDCC89E-F521-4102-B508-70ED3F9EDF10}" type="presParOf" srcId="{A3AF4248-A24D-4587-AABA-FE9EE48F63FA}" destId="{79F0DD3F-814A-4B9C-8B32-1BE42424E529}" srcOrd="3" destOrd="0" presId="urn:microsoft.com/office/officeart/2005/8/layout/process1"/>
    <dgm:cxn modelId="{C425EB58-B191-4470-974F-27650E3E34D9}" type="presParOf" srcId="{79F0DD3F-814A-4B9C-8B32-1BE42424E529}" destId="{F70CCA05-8B7F-41B3-A4E5-DBD7403A4503}" srcOrd="0" destOrd="0" presId="urn:microsoft.com/office/officeart/2005/8/layout/process1"/>
    <dgm:cxn modelId="{0E27F931-DC94-4CF5-819E-90F50185C974}" type="presParOf" srcId="{A3AF4248-A24D-4587-AABA-FE9EE48F63FA}" destId="{D84AFBF6-D583-44FD-86A0-C5988A98E1A2}"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C5F61C1-B4D5-495D-AAEE-6D2AC1A5A447}"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BBB232DF-700D-450B-9080-C70B39B9763E}">
      <dgm:prSet/>
      <dgm:spPr/>
      <dgm:t>
        <a:bodyPr/>
        <a:lstStyle/>
        <a:p>
          <a:pPr rtl="0"/>
          <a:r>
            <a:rPr lang="en-US"/>
            <a:t>It is possible to express attitudes using verbal statements</a:t>
          </a:r>
          <a:endParaRPr lang="en-GB"/>
        </a:p>
      </dgm:t>
    </dgm:pt>
    <dgm:pt modelId="{9BF1BB97-C5C4-4778-A17D-424A1877DB87}" type="parTrans" cxnId="{A8283F02-B226-48D4-B83C-80AE11AC8F6D}">
      <dgm:prSet/>
      <dgm:spPr/>
      <dgm:t>
        <a:bodyPr/>
        <a:lstStyle/>
        <a:p>
          <a:endParaRPr lang="en-GB"/>
        </a:p>
      </dgm:t>
    </dgm:pt>
    <dgm:pt modelId="{DBE24082-955D-4630-BF5B-A4A5D8699AB5}" type="sibTrans" cxnId="{A8283F02-B226-48D4-B83C-80AE11AC8F6D}">
      <dgm:prSet/>
      <dgm:spPr/>
      <dgm:t>
        <a:bodyPr/>
        <a:lstStyle/>
        <a:p>
          <a:endParaRPr lang="en-GB"/>
        </a:p>
      </dgm:t>
    </dgm:pt>
    <dgm:pt modelId="{902DD3E9-CBA6-4E63-860D-7CB19C733FD0}">
      <dgm:prSet/>
      <dgm:spPr/>
      <dgm:t>
        <a:bodyPr/>
        <a:lstStyle/>
        <a:p>
          <a:pPr rtl="0"/>
          <a:r>
            <a:rPr lang="en-US"/>
            <a:t>A verbal statement will have the same meaning for all participants</a:t>
          </a:r>
          <a:endParaRPr lang="en-GB"/>
        </a:p>
      </dgm:t>
    </dgm:pt>
    <dgm:pt modelId="{E39241EF-FBA4-47A4-9AB1-71EBBD85B7CE}" type="parTrans" cxnId="{BF46C6AB-3366-47FA-B9D0-E68DA01577B8}">
      <dgm:prSet/>
      <dgm:spPr/>
      <dgm:t>
        <a:bodyPr/>
        <a:lstStyle/>
        <a:p>
          <a:endParaRPr lang="en-GB"/>
        </a:p>
      </dgm:t>
    </dgm:pt>
    <dgm:pt modelId="{3D98C060-B34B-4F52-AE92-42C3C3470879}" type="sibTrans" cxnId="{BF46C6AB-3366-47FA-B9D0-E68DA01577B8}">
      <dgm:prSet/>
      <dgm:spPr/>
      <dgm:t>
        <a:bodyPr/>
        <a:lstStyle/>
        <a:p>
          <a:endParaRPr lang="en-GB"/>
        </a:p>
      </dgm:t>
    </dgm:pt>
    <dgm:pt modelId="{F7113C8C-6E4A-4A6D-BD54-450AAD0AA979}">
      <dgm:prSet/>
      <dgm:spPr/>
      <dgm:t>
        <a:bodyPr/>
        <a:lstStyle/>
        <a:p>
          <a:pPr rtl="0"/>
          <a:r>
            <a:rPr lang="en-US"/>
            <a:t>Attitudes expressed as verbal statements can be measured or quantified</a:t>
          </a:r>
          <a:endParaRPr lang="en-GB"/>
        </a:p>
      </dgm:t>
    </dgm:pt>
    <dgm:pt modelId="{7809A973-2CA0-4506-82F4-49E5DD979F47}" type="parTrans" cxnId="{09575415-2650-4FC1-8DFA-2E5BBC1BF4DB}">
      <dgm:prSet/>
      <dgm:spPr/>
      <dgm:t>
        <a:bodyPr/>
        <a:lstStyle/>
        <a:p>
          <a:endParaRPr lang="en-GB"/>
        </a:p>
      </dgm:t>
    </dgm:pt>
    <dgm:pt modelId="{3D5C47FF-9163-43B7-BA13-56C7B5FDDAA0}" type="sibTrans" cxnId="{09575415-2650-4FC1-8DFA-2E5BBC1BF4DB}">
      <dgm:prSet/>
      <dgm:spPr/>
      <dgm:t>
        <a:bodyPr/>
        <a:lstStyle/>
        <a:p>
          <a:endParaRPr lang="en-GB"/>
        </a:p>
      </dgm:t>
    </dgm:pt>
    <dgm:pt modelId="{D93BDE62-2F12-4CEB-8A88-A4DBD9A94EE6}" type="pres">
      <dgm:prSet presAssocID="{7C5F61C1-B4D5-495D-AAEE-6D2AC1A5A447}" presName="linear" presStyleCnt="0">
        <dgm:presLayoutVars>
          <dgm:animLvl val="lvl"/>
          <dgm:resizeHandles val="exact"/>
        </dgm:presLayoutVars>
      </dgm:prSet>
      <dgm:spPr/>
    </dgm:pt>
    <dgm:pt modelId="{042309D3-336C-4943-ADF3-940161B218A9}" type="pres">
      <dgm:prSet presAssocID="{BBB232DF-700D-450B-9080-C70B39B9763E}" presName="parentText" presStyleLbl="node1" presStyleIdx="0" presStyleCnt="3">
        <dgm:presLayoutVars>
          <dgm:chMax val="0"/>
          <dgm:bulletEnabled val="1"/>
        </dgm:presLayoutVars>
      </dgm:prSet>
      <dgm:spPr/>
    </dgm:pt>
    <dgm:pt modelId="{B8EC1E67-52E5-45B9-8318-DCDD0544E6AA}" type="pres">
      <dgm:prSet presAssocID="{DBE24082-955D-4630-BF5B-A4A5D8699AB5}" presName="spacer" presStyleCnt="0"/>
      <dgm:spPr/>
    </dgm:pt>
    <dgm:pt modelId="{63021205-CB09-4F0C-B9B8-F917CF1E2168}" type="pres">
      <dgm:prSet presAssocID="{902DD3E9-CBA6-4E63-860D-7CB19C733FD0}" presName="parentText" presStyleLbl="node1" presStyleIdx="1" presStyleCnt="3">
        <dgm:presLayoutVars>
          <dgm:chMax val="0"/>
          <dgm:bulletEnabled val="1"/>
        </dgm:presLayoutVars>
      </dgm:prSet>
      <dgm:spPr/>
    </dgm:pt>
    <dgm:pt modelId="{40D21D35-843A-4391-814F-F765A9B1D46D}" type="pres">
      <dgm:prSet presAssocID="{3D98C060-B34B-4F52-AE92-42C3C3470879}" presName="spacer" presStyleCnt="0"/>
      <dgm:spPr/>
    </dgm:pt>
    <dgm:pt modelId="{63E01C72-3A28-44FB-AD0B-5E50A97915DB}" type="pres">
      <dgm:prSet presAssocID="{F7113C8C-6E4A-4A6D-BD54-450AAD0AA979}" presName="parentText" presStyleLbl="node1" presStyleIdx="2" presStyleCnt="3">
        <dgm:presLayoutVars>
          <dgm:chMax val="0"/>
          <dgm:bulletEnabled val="1"/>
        </dgm:presLayoutVars>
      </dgm:prSet>
      <dgm:spPr/>
    </dgm:pt>
  </dgm:ptLst>
  <dgm:cxnLst>
    <dgm:cxn modelId="{A8283F02-B226-48D4-B83C-80AE11AC8F6D}" srcId="{7C5F61C1-B4D5-495D-AAEE-6D2AC1A5A447}" destId="{BBB232DF-700D-450B-9080-C70B39B9763E}" srcOrd="0" destOrd="0" parTransId="{9BF1BB97-C5C4-4778-A17D-424A1877DB87}" sibTransId="{DBE24082-955D-4630-BF5B-A4A5D8699AB5}"/>
    <dgm:cxn modelId="{09575415-2650-4FC1-8DFA-2E5BBC1BF4DB}" srcId="{7C5F61C1-B4D5-495D-AAEE-6D2AC1A5A447}" destId="{F7113C8C-6E4A-4A6D-BD54-450AAD0AA979}" srcOrd="2" destOrd="0" parTransId="{7809A973-2CA0-4506-82F4-49E5DD979F47}" sibTransId="{3D5C47FF-9163-43B7-BA13-56C7B5FDDAA0}"/>
    <dgm:cxn modelId="{BAEBAB29-65A7-4510-A726-F73B398C8950}" type="presOf" srcId="{7C5F61C1-B4D5-495D-AAEE-6D2AC1A5A447}" destId="{D93BDE62-2F12-4CEB-8A88-A4DBD9A94EE6}" srcOrd="0" destOrd="0" presId="urn:microsoft.com/office/officeart/2005/8/layout/vList2"/>
    <dgm:cxn modelId="{0FA86551-A013-4FD1-BDAD-1D6892BAF432}" type="presOf" srcId="{F7113C8C-6E4A-4A6D-BD54-450AAD0AA979}" destId="{63E01C72-3A28-44FB-AD0B-5E50A97915DB}" srcOrd="0" destOrd="0" presId="urn:microsoft.com/office/officeart/2005/8/layout/vList2"/>
    <dgm:cxn modelId="{BF46C6AB-3366-47FA-B9D0-E68DA01577B8}" srcId="{7C5F61C1-B4D5-495D-AAEE-6D2AC1A5A447}" destId="{902DD3E9-CBA6-4E63-860D-7CB19C733FD0}" srcOrd="1" destOrd="0" parTransId="{E39241EF-FBA4-47A4-9AB1-71EBBD85B7CE}" sibTransId="{3D98C060-B34B-4F52-AE92-42C3C3470879}"/>
    <dgm:cxn modelId="{6DB411E7-A3AE-4777-8418-B1CC56428417}" type="presOf" srcId="{BBB232DF-700D-450B-9080-C70B39B9763E}" destId="{042309D3-336C-4943-ADF3-940161B218A9}" srcOrd="0" destOrd="0" presId="urn:microsoft.com/office/officeart/2005/8/layout/vList2"/>
    <dgm:cxn modelId="{D01561F3-22CF-4C74-A9C9-DFCF0D9D0C7C}" type="presOf" srcId="{902DD3E9-CBA6-4E63-860D-7CB19C733FD0}" destId="{63021205-CB09-4F0C-B9B8-F917CF1E2168}" srcOrd="0" destOrd="0" presId="urn:microsoft.com/office/officeart/2005/8/layout/vList2"/>
    <dgm:cxn modelId="{8A582A0F-7D36-497A-B964-19F1A7CE6EB0}" type="presParOf" srcId="{D93BDE62-2F12-4CEB-8A88-A4DBD9A94EE6}" destId="{042309D3-336C-4943-ADF3-940161B218A9}" srcOrd="0" destOrd="0" presId="urn:microsoft.com/office/officeart/2005/8/layout/vList2"/>
    <dgm:cxn modelId="{88633CBA-0A3E-446F-A99A-BC3AF68144E0}" type="presParOf" srcId="{D93BDE62-2F12-4CEB-8A88-A4DBD9A94EE6}" destId="{B8EC1E67-52E5-45B9-8318-DCDD0544E6AA}" srcOrd="1" destOrd="0" presId="urn:microsoft.com/office/officeart/2005/8/layout/vList2"/>
    <dgm:cxn modelId="{D1A38C84-10D1-4FC2-B63A-D3FC9D45B4A9}" type="presParOf" srcId="{D93BDE62-2F12-4CEB-8A88-A4DBD9A94EE6}" destId="{63021205-CB09-4F0C-B9B8-F917CF1E2168}" srcOrd="2" destOrd="0" presId="urn:microsoft.com/office/officeart/2005/8/layout/vList2"/>
    <dgm:cxn modelId="{74133FAD-59E7-4ED1-8931-4B71AEF76022}" type="presParOf" srcId="{D93BDE62-2F12-4CEB-8A88-A4DBD9A94EE6}" destId="{40D21D35-843A-4391-814F-F765A9B1D46D}" srcOrd="3" destOrd="0" presId="urn:microsoft.com/office/officeart/2005/8/layout/vList2"/>
    <dgm:cxn modelId="{C3307571-418F-4DF7-B703-3FC1A27D6DA3}" type="presParOf" srcId="{D93BDE62-2F12-4CEB-8A88-A4DBD9A94EE6}" destId="{63E01C72-3A28-44FB-AD0B-5E50A97915D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BE0D8D9-A210-4773-8174-30F62DC83480}" type="doc">
      <dgm:prSet loTypeId="urn:microsoft.com/office/officeart/2008/layout/LinedList" loCatId="hierarchy" qsTypeId="urn:microsoft.com/office/officeart/2005/8/quickstyle/simple1" qsCatId="simple" csTypeId="urn:microsoft.com/office/officeart/2005/8/colors/accent1_2" csCatId="accent1"/>
      <dgm:spPr/>
      <dgm:t>
        <a:bodyPr/>
        <a:lstStyle/>
        <a:p>
          <a:endParaRPr lang="en-GB"/>
        </a:p>
      </dgm:t>
    </dgm:pt>
    <dgm:pt modelId="{00974AD4-215F-456E-AB75-AE26F0DB8D41}">
      <dgm:prSet/>
      <dgm:spPr/>
      <dgm:t>
        <a:bodyPr/>
        <a:lstStyle/>
        <a:p>
          <a:pPr rtl="0"/>
          <a:r>
            <a:rPr lang="en-US"/>
            <a:t>This scale consists of a series of statements where the respondent provides answers in the form of agreement or disagreement. </a:t>
          </a:r>
          <a:endParaRPr lang="en-GB"/>
        </a:p>
      </dgm:t>
    </dgm:pt>
    <dgm:pt modelId="{79B1B508-8724-4151-8451-EC9B6F9F2AE1}" type="parTrans" cxnId="{05801B2A-AD2A-4E97-9210-0960F0042C5E}">
      <dgm:prSet/>
      <dgm:spPr/>
      <dgm:t>
        <a:bodyPr/>
        <a:lstStyle/>
        <a:p>
          <a:endParaRPr lang="en-GB"/>
        </a:p>
      </dgm:t>
    </dgm:pt>
    <dgm:pt modelId="{C99F367B-049B-49D3-91B4-04DB1EDBF458}" type="sibTrans" cxnId="{05801B2A-AD2A-4E97-9210-0960F0042C5E}">
      <dgm:prSet/>
      <dgm:spPr/>
      <dgm:t>
        <a:bodyPr/>
        <a:lstStyle/>
        <a:p>
          <a:endParaRPr lang="en-GB"/>
        </a:p>
      </dgm:t>
    </dgm:pt>
    <dgm:pt modelId="{39F33D66-C616-4AE0-943C-F9D587BB441F}">
      <dgm:prSet/>
      <dgm:spPr/>
      <dgm:t>
        <a:bodyPr/>
        <a:lstStyle/>
        <a:p>
          <a:pPr rtl="0"/>
          <a:r>
            <a:rPr lang="en-US" dirty="0"/>
            <a:t>The respondent selects a numerical score for each statement to indicate the degree of agreement or otherwise.</a:t>
          </a:r>
          <a:endParaRPr lang="en-GB" dirty="0"/>
        </a:p>
      </dgm:t>
    </dgm:pt>
    <dgm:pt modelId="{C14FB0AC-A32B-41AA-B317-36ED52C345BB}" type="parTrans" cxnId="{FA54E68C-574C-43DC-AA2B-EC9DD098F38F}">
      <dgm:prSet/>
      <dgm:spPr/>
      <dgm:t>
        <a:bodyPr/>
        <a:lstStyle/>
        <a:p>
          <a:endParaRPr lang="en-GB"/>
        </a:p>
      </dgm:t>
    </dgm:pt>
    <dgm:pt modelId="{840D731F-7052-4EE5-9680-7CD4F0C67CD0}" type="sibTrans" cxnId="{FA54E68C-574C-43DC-AA2B-EC9DD098F38F}">
      <dgm:prSet/>
      <dgm:spPr/>
      <dgm:t>
        <a:bodyPr/>
        <a:lstStyle/>
        <a:p>
          <a:endParaRPr lang="en-GB"/>
        </a:p>
      </dgm:t>
    </dgm:pt>
    <dgm:pt modelId="{DC4C5DB7-4AFD-4DAD-AACB-453E1277E4CE}">
      <dgm:prSet/>
      <dgm:spPr/>
      <dgm:t>
        <a:bodyPr/>
        <a:lstStyle/>
        <a:p>
          <a:pPr rtl="0"/>
          <a:r>
            <a:rPr lang="en-US" dirty="0"/>
            <a:t>Each such score is finally added up to measure the respondents attitude.</a:t>
          </a:r>
          <a:endParaRPr lang="en-GB" dirty="0"/>
        </a:p>
      </dgm:t>
    </dgm:pt>
    <dgm:pt modelId="{45488B31-BB7F-429E-A504-4B69AE0FBD7C}" type="parTrans" cxnId="{50F84F17-7488-446C-BD56-E8E1D6071580}">
      <dgm:prSet/>
      <dgm:spPr/>
      <dgm:t>
        <a:bodyPr/>
        <a:lstStyle/>
        <a:p>
          <a:endParaRPr lang="en-GB"/>
        </a:p>
      </dgm:t>
    </dgm:pt>
    <dgm:pt modelId="{085F923E-3EC9-4FEF-ACDB-26E2FB851572}" type="sibTrans" cxnId="{50F84F17-7488-446C-BD56-E8E1D6071580}">
      <dgm:prSet/>
      <dgm:spPr/>
      <dgm:t>
        <a:bodyPr/>
        <a:lstStyle/>
        <a:p>
          <a:endParaRPr lang="en-GB"/>
        </a:p>
      </dgm:t>
    </dgm:pt>
    <dgm:pt modelId="{2E2965A6-254A-4048-85A0-408749106D31}" type="pres">
      <dgm:prSet presAssocID="{9BE0D8D9-A210-4773-8174-30F62DC83480}" presName="vert0" presStyleCnt="0">
        <dgm:presLayoutVars>
          <dgm:dir/>
          <dgm:animOne val="branch"/>
          <dgm:animLvl val="lvl"/>
        </dgm:presLayoutVars>
      </dgm:prSet>
      <dgm:spPr/>
    </dgm:pt>
    <dgm:pt modelId="{B08DBA01-D5C7-4EE5-BE31-6C572CC4D53A}" type="pres">
      <dgm:prSet presAssocID="{00974AD4-215F-456E-AB75-AE26F0DB8D41}" presName="thickLine" presStyleLbl="alignNode1" presStyleIdx="0" presStyleCnt="3"/>
      <dgm:spPr/>
    </dgm:pt>
    <dgm:pt modelId="{8EE308B9-CE50-467D-AF5E-8A87216B73CB}" type="pres">
      <dgm:prSet presAssocID="{00974AD4-215F-456E-AB75-AE26F0DB8D41}" presName="horz1" presStyleCnt="0"/>
      <dgm:spPr/>
    </dgm:pt>
    <dgm:pt modelId="{61D2D89E-F9AF-4575-865C-08C81E5E6008}" type="pres">
      <dgm:prSet presAssocID="{00974AD4-215F-456E-AB75-AE26F0DB8D41}" presName="tx1" presStyleLbl="revTx" presStyleIdx="0" presStyleCnt="3"/>
      <dgm:spPr/>
    </dgm:pt>
    <dgm:pt modelId="{DD541E39-B059-4238-9D5E-B99CC76AF0C9}" type="pres">
      <dgm:prSet presAssocID="{00974AD4-215F-456E-AB75-AE26F0DB8D41}" presName="vert1" presStyleCnt="0"/>
      <dgm:spPr/>
    </dgm:pt>
    <dgm:pt modelId="{6CBAA9F1-5A84-4124-AD87-3590D7344E4F}" type="pres">
      <dgm:prSet presAssocID="{39F33D66-C616-4AE0-943C-F9D587BB441F}" presName="thickLine" presStyleLbl="alignNode1" presStyleIdx="1" presStyleCnt="3"/>
      <dgm:spPr/>
    </dgm:pt>
    <dgm:pt modelId="{224AEBCD-BB23-49A0-873B-DBB19DFD4D09}" type="pres">
      <dgm:prSet presAssocID="{39F33D66-C616-4AE0-943C-F9D587BB441F}" presName="horz1" presStyleCnt="0"/>
      <dgm:spPr/>
    </dgm:pt>
    <dgm:pt modelId="{37E3A183-8ECA-4D28-A1BD-0613402908F3}" type="pres">
      <dgm:prSet presAssocID="{39F33D66-C616-4AE0-943C-F9D587BB441F}" presName="tx1" presStyleLbl="revTx" presStyleIdx="1" presStyleCnt="3"/>
      <dgm:spPr/>
    </dgm:pt>
    <dgm:pt modelId="{2323885C-1188-4721-AD2C-AD7D644DC133}" type="pres">
      <dgm:prSet presAssocID="{39F33D66-C616-4AE0-943C-F9D587BB441F}" presName="vert1" presStyleCnt="0"/>
      <dgm:spPr/>
    </dgm:pt>
    <dgm:pt modelId="{45A73086-28BB-4254-B63C-4960A2E6D8C6}" type="pres">
      <dgm:prSet presAssocID="{DC4C5DB7-4AFD-4DAD-AACB-453E1277E4CE}" presName="thickLine" presStyleLbl="alignNode1" presStyleIdx="2" presStyleCnt="3"/>
      <dgm:spPr/>
    </dgm:pt>
    <dgm:pt modelId="{83C4076F-FA19-440E-A36E-C9E57F0FEC0B}" type="pres">
      <dgm:prSet presAssocID="{DC4C5DB7-4AFD-4DAD-AACB-453E1277E4CE}" presName="horz1" presStyleCnt="0"/>
      <dgm:spPr/>
    </dgm:pt>
    <dgm:pt modelId="{9C40093E-C247-4454-95AF-6CB0CC05FB23}" type="pres">
      <dgm:prSet presAssocID="{DC4C5DB7-4AFD-4DAD-AACB-453E1277E4CE}" presName="tx1" presStyleLbl="revTx" presStyleIdx="2" presStyleCnt="3"/>
      <dgm:spPr/>
    </dgm:pt>
    <dgm:pt modelId="{0EE04BAD-F06C-4CC5-801B-8C56F6386A5E}" type="pres">
      <dgm:prSet presAssocID="{DC4C5DB7-4AFD-4DAD-AACB-453E1277E4CE}" presName="vert1" presStyleCnt="0"/>
      <dgm:spPr/>
    </dgm:pt>
  </dgm:ptLst>
  <dgm:cxnLst>
    <dgm:cxn modelId="{50F84F17-7488-446C-BD56-E8E1D6071580}" srcId="{9BE0D8D9-A210-4773-8174-30F62DC83480}" destId="{DC4C5DB7-4AFD-4DAD-AACB-453E1277E4CE}" srcOrd="2" destOrd="0" parTransId="{45488B31-BB7F-429E-A504-4B69AE0FBD7C}" sibTransId="{085F923E-3EC9-4FEF-ACDB-26E2FB851572}"/>
    <dgm:cxn modelId="{05801B2A-AD2A-4E97-9210-0960F0042C5E}" srcId="{9BE0D8D9-A210-4773-8174-30F62DC83480}" destId="{00974AD4-215F-456E-AB75-AE26F0DB8D41}" srcOrd="0" destOrd="0" parTransId="{79B1B508-8724-4151-8451-EC9B6F9F2AE1}" sibTransId="{C99F367B-049B-49D3-91B4-04DB1EDBF458}"/>
    <dgm:cxn modelId="{DA947D47-775B-4B06-89E0-0B4B7AF323C1}" type="presOf" srcId="{9BE0D8D9-A210-4773-8174-30F62DC83480}" destId="{2E2965A6-254A-4048-85A0-408749106D31}" srcOrd="0" destOrd="0" presId="urn:microsoft.com/office/officeart/2008/layout/LinedList"/>
    <dgm:cxn modelId="{E81CDD52-283A-47C1-A981-F1CF4FA32753}" type="presOf" srcId="{39F33D66-C616-4AE0-943C-F9D587BB441F}" destId="{37E3A183-8ECA-4D28-A1BD-0613402908F3}" srcOrd="0" destOrd="0" presId="urn:microsoft.com/office/officeart/2008/layout/LinedList"/>
    <dgm:cxn modelId="{FA54E68C-574C-43DC-AA2B-EC9DD098F38F}" srcId="{9BE0D8D9-A210-4773-8174-30F62DC83480}" destId="{39F33D66-C616-4AE0-943C-F9D587BB441F}" srcOrd="1" destOrd="0" parTransId="{C14FB0AC-A32B-41AA-B317-36ED52C345BB}" sibTransId="{840D731F-7052-4EE5-9680-7CD4F0C67CD0}"/>
    <dgm:cxn modelId="{BDCA3DD9-6DEF-4E42-BA5F-1DC0F85A550C}" type="presOf" srcId="{DC4C5DB7-4AFD-4DAD-AACB-453E1277E4CE}" destId="{9C40093E-C247-4454-95AF-6CB0CC05FB23}" srcOrd="0" destOrd="0" presId="urn:microsoft.com/office/officeart/2008/layout/LinedList"/>
    <dgm:cxn modelId="{9F993FF4-9041-46A9-9536-C862A24095A0}" type="presOf" srcId="{00974AD4-215F-456E-AB75-AE26F0DB8D41}" destId="{61D2D89E-F9AF-4575-865C-08C81E5E6008}" srcOrd="0" destOrd="0" presId="urn:microsoft.com/office/officeart/2008/layout/LinedList"/>
    <dgm:cxn modelId="{14448AEB-63E5-47A5-9874-5E139FBD5C0A}" type="presParOf" srcId="{2E2965A6-254A-4048-85A0-408749106D31}" destId="{B08DBA01-D5C7-4EE5-BE31-6C572CC4D53A}" srcOrd="0" destOrd="0" presId="urn:microsoft.com/office/officeart/2008/layout/LinedList"/>
    <dgm:cxn modelId="{4B3CCCBE-FEC9-4B2C-84BC-E4DB73280501}" type="presParOf" srcId="{2E2965A6-254A-4048-85A0-408749106D31}" destId="{8EE308B9-CE50-467D-AF5E-8A87216B73CB}" srcOrd="1" destOrd="0" presId="urn:microsoft.com/office/officeart/2008/layout/LinedList"/>
    <dgm:cxn modelId="{A494A9EC-35B7-46BA-AF2D-F664F224BDCA}" type="presParOf" srcId="{8EE308B9-CE50-467D-AF5E-8A87216B73CB}" destId="{61D2D89E-F9AF-4575-865C-08C81E5E6008}" srcOrd="0" destOrd="0" presId="urn:microsoft.com/office/officeart/2008/layout/LinedList"/>
    <dgm:cxn modelId="{D59F976D-DF51-4F0F-816E-2130B30FDA9F}" type="presParOf" srcId="{8EE308B9-CE50-467D-AF5E-8A87216B73CB}" destId="{DD541E39-B059-4238-9D5E-B99CC76AF0C9}" srcOrd="1" destOrd="0" presId="urn:microsoft.com/office/officeart/2008/layout/LinedList"/>
    <dgm:cxn modelId="{CDBCA536-08BA-4050-B1E8-E4FFD9425A7B}" type="presParOf" srcId="{2E2965A6-254A-4048-85A0-408749106D31}" destId="{6CBAA9F1-5A84-4124-AD87-3590D7344E4F}" srcOrd="2" destOrd="0" presId="urn:microsoft.com/office/officeart/2008/layout/LinedList"/>
    <dgm:cxn modelId="{7F9856C6-803D-4CCC-938C-6635336CBF87}" type="presParOf" srcId="{2E2965A6-254A-4048-85A0-408749106D31}" destId="{224AEBCD-BB23-49A0-873B-DBB19DFD4D09}" srcOrd="3" destOrd="0" presId="urn:microsoft.com/office/officeart/2008/layout/LinedList"/>
    <dgm:cxn modelId="{0654202B-A510-44E7-96C1-D64702BF2521}" type="presParOf" srcId="{224AEBCD-BB23-49A0-873B-DBB19DFD4D09}" destId="{37E3A183-8ECA-4D28-A1BD-0613402908F3}" srcOrd="0" destOrd="0" presId="urn:microsoft.com/office/officeart/2008/layout/LinedList"/>
    <dgm:cxn modelId="{C00B6C9D-225C-4600-819B-B913587BDA0A}" type="presParOf" srcId="{224AEBCD-BB23-49A0-873B-DBB19DFD4D09}" destId="{2323885C-1188-4721-AD2C-AD7D644DC133}" srcOrd="1" destOrd="0" presId="urn:microsoft.com/office/officeart/2008/layout/LinedList"/>
    <dgm:cxn modelId="{839C553C-3B93-4386-B2E2-2EBBF2777BEB}" type="presParOf" srcId="{2E2965A6-254A-4048-85A0-408749106D31}" destId="{45A73086-28BB-4254-B63C-4960A2E6D8C6}" srcOrd="4" destOrd="0" presId="urn:microsoft.com/office/officeart/2008/layout/LinedList"/>
    <dgm:cxn modelId="{EAF37C75-649D-436E-BA43-8F834D0D0498}" type="presParOf" srcId="{2E2965A6-254A-4048-85A0-408749106D31}" destId="{83C4076F-FA19-440E-A36E-C9E57F0FEC0B}" srcOrd="5" destOrd="0" presId="urn:microsoft.com/office/officeart/2008/layout/LinedList"/>
    <dgm:cxn modelId="{0E050B5F-8B15-44EE-9421-53F6CDF56658}" type="presParOf" srcId="{83C4076F-FA19-440E-A36E-C9E57F0FEC0B}" destId="{9C40093E-C247-4454-95AF-6CB0CC05FB23}" srcOrd="0" destOrd="0" presId="urn:microsoft.com/office/officeart/2008/layout/LinedList"/>
    <dgm:cxn modelId="{90C70F8C-3569-4D94-8DA6-2C163BBE32FC}" type="presParOf" srcId="{83C4076F-FA19-440E-A36E-C9E57F0FEC0B}" destId="{0EE04BAD-F06C-4CC5-801B-8C56F6386A5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1B99206-3A5E-4E8C-8C43-19D7B407851E}"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4E1B37AF-D9EE-43B3-95B7-D3E18BE984B3}">
      <dgm:prSet/>
      <dgm:spPr/>
      <dgm:t>
        <a:bodyPr/>
        <a:lstStyle/>
        <a:p>
          <a:pPr rtl="0"/>
          <a:r>
            <a:rPr lang="en-US" dirty="0" err="1"/>
            <a:t>Eg</a:t>
          </a:r>
          <a:r>
            <a:rPr lang="en-US" dirty="0"/>
            <a:t>. of Likert Scale for evaluating the attitude of customers who have not used Vacuum cleaner, but who have aware of its existence:</a:t>
          </a:r>
          <a:endParaRPr lang="en-GB" dirty="0"/>
        </a:p>
      </dgm:t>
    </dgm:pt>
    <dgm:pt modelId="{BAFF2C60-46F7-43AF-966A-25AC23A02626}" type="sibTrans" cxnId="{8B6CA85D-D4E4-4DBF-BD09-A1B4F2E78DE9}">
      <dgm:prSet/>
      <dgm:spPr/>
      <dgm:t>
        <a:bodyPr/>
        <a:lstStyle/>
        <a:p>
          <a:endParaRPr lang="en-GB"/>
        </a:p>
      </dgm:t>
    </dgm:pt>
    <dgm:pt modelId="{187A4453-54D7-4E15-8249-0CFAE9E3F641}" type="parTrans" cxnId="{8B6CA85D-D4E4-4DBF-BD09-A1B4F2E78DE9}">
      <dgm:prSet/>
      <dgm:spPr/>
      <dgm:t>
        <a:bodyPr/>
        <a:lstStyle/>
        <a:p>
          <a:endParaRPr lang="en-GB"/>
        </a:p>
      </dgm:t>
    </dgm:pt>
    <dgm:pt modelId="{E24F7626-F54E-4F73-A6D7-48375F1BEF83}" type="pres">
      <dgm:prSet presAssocID="{D1B99206-3A5E-4E8C-8C43-19D7B407851E}" presName="linear" presStyleCnt="0">
        <dgm:presLayoutVars>
          <dgm:animLvl val="lvl"/>
          <dgm:resizeHandles val="exact"/>
        </dgm:presLayoutVars>
      </dgm:prSet>
      <dgm:spPr/>
    </dgm:pt>
    <dgm:pt modelId="{832F5C9F-1791-4022-B9E1-1D09ECA7B47F}" type="pres">
      <dgm:prSet presAssocID="{4E1B37AF-D9EE-43B3-95B7-D3E18BE984B3}" presName="parentText" presStyleLbl="node1" presStyleIdx="0" presStyleCnt="1" custLinFactNeighborX="-2727" custLinFactNeighborY="2434">
        <dgm:presLayoutVars>
          <dgm:chMax val="0"/>
          <dgm:bulletEnabled val="1"/>
        </dgm:presLayoutVars>
      </dgm:prSet>
      <dgm:spPr/>
    </dgm:pt>
  </dgm:ptLst>
  <dgm:cxnLst>
    <dgm:cxn modelId="{8B6CA85D-D4E4-4DBF-BD09-A1B4F2E78DE9}" srcId="{D1B99206-3A5E-4E8C-8C43-19D7B407851E}" destId="{4E1B37AF-D9EE-43B3-95B7-D3E18BE984B3}" srcOrd="0" destOrd="0" parTransId="{187A4453-54D7-4E15-8249-0CFAE9E3F641}" sibTransId="{BAFF2C60-46F7-43AF-966A-25AC23A02626}"/>
    <dgm:cxn modelId="{DEDFADC9-0D4F-409D-9F19-D06FA15D3A11}" type="presOf" srcId="{4E1B37AF-D9EE-43B3-95B7-D3E18BE984B3}" destId="{832F5C9F-1791-4022-B9E1-1D09ECA7B47F}" srcOrd="0" destOrd="0" presId="urn:microsoft.com/office/officeart/2005/8/layout/vList2"/>
    <dgm:cxn modelId="{D5ACC0D6-DA51-47F3-85D5-79E3C74E2F75}" type="presOf" srcId="{D1B99206-3A5E-4E8C-8C43-19D7B407851E}" destId="{E24F7626-F54E-4F73-A6D7-48375F1BEF83}" srcOrd="0" destOrd="0" presId="urn:microsoft.com/office/officeart/2005/8/layout/vList2"/>
    <dgm:cxn modelId="{937B7C6D-E869-4998-B9EE-0E9B06063E9D}" type="presParOf" srcId="{E24F7626-F54E-4F73-A6D7-48375F1BEF83}" destId="{832F5C9F-1791-4022-B9E1-1D09ECA7B47F}"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E624E2-977E-4524-9AB3-9FC7F6382854}">
      <dsp:nvSpPr>
        <dsp:cNvPr id="0" name=""/>
        <dsp:cNvSpPr/>
      </dsp:nvSpPr>
      <dsp:spPr>
        <a:xfrm>
          <a:off x="0" y="66173"/>
          <a:ext cx="8229600" cy="9136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t>The only research method which directly explores causality</a:t>
          </a:r>
          <a:endParaRPr lang="en-US" sz="2300" kern="1200" dirty="0"/>
        </a:p>
      </dsp:txBody>
      <dsp:txXfrm>
        <a:off x="44602" y="110775"/>
        <a:ext cx="8140396" cy="824474"/>
      </dsp:txXfrm>
    </dsp:sp>
    <dsp:sp modelId="{F0F3EE52-E570-42F1-8E34-B9064DF3E5DC}">
      <dsp:nvSpPr>
        <dsp:cNvPr id="0" name=""/>
        <dsp:cNvSpPr/>
      </dsp:nvSpPr>
      <dsp:spPr>
        <a:xfrm>
          <a:off x="0" y="1046092"/>
          <a:ext cx="8229600" cy="9136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a:t>They are designed to test a hypothesis</a:t>
          </a:r>
          <a:endParaRPr lang="en-US" sz="2300" kern="1200"/>
        </a:p>
      </dsp:txBody>
      <dsp:txXfrm>
        <a:off x="44602" y="1090694"/>
        <a:ext cx="8140396" cy="824474"/>
      </dsp:txXfrm>
    </dsp:sp>
    <dsp:sp modelId="{F58917DF-720E-44C6-B256-B4A51CE4AB79}">
      <dsp:nvSpPr>
        <dsp:cNvPr id="0" name=""/>
        <dsp:cNvSpPr/>
      </dsp:nvSpPr>
      <dsp:spPr>
        <a:xfrm>
          <a:off x="0" y="2026010"/>
          <a:ext cx="8229600" cy="9136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t>They aim to test a theory (</a:t>
          </a:r>
          <a:r>
            <a:rPr lang="en-GB" sz="2300" kern="1200" dirty="0" err="1"/>
            <a:t>hypothetico</a:t>
          </a:r>
          <a:r>
            <a:rPr lang="en-GB" sz="2300" kern="1200" dirty="0"/>
            <a:t>-deductive)</a:t>
          </a:r>
          <a:endParaRPr lang="en-US" sz="2300" kern="1200" dirty="0"/>
        </a:p>
      </dsp:txBody>
      <dsp:txXfrm>
        <a:off x="44602" y="2070612"/>
        <a:ext cx="8140396" cy="824474"/>
      </dsp:txXfrm>
    </dsp:sp>
    <dsp:sp modelId="{A6619E15-0021-4DB8-9FB6-C74BBEAE5E43}">
      <dsp:nvSpPr>
        <dsp:cNvPr id="0" name=""/>
        <dsp:cNvSpPr/>
      </dsp:nvSpPr>
      <dsp:spPr>
        <a:xfrm>
          <a:off x="0" y="3005929"/>
          <a:ext cx="8229600" cy="9136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a:t>Theory – some kind of general explanation for why something happens</a:t>
          </a:r>
          <a:endParaRPr lang="en-US" sz="2300" kern="1200"/>
        </a:p>
      </dsp:txBody>
      <dsp:txXfrm>
        <a:off x="44602" y="3050531"/>
        <a:ext cx="8140396" cy="824474"/>
      </dsp:txXfrm>
    </dsp:sp>
    <dsp:sp modelId="{2B6E0C9E-DF23-42AA-AB09-0E2E03415B29}">
      <dsp:nvSpPr>
        <dsp:cNvPr id="0" name=""/>
        <dsp:cNvSpPr/>
      </dsp:nvSpPr>
      <dsp:spPr>
        <a:xfrm>
          <a:off x="0" y="3985847"/>
          <a:ext cx="8229600" cy="9136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a:t>The aim of the experiment is to gain evidence which will support that theory, or which will challenge it.</a:t>
          </a:r>
          <a:endParaRPr lang="en-US" sz="2300" kern="1200"/>
        </a:p>
      </dsp:txBody>
      <dsp:txXfrm>
        <a:off x="44602" y="4030449"/>
        <a:ext cx="8140396" cy="8244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4E830A-1EB6-40D0-8D8F-E38DCC4804BC}">
      <dsp:nvSpPr>
        <dsp:cNvPr id="0" name=""/>
        <dsp:cNvSpPr/>
      </dsp:nvSpPr>
      <dsp:spPr>
        <a:xfrm>
          <a:off x="2757" y="20312"/>
          <a:ext cx="2688840" cy="8640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21920" rIns="213360" bIns="121920" numCol="1" spcCol="1270" anchor="ctr" anchorCtr="0">
          <a:noAutofit/>
        </a:bodyPr>
        <a:lstStyle/>
        <a:p>
          <a:pPr marL="0" lvl="0" indent="0" algn="ctr" defTabSz="1333500">
            <a:lnSpc>
              <a:spcPct val="90000"/>
            </a:lnSpc>
            <a:spcBef>
              <a:spcPct val="0"/>
            </a:spcBef>
            <a:spcAft>
              <a:spcPct val="35000"/>
            </a:spcAft>
            <a:buNone/>
          </a:pPr>
          <a:r>
            <a:rPr lang="en-GB" sz="3000" kern="1200" dirty="0"/>
            <a:t>The Mean</a:t>
          </a:r>
        </a:p>
      </dsp:txBody>
      <dsp:txXfrm>
        <a:off x="2757" y="20312"/>
        <a:ext cx="2688840" cy="864000"/>
      </dsp:txXfrm>
    </dsp:sp>
    <dsp:sp modelId="{8C9A7563-08DB-44E4-829C-476E2DA4E678}">
      <dsp:nvSpPr>
        <dsp:cNvPr id="0" name=""/>
        <dsp:cNvSpPr/>
      </dsp:nvSpPr>
      <dsp:spPr>
        <a:xfrm>
          <a:off x="2757" y="884312"/>
          <a:ext cx="2688840" cy="251167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0020" tIns="160020" rIns="213360" bIns="240030" numCol="1" spcCol="1270" anchor="t" anchorCtr="0">
          <a:noAutofit/>
        </a:bodyPr>
        <a:lstStyle/>
        <a:p>
          <a:pPr marL="285750" lvl="1" indent="-285750" algn="l" defTabSz="1333500">
            <a:lnSpc>
              <a:spcPct val="90000"/>
            </a:lnSpc>
            <a:spcBef>
              <a:spcPct val="0"/>
            </a:spcBef>
            <a:spcAft>
              <a:spcPct val="15000"/>
            </a:spcAft>
            <a:buChar char="•"/>
          </a:pPr>
          <a:r>
            <a:rPr lang="en-GB" sz="3000" kern="1200" dirty="0"/>
            <a:t>A calculated "central" value of a set of numbers. </a:t>
          </a:r>
        </a:p>
      </dsp:txBody>
      <dsp:txXfrm>
        <a:off x="2757" y="884312"/>
        <a:ext cx="2688840" cy="2511675"/>
      </dsp:txXfrm>
    </dsp:sp>
    <dsp:sp modelId="{CE43F6B5-6064-4535-B19A-11DB7A6F03DF}">
      <dsp:nvSpPr>
        <dsp:cNvPr id="0" name=""/>
        <dsp:cNvSpPr/>
      </dsp:nvSpPr>
      <dsp:spPr>
        <a:xfrm>
          <a:off x="3068036" y="20312"/>
          <a:ext cx="2688840" cy="8640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21920" rIns="213360" bIns="121920" numCol="1" spcCol="1270" anchor="ctr" anchorCtr="0">
          <a:noAutofit/>
        </a:bodyPr>
        <a:lstStyle/>
        <a:p>
          <a:pPr marL="0" lvl="0" indent="0" algn="ctr" defTabSz="1333500">
            <a:lnSpc>
              <a:spcPct val="90000"/>
            </a:lnSpc>
            <a:spcBef>
              <a:spcPct val="0"/>
            </a:spcBef>
            <a:spcAft>
              <a:spcPct val="35000"/>
            </a:spcAft>
            <a:buNone/>
          </a:pPr>
          <a:r>
            <a:rPr lang="en-GB" sz="3000" kern="1200" dirty="0"/>
            <a:t>The Mode</a:t>
          </a:r>
        </a:p>
      </dsp:txBody>
      <dsp:txXfrm>
        <a:off x="3068036" y="20312"/>
        <a:ext cx="2688840" cy="864000"/>
      </dsp:txXfrm>
    </dsp:sp>
    <dsp:sp modelId="{F4A6C445-99DD-4A81-ABDF-A2F01A0EE4B4}">
      <dsp:nvSpPr>
        <dsp:cNvPr id="0" name=""/>
        <dsp:cNvSpPr/>
      </dsp:nvSpPr>
      <dsp:spPr>
        <a:xfrm>
          <a:off x="3068036" y="884312"/>
          <a:ext cx="2688840" cy="251167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0020" tIns="160020" rIns="213360" bIns="240030" numCol="1" spcCol="1270" anchor="t" anchorCtr="0">
          <a:noAutofit/>
        </a:bodyPr>
        <a:lstStyle/>
        <a:p>
          <a:pPr marL="285750" lvl="1" indent="-285750" algn="l" defTabSz="1333500">
            <a:lnSpc>
              <a:spcPct val="90000"/>
            </a:lnSpc>
            <a:spcBef>
              <a:spcPct val="0"/>
            </a:spcBef>
            <a:spcAft>
              <a:spcPct val="15000"/>
            </a:spcAft>
            <a:buChar char="•"/>
          </a:pPr>
          <a:r>
            <a:rPr lang="en-GB" sz="3000" kern="1200" dirty="0"/>
            <a:t>The number that occurs most often within a set of numbers. </a:t>
          </a:r>
        </a:p>
      </dsp:txBody>
      <dsp:txXfrm>
        <a:off x="3068036" y="884312"/>
        <a:ext cx="2688840" cy="2511675"/>
      </dsp:txXfrm>
    </dsp:sp>
    <dsp:sp modelId="{348ACF2C-FD01-48AA-98E8-AD9E6A651B4B}">
      <dsp:nvSpPr>
        <dsp:cNvPr id="0" name=""/>
        <dsp:cNvSpPr/>
      </dsp:nvSpPr>
      <dsp:spPr>
        <a:xfrm>
          <a:off x="6133314" y="20312"/>
          <a:ext cx="2688840" cy="8640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21920" rIns="213360" bIns="121920" numCol="1" spcCol="1270" anchor="ctr" anchorCtr="0">
          <a:noAutofit/>
        </a:bodyPr>
        <a:lstStyle/>
        <a:p>
          <a:pPr marL="0" lvl="0" indent="0" algn="ctr" defTabSz="1333500">
            <a:lnSpc>
              <a:spcPct val="90000"/>
            </a:lnSpc>
            <a:spcBef>
              <a:spcPct val="0"/>
            </a:spcBef>
            <a:spcAft>
              <a:spcPct val="35000"/>
            </a:spcAft>
            <a:buNone/>
          </a:pPr>
          <a:r>
            <a:rPr lang="en-GB" sz="3000" kern="1200" dirty="0"/>
            <a:t>The Median</a:t>
          </a:r>
        </a:p>
      </dsp:txBody>
      <dsp:txXfrm>
        <a:off x="6133314" y="20312"/>
        <a:ext cx="2688840" cy="864000"/>
      </dsp:txXfrm>
    </dsp:sp>
    <dsp:sp modelId="{F9A76838-2E46-4296-8868-0FCBA316A7D5}">
      <dsp:nvSpPr>
        <dsp:cNvPr id="0" name=""/>
        <dsp:cNvSpPr/>
      </dsp:nvSpPr>
      <dsp:spPr>
        <a:xfrm>
          <a:off x="6133314" y="884312"/>
          <a:ext cx="2688840" cy="251167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0020" tIns="160020" rIns="213360" bIns="240030" numCol="1" spcCol="1270" anchor="t" anchorCtr="0">
          <a:noAutofit/>
        </a:bodyPr>
        <a:lstStyle/>
        <a:p>
          <a:pPr marL="285750" lvl="1" indent="-285750" algn="l" defTabSz="1333500">
            <a:lnSpc>
              <a:spcPct val="90000"/>
            </a:lnSpc>
            <a:spcBef>
              <a:spcPct val="0"/>
            </a:spcBef>
            <a:spcAft>
              <a:spcPct val="15000"/>
            </a:spcAft>
            <a:buChar char="•"/>
          </a:pPr>
          <a:r>
            <a:rPr lang="en-GB" sz="3000" kern="1200" dirty="0"/>
            <a:t>The middle number of a sequence of numbers. </a:t>
          </a:r>
        </a:p>
      </dsp:txBody>
      <dsp:txXfrm>
        <a:off x="6133314" y="884312"/>
        <a:ext cx="2688840" cy="2511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AE49D3-DD19-4822-81B3-9019315A69B9}">
      <dsp:nvSpPr>
        <dsp:cNvPr id="0" name=""/>
        <dsp:cNvSpPr/>
      </dsp:nvSpPr>
      <dsp:spPr>
        <a:xfrm>
          <a:off x="0" y="0"/>
          <a:ext cx="8686800"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4DD3B5-C660-4353-9EBE-8A6E6A5358F2}">
      <dsp:nvSpPr>
        <dsp:cNvPr id="0" name=""/>
        <dsp:cNvSpPr/>
      </dsp:nvSpPr>
      <dsp:spPr>
        <a:xfrm>
          <a:off x="0" y="0"/>
          <a:ext cx="8686800" cy="1477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ctr" defTabSz="800100" rtl="0">
            <a:lnSpc>
              <a:spcPct val="90000"/>
            </a:lnSpc>
            <a:spcBef>
              <a:spcPct val="0"/>
            </a:spcBef>
            <a:spcAft>
              <a:spcPct val="35000"/>
            </a:spcAft>
            <a:buNone/>
          </a:pPr>
          <a:r>
            <a:rPr lang="en-GB" sz="1800" kern="1200" dirty="0"/>
            <a:t>About 68% of values drawn from a </a:t>
          </a:r>
          <a:r>
            <a:rPr lang="en-GB" sz="1800" b="1" kern="1200" dirty="0"/>
            <a:t>normal distribution</a:t>
          </a:r>
          <a:r>
            <a:rPr lang="en-GB" sz="1800" kern="1200" dirty="0"/>
            <a:t> are within one standard deviation σ away from the mean; about 95% of the values lie within two standard deviations; and about 99.7% are within three standard deviations. This fact is known as the 68-95-99.7 (empirical) rule, or the 3-sigma rule.</a:t>
          </a:r>
        </a:p>
      </dsp:txBody>
      <dsp:txXfrm>
        <a:off x="0" y="0"/>
        <a:ext cx="8686800" cy="14773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7C23E2-F066-4AE6-A01E-1BEA8F28D910}">
      <dsp:nvSpPr>
        <dsp:cNvPr id="0" name=""/>
        <dsp:cNvSpPr/>
      </dsp:nvSpPr>
      <dsp:spPr>
        <a:xfrm>
          <a:off x="7567" y="1054077"/>
          <a:ext cx="2261964" cy="23114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t>Affective Component – Reflective of a person’s general feelings or emotions towards an object or subject (like, dislike, love, hate)</a:t>
          </a:r>
          <a:endParaRPr lang="en-GB" sz="1800" kern="1200" dirty="0"/>
        </a:p>
      </dsp:txBody>
      <dsp:txXfrm>
        <a:off x="73818" y="1120328"/>
        <a:ext cx="2129462" cy="2178942"/>
      </dsp:txXfrm>
    </dsp:sp>
    <dsp:sp modelId="{D4DD1986-92F7-475E-B1F8-DA203CDC3691}">
      <dsp:nvSpPr>
        <dsp:cNvPr id="0" name=""/>
        <dsp:cNvSpPr/>
      </dsp:nvSpPr>
      <dsp:spPr>
        <a:xfrm>
          <a:off x="2495728" y="1929316"/>
          <a:ext cx="479536" cy="5609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495728" y="2041509"/>
        <a:ext cx="335675" cy="336581"/>
      </dsp:txXfrm>
    </dsp:sp>
    <dsp:sp modelId="{01861DE5-95EC-4293-A322-515186E54106}">
      <dsp:nvSpPr>
        <dsp:cNvPr id="0" name=""/>
        <dsp:cNvSpPr/>
      </dsp:nvSpPr>
      <dsp:spPr>
        <a:xfrm>
          <a:off x="3174317" y="1054077"/>
          <a:ext cx="2261964" cy="23114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a:t>Cognitive Component – Reflective of a person’s awareness of and knowledge about an object or subject (know, believe)</a:t>
          </a:r>
          <a:endParaRPr lang="en-GB" sz="1800" kern="1200"/>
        </a:p>
      </dsp:txBody>
      <dsp:txXfrm>
        <a:off x="3240568" y="1120328"/>
        <a:ext cx="2129462" cy="2178942"/>
      </dsp:txXfrm>
    </dsp:sp>
    <dsp:sp modelId="{79F0DD3F-814A-4B9C-8B32-1BE42424E529}">
      <dsp:nvSpPr>
        <dsp:cNvPr id="0" name=""/>
        <dsp:cNvSpPr/>
      </dsp:nvSpPr>
      <dsp:spPr>
        <a:xfrm>
          <a:off x="5662478" y="1929316"/>
          <a:ext cx="479536" cy="5609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5662478" y="2041509"/>
        <a:ext cx="335675" cy="336581"/>
      </dsp:txXfrm>
    </dsp:sp>
    <dsp:sp modelId="{D84AFBF6-D583-44FD-86A0-C5988A98E1A2}">
      <dsp:nvSpPr>
        <dsp:cNvPr id="0" name=""/>
        <dsp:cNvSpPr/>
      </dsp:nvSpPr>
      <dsp:spPr>
        <a:xfrm>
          <a:off x="6341067" y="1054077"/>
          <a:ext cx="2261964" cy="23114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a:t>Behavioural Component – Reflective of a person’s intentions and behavioural expectations, and predisposition to action</a:t>
          </a:r>
          <a:endParaRPr lang="en-GB" sz="1800" kern="1200"/>
        </a:p>
      </dsp:txBody>
      <dsp:txXfrm>
        <a:off x="6407318" y="1120328"/>
        <a:ext cx="2129462" cy="217894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309D3-336C-4943-ADF3-940161B218A9}">
      <dsp:nvSpPr>
        <dsp:cNvPr id="0" name=""/>
        <dsp:cNvSpPr/>
      </dsp:nvSpPr>
      <dsp:spPr>
        <a:xfrm>
          <a:off x="0" y="99599"/>
          <a:ext cx="8763000" cy="15116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US" sz="3800" kern="1200"/>
            <a:t>It is possible to express attitudes using verbal statements</a:t>
          </a:r>
          <a:endParaRPr lang="en-GB" sz="3800" kern="1200"/>
        </a:p>
      </dsp:txBody>
      <dsp:txXfrm>
        <a:off x="73792" y="173391"/>
        <a:ext cx="8615416" cy="1364056"/>
      </dsp:txXfrm>
    </dsp:sp>
    <dsp:sp modelId="{63021205-CB09-4F0C-B9B8-F917CF1E2168}">
      <dsp:nvSpPr>
        <dsp:cNvPr id="0" name=""/>
        <dsp:cNvSpPr/>
      </dsp:nvSpPr>
      <dsp:spPr>
        <a:xfrm>
          <a:off x="0" y="1720680"/>
          <a:ext cx="8763000" cy="1511640"/>
        </a:xfrm>
        <a:prstGeom prst="roundRect">
          <a:avLst/>
        </a:prstGeom>
        <a:solidFill>
          <a:schemeClr val="accent4">
            <a:hueOff val="-2699993"/>
            <a:satOff val="-42398"/>
            <a:lumOff val="-392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US" sz="3800" kern="1200"/>
            <a:t>A verbal statement will have the same meaning for all participants</a:t>
          </a:r>
          <a:endParaRPr lang="en-GB" sz="3800" kern="1200"/>
        </a:p>
      </dsp:txBody>
      <dsp:txXfrm>
        <a:off x="73792" y="1794472"/>
        <a:ext cx="8615416" cy="1364056"/>
      </dsp:txXfrm>
    </dsp:sp>
    <dsp:sp modelId="{63E01C72-3A28-44FB-AD0B-5E50A97915DB}">
      <dsp:nvSpPr>
        <dsp:cNvPr id="0" name=""/>
        <dsp:cNvSpPr/>
      </dsp:nvSpPr>
      <dsp:spPr>
        <a:xfrm>
          <a:off x="0" y="3341760"/>
          <a:ext cx="8763000" cy="1511640"/>
        </a:xfrm>
        <a:prstGeom prst="roundRect">
          <a:avLst/>
        </a:prstGeom>
        <a:solidFill>
          <a:schemeClr val="accent4">
            <a:hueOff val="-5399985"/>
            <a:satOff val="-84796"/>
            <a:lumOff val="-784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US" sz="3800" kern="1200"/>
            <a:t>Attitudes expressed as verbal statements can be measured or quantified</a:t>
          </a:r>
          <a:endParaRPr lang="en-GB" sz="3800" kern="1200"/>
        </a:p>
      </dsp:txBody>
      <dsp:txXfrm>
        <a:off x="73792" y="3415552"/>
        <a:ext cx="8615416" cy="136405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8DBA01-D5C7-4EE5-BE31-6C572CC4D53A}">
      <dsp:nvSpPr>
        <dsp:cNvPr id="0" name=""/>
        <dsp:cNvSpPr/>
      </dsp:nvSpPr>
      <dsp:spPr>
        <a:xfrm>
          <a:off x="0" y="2054"/>
          <a:ext cx="97837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D2D89E-F9AF-4575-865C-08C81E5E6008}">
      <dsp:nvSpPr>
        <dsp:cNvPr id="0" name=""/>
        <dsp:cNvSpPr/>
      </dsp:nvSpPr>
      <dsp:spPr>
        <a:xfrm>
          <a:off x="0" y="2054"/>
          <a:ext cx="9783763" cy="1400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rtl="0">
            <a:lnSpc>
              <a:spcPct val="90000"/>
            </a:lnSpc>
            <a:spcBef>
              <a:spcPct val="0"/>
            </a:spcBef>
            <a:spcAft>
              <a:spcPct val="35000"/>
            </a:spcAft>
            <a:buNone/>
          </a:pPr>
          <a:r>
            <a:rPr lang="en-US" sz="2800" kern="1200"/>
            <a:t>This scale consists of a series of statements where the respondent provides answers in the form of agreement or disagreement. </a:t>
          </a:r>
          <a:endParaRPr lang="en-GB" sz="2800" kern="1200"/>
        </a:p>
      </dsp:txBody>
      <dsp:txXfrm>
        <a:off x="0" y="2054"/>
        <a:ext cx="9783763" cy="1400922"/>
      </dsp:txXfrm>
    </dsp:sp>
    <dsp:sp modelId="{6CBAA9F1-5A84-4124-AD87-3590D7344E4F}">
      <dsp:nvSpPr>
        <dsp:cNvPr id="0" name=""/>
        <dsp:cNvSpPr/>
      </dsp:nvSpPr>
      <dsp:spPr>
        <a:xfrm>
          <a:off x="0" y="1402976"/>
          <a:ext cx="97837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E3A183-8ECA-4D28-A1BD-0613402908F3}">
      <dsp:nvSpPr>
        <dsp:cNvPr id="0" name=""/>
        <dsp:cNvSpPr/>
      </dsp:nvSpPr>
      <dsp:spPr>
        <a:xfrm>
          <a:off x="0" y="1402976"/>
          <a:ext cx="9783763" cy="1400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rtl="0">
            <a:lnSpc>
              <a:spcPct val="90000"/>
            </a:lnSpc>
            <a:spcBef>
              <a:spcPct val="0"/>
            </a:spcBef>
            <a:spcAft>
              <a:spcPct val="35000"/>
            </a:spcAft>
            <a:buNone/>
          </a:pPr>
          <a:r>
            <a:rPr lang="en-US" sz="2800" kern="1200" dirty="0"/>
            <a:t>The respondent selects a numerical score for each statement to indicate the degree of agreement or otherwise.</a:t>
          </a:r>
          <a:endParaRPr lang="en-GB" sz="2800" kern="1200" dirty="0"/>
        </a:p>
      </dsp:txBody>
      <dsp:txXfrm>
        <a:off x="0" y="1402976"/>
        <a:ext cx="9783763" cy="1400922"/>
      </dsp:txXfrm>
    </dsp:sp>
    <dsp:sp modelId="{45A73086-28BB-4254-B63C-4960A2E6D8C6}">
      <dsp:nvSpPr>
        <dsp:cNvPr id="0" name=""/>
        <dsp:cNvSpPr/>
      </dsp:nvSpPr>
      <dsp:spPr>
        <a:xfrm>
          <a:off x="0" y="2803898"/>
          <a:ext cx="97837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40093E-C247-4454-95AF-6CB0CC05FB23}">
      <dsp:nvSpPr>
        <dsp:cNvPr id="0" name=""/>
        <dsp:cNvSpPr/>
      </dsp:nvSpPr>
      <dsp:spPr>
        <a:xfrm>
          <a:off x="0" y="2803898"/>
          <a:ext cx="9783763" cy="1400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rtl="0">
            <a:lnSpc>
              <a:spcPct val="90000"/>
            </a:lnSpc>
            <a:spcBef>
              <a:spcPct val="0"/>
            </a:spcBef>
            <a:spcAft>
              <a:spcPct val="35000"/>
            </a:spcAft>
            <a:buNone/>
          </a:pPr>
          <a:r>
            <a:rPr lang="en-US" sz="2800" kern="1200" dirty="0"/>
            <a:t>Each such score is finally added up to measure the respondents attitude.</a:t>
          </a:r>
          <a:endParaRPr lang="en-GB" sz="2800" kern="1200" dirty="0"/>
        </a:p>
      </dsp:txBody>
      <dsp:txXfrm>
        <a:off x="0" y="2803898"/>
        <a:ext cx="9783763" cy="140092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2F5C9F-1791-4022-B9E1-1D09ECA7B47F}">
      <dsp:nvSpPr>
        <dsp:cNvPr id="0" name=""/>
        <dsp:cNvSpPr/>
      </dsp:nvSpPr>
      <dsp:spPr>
        <a:xfrm>
          <a:off x="0" y="188943"/>
          <a:ext cx="9144000" cy="9945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dirty="0" err="1"/>
            <a:t>Eg</a:t>
          </a:r>
          <a:r>
            <a:rPr lang="en-US" sz="2500" kern="1200" dirty="0"/>
            <a:t>. of Likert Scale for evaluating the attitude of customers who have not used Vacuum cleaner, but who have aware of its existence:</a:t>
          </a:r>
          <a:endParaRPr lang="en-GB" sz="2500" kern="1200" dirty="0"/>
        </a:p>
      </dsp:txBody>
      <dsp:txXfrm>
        <a:off x="48547" y="237490"/>
        <a:ext cx="9046906" cy="8974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B7A2EC-FD29-4467-A358-1A6D96FCAD82}" type="datetimeFigureOut">
              <a:rPr lang="en-GB" smtClean="0"/>
              <a:t>28/10/2022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112CB-CBCE-41E1-9BCD-471F827E886A}" type="slidenum">
              <a:rPr lang="en-GB" smtClean="0"/>
              <a:t>‹#›</a:t>
            </a:fld>
            <a:endParaRPr lang="en-GB"/>
          </a:p>
        </p:txBody>
      </p:sp>
    </p:spTree>
    <p:extLst>
      <p:ext uri="{BB962C8B-B14F-4D97-AF65-F5344CB8AC3E}">
        <p14:creationId xmlns:p14="http://schemas.microsoft.com/office/powerpoint/2010/main" val="632106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fld id="{969750CB-E06E-4C52-BE1B-2FC2F46C5969}" type="slidenum">
              <a:rPr lang="en-GB" altLang="en-US" smtClean="0"/>
              <a:pPr eaLnBrk="1" hangingPunct="1"/>
              <a:t>6</a:t>
            </a:fld>
            <a:endParaRPr lang="en-GB" altLang="en-US"/>
          </a:p>
        </p:txBody>
      </p:sp>
      <p:sp>
        <p:nvSpPr>
          <p:cNvPr id="117763"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algn="r" eaLnBrk="1" hangingPunct="1"/>
            <a:fld id="{F756BA3F-B50D-4280-BECD-2570E6707EC0}" type="slidenum">
              <a:rPr lang="en-CA" altLang="en-US" sz="1200"/>
              <a:pPr algn="r" eaLnBrk="1" hangingPunct="1"/>
              <a:t>6</a:t>
            </a:fld>
            <a:endParaRPr lang="en-CA" altLang="en-US" sz="1200"/>
          </a:p>
        </p:txBody>
      </p:sp>
      <p:sp>
        <p:nvSpPr>
          <p:cNvPr id="117764" name="Rectangle 2"/>
          <p:cNvSpPr>
            <a:spLocks noGrp="1" noRot="1" noChangeAspect="1" noChangeArrowheads="1" noTextEdit="1"/>
          </p:cNvSpPr>
          <p:nvPr>
            <p:ph type="sldImg"/>
          </p:nvPr>
        </p:nvSpPr>
        <p:spPr>
          <a:xfrm>
            <a:off x="382588" y="685800"/>
            <a:ext cx="6096000" cy="3429000"/>
          </a:xfrm>
          <a:ln/>
        </p:spPr>
      </p:sp>
      <p:sp>
        <p:nvSpPr>
          <p:cNvPr id="11776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itchFamily="34" charset="0"/>
              <a:cs typeface="Arial" pitchFamily="34" charset="0"/>
            </a:endParaRPr>
          </a:p>
        </p:txBody>
      </p:sp>
    </p:spTree>
    <p:extLst>
      <p:ext uri="{BB962C8B-B14F-4D97-AF65-F5344CB8AC3E}">
        <p14:creationId xmlns:p14="http://schemas.microsoft.com/office/powerpoint/2010/main" val="10224651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17B1FCA2-A084-4730-98CF-64CDEE3912AF}" type="slidenum">
              <a:rPr lang="en-GB" smtClean="0"/>
              <a:pPr eaLnBrk="1" hangingPunct="1"/>
              <a:t>14</a:t>
            </a:fld>
            <a:endParaRPr lang="en-GB"/>
          </a:p>
        </p:txBody>
      </p:sp>
      <p:sp>
        <p:nvSpPr>
          <p:cNvPr id="119811" name="Rectangle 2"/>
          <p:cNvSpPr>
            <a:spLocks noGrp="1" noRot="1" noChangeAspect="1" noChangeArrowheads="1" noTextEdit="1"/>
          </p:cNvSpPr>
          <p:nvPr>
            <p:ph type="sldImg"/>
          </p:nvPr>
        </p:nvSpPr>
        <p:spPr>
          <a:ln/>
        </p:spPr>
      </p:sp>
      <p:sp>
        <p:nvSpPr>
          <p:cNvPr id="1198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676780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B7224F7F-7E3B-4C56-97BF-DA7FC84A5631}" type="slidenum">
              <a:rPr lang="en-GB" smtClean="0"/>
              <a:pPr eaLnBrk="1" hangingPunct="1"/>
              <a:t>15</a:t>
            </a:fld>
            <a:endParaRPr lang="en-GB"/>
          </a:p>
        </p:txBody>
      </p:sp>
      <p:sp>
        <p:nvSpPr>
          <p:cNvPr id="120835" name="Rectangle 2"/>
          <p:cNvSpPr>
            <a:spLocks noGrp="1" noRot="1" noChangeAspect="1" noChangeArrowheads="1" noTextEdit="1"/>
          </p:cNvSpPr>
          <p:nvPr>
            <p:ph type="sldImg"/>
          </p:nvPr>
        </p:nvSpPr>
        <p:spPr>
          <a:ln/>
        </p:spPr>
      </p:sp>
      <p:sp>
        <p:nvSpPr>
          <p:cNvPr id="1208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32222428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86A31B80-5E42-44F5-82B2-F1744B0AA7CE}" type="slidenum">
              <a:rPr lang="en-GB" smtClean="0"/>
              <a:pPr eaLnBrk="1" hangingPunct="1"/>
              <a:t>17</a:t>
            </a:fld>
            <a:endParaRPr lang="en-GB"/>
          </a:p>
        </p:txBody>
      </p:sp>
      <p:sp>
        <p:nvSpPr>
          <p:cNvPr id="118787" name="Rectangle 2"/>
          <p:cNvSpPr>
            <a:spLocks noGrp="1" noRot="1" noChangeAspect="1" noChangeArrowheads="1" noTextEdit="1"/>
          </p:cNvSpPr>
          <p:nvPr>
            <p:ph type="sldImg"/>
          </p:nvPr>
        </p:nvSpPr>
        <p:spPr>
          <a:ln/>
        </p:spPr>
      </p:sp>
      <p:sp>
        <p:nvSpPr>
          <p:cNvPr id="1187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37222557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A96A86D3-1B70-47BF-91A7-01802DFF6728}" type="slidenum">
              <a:rPr lang="en-GB" smtClean="0"/>
              <a:pPr eaLnBrk="1" hangingPunct="1"/>
              <a:t>18</a:t>
            </a:fld>
            <a:endParaRPr lang="en-GB"/>
          </a:p>
        </p:txBody>
      </p:sp>
      <p:sp>
        <p:nvSpPr>
          <p:cNvPr id="117763" name="Rectangle 7"/>
          <p:cNvSpPr txBox="1">
            <a:spLocks noGrp="1" noChangeArrowheads="1"/>
          </p:cNvSpPr>
          <p:nvPr/>
        </p:nvSpPr>
        <p:spPr bwMode="auto">
          <a:xfrm>
            <a:off x="3850443" y="9428583"/>
            <a:ext cx="2945659" cy="496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r" eaLnBrk="1" hangingPunct="1"/>
            <a:fld id="{DC2024B3-8BF0-49E4-88CE-4672BDB49560}" type="slidenum">
              <a:rPr lang="en-CA" sz="1200"/>
              <a:pPr algn="r" eaLnBrk="1" hangingPunct="1"/>
              <a:t>18</a:t>
            </a:fld>
            <a:endParaRPr lang="en-CA" sz="1200"/>
          </a:p>
        </p:txBody>
      </p:sp>
      <p:sp>
        <p:nvSpPr>
          <p:cNvPr id="117764" name="Rectangle 2"/>
          <p:cNvSpPr>
            <a:spLocks noGrp="1" noRot="1" noChangeAspect="1" noChangeArrowheads="1" noTextEdit="1"/>
          </p:cNvSpPr>
          <p:nvPr>
            <p:ph type="sldImg"/>
          </p:nvPr>
        </p:nvSpPr>
        <p:spPr>
          <a:xfrm>
            <a:off x="92075" y="744538"/>
            <a:ext cx="6616700" cy="3722687"/>
          </a:xfrm>
          <a:ln/>
        </p:spPr>
      </p:sp>
      <p:sp>
        <p:nvSpPr>
          <p:cNvPr id="11776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18428836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28B95937-1E81-47AB-9EAD-748B3F9DDFE2}" type="slidenum">
              <a:rPr lang="en-GB" smtClean="0"/>
              <a:pPr eaLnBrk="1" hangingPunct="1"/>
              <a:t>21</a:t>
            </a:fld>
            <a:endParaRPr lang="en-GB"/>
          </a:p>
        </p:txBody>
      </p:sp>
      <p:sp>
        <p:nvSpPr>
          <p:cNvPr id="128003" name="Rectangle 2"/>
          <p:cNvSpPr>
            <a:spLocks noGrp="1" noRot="1" noChangeAspect="1" noChangeArrowheads="1" noTextEdit="1"/>
          </p:cNvSpPr>
          <p:nvPr>
            <p:ph type="sldImg"/>
          </p:nvPr>
        </p:nvSpPr>
        <p:spPr>
          <a:ln/>
        </p:spPr>
      </p:sp>
      <p:sp>
        <p:nvSpPr>
          <p:cNvPr id="1280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17438838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890248AB-A8DC-4D49-A8A2-18BF98B29A86}" type="slidenum">
              <a:rPr lang="en-GB" smtClean="0"/>
              <a:pPr eaLnBrk="1" hangingPunct="1"/>
              <a:t>22</a:t>
            </a:fld>
            <a:endParaRPr lang="en-GB"/>
          </a:p>
        </p:txBody>
      </p:sp>
      <p:sp>
        <p:nvSpPr>
          <p:cNvPr id="129027" name="Rectangle 2"/>
          <p:cNvSpPr>
            <a:spLocks noGrp="1" noRot="1" noChangeAspect="1" noChangeArrowheads="1" noTextEdit="1"/>
          </p:cNvSpPr>
          <p:nvPr>
            <p:ph type="sldImg"/>
          </p:nvPr>
        </p:nvSpPr>
        <p:spPr>
          <a:ln/>
        </p:spPr>
      </p:sp>
      <p:sp>
        <p:nvSpPr>
          <p:cNvPr id="1290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33373347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8724772B-566D-4481-A115-7ED344EF9BD8}" type="slidenum">
              <a:rPr lang="en-GB" smtClean="0"/>
              <a:pPr eaLnBrk="1" hangingPunct="1"/>
              <a:t>23</a:t>
            </a:fld>
            <a:endParaRPr lang="en-GB"/>
          </a:p>
        </p:txBody>
      </p:sp>
      <p:sp>
        <p:nvSpPr>
          <p:cNvPr id="130051" name="Rectangle 2"/>
          <p:cNvSpPr>
            <a:spLocks noGrp="1" noRot="1" noChangeAspect="1" noChangeArrowheads="1" noTextEdit="1"/>
          </p:cNvSpPr>
          <p:nvPr>
            <p:ph type="sldImg"/>
          </p:nvPr>
        </p:nvSpPr>
        <p:spPr>
          <a:ln/>
        </p:spPr>
      </p:sp>
      <p:sp>
        <p:nvSpPr>
          <p:cNvPr id="1300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9937018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DEBD2989-2AFE-4BE9-A861-CC1123800C7E}" type="slidenum">
              <a:rPr lang="en-GB" smtClean="0"/>
              <a:pPr eaLnBrk="1" hangingPunct="1"/>
              <a:t>26</a:t>
            </a:fld>
            <a:endParaRPr lang="en-GB"/>
          </a:p>
        </p:txBody>
      </p:sp>
      <p:sp>
        <p:nvSpPr>
          <p:cNvPr id="132099" name="Rectangle 2"/>
          <p:cNvSpPr>
            <a:spLocks noGrp="1" noRot="1" noChangeAspect="1" noChangeArrowheads="1" noTextEdit="1"/>
          </p:cNvSpPr>
          <p:nvPr>
            <p:ph type="sldImg"/>
          </p:nvPr>
        </p:nvSpPr>
        <p:spPr>
          <a:ln/>
        </p:spPr>
      </p:sp>
      <p:sp>
        <p:nvSpPr>
          <p:cNvPr id="1321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27944925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investigated what they called very long term memory (VLTM). Nearly 400 participants aged 17 – 74 were tested.  There were various tests including:  A free recall test, where participants tried to remember names of people in a graduate class. A photo recognition test, consisting of 50 pictures.  A name recognition test for ex-school friends.</a:t>
            </a:r>
          </a:p>
          <a:p>
            <a:endParaRPr lang="en-GB" dirty="0"/>
          </a:p>
          <a:p>
            <a:endParaRPr lang="en-GB" dirty="0"/>
          </a:p>
          <a:p>
            <a:r>
              <a:rPr lang="en-GB" dirty="0"/>
              <a:t>Jill Hodges and Barbara </a:t>
            </a:r>
            <a:r>
              <a:rPr lang="en-GB" dirty="0" err="1"/>
              <a:t>Tizard</a:t>
            </a:r>
            <a:r>
              <a:rPr lang="en-GB" dirty="0"/>
              <a:t> (1989) followed the development of 65 children who had been in residential nurseries from only a few months old. This is known as a longitudinal study. The study was also a field experiment. </a:t>
            </a:r>
            <a:r>
              <a:rPr lang="en-GB"/>
              <a:t>The independent variable (what happened to the children at age 4) occurred naturally.</a:t>
            </a:r>
            <a:endParaRPr lang="en-GB" dirty="0"/>
          </a:p>
        </p:txBody>
      </p:sp>
      <p:sp>
        <p:nvSpPr>
          <p:cNvPr id="4" name="Slide Number Placeholder 3"/>
          <p:cNvSpPr>
            <a:spLocks noGrp="1"/>
          </p:cNvSpPr>
          <p:nvPr>
            <p:ph type="sldNum" sz="quarter" idx="10"/>
          </p:nvPr>
        </p:nvSpPr>
        <p:spPr/>
        <p:txBody>
          <a:bodyPr/>
          <a:lstStyle/>
          <a:p>
            <a:fld id="{6BEEE528-8D09-4F44-991E-29A3D0159AD5}" type="slidenum">
              <a:rPr lang="en-US" smtClean="0"/>
              <a:t>41</a:t>
            </a:fld>
            <a:endParaRPr lang="en-US"/>
          </a:p>
        </p:txBody>
      </p:sp>
    </p:spTree>
    <p:extLst>
      <p:ext uri="{BB962C8B-B14F-4D97-AF65-F5344CB8AC3E}">
        <p14:creationId xmlns:p14="http://schemas.microsoft.com/office/powerpoint/2010/main" val="2767392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E0D59AB9-94EA-4F79-9C0D-6DC214FED6BA}" type="slidenum">
              <a:rPr lang="en-GB" smtClean="0"/>
              <a:pPr eaLnBrk="1" hangingPunct="1"/>
              <a:t>44</a:t>
            </a:fld>
            <a:endParaRPr lang="en-GB"/>
          </a:p>
        </p:txBody>
      </p:sp>
      <p:sp>
        <p:nvSpPr>
          <p:cNvPr id="133123" name="Rectangle 2"/>
          <p:cNvSpPr>
            <a:spLocks noGrp="1" noRot="1" noChangeAspect="1" noChangeArrowheads="1" noTextEdit="1"/>
          </p:cNvSpPr>
          <p:nvPr>
            <p:ph type="sldImg"/>
          </p:nvPr>
        </p:nvSpPr>
        <p:spPr>
          <a:ln/>
        </p:spPr>
      </p:sp>
      <p:sp>
        <p:nvSpPr>
          <p:cNvPr id="1331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41393193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A822EE75-BB3E-4153-B85A-A0C767ECAEA8}" type="slidenum">
              <a:rPr lang="en-US" smtClean="0"/>
              <a:pPr eaLnBrk="1" hangingPunct="1"/>
              <a:t>53</a:t>
            </a:fld>
            <a:endParaRPr 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19810123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6788" eaLnBrk="0" hangingPunct="0">
              <a:defRPr>
                <a:solidFill>
                  <a:schemeClr val="tx1"/>
                </a:solidFill>
                <a:latin typeface="Arial" charset="0"/>
              </a:defRPr>
            </a:lvl1pPr>
            <a:lvl2pPr marL="742950" indent="-285750" defTabSz="966788" eaLnBrk="0" hangingPunct="0">
              <a:defRPr>
                <a:solidFill>
                  <a:schemeClr val="tx1"/>
                </a:solidFill>
                <a:latin typeface="Arial" charset="0"/>
              </a:defRPr>
            </a:lvl2pPr>
            <a:lvl3pPr marL="1143000" indent="-228600" defTabSz="966788" eaLnBrk="0" hangingPunct="0">
              <a:defRPr>
                <a:solidFill>
                  <a:schemeClr val="tx1"/>
                </a:solidFill>
                <a:latin typeface="Arial" charset="0"/>
              </a:defRPr>
            </a:lvl3pPr>
            <a:lvl4pPr marL="1600200" indent="-228600" defTabSz="966788" eaLnBrk="0" hangingPunct="0">
              <a:defRPr>
                <a:solidFill>
                  <a:schemeClr val="tx1"/>
                </a:solidFill>
                <a:latin typeface="Arial" charset="0"/>
              </a:defRPr>
            </a:lvl4pPr>
            <a:lvl5pPr marL="2057400" indent="-228600" defTabSz="966788" eaLnBrk="0" hangingPunct="0">
              <a:defRPr>
                <a:solidFill>
                  <a:schemeClr val="tx1"/>
                </a:solidFill>
                <a:latin typeface="Arial" charset="0"/>
              </a:defRPr>
            </a:lvl5pPr>
            <a:lvl6pPr marL="2514600" indent="-228600" defTabSz="966788" eaLnBrk="0" fontAlgn="base" hangingPunct="0">
              <a:spcBef>
                <a:spcPct val="0"/>
              </a:spcBef>
              <a:spcAft>
                <a:spcPct val="0"/>
              </a:spcAft>
              <a:defRPr>
                <a:solidFill>
                  <a:schemeClr val="tx1"/>
                </a:solidFill>
                <a:latin typeface="Arial" charset="0"/>
              </a:defRPr>
            </a:lvl6pPr>
            <a:lvl7pPr marL="2971800" indent="-228600" defTabSz="966788" eaLnBrk="0" fontAlgn="base" hangingPunct="0">
              <a:spcBef>
                <a:spcPct val="0"/>
              </a:spcBef>
              <a:spcAft>
                <a:spcPct val="0"/>
              </a:spcAft>
              <a:defRPr>
                <a:solidFill>
                  <a:schemeClr val="tx1"/>
                </a:solidFill>
                <a:latin typeface="Arial" charset="0"/>
              </a:defRPr>
            </a:lvl7pPr>
            <a:lvl8pPr marL="3429000" indent="-228600" defTabSz="966788" eaLnBrk="0" fontAlgn="base" hangingPunct="0">
              <a:spcBef>
                <a:spcPct val="0"/>
              </a:spcBef>
              <a:spcAft>
                <a:spcPct val="0"/>
              </a:spcAft>
              <a:defRPr>
                <a:solidFill>
                  <a:schemeClr val="tx1"/>
                </a:solidFill>
                <a:latin typeface="Arial" charset="0"/>
              </a:defRPr>
            </a:lvl8pPr>
            <a:lvl9pPr marL="3886200" indent="-228600" defTabSz="966788" eaLnBrk="0" fontAlgn="base" hangingPunct="0">
              <a:spcBef>
                <a:spcPct val="0"/>
              </a:spcBef>
              <a:spcAft>
                <a:spcPct val="0"/>
              </a:spcAft>
              <a:defRPr>
                <a:solidFill>
                  <a:schemeClr val="tx1"/>
                </a:solidFill>
                <a:latin typeface="Arial" charset="0"/>
              </a:defRPr>
            </a:lvl9pPr>
          </a:lstStyle>
          <a:p>
            <a:pPr eaLnBrk="1" hangingPunct="1"/>
            <a:fld id="{91A8359D-6154-4F90-A25B-3464A46E5FC7}" type="slidenum">
              <a:rPr lang="en-GB">
                <a:latin typeface="Times New Roman" pitchFamily="18" charset="0"/>
              </a:rPr>
              <a:pPr eaLnBrk="1" hangingPunct="1"/>
              <a:t>54</a:t>
            </a:fld>
            <a:endParaRPr lang="en-GB">
              <a:latin typeface="Times New Roman" pitchFamily="18" charset="0"/>
            </a:endParaRPr>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Times New Roman" pitchFamily="18" charset="0"/>
            </a:endParaRPr>
          </a:p>
        </p:txBody>
      </p:sp>
    </p:spTree>
    <p:extLst>
      <p:ext uri="{BB962C8B-B14F-4D97-AF65-F5344CB8AC3E}">
        <p14:creationId xmlns:p14="http://schemas.microsoft.com/office/powerpoint/2010/main" val="30734943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8428C9A1-877A-42CD-83C5-D77D59C71AE9}" type="slidenum">
              <a:rPr lang="en-GB" smtClean="0"/>
              <a:pPr eaLnBrk="1" hangingPunct="1"/>
              <a:t>55</a:t>
            </a:fld>
            <a:endParaRPr lang="en-GB"/>
          </a:p>
        </p:txBody>
      </p:sp>
      <p:sp>
        <p:nvSpPr>
          <p:cNvPr id="134147" name="Rectangle 2"/>
          <p:cNvSpPr>
            <a:spLocks noGrp="1" noRot="1" noChangeAspect="1" noChangeArrowheads="1" noTextEdit="1"/>
          </p:cNvSpPr>
          <p:nvPr>
            <p:ph type="sldImg"/>
          </p:nvPr>
        </p:nvSpPr>
        <p:spPr>
          <a:ln/>
        </p:spPr>
      </p:sp>
      <p:sp>
        <p:nvSpPr>
          <p:cNvPr id="1341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t>The curve is not jagged but smooth, it is symmetrical with equalish numbers above and below the mean, it is often referred to as the bell curve, the tails never touch the x axis as they are theoretically infinite. </a:t>
            </a:r>
          </a:p>
          <a:p>
            <a:pPr eaLnBrk="1" hangingPunct="1"/>
            <a:endParaRPr lang="en-GB"/>
          </a:p>
          <a:p>
            <a:pPr eaLnBrk="1" hangingPunct="1"/>
            <a:r>
              <a:rPr lang="en-GB"/>
              <a:t>You are unlikely to ever find a perfect normal distribution as populations are normally distributed but samples (especially small ones) are not. </a:t>
            </a:r>
          </a:p>
          <a:p>
            <a:pPr eaLnBrk="1" hangingPunct="1"/>
            <a:r>
              <a:rPr lang="en-GB"/>
              <a:t>As you add more data you find your histogram usually becomes more normally distributed. Need to gauge whether our sample is coming from a natural or normally distributed population – usually do this by eyeballing the histogram. If it appears to be approaching normality then we say it is normally distributed. </a:t>
            </a:r>
          </a:p>
        </p:txBody>
      </p:sp>
    </p:spTree>
    <p:extLst>
      <p:ext uri="{BB962C8B-B14F-4D97-AF65-F5344CB8AC3E}">
        <p14:creationId xmlns:p14="http://schemas.microsoft.com/office/powerpoint/2010/main" val="25999997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6788" eaLnBrk="0" hangingPunct="0">
              <a:defRPr>
                <a:solidFill>
                  <a:schemeClr val="tx1"/>
                </a:solidFill>
                <a:latin typeface="Arial" charset="0"/>
              </a:defRPr>
            </a:lvl1pPr>
            <a:lvl2pPr marL="742950" indent="-285750" defTabSz="966788" eaLnBrk="0" hangingPunct="0">
              <a:defRPr>
                <a:solidFill>
                  <a:schemeClr val="tx1"/>
                </a:solidFill>
                <a:latin typeface="Arial" charset="0"/>
              </a:defRPr>
            </a:lvl2pPr>
            <a:lvl3pPr marL="1143000" indent="-228600" defTabSz="966788" eaLnBrk="0" hangingPunct="0">
              <a:defRPr>
                <a:solidFill>
                  <a:schemeClr val="tx1"/>
                </a:solidFill>
                <a:latin typeface="Arial" charset="0"/>
              </a:defRPr>
            </a:lvl3pPr>
            <a:lvl4pPr marL="1600200" indent="-228600" defTabSz="966788" eaLnBrk="0" hangingPunct="0">
              <a:defRPr>
                <a:solidFill>
                  <a:schemeClr val="tx1"/>
                </a:solidFill>
                <a:latin typeface="Arial" charset="0"/>
              </a:defRPr>
            </a:lvl4pPr>
            <a:lvl5pPr marL="2057400" indent="-228600" defTabSz="966788" eaLnBrk="0" hangingPunct="0">
              <a:defRPr>
                <a:solidFill>
                  <a:schemeClr val="tx1"/>
                </a:solidFill>
                <a:latin typeface="Arial" charset="0"/>
              </a:defRPr>
            </a:lvl5pPr>
            <a:lvl6pPr marL="2514600" indent="-228600" defTabSz="966788" eaLnBrk="0" fontAlgn="base" hangingPunct="0">
              <a:spcBef>
                <a:spcPct val="0"/>
              </a:spcBef>
              <a:spcAft>
                <a:spcPct val="0"/>
              </a:spcAft>
              <a:defRPr>
                <a:solidFill>
                  <a:schemeClr val="tx1"/>
                </a:solidFill>
                <a:latin typeface="Arial" charset="0"/>
              </a:defRPr>
            </a:lvl6pPr>
            <a:lvl7pPr marL="2971800" indent="-228600" defTabSz="966788" eaLnBrk="0" fontAlgn="base" hangingPunct="0">
              <a:spcBef>
                <a:spcPct val="0"/>
              </a:spcBef>
              <a:spcAft>
                <a:spcPct val="0"/>
              </a:spcAft>
              <a:defRPr>
                <a:solidFill>
                  <a:schemeClr val="tx1"/>
                </a:solidFill>
                <a:latin typeface="Arial" charset="0"/>
              </a:defRPr>
            </a:lvl7pPr>
            <a:lvl8pPr marL="3429000" indent="-228600" defTabSz="966788" eaLnBrk="0" fontAlgn="base" hangingPunct="0">
              <a:spcBef>
                <a:spcPct val="0"/>
              </a:spcBef>
              <a:spcAft>
                <a:spcPct val="0"/>
              </a:spcAft>
              <a:defRPr>
                <a:solidFill>
                  <a:schemeClr val="tx1"/>
                </a:solidFill>
                <a:latin typeface="Arial" charset="0"/>
              </a:defRPr>
            </a:lvl8pPr>
            <a:lvl9pPr marL="3886200" indent="-228600" defTabSz="966788" eaLnBrk="0" fontAlgn="base" hangingPunct="0">
              <a:spcBef>
                <a:spcPct val="0"/>
              </a:spcBef>
              <a:spcAft>
                <a:spcPct val="0"/>
              </a:spcAft>
              <a:defRPr>
                <a:solidFill>
                  <a:schemeClr val="tx1"/>
                </a:solidFill>
                <a:latin typeface="Arial" charset="0"/>
              </a:defRPr>
            </a:lvl9pPr>
          </a:lstStyle>
          <a:p>
            <a:pPr eaLnBrk="1" hangingPunct="1"/>
            <a:fld id="{A605139B-BA37-409E-8CCB-1BF8059F20AB}" type="slidenum">
              <a:rPr lang="en-GB">
                <a:latin typeface="Times New Roman" pitchFamily="18" charset="0"/>
              </a:rPr>
              <a:pPr eaLnBrk="1" hangingPunct="1"/>
              <a:t>63</a:t>
            </a:fld>
            <a:endParaRPr lang="en-GB">
              <a:latin typeface="Times New Roman" pitchFamily="18" charset="0"/>
            </a:endParaRPr>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Times New Roman" pitchFamily="18" charset="0"/>
            </a:endParaRPr>
          </a:p>
        </p:txBody>
      </p:sp>
    </p:spTree>
    <p:extLst>
      <p:ext uri="{BB962C8B-B14F-4D97-AF65-F5344CB8AC3E}">
        <p14:creationId xmlns:p14="http://schemas.microsoft.com/office/powerpoint/2010/main" val="3339313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6788" eaLnBrk="0" hangingPunct="0">
              <a:defRPr>
                <a:solidFill>
                  <a:schemeClr val="tx1"/>
                </a:solidFill>
                <a:latin typeface="Arial" charset="0"/>
              </a:defRPr>
            </a:lvl1pPr>
            <a:lvl2pPr marL="742950" indent="-285750" defTabSz="966788" eaLnBrk="0" hangingPunct="0">
              <a:defRPr>
                <a:solidFill>
                  <a:schemeClr val="tx1"/>
                </a:solidFill>
                <a:latin typeface="Arial" charset="0"/>
              </a:defRPr>
            </a:lvl2pPr>
            <a:lvl3pPr marL="1143000" indent="-228600" defTabSz="966788" eaLnBrk="0" hangingPunct="0">
              <a:defRPr>
                <a:solidFill>
                  <a:schemeClr val="tx1"/>
                </a:solidFill>
                <a:latin typeface="Arial" charset="0"/>
              </a:defRPr>
            </a:lvl3pPr>
            <a:lvl4pPr marL="1600200" indent="-228600" defTabSz="966788" eaLnBrk="0" hangingPunct="0">
              <a:defRPr>
                <a:solidFill>
                  <a:schemeClr val="tx1"/>
                </a:solidFill>
                <a:latin typeface="Arial" charset="0"/>
              </a:defRPr>
            </a:lvl4pPr>
            <a:lvl5pPr marL="2057400" indent="-228600" defTabSz="966788" eaLnBrk="0" hangingPunct="0">
              <a:defRPr>
                <a:solidFill>
                  <a:schemeClr val="tx1"/>
                </a:solidFill>
                <a:latin typeface="Arial" charset="0"/>
              </a:defRPr>
            </a:lvl5pPr>
            <a:lvl6pPr marL="2514600" indent="-228600" defTabSz="966788" eaLnBrk="0" fontAlgn="base" hangingPunct="0">
              <a:spcBef>
                <a:spcPct val="0"/>
              </a:spcBef>
              <a:spcAft>
                <a:spcPct val="0"/>
              </a:spcAft>
              <a:defRPr>
                <a:solidFill>
                  <a:schemeClr val="tx1"/>
                </a:solidFill>
                <a:latin typeface="Arial" charset="0"/>
              </a:defRPr>
            </a:lvl6pPr>
            <a:lvl7pPr marL="2971800" indent="-228600" defTabSz="966788" eaLnBrk="0" fontAlgn="base" hangingPunct="0">
              <a:spcBef>
                <a:spcPct val="0"/>
              </a:spcBef>
              <a:spcAft>
                <a:spcPct val="0"/>
              </a:spcAft>
              <a:defRPr>
                <a:solidFill>
                  <a:schemeClr val="tx1"/>
                </a:solidFill>
                <a:latin typeface="Arial" charset="0"/>
              </a:defRPr>
            </a:lvl7pPr>
            <a:lvl8pPr marL="3429000" indent="-228600" defTabSz="966788" eaLnBrk="0" fontAlgn="base" hangingPunct="0">
              <a:spcBef>
                <a:spcPct val="0"/>
              </a:spcBef>
              <a:spcAft>
                <a:spcPct val="0"/>
              </a:spcAft>
              <a:defRPr>
                <a:solidFill>
                  <a:schemeClr val="tx1"/>
                </a:solidFill>
                <a:latin typeface="Arial" charset="0"/>
              </a:defRPr>
            </a:lvl8pPr>
            <a:lvl9pPr marL="3886200" indent="-228600" defTabSz="966788" eaLnBrk="0" fontAlgn="base" hangingPunct="0">
              <a:spcBef>
                <a:spcPct val="0"/>
              </a:spcBef>
              <a:spcAft>
                <a:spcPct val="0"/>
              </a:spcAft>
              <a:defRPr>
                <a:solidFill>
                  <a:schemeClr val="tx1"/>
                </a:solidFill>
                <a:latin typeface="Arial" charset="0"/>
              </a:defRPr>
            </a:lvl9pPr>
          </a:lstStyle>
          <a:p>
            <a:pPr eaLnBrk="1" hangingPunct="1"/>
            <a:fld id="{18592634-90F4-46DC-974A-24EA4E3BADD2}" type="slidenum">
              <a:rPr lang="en-GB">
                <a:latin typeface="Times New Roman" pitchFamily="18" charset="0"/>
              </a:rPr>
              <a:pPr eaLnBrk="1" hangingPunct="1"/>
              <a:t>64</a:t>
            </a:fld>
            <a:endParaRPr lang="en-GB">
              <a:latin typeface="Times New Roman" pitchFamily="18" charset="0"/>
            </a:endParaRPr>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Times New Roman" pitchFamily="18" charset="0"/>
            </a:endParaRPr>
          </a:p>
        </p:txBody>
      </p:sp>
    </p:spTree>
    <p:extLst>
      <p:ext uri="{BB962C8B-B14F-4D97-AF65-F5344CB8AC3E}">
        <p14:creationId xmlns:p14="http://schemas.microsoft.com/office/powerpoint/2010/main" val="14422742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eaLnBrk="1" hangingPunct="1"/>
            <a:fld id="{9F66E1F5-A1C6-4B86-BCDB-7DE110D61D40}" type="slidenum">
              <a:rPr lang="en-GB" altLang="en-US" sz="1200"/>
              <a:pPr eaLnBrk="1" hangingPunct="1"/>
              <a:t>92</a:t>
            </a:fld>
            <a:endParaRPr lang="en-GB" altLang="en-US" sz="1200"/>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eaLnBrk="1" hangingPunct="1">
              <a:defRPr/>
            </a:pPr>
            <a:endParaRPr lang="en-GB" dirty="0">
              <a:latin typeface="Times New Roman" charset="0"/>
              <a:ea typeface="ＭＳ Ｐゴシック" charset="0"/>
              <a:cs typeface="+mn-cs"/>
            </a:endParaRPr>
          </a:p>
        </p:txBody>
      </p:sp>
    </p:spTree>
    <p:extLst>
      <p:ext uri="{BB962C8B-B14F-4D97-AF65-F5344CB8AC3E}">
        <p14:creationId xmlns:p14="http://schemas.microsoft.com/office/powerpoint/2010/main" val="13077681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eaLnBrk="1" hangingPunct="1"/>
            <a:fld id="{B9A72F31-E0D0-4FF1-A482-D19AFDA1B9DD}" type="slidenum">
              <a:rPr lang="en-GB" altLang="en-US" sz="1200"/>
              <a:pPr eaLnBrk="1" hangingPunct="1"/>
              <a:t>93</a:t>
            </a:fld>
            <a:endParaRPr lang="en-GB" altLang="en-US" sz="1200"/>
          </a:p>
        </p:txBody>
      </p:sp>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eaLnBrk="1" hangingPunct="1">
              <a:defRPr/>
            </a:pPr>
            <a:endParaRPr lang="en-GB" dirty="0">
              <a:latin typeface="Times New Roman" charset="0"/>
              <a:ea typeface="ＭＳ Ｐゴシック" charset="0"/>
              <a:cs typeface="+mn-cs"/>
            </a:endParaRPr>
          </a:p>
        </p:txBody>
      </p:sp>
    </p:spTree>
    <p:extLst>
      <p:ext uri="{BB962C8B-B14F-4D97-AF65-F5344CB8AC3E}">
        <p14:creationId xmlns:p14="http://schemas.microsoft.com/office/powerpoint/2010/main" val="30132038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eaLnBrk="1" hangingPunct="1"/>
            <a:fld id="{5D1B9B8A-206B-4D5B-A5C3-D059DAE20426}" type="slidenum">
              <a:rPr lang="en-GB" altLang="en-US" sz="1200"/>
              <a:pPr eaLnBrk="1" hangingPunct="1"/>
              <a:t>96</a:t>
            </a:fld>
            <a:endParaRPr lang="en-GB" altLang="en-US" sz="1200"/>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eaLnBrk="1" hangingPunct="1">
              <a:defRPr/>
            </a:pPr>
            <a:endParaRPr lang="en-GB" altLang="en-US" dirty="0">
              <a:cs typeface="ＭＳ Ｐゴシック" charset="0"/>
            </a:endParaRPr>
          </a:p>
        </p:txBody>
      </p:sp>
    </p:spTree>
    <p:extLst>
      <p:ext uri="{BB962C8B-B14F-4D97-AF65-F5344CB8AC3E}">
        <p14:creationId xmlns:p14="http://schemas.microsoft.com/office/powerpoint/2010/main" val="23177165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E9ACF30-15FA-4E8F-B01B-239DA1067136}"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56FD33-9E82-42F4-80EA-82C28FADAFD5}" type="slidenum">
              <a:rPr lang="en-GB" smtClean="0"/>
              <a:t>‹#›</a:t>
            </a:fld>
            <a:endParaRPr lang="en-GB"/>
          </a:p>
        </p:txBody>
      </p:sp>
    </p:spTree>
    <p:extLst>
      <p:ext uri="{BB962C8B-B14F-4D97-AF65-F5344CB8AC3E}">
        <p14:creationId xmlns:p14="http://schemas.microsoft.com/office/powerpoint/2010/main" val="16288917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9ACF30-15FA-4E8F-B01B-239DA1067136}"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56FD33-9E82-42F4-80EA-82C28FADAFD5}" type="slidenum">
              <a:rPr lang="en-GB" smtClean="0"/>
              <a:t>‹#›</a:t>
            </a:fld>
            <a:endParaRPr lang="en-GB"/>
          </a:p>
        </p:txBody>
      </p:sp>
    </p:spTree>
    <p:extLst>
      <p:ext uri="{BB962C8B-B14F-4D97-AF65-F5344CB8AC3E}">
        <p14:creationId xmlns:p14="http://schemas.microsoft.com/office/powerpoint/2010/main" val="2690730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BE9ACF30-15FA-4E8F-B01B-239DA1067136}" type="datetimeFigureOut">
              <a:rPr lang="en-GB" smtClean="0"/>
              <a:t>28/10/2022</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1656FD33-9E82-42F4-80EA-82C28FADAFD5}" type="slidenum">
              <a:rPr lang="en-GB" smtClean="0"/>
              <a:t>‹#›</a:t>
            </a:fld>
            <a:endParaRPr lang="en-GB"/>
          </a:p>
        </p:txBody>
      </p:sp>
    </p:spTree>
    <p:extLst>
      <p:ext uri="{BB962C8B-B14F-4D97-AF65-F5344CB8AC3E}">
        <p14:creationId xmlns:p14="http://schemas.microsoft.com/office/powerpoint/2010/main" val="417277558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E9ACF30-15FA-4E8F-B01B-239DA1067136}"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56FD33-9E82-42F4-80EA-82C28FADAFD5}" type="slidenum">
              <a:rPr lang="en-GB" smtClean="0"/>
              <a:t>‹#›</a:t>
            </a:fld>
            <a:endParaRPr lang="en-GB"/>
          </a:p>
        </p:txBody>
      </p:sp>
    </p:spTree>
    <p:extLst>
      <p:ext uri="{BB962C8B-B14F-4D97-AF65-F5344CB8AC3E}">
        <p14:creationId xmlns:p14="http://schemas.microsoft.com/office/powerpoint/2010/main" val="2620915180"/>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E9ACF30-15FA-4E8F-B01B-239DA1067136}" type="datetimeFigureOut">
              <a:rPr lang="en-GB" smtClean="0"/>
              <a:t>28/10/2022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56FD33-9E82-42F4-80EA-82C28FADAFD5}" type="slidenum">
              <a:rPr lang="en-GB" smtClean="0"/>
              <a:t>‹#›</a:t>
            </a:fld>
            <a:endParaRPr lang="en-GB"/>
          </a:p>
        </p:txBody>
      </p:sp>
    </p:spTree>
    <p:extLst>
      <p:ext uri="{BB962C8B-B14F-4D97-AF65-F5344CB8AC3E}">
        <p14:creationId xmlns:p14="http://schemas.microsoft.com/office/powerpoint/2010/main" val="1263777547"/>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E9ACF30-15FA-4E8F-B01B-239DA1067136}" type="datetimeFigureOut">
              <a:rPr lang="en-GB" smtClean="0"/>
              <a:t>28/10/2022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56FD33-9E82-42F4-80EA-82C28FADAFD5}" type="slidenum">
              <a:rPr lang="en-GB" smtClean="0"/>
              <a:t>‹#›</a:t>
            </a:fld>
            <a:endParaRPr lang="en-GB"/>
          </a:p>
        </p:txBody>
      </p:sp>
    </p:spTree>
    <p:extLst>
      <p:ext uri="{BB962C8B-B14F-4D97-AF65-F5344CB8AC3E}">
        <p14:creationId xmlns:p14="http://schemas.microsoft.com/office/powerpoint/2010/main" val="17939368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9ACF30-15FA-4E8F-B01B-239DA1067136}" type="datetimeFigureOut">
              <a:rPr lang="en-GB" smtClean="0"/>
              <a:t>28/10/2022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56FD33-9E82-42F4-80EA-82C28FADAFD5}" type="slidenum">
              <a:rPr lang="en-GB" smtClean="0"/>
              <a:t>‹#›</a:t>
            </a:fld>
            <a:endParaRPr lang="en-GB"/>
          </a:p>
        </p:txBody>
      </p:sp>
    </p:spTree>
    <p:extLst>
      <p:ext uri="{BB962C8B-B14F-4D97-AF65-F5344CB8AC3E}">
        <p14:creationId xmlns:p14="http://schemas.microsoft.com/office/powerpoint/2010/main" val="3897815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E9ACF30-15FA-4E8F-B01B-239DA1067136}"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56FD33-9E82-42F4-80EA-82C28FADAFD5}" type="slidenum">
              <a:rPr lang="en-GB" smtClean="0"/>
              <a:t>‹#›</a:t>
            </a:fld>
            <a:endParaRPr lang="en-GB"/>
          </a:p>
        </p:txBody>
      </p:sp>
    </p:spTree>
    <p:extLst>
      <p:ext uri="{BB962C8B-B14F-4D97-AF65-F5344CB8AC3E}">
        <p14:creationId xmlns:p14="http://schemas.microsoft.com/office/powerpoint/2010/main" val="305789352"/>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E9ACF30-15FA-4E8F-B01B-239DA1067136}"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56FD33-9E82-42F4-80EA-82C28FADAFD5}" type="slidenum">
              <a:rPr lang="en-GB" smtClean="0"/>
              <a:t>‹#›</a:t>
            </a:fld>
            <a:endParaRPr lang="en-GB"/>
          </a:p>
        </p:txBody>
      </p:sp>
    </p:spTree>
    <p:extLst>
      <p:ext uri="{BB962C8B-B14F-4D97-AF65-F5344CB8AC3E}">
        <p14:creationId xmlns:p14="http://schemas.microsoft.com/office/powerpoint/2010/main" val="36720030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9ACF30-15FA-4E8F-B01B-239DA1067136}"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56FD33-9E82-42F4-80EA-82C28FADAFD5}" type="slidenum">
              <a:rPr lang="en-GB" smtClean="0"/>
              <a:t>‹#›</a:t>
            </a:fld>
            <a:endParaRPr lang="en-GB"/>
          </a:p>
        </p:txBody>
      </p:sp>
    </p:spTree>
    <p:extLst>
      <p:ext uri="{BB962C8B-B14F-4D97-AF65-F5344CB8AC3E}">
        <p14:creationId xmlns:p14="http://schemas.microsoft.com/office/powerpoint/2010/main" val="17977560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BE9ACF30-15FA-4E8F-B01B-239DA1067136}" type="datetimeFigureOut">
              <a:rPr lang="en-GB" smtClean="0"/>
              <a:t>28/10/2022</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1656FD33-9E82-42F4-80EA-82C28FADAFD5}" type="slidenum">
              <a:rPr lang="en-GB" smtClean="0"/>
              <a:t>‹#›</a:t>
            </a:fld>
            <a:endParaRPr lang="en-GB"/>
          </a:p>
        </p:txBody>
      </p:sp>
    </p:spTree>
    <p:extLst>
      <p:ext uri="{BB962C8B-B14F-4D97-AF65-F5344CB8AC3E}">
        <p14:creationId xmlns:p14="http://schemas.microsoft.com/office/powerpoint/2010/main" val="1103232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BE9ACF30-15FA-4E8F-B01B-239DA1067136}" type="datetimeFigureOut">
              <a:rPr lang="en-GB" smtClean="0"/>
              <a:t>28/10/2022</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1656FD33-9E82-42F4-80EA-82C28FADAFD5}" type="slidenum">
              <a:rPr lang="en-GB" smtClean="0"/>
              <a:t>‹#›</a:t>
            </a:fld>
            <a:endParaRPr lang="en-GB"/>
          </a:p>
        </p:txBody>
      </p:sp>
    </p:spTree>
    <p:extLst>
      <p:ext uri="{BB962C8B-B14F-4D97-AF65-F5344CB8AC3E}">
        <p14:creationId xmlns:p14="http://schemas.microsoft.com/office/powerpoint/2010/main" val="96175672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8" Type="http://schemas.openxmlformats.org/officeDocument/2006/relationships/image" Target="../media/image22.gif"/><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24.gif"/><Relationship Id="rId2" Type="http://schemas.openxmlformats.org/officeDocument/2006/relationships/image" Target="../media/image23.gif"/><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www.google.co.uk/imgres?imgurl=http://1.bp.blogspot.com/_TZ00OO9YcCk/TAoqRFOMTfI/AAAAAAAAABw/vZuUxBlEqUk/s1600/tall-and-short-t11509.jpg&amp;imgrefurl=http://mariamarcetmolina.blogspot.com/&amp;usg=__DRFUMOYQ1dKlNmVaCiXoSO4z9oA=&amp;h=759&amp;w=568&amp;sz=43&amp;hl=en&amp;start=8&amp;zoom=1&amp;tbnid=Y91VhSILFsADkM:&amp;tbnh=142&amp;tbnw=106&amp;ei=RmtHT5LBAqqQ0AXZ7ZX9DQ&amp;prev=/search?q=tall+and+short&amp;hl=en&amp;gbv=2&amp;tbm=isch&amp;itbs=1" TargetMode="External"/><Relationship Id="rId1" Type="http://schemas.openxmlformats.org/officeDocument/2006/relationships/slideLayout" Target="../slideLayouts/slideLayout2.xml"/><Relationship Id="rId5" Type="http://schemas.openxmlformats.org/officeDocument/2006/relationships/image" Target="../media/image26.jpeg"/><Relationship Id="rId4" Type="http://schemas.openxmlformats.org/officeDocument/2006/relationships/hyperlink" Target="http://www.google.co.uk/imgres?imgurl=http://blog.wattzon.com/wp-content/uploads/2009/01/temperature-scales1.png&amp;imgrefurl=http://blog.wattzon.com/2009/01/&amp;usg=__BJ9avYoj3f2jNza015pUqqvQQ74=&amp;h=413&amp;w=316&amp;sz=41&amp;hl=en&amp;start=20&amp;zoom=1&amp;tbnid=Q5x0l2kjXTcCHM:&amp;tbnh=125&amp;tbnw=96&amp;ei=eGtHT-2FMeme0QXFob2vDg&amp;prev=/search?q=temperature&amp;hl=en&amp;gbv=2&amp;tbm=isch&amp;itbs=1" TargetMode="External"/></Relationships>
</file>

<file path=ppt/slides/_rels/slide7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http://www.google.co.uk/imgres?imgurl=http://www.70sbig.com/wp-content/uploads/2011/02/sick.jpg&amp;imgrefurl=http://70sbig.com/blog/2011/02/dont-train-sick/&amp;usg=__iN6QQ7y2f3bgOlezk0i3DcEzxTI=&amp;h=380&amp;w=380&amp;sz=45&amp;hl=en&amp;start=2&amp;zoom=1&amp;tbnid=GkIrslAqBElkkM:&amp;tbnh=123&amp;tbnw=123&amp;ei=j15kULaGOdSY0QWX2IGQBw&amp;prev=/search?q=sick&amp;hl=en&amp;gbv=2&amp;tbm=isch&amp;itbs=1" TargetMode="Externa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8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8.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diagramLayout" Target="../diagrams/layout6.xml"/><Relationship Id="rId7" Type="http://schemas.openxmlformats.org/officeDocument/2006/relationships/diagramData" Target="../diagrams/data7.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11" Type="http://schemas.microsoft.com/office/2007/relationships/diagramDrawing" Target="../diagrams/drawing7.xml"/><Relationship Id="rId5" Type="http://schemas.openxmlformats.org/officeDocument/2006/relationships/diagramColors" Target="../diagrams/colors6.xml"/><Relationship Id="rId10" Type="http://schemas.openxmlformats.org/officeDocument/2006/relationships/diagramColors" Target="../diagrams/colors7.xml"/><Relationship Id="rId4" Type="http://schemas.openxmlformats.org/officeDocument/2006/relationships/diagramQuickStyle" Target="../diagrams/quickStyle6.xml"/><Relationship Id="rId9" Type="http://schemas.openxmlformats.org/officeDocument/2006/relationships/diagramQuickStyle" Target="../diagrams/quickStyle7.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hyperlink" Target="http://photos1.blogger.com/img/173/2267/320/Ross%20sportsmanship.jpg"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35.jpeg"/><Relationship Id="rId4" Type="http://schemas.openxmlformats.org/officeDocument/2006/relationships/image" Target="../media/image3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Quantitative Methods Continued</a:t>
            </a:r>
          </a:p>
        </p:txBody>
      </p:sp>
      <p:sp>
        <p:nvSpPr>
          <p:cNvPr id="3" name="Subtitle 2"/>
          <p:cNvSpPr>
            <a:spLocks noGrp="1"/>
          </p:cNvSpPr>
          <p:nvPr>
            <p:ph type="subTitle" idx="1"/>
          </p:nvPr>
        </p:nvSpPr>
        <p:spPr/>
        <p:txBody>
          <a:bodyPr/>
          <a:lstStyle/>
          <a:p>
            <a:r>
              <a:rPr lang="en-GB"/>
              <a:t>ECMH5004 </a:t>
            </a:r>
            <a:r>
              <a:rPr lang="en-GB" dirty="0"/>
              <a:t>– Applied Research Skills</a:t>
            </a:r>
          </a:p>
        </p:txBody>
      </p:sp>
    </p:spTree>
    <p:extLst>
      <p:ext uri="{BB962C8B-B14F-4D97-AF65-F5344CB8AC3E}">
        <p14:creationId xmlns:p14="http://schemas.microsoft.com/office/powerpoint/2010/main" val="3740652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this session</a:t>
            </a:r>
          </a:p>
        </p:txBody>
      </p:sp>
      <p:sp>
        <p:nvSpPr>
          <p:cNvPr id="3" name="Content Placeholder 2"/>
          <p:cNvSpPr>
            <a:spLocks noGrp="1"/>
          </p:cNvSpPr>
          <p:nvPr>
            <p:ph idx="1"/>
          </p:nvPr>
        </p:nvSpPr>
        <p:spPr/>
        <p:txBody>
          <a:bodyPr/>
          <a:lstStyle/>
          <a:p>
            <a:r>
              <a:rPr lang="en-GB" dirty="0"/>
              <a:t>The importance of empirical research and experimental methods in informing our judgements on treatment interventions. </a:t>
            </a:r>
          </a:p>
          <a:p>
            <a:endParaRPr lang="en-GB" dirty="0"/>
          </a:p>
          <a:p>
            <a:r>
              <a:rPr lang="en-GB" dirty="0"/>
              <a:t>The importance of surveys and questions</a:t>
            </a:r>
          </a:p>
          <a:p>
            <a:endParaRPr lang="en-GB" dirty="0"/>
          </a:p>
          <a:p>
            <a:r>
              <a:rPr lang="en-GB" dirty="0"/>
              <a:t>Types of statistics used in experimental methods. </a:t>
            </a:r>
          </a:p>
          <a:p>
            <a:endParaRPr lang="en-GB" dirty="0"/>
          </a:p>
          <a:p>
            <a:r>
              <a:rPr lang="en-GB" dirty="0"/>
              <a:t>Types of studies / trials. </a:t>
            </a:r>
          </a:p>
          <a:p>
            <a:endParaRPr lang="en-GB" dirty="0"/>
          </a:p>
          <a:p>
            <a:endParaRPr lang="en-GB" dirty="0"/>
          </a:p>
        </p:txBody>
      </p:sp>
    </p:spTree>
    <p:extLst>
      <p:ext uri="{BB962C8B-B14F-4D97-AF65-F5344CB8AC3E}">
        <p14:creationId xmlns:p14="http://schemas.microsoft.com/office/powerpoint/2010/main" val="31348017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Experiment </a:t>
            </a:r>
            <a:endParaRPr lang="en-US"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2608131012"/>
              </p:ext>
            </p:extLst>
          </p:nvPr>
        </p:nvGraphicFramePr>
        <p:xfrm>
          <a:off x="1981200" y="1892300"/>
          <a:ext cx="8229600" cy="4965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8434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7CE624E2-977E-4524-9AB3-9FC7F6382854}"/>
                                            </p:graphicEl>
                                          </p:spTgt>
                                        </p:tgtEl>
                                        <p:attrNameLst>
                                          <p:attrName>style.visibility</p:attrName>
                                        </p:attrNameLst>
                                      </p:cBhvr>
                                      <p:to>
                                        <p:strVal val="visible"/>
                                      </p:to>
                                    </p:set>
                                    <p:anim calcmode="lin" valueType="num">
                                      <p:cBhvr additive="base">
                                        <p:cTn id="7" dur="500" fill="hold"/>
                                        <p:tgtEl>
                                          <p:spTgt spid="4">
                                            <p:graphicEl>
                                              <a:dgm id="{7CE624E2-977E-4524-9AB3-9FC7F6382854}"/>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7CE624E2-977E-4524-9AB3-9FC7F6382854}"/>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F0F3EE52-E570-42F1-8E34-B9064DF3E5DC}"/>
                                            </p:graphicEl>
                                          </p:spTgt>
                                        </p:tgtEl>
                                        <p:attrNameLst>
                                          <p:attrName>style.visibility</p:attrName>
                                        </p:attrNameLst>
                                      </p:cBhvr>
                                      <p:to>
                                        <p:strVal val="visible"/>
                                      </p:to>
                                    </p:set>
                                    <p:anim calcmode="lin" valueType="num">
                                      <p:cBhvr additive="base">
                                        <p:cTn id="13" dur="500" fill="hold"/>
                                        <p:tgtEl>
                                          <p:spTgt spid="4">
                                            <p:graphicEl>
                                              <a:dgm id="{F0F3EE52-E570-42F1-8E34-B9064DF3E5DC}"/>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F0F3EE52-E570-42F1-8E34-B9064DF3E5DC}"/>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F58917DF-720E-44C6-B256-B4A51CE4AB79}"/>
                                            </p:graphicEl>
                                          </p:spTgt>
                                        </p:tgtEl>
                                        <p:attrNameLst>
                                          <p:attrName>style.visibility</p:attrName>
                                        </p:attrNameLst>
                                      </p:cBhvr>
                                      <p:to>
                                        <p:strVal val="visible"/>
                                      </p:to>
                                    </p:set>
                                    <p:anim calcmode="lin" valueType="num">
                                      <p:cBhvr additive="base">
                                        <p:cTn id="19" dur="500" fill="hold"/>
                                        <p:tgtEl>
                                          <p:spTgt spid="4">
                                            <p:graphicEl>
                                              <a:dgm id="{F58917DF-720E-44C6-B256-B4A51CE4AB79}"/>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F58917DF-720E-44C6-B256-B4A51CE4AB79}"/>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A6619E15-0021-4DB8-9FB6-C74BBEAE5E43}"/>
                                            </p:graphicEl>
                                          </p:spTgt>
                                        </p:tgtEl>
                                        <p:attrNameLst>
                                          <p:attrName>style.visibility</p:attrName>
                                        </p:attrNameLst>
                                      </p:cBhvr>
                                      <p:to>
                                        <p:strVal val="visible"/>
                                      </p:to>
                                    </p:set>
                                    <p:anim calcmode="lin" valueType="num">
                                      <p:cBhvr additive="base">
                                        <p:cTn id="25" dur="500" fill="hold"/>
                                        <p:tgtEl>
                                          <p:spTgt spid="4">
                                            <p:graphicEl>
                                              <a:dgm id="{A6619E15-0021-4DB8-9FB6-C74BBEAE5E43}"/>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A6619E15-0021-4DB8-9FB6-C74BBEAE5E43}"/>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2B6E0C9E-DF23-42AA-AB09-0E2E03415B29}"/>
                                            </p:graphicEl>
                                          </p:spTgt>
                                        </p:tgtEl>
                                        <p:attrNameLst>
                                          <p:attrName>style.visibility</p:attrName>
                                        </p:attrNameLst>
                                      </p:cBhvr>
                                      <p:to>
                                        <p:strVal val="visible"/>
                                      </p:to>
                                    </p:set>
                                    <p:anim calcmode="lin" valueType="num">
                                      <p:cBhvr additive="base">
                                        <p:cTn id="31" dur="500" fill="hold"/>
                                        <p:tgtEl>
                                          <p:spTgt spid="4">
                                            <p:graphicEl>
                                              <a:dgm id="{2B6E0C9E-DF23-42AA-AB09-0E2E03415B29}"/>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2B6E0C9E-DF23-42AA-AB09-0E2E03415B29}"/>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p:txBody>
          <a:bodyPr/>
          <a:lstStyle/>
          <a:p>
            <a:pPr>
              <a:defRPr/>
            </a:pPr>
            <a:r>
              <a:rPr lang="en-US" dirty="0"/>
              <a:t>Defining the Research Question </a:t>
            </a:r>
            <a:endParaRPr lang="en-CA" dirty="0"/>
          </a:p>
        </p:txBody>
      </p:sp>
      <p:sp>
        <p:nvSpPr>
          <p:cNvPr id="18435" name="Rectangle 3"/>
          <p:cNvSpPr>
            <a:spLocks noGrp="1" noChangeArrowheads="1"/>
          </p:cNvSpPr>
          <p:nvPr>
            <p:ph idx="1"/>
          </p:nvPr>
        </p:nvSpPr>
        <p:spPr>
          <a:solidFill>
            <a:schemeClr val="accent1">
              <a:lumMod val="20000"/>
              <a:lumOff val="80000"/>
            </a:schemeClr>
          </a:solidFill>
        </p:spPr>
        <p:txBody>
          <a:bodyPr>
            <a:normAutofit/>
          </a:bodyPr>
          <a:lstStyle/>
          <a:p>
            <a:pPr marL="365125" indent="-255588"/>
            <a:r>
              <a:rPr lang="en-US" dirty="0">
                <a:solidFill>
                  <a:schemeClr val="bg1"/>
                </a:solidFill>
              </a:rPr>
              <a:t>Problem should be capable of being stated in a question form.  Examples are:</a:t>
            </a:r>
          </a:p>
          <a:p>
            <a:pPr marL="109537" indent="0">
              <a:buNone/>
            </a:pPr>
            <a:endParaRPr lang="en-US" sz="1400" dirty="0">
              <a:solidFill>
                <a:schemeClr val="bg1"/>
              </a:solidFill>
            </a:endParaRPr>
          </a:p>
          <a:p>
            <a:pPr marL="657225" lvl="1" indent="-246063"/>
            <a:r>
              <a:rPr lang="en-US" dirty="0">
                <a:solidFill>
                  <a:schemeClr val="bg1"/>
                </a:solidFill>
              </a:rPr>
              <a:t>What is the effect of….?</a:t>
            </a:r>
          </a:p>
          <a:p>
            <a:pPr marL="657225" lvl="1" indent="-246063"/>
            <a:r>
              <a:rPr lang="en-US" dirty="0">
                <a:solidFill>
                  <a:schemeClr val="bg1"/>
                </a:solidFill>
              </a:rPr>
              <a:t>Under what conditions do….?</a:t>
            </a:r>
          </a:p>
          <a:p>
            <a:pPr marL="657225" lvl="1" indent="-246063"/>
            <a:r>
              <a:rPr lang="en-US" dirty="0">
                <a:solidFill>
                  <a:schemeClr val="bg1"/>
                </a:solidFill>
              </a:rPr>
              <a:t>Does the effect of….?</a:t>
            </a:r>
          </a:p>
          <a:p>
            <a:pPr marL="657225" lvl="1" indent="-246063"/>
            <a:endParaRPr lang="en-US" dirty="0">
              <a:solidFill>
                <a:schemeClr val="bg1"/>
              </a:solidFill>
            </a:endParaRPr>
          </a:p>
          <a:p>
            <a:pPr marL="365125" indent="-255588"/>
            <a:r>
              <a:rPr lang="en-US" sz="3000" dirty="0">
                <a:solidFill>
                  <a:schemeClr val="bg1"/>
                </a:solidFill>
              </a:rPr>
              <a:t>A </a:t>
            </a:r>
            <a:r>
              <a:rPr lang="en-US" sz="3000" b="1" dirty="0">
                <a:solidFill>
                  <a:schemeClr val="bg1"/>
                </a:solidFill>
              </a:rPr>
              <a:t>research question</a:t>
            </a:r>
            <a:r>
              <a:rPr lang="en-US" sz="3000" dirty="0">
                <a:solidFill>
                  <a:schemeClr val="bg1"/>
                </a:solidFill>
              </a:rPr>
              <a:t> defines the area of interest but is not a declarative statement like a </a:t>
            </a:r>
            <a:r>
              <a:rPr lang="en-US" sz="3000" b="1" dirty="0">
                <a:solidFill>
                  <a:schemeClr val="bg1"/>
                </a:solidFill>
              </a:rPr>
              <a:t>hypothesis</a:t>
            </a:r>
            <a:r>
              <a:rPr lang="en-US" sz="3000" dirty="0"/>
              <a:t>.</a:t>
            </a:r>
            <a:endParaRPr lang="en-CA" sz="3000" dirty="0"/>
          </a:p>
        </p:txBody>
      </p:sp>
    </p:spTree>
    <p:extLst>
      <p:ext uri="{BB962C8B-B14F-4D97-AF65-F5344CB8AC3E}">
        <p14:creationId xmlns:p14="http://schemas.microsoft.com/office/powerpoint/2010/main" val="6409420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1246823" y="246076"/>
            <a:ext cx="9784080" cy="1508760"/>
          </a:xfrm>
        </p:spPr>
        <p:txBody>
          <a:bodyPr/>
          <a:lstStyle/>
          <a:p>
            <a:pPr algn="ctr">
              <a:defRPr/>
            </a:pPr>
            <a:r>
              <a:rPr lang="en-US" dirty="0"/>
              <a:t>Formulating Hypotheses</a:t>
            </a:r>
            <a:endParaRPr lang="en-CA" dirty="0"/>
          </a:p>
        </p:txBody>
      </p:sp>
      <p:sp>
        <p:nvSpPr>
          <p:cNvPr id="5" name="Rectangle 3"/>
          <p:cNvSpPr>
            <a:spLocks noGrp="1" noChangeArrowheads="1"/>
          </p:cNvSpPr>
          <p:nvPr>
            <p:ph idx="1"/>
          </p:nvPr>
        </p:nvSpPr>
        <p:spPr>
          <a:xfrm>
            <a:off x="1246823" y="2212976"/>
            <a:ext cx="8229600" cy="4329113"/>
          </a:xfrm>
        </p:spPr>
        <p:txBody>
          <a:bodyPr rtlCol="0">
            <a:normAutofit/>
          </a:bodyPr>
          <a:lstStyle/>
          <a:p>
            <a:pPr marL="365125" indent="-255588">
              <a:spcBef>
                <a:spcPts val="0"/>
              </a:spcBef>
              <a:buFont typeface="Wingdings 2"/>
              <a:buChar char=""/>
              <a:defRPr/>
            </a:pPr>
            <a:r>
              <a:rPr lang="en-US" dirty="0"/>
              <a:t>Stated in declarative form.</a:t>
            </a:r>
          </a:p>
          <a:p>
            <a:pPr marL="365125" indent="-255588">
              <a:spcBef>
                <a:spcPts val="0"/>
              </a:spcBef>
              <a:buFont typeface="Wingdings 2"/>
              <a:buChar char=""/>
              <a:defRPr/>
            </a:pPr>
            <a:endParaRPr lang="en-US" dirty="0"/>
          </a:p>
          <a:p>
            <a:pPr marL="365125" indent="-255588">
              <a:spcBef>
                <a:spcPts val="0"/>
              </a:spcBef>
              <a:buFont typeface="Wingdings 2"/>
              <a:buChar char=""/>
              <a:defRPr/>
            </a:pPr>
            <a:r>
              <a:rPr lang="en-US" dirty="0"/>
              <a:t>Posits a relationship between variables.</a:t>
            </a:r>
          </a:p>
          <a:p>
            <a:pPr marL="365125" indent="-255588">
              <a:spcBef>
                <a:spcPts val="0"/>
              </a:spcBef>
              <a:buFont typeface="Wingdings 2"/>
              <a:buChar char=""/>
              <a:defRPr/>
            </a:pPr>
            <a:endParaRPr lang="en-US" dirty="0"/>
          </a:p>
          <a:p>
            <a:pPr marL="365125" indent="-255588">
              <a:spcBef>
                <a:spcPts val="0"/>
              </a:spcBef>
              <a:buFont typeface="Wingdings 2"/>
              <a:buChar char=""/>
              <a:defRPr/>
            </a:pPr>
            <a:r>
              <a:rPr lang="en-US" dirty="0"/>
              <a:t>Ideally reflects a theory or body of literature.</a:t>
            </a:r>
          </a:p>
          <a:p>
            <a:pPr marL="365125" indent="-255588">
              <a:spcBef>
                <a:spcPts val="0"/>
              </a:spcBef>
              <a:buFont typeface="Wingdings 2"/>
              <a:buChar char=""/>
              <a:defRPr/>
            </a:pPr>
            <a:endParaRPr lang="en-US" dirty="0"/>
          </a:p>
          <a:p>
            <a:pPr marL="365125" indent="-255588">
              <a:spcBef>
                <a:spcPts val="0"/>
              </a:spcBef>
              <a:buFont typeface="Wingdings 2"/>
              <a:buChar char=""/>
              <a:defRPr/>
            </a:pPr>
            <a:r>
              <a:rPr lang="en-US" dirty="0"/>
              <a:t>Is brief and to the point.</a:t>
            </a:r>
          </a:p>
          <a:p>
            <a:pPr marL="365125" indent="-255588">
              <a:spcBef>
                <a:spcPts val="0"/>
              </a:spcBef>
              <a:buFont typeface="Wingdings 2"/>
              <a:buChar char=""/>
              <a:defRPr/>
            </a:pPr>
            <a:endParaRPr lang="en-US" dirty="0"/>
          </a:p>
          <a:p>
            <a:pPr marL="365125" indent="-255588">
              <a:spcBef>
                <a:spcPts val="0"/>
              </a:spcBef>
              <a:buFont typeface="Wingdings 2"/>
              <a:buChar char=""/>
              <a:defRPr/>
            </a:pPr>
            <a:r>
              <a:rPr lang="en-US" dirty="0"/>
              <a:t>Is testable.</a:t>
            </a:r>
            <a:endParaRPr lang="en-CA" dirty="0"/>
          </a:p>
        </p:txBody>
      </p:sp>
    </p:spTree>
    <p:extLst>
      <p:ext uri="{BB962C8B-B14F-4D97-AF65-F5344CB8AC3E}">
        <p14:creationId xmlns:p14="http://schemas.microsoft.com/office/powerpoint/2010/main" val="4117198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9717" name="Group 21"/>
          <p:cNvGraphicFramePr>
            <a:graphicFrameLocks noGrp="1"/>
          </p:cNvGraphicFramePr>
          <p:nvPr/>
        </p:nvGraphicFramePr>
        <p:xfrm>
          <a:off x="1524001" y="1"/>
          <a:ext cx="9144001" cy="3286125"/>
        </p:xfrm>
        <a:graphic>
          <a:graphicData uri="http://schemas.openxmlformats.org/drawingml/2006/table">
            <a:tbl>
              <a:tblPr/>
              <a:tblGrid>
                <a:gridCol w="2649198">
                  <a:extLst>
                    <a:ext uri="{9D8B030D-6E8A-4147-A177-3AD203B41FA5}">
                      <a16:colId xmlns:a16="http://schemas.microsoft.com/office/drawing/2014/main" val="20000"/>
                    </a:ext>
                  </a:extLst>
                </a:gridCol>
                <a:gridCol w="2282236">
                  <a:extLst>
                    <a:ext uri="{9D8B030D-6E8A-4147-A177-3AD203B41FA5}">
                      <a16:colId xmlns:a16="http://schemas.microsoft.com/office/drawing/2014/main" val="20001"/>
                    </a:ext>
                  </a:extLst>
                </a:gridCol>
                <a:gridCol w="4212567">
                  <a:extLst>
                    <a:ext uri="{9D8B030D-6E8A-4147-A177-3AD203B41FA5}">
                      <a16:colId xmlns:a16="http://schemas.microsoft.com/office/drawing/2014/main" val="20002"/>
                    </a:ext>
                  </a:extLst>
                </a:gridCol>
              </a:tblGrid>
              <a:tr h="848822">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a:ln>
                            <a:noFill/>
                          </a:ln>
                          <a:solidFill>
                            <a:schemeClr val="bg1"/>
                          </a:solidFill>
                          <a:effectLst/>
                          <a:latin typeface="Tahoma" charset="0"/>
                        </a:rPr>
                        <a:t>Research Idea</a:t>
                      </a:r>
                      <a:endParaRPr kumimoji="0" lang="en-CA" sz="2400" b="0" i="0" u="none" strike="noStrike" cap="none" normalizeH="0" baseline="0" dirty="0">
                        <a:ln>
                          <a:noFill/>
                        </a:ln>
                        <a:solidFill>
                          <a:schemeClr val="bg1"/>
                        </a:solidFill>
                        <a:effectLst/>
                        <a:latin typeface="Tahoma" charset="0"/>
                      </a:endParaRPr>
                    </a:p>
                  </a:txBody>
                  <a:tcPr marT="45714" marB="45714"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a:ln>
                            <a:noFill/>
                          </a:ln>
                          <a:solidFill>
                            <a:schemeClr val="bg1"/>
                          </a:solidFill>
                          <a:effectLst/>
                          <a:latin typeface="Tahoma" charset="0"/>
                        </a:rPr>
                        <a:t>Question</a:t>
                      </a:r>
                      <a:endParaRPr kumimoji="0" lang="en-CA" sz="2400" b="0" i="0" u="none" strike="noStrike" cap="none" normalizeH="0" baseline="0" dirty="0">
                        <a:ln>
                          <a:noFill/>
                        </a:ln>
                        <a:solidFill>
                          <a:schemeClr val="bg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a:ln>
                            <a:noFill/>
                          </a:ln>
                          <a:solidFill>
                            <a:schemeClr val="bg1"/>
                          </a:solidFill>
                          <a:effectLst/>
                          <a:latin typeface="Tahoma" charset="0"/>
                        </a:rPr>
                        <a:t>Hypothesis</a:t>
                      </a:r>
                      <a:endParaRPr kumimoji="0" lang="en-CA" sz="2400" b="0" i="0" u="none" strike="noStrike" cap="none" normalizeH="0" baseline="0" dirty="0">
                        <a:ln>
                          <a:noFill/>
                        </a:ln>
                        <a:solidFill>
                          <a:schemeClr val="bg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extLst>
                  <a:ext uri="{0D108BD9-81ED-4DB2-BD59-A6C34878D82A}">
                    <a16:rowId xmlns:a16="http://schemas.microsoft.com/office/drawing/2014/main" val="10000"/>
                  </a:ext>
                </a:extLst>
              </a:tr>
              <a:tr h="243730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a:ln>
                            <a:noFill/>
                          </a:ln>
                          <a:solidFill>
                            <a:schemeClr val="tx1"/>
                          </a:solidFill>
                          <a:effectLst/>
                          <a:latin typeface="Tahoma" charset="0"/>
                        </a:rPr>
                        <a:t>Drug abuse and school attendance in teenagers</a:t>
                      </a:r>
                      <a:endParaRPr kumimoji="0" lang="en-CA" sz="2400" b="0" i="0" u="none" strike="noStrike" cap="none" normalizeH="0" baseline="0" dirty="0">
                        <a:ln>
                          <a:noFill/>
                        </a:ln>
                        <a:solidFill>
                          <a:schemeClr val="tx1"/>
                        </a:solidFill>
                        <a:effectLst/>
                        <a:latin typeface="Tahoma" charset="0"/>
                      </a:endParaRPr>
                    </a:p>
                  </a:txBody>
                  <a:tcPr marT="45714" marB="45714"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a:ln>
                            <a:noFill/>
                          </a:ln>
                          <a:solidFill>
                            <a:schemeClr val="tx1"/>
                          </a:solidFill>
                          <a:effectLst/>
                          <a:latin typeface="Tahoma" charset="0"/>
                        </a:rPr>
                        <a:t>Is drug abuse related to school absenteeism in teenagers?</a:t>
                      </a:r>
                      <a:endParaRPr kumimoji="0" lang="en-CA" sz="2400" b="0" i="0" u="none" strike="noStrike" cap="none" normalizeH="0" baseline="0" dirty="0">
                        <a:ln>
                          <a:noFill/>
                        </a:ln>
                        <a:solidFill>
                          <a:schemeClr val="tx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a:ln>
                            <a:noFill/>
                          </a:ln>
                          <a:solidFill>
                            <a:schemeClr val="tx1"/>
                          </a:solidFill>
                          <a:effectLst/>
                          <a:latin typeface="Tahoma" charset="0"/>
                        </a:rPr>
                        <a:t>There is a positive relationship between drug abuse and school absenteeism in teenagers.</a:t>
                      </a:r>
                      <a:endParaRPr kumimoji="0" lang="en-CA" sz="2400" b="0" i="0" u="none" strike="noStrike" cap="none" normalizeH="0" baseline="0" dirty="0">
                        <a:ln>
                          <a:noFill/>
                        </a:ln>
                        <a:solidFill>
                          <a:schemeClr val="tx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graphicFrame>
        <p:nvGraphicFramePr>
          <p:cNvPr id="4" name="Group 21"/>
          <p:cNvGraphicFramePr>
            <a:graphicFrameLocks noGrp="1"/>
          </p:cNvGraphicFramePr>
          <p:nvPr/>
        </p:nvGraphicFramePr>
        <p:xfrm>
          <a:off x="1524000" y="3357564"/>
          <a:ext cx="9144000" cy="3500437"/>
        </p:xfrm>
        <a:graphic>
          <a:graphicData uri="http://schemas.openxmlformats.org/drawingml/2006/table">
            <a:tbl>
              <a:tblPr/>
              <a:tblGrid>
                <a:gridCol w="2643165">
                  <a:extLst>
                    <a:ext uri="{9D8B030D-6E8A-4147-A177-3AD203B41FA5}">
                      <a16:colId xmlns:a16="http://schemas.microsoft.com/office/drawing/2014/main" val="20000"/>
                    </a:ext>
                  </a:extLst>
                </a:gridCol>
                <a:gridCol w="2286008">
                  <a:extLst>
                    <a:ext uri="{9D8B030D-6E8A-4147-A177-3AD203B41FA5}">
                      <a16:colId xmlns:a16="http://schemas.microsoft.com/office/drawing/2014/main" val="20001"/>
                    </a:ext>
                  </a:extLst>
                </a:gridCol>
                <a:gridCol w="4214827">
                  <a:extLst>
                    <a:ext uri="{9D8B030D-6E8A-4147-A177-3AD203B41FA5}">
                      <a16:colId xmlns:a16="http://schemas.microsoft.com/office/drawing/2014/main" val="20002"/>
                    </a:ext>
                  </a:extLst>
                </a:gridCol>
              </a:tblGrid>
              <a:tr h="841271">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a:ln>
                            <a:noFill/>
                          </a:ln>
                          <a:solidFill>
                            <a:schemeClr val="bg1"/>
                          </a:solidFill>
                          <a:effectLst/>
                          <a:latin typeface="Tahoma" charset="0"/>
                        </a:rPr>
                        <a:t>Research Idea</a:t>
                      </a:r>
                      <a:endParaRPr kumimoji="0" lang="en-CA" sz="2400" b="0" i="0" u="none" strike="noStrike" cap="none" normalizeH="0" baseline="0" dirty="0">
                        <a:ln>
                          <a:noFill/>
                        </a:ln>
                        <a:solidFill>
                          <a:schemeClr val="bg1"/>
                        </a:solidFill>
                        <a:effectLst/>
                        <a:latin typeface="Tahoma" charset="0"/>
                      </a:endParaRPr>
                    </a:p>
                  </a:txBody>
                  <a:tcPr marT="45714" marB="45714"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a:ln>
                            <a:noFill/>
                          </a:ln>
                          <a:solidFill>
                            <a:schemeClr val="bg1"/>
                          </a:solidFill>
                          <a:effectLst/>
                          <a:latin typeface="Tahoma" charset="0"/>
                        </a:rPr>
                        <a:t>Question</a:t>
                      </a:r>
                      <a:endParaRPr kumimoji="0" lang="en-CA" sz="2400" b="0" i="0" u="none" strike="noStrike" cap="none" normalizeH="0" baseline="0" dirty="0">
                        <a:ln>
                          <a:noFill/>
                        </a:ln>
                        <a:solidFill>
                          <a:schemeClr val="bg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a:ln>
                            <a:noFill/>
                          </a:ln>
                          <a:solidFill>
                            <a:schemeClr val="bg1"/>
                          </a:solidFill>
                          <a:effectLst/>
                          <a:latin typeface="Tahoma" charset="0"/>
                        </a:rPr>
                        <a:t>Hypothesis</a:t>
                      </a:r>
                      <a:endParaRPr kumimoji="0" lang="en-CA" sz="2400" b="0" i="0" u="none" strike="noStrike" cap="none" normalizeH="0" baseline="0" dirty="0">
                        <a:ln>
                          <a:noFill/>
                        </a:ln>
                        <a:solidFill>
                          <a:schemeClr val="bg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extLst>
                  <a:ext uri="{0D108BD9-81ED-4DB2-BD59-A6C34878D82A}">
                    <a16:rowId xmlns:a16="http://schemas.microsoft.com/office/drawing/2014/main" val="10000"/>
                  </a:ext>
                </a:extLst>
              </a:tr>
              <a:tr h="2659166">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a:ln>
                            <a:noFill/>
                          </a:ln>
                          <a:solidFill>
                            <a:schemeClr val="tx1"/>
                          </a:solidFill>
                          <a:effectLst/>
                          <a:latin typeface="Tahoma" charset="0"/>
                        </a:rPr>
                        <a:t>Effects of cyber bullying on anxiety in teenagers</a:t>
                      </a:r>
                      <a:endParaRPr kumimoji="0" lang="en-CA" sz="2400" b="0" i="0" u="none" strike="noStrike" cap="none" normalizeH="0" baseline="0" dirty="0">
                        <a:ln>
                          <a:noFill/>
                        </a:ln>
                        <a:solidFill>
                          <a:schemeClr val="tx1"/>
                        </a:solidFill>
                        <a:effectLst/>
                        <a:latin typeface="Tahoma" charset="0"/>
                      </a:endParaRPr>
                    </a:p>
                  </a:txBody>
                  <a:tcPr marT="45714" marB="45714"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a:ln>
                            <a:noFill/>
                          </a:ln>
                          <a:solidFill>
                            <a:schemeClr val="tx1"/>
                          </a:solidFill>
                          <a:effectLst/>
                          <a:latin typeface="Tahoma" charset="0"/>
                        </a:rPr>
                        <a:t>Does cyber bullying affect anxiety levels of teenage victims?</a:t>
                      </a:r>
                      <a:endParaRPr kumimoji="0" lang="en-CA" sz="2400" b="0" i="0" u="none" strike="noStrike" cap="none" normalizeH="0" baseline="0" dirty="0">
                        <a:ln>
                          <a:noFill/>
                        </a:ln>
                        <a:solidFill>
                          <a:schemeClr val="tx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a:ln>
                            <a:noFill/>
                          </a:ln>
                          <a:solidFill>
                            <a:schemeClr val="tx1"/>
                          </a:solidFill>
                          <a:effectLst/>
                          <a:latin typeface="Tahoma" charset="0"/>
                        </a:rPr>
                        <a:t>There is a positive relationship between cyber bullying and anxiety levels in teenagers. </a:t>
                      </a:r>
                      <a:endParaRPr kumimoji="0" lang="en-CA" sz="2400" b="0" i="0" u="none" strike="noStrike" cap="none" normalizeH="0" baseline="0" dirty="0">
                        <a:ln>
                          <a:noFill/>
                        </a:ln>
                        <a:solidFill>
                          <a:schemeClr val="tx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105494079"/>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a:spLocks noGrp="1" noChangeArrowheads="1"/>
          </p:cNvSpPr>
          <p:nvPr>
            <p:ph type="title"/>
          </p:nvPr>
        </p:nvSpPr>
        <p:spPr/>
        <p:txBody>
          <a:bodyPr/>
          <a:lstStyle/>
          <a:p>
            <a:pPr>
              <a:defRPr/>
            </a:pPr>
            <a:r>
              <a:rPr lang="en-US" dirty="0"/>
              <a:t>Hypotheses</a:t>
            </a:r>
            <a:endParaRPr lang="en-CA" dirty="0"/>
          </a:p>
        </p:txBody>
      </p:sp>
      <p:sp>
        <p:nvSpPr>
          <p:cNvPr id="21506" name="Rectangle 3"/>
          <p:cNvSpPr>
            <a:spLocks noGrp="1" noChangeArrowheads="1"/>
          </p:cNvSpPr>
          <p:nvPr>
            <p:ph idx="1"/>
          </p:nvPr>
        </p:nvSpPr>
        <p:spPr>
          <a:xfrm>
            <a:off x="1952625" y="2232026"/>
            <a:ext cx="8229600" cy="4625975"/>
          </a:xfrm>
        </p:spPr>
        <p:txBody>
          <a:bodyPr/>
          <a:lstStyle/>
          <a:p>
            <a:pPr marL="365125" indent="-255588"/>
            <a:r>
              <a:rPr lang="en-US" altLang="en-US" dirty="0"/>
              <a:t>Scientific/alternative hypothesis states the ‘predicted’ relationship amongst the variables.</a:t>
            </a:r>
          </a:p>
          <a:p>
            <a:pPr marL="365125" indent="-255588"/>
            <a:endParaRPr lang="en-US" altLang="en-US" dirty="0"/>
          </a:p>
          <a:p>
            <a:pPr marL="365125" indent="-255588"/>
            <a:r>
              <a:rPr lang="en-US" altLang="en-US" dirty="0"/>
              <a:t>Null hypothesis is a statement of no relationship amongst the variables.</a:t>
            </a:r>
            <a:endParaRPr lang="en-CA" altLang="en-US" dirty="0"/>
          </a:p>
        </p:txBody>
      </p:sp>
    </p:spTree>
    <p:extLst>
      <p:ext uri="{BB962C8B-B14F-4D97-AF65-F5344CB8AC3E}">
        <p14:creationId xmlns:p14="http://schemas.microsoft.com/office/powerpoint/2010/main" val="1354128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a:defRPr/>
            </a:pPr>
            <a:r>
              <a:rPr lang="en-GB" dirty="0"/>
              <a:t>Hypotheses </a:t>
            </a:r>
          </a:p>
        </p:txBody>
      </p:sp>
      <p:sp>
        <p:nvSpPr>
          <p:cNvPr id="22531" name="Rectangle 3"/>
          <p:cNvSpPr>
            <a:spLocks noGrp="1" noChangeArrowheads="1"/>
          </p:cNvSpPr>
          <p:nvPr>
            <p:ph idx="1"/>
          </p:nvPr>
        </p:nvSpPr>
        <p:spPr>
          <a:xfrm>
            <a:off x="1792288" y="1941514"/>
            <a:ext cx="8229600" cy="4789487"/>
          </a:xfrm>
        </p:spPr>
        <p:txBody>
          <a:bodyPr>
            <a:normAutofit lnSpcReduction="10000"/>
          </a:bodyPr>
          <a:lstStyle/>
          <a:p>
            <a:pPr marL="0" indent="0">
              <a:lnSpc>
                <a:spcPct val="80000"/>
              </a:lnSpc>
              <a:buNone/>
            </a:pPr>
            <a:r>
              <a:rPr lang="en-GB" altLang="en-US" sz="2400" dirty="0"/>
              <a:t>Sometimes a hypothesis will predict the direction in which the results are expected to go: </a:t>
            </a:r>
            <a:br>
              <a:rPr lang="en-GB" altLang="en-US" sz="2400" dirty="0"/>
            </a:br>
            <a:br>
              <a:rPr lang="en-GB" altLang="en-US" sz="2400" dirty="0"/>
            </a:br>
            <a:r>
              <a:rPr lang="en-GB" altLang="en-US" sz="2400" dirty="0"/>
              <a:t>e.g. males are more aggressive than females</a:t>
            </a:r>
          </a:p>
          <a:p>
            <a:pPr marL="0" indent="0">
              <a:lnSpc>
                <a:spcPct val="80000"/>
              </a:lnSpc>
              <a:buNone/>
            </a:pPr>
            <a:r>
              <a:rPr lang="en-GB" altLang="en-US" sz="2400" dirty="0"/>
              <a:t>e.g. alcohol slows down reaction time</a:t>
            </a:r>
            <a:br>
              <a:rPr lang="en-GB" altLang="en-US" sz="2400" dirty="0"/>
            </a:br>
            <a:endParaRPr lang="en-GB" altLang="en-US" sz="2400" dirty="0"/>
          </a:p>
          <a:p>
            <a:pPr marL="0" indent="0">
              <a:lnSpc>
                <a:spcPct val="80000"/>
              </a:lnSpc>
              <a:buNone/>
            </a:pPr>
            <a:endParaRPr lang="en-GB" altLang="en-US" sz="2400" dirty="0"/>
          </a:p>
          <a:p>
            <a:pPr marL="0" indent="0">
              <a:lnSpc>
                <a:spcPct val="80000"/>
              </a:lnSpc>
              <a:buNone/>
            </a:pPr>
            <a:r>
              <a:rPr lang="en-GB" altLang="en-US" sz="2400" dirty="0"/>
              <a:t>When a hypothesis predicts the direction in which the results </a:t>
            </a:r>
          </a:p>
          <a:p>
            <a:pPr marL="0" indent="0">
              <a:lnSpc>
                <a:spcPct val="80000"/>
              </a:lnSpc>
              <a:buNone/>
            </a:pPr>
            <a:r>
              <a:rPr lang="en-GB" altLang="en-US" sz="2400" dirty="0"/>
              <a:t>will go it is referred to as a </a:t>
            </a:r>
            <a:r>
              <a:rPr lang="en-GB" altLang="en-US" sz="2400" b="1" dirty="0"/>
              <a:t>one-tailed</a:t>
            </a:r>
            <a:r>
              <a:rPr lang="en-GB" altLang="en-US" sz="2400" dirty="0"/>
              <a:t> hypothesis.</a:t>
            </a:r>
            <a:br>
              <a:rPr lang="en-GB" altLang="en-US" sz="2400" dirty="0"/>
            </a:br>
            <a:endParaRPr lang="en-GB" altLang="en-US" sz="2400" dirty="0"/>
          </a:p>
          <a:p>
            <a:pPr marL="0" indent="0">
              <a:lnSpc>
                <a:spcPct val="80000"/>
              </a:lnSpc>
              <a:buNone/>
            </a:pPr>
            <a:r>
              <a:rPr lang="en-GB" altLang="en-US" sz="2400" dirty="0"/>
              <a:t>When a hypothesis does not state a direction but simply states that one factor affects another or that there will be a difference between the scores but does not state in which direction the difference will be, it is referred to as a </a:t>
            </a:r>
            <a:r>
              <a:rPr lang="en-GB" altLang="en-US" sz="2400" b="1" dirty="0"/>
              <a:t>two-tailed</a:t>
            </a:r>
            <a:r>
              <a:rPr lang="en-GB" altLang="en-US" sz="2400" dirty="0"/>
              <a:t> hypothesis.</a:t>
            </a:r>
          </a:p>
        </p:txBody>
      </p:sp>
    </p:spTree>
    <p:extLst>
      <p:ext uri="{BB962C8B-B14F-4D97-AF65-F5344CB8AC3E}">
        <p14:creationId xmlns:p14="http://schemas.microsoft.com/office/powerpoint/2010/main" val="12812157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a:defRPr/>
            </a:pPr>
            <a:r>
              <a:rPr lang="en-GB" dirty="0"/>
              <a:t>So…..</a:t>
            </a:r>
          </a:p>
        </p:txBody>
      </p:sp>
      <p:sp>
        <p:nvSpPr>
          <p:cNvPr id="23555" name="Rectangle 3"/>
          <p:cNvSpPr>
            <a:spLocks noGrp="1" noChangeArrowheads="1"/>
          </p:cNvSpPr>
          <p:nvPr>
            <p:ph idx="1"/>
          </p:nvPr>
        </p:nvSpPr>
        <p:spPr>
          <a:xfrm>
            <a:off x="2024063" y="2000251"/>
            <a:ext cx="8229600" cy="4625975"/>
          </a:xfrm>
        </p:spPr>
        <p:txBody>
          <a:bodyPr/>
          <a:lstStyle/>
          <a:p>
            <a:pPr eaLnBrk="1" hangingPunct="1">
              <a:lnSpc>
                <a:spcPct val="80000"/>
              </a:lnSpc>
            </a:pPr>
            <a:r>
              <a:rPr lang="en-GB" altLang="en-US"/>
              <a:t>A hypothesis is a testable statement of cause and effect</a:t>
            </a:r>
            <a:br>
              <a:rPr lang="en-GB" altLang="en-US"/>
            </a:br>
            <a:endParaRPr lang="en-GB" altLang="en-US"/>
          </a:p>
          <a:p>
            <a:pPr eaLnBrk="1" hangingPunct="1">
              <a:lnSpc>
                <a:spcPct val="80000"/>
              </a:lnSpc>
            </a:pPr>
            <a:r>
              <a:rPr lang="en-GB" altLang="en-US"/>
              <a:t>A one tailed hypothesis predicts the direction (faster/slower, etc.) the results will go.</a:t>
            </a:r>
            <a:br>
              <a:rPr lang="en-GB" altLang="en-US"/>
            </a:br>
            <a:endParaRPr lang="en-GB" altLang="en-US"/>
          </a:p>
          <a:p>
            <a:pPr eaLnBrk="1" hangingPunct="1">
              <a:lnSpc>
                <a:spcPct val="80000"/>
              </a:lnSpc>
            </a:pPr>
            <a:r>
              <a:rPr lang="en-GB" altLang="en-US"/>
              <a:t>A two-tailed hypothesis makes no prediction about which way the results will go.</a:t>
            </a:r>
          </a:p>
        </p:txBody>
      </p:sp>
    </p:spTree>
    <p:extLst>
      <p:ext uri="{BB962C8B-B14F-4D97-AF65-F5344CB8AC3E}">
        <p14:creationId xmlns:p14="http://schemas.microsoft.com/office/powerpoint/2010/main" val="15875165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864335" y="2032000"/>
            <a:ext cx="8461248" cy="4495800"/>
          </a:xfrm>
          <a:solidFill>
            <a:schemeClr val="accent1">
              <a:lumMod val="40000"/>
              <a:lumOff val="60000"/>
            </a:schemeClr>
          </a:solidFill>
        </p:spPr>
        <p:txBody>
          <a:bodyPr>
            <a:normAutofit fontScale="92500"/>
          </a:bodyPr>
          <a:lstStyle/>
          <a:p>
            <a:pPr marL="0" indent="0">
              <a:buNone/>
            </a:pPr>
            <a:r>
              <a:rPr lang="en-US" dirty="0">
                <a:solidFill>
                  <a:schemeClr val="bg1"/>
                </a:solidFill>
              </a:rPr>
              <a:t>A criminal trial is an example of hypothesis testing without the statistics. </a:t>
            </a:r>
          </a:p>
          <a:p>
            <a:endParaRPr lang="en-US" dirty="0">
              <a:solidFill>
                <a:schemeClr val="bg1"/>
              </a:solidFill>
            </a:endParaRPr>
          </a:p>
          <a:p>
            <a:r>
              <a:rPr lang="en-US" dirty="0">
                <a:solidFill>
                  <a:schemeClr val="bg1"/>
                </a:solidFill>
              </a:rPr>
              <a:t>In a trial a jury must decide between two hypotheses. The null hypothesis is</a:t>
            </a:r>
          </a:p>
          <a:p>
            <a:pPr marL="0" indent="0">
              <a:buNone/>
            </a:pPr>
            <a:r>
              <a:rPr lang="en-US" dirty="0">
                <a:solidFill>
                  <a:schemeClr val="bg1"/>
                </a:solidFill>
              </a:rPr>
              <a:t>	H</a:t>
            </a:r>
            <a:r>
              <a:rPr lang="en-US" baseline="-25000" dirty="0">
                <a:solidFill>
                  <a:schemeClr val="bg1"/>
                </a:solidFill>
              </a:rPr>
              <a:t>0</a:t>
            </a:r>
            <a:r>
              <a:rPr lang="en-US" dirty="0">
                <a:solidFill>
                  <a:schemeClr val="bg1"/>
                </a:solidFill>
              </a:rPr>
              <a:t>: The defendant is innocent</a:t>
            </a:r>
          </a:p>
          <a:p>
            <a:endParaRPr lang="en-US" dirty="0">
              <a:solidFill>
                <a:schemeClr val="bg1"/>
              </a:solidFill>
            </a:endParaRPr>
          </a:p>
          <a:p>
            <a:r>
              <a:rPr lang="en-US" dirty="0">
                <a:solidFill>
                  <a:schemeClr val="bg1"/>
                </a:solidFill>
              </a:rPr>
              <a:t>The alternative hypothesis or research hypothesis is</a:t>
            </a:r>
          </a:p>
          <a:p>
            <a:pPr marL="0" indent="0">
              <a:buNone/>
            </a:pPr>
            <a:r>
              <a:rPr lang="en-US" dirty="0">
                <a:solidFill>
                  <a:schemeClr val="bg1"/>
                </a:solidFill>
              </a:rPr>
              <a:t>	H</a:t>
            </a:r>
            <a:r>
              <a:rPr lang="en-US" baseline="-25000" dirty="0">
                <a:solidFill>
                  <a:schemeClr val="bg1"/>
                </a:solidFill>
              </a:rPr>
              <a:t>1</a:t>
            </a:r>
            <a:r>
              <a:rPr lang="en-US" dirty="0">
                <a:solidFill>
                  <a:schemeClr val="bg1"/>
                </a:solidFill>
              </a:rPr>
              <a:t>: The defendant is guilty</a:t>
            </a:r>
          </a:p>
          <a:p>
            <a:endParaRPr lang="en-US" dirty="0">
              <a:solidFill>
                <a:schemeClr val="bg1"/>
              </a:solidFill>
            </a:endParaRPr>
          </a:p>
          <a:p>
            <a:r>
              <a:rPr lang="en-US" dirty="0">
                <a:solidFill>
                  <a:schemeClr val="bg1"/>
                </a:solidFill>
              </a:rPr>
              <a:t>The jury does not know which hypothesis is true. They must make a decision on the basis of evidence presented. </a:t>
            </a:r>
          </a:p>
          <a:p>
            <a:endParaRPr lang="en-US" dirty="0"/>
          </a:p>
        </p:txBody>
      </p:sp>
      <p:sp>
        <p:nvSpPr>
          <p:cNvPr id="4" name="Title 1"/>
          <p:cNvSpPr>
            <a:spLocks noGrp="1"/>
          </p:cNvSpPr>
          <p:nvPr>
            <p:ph type="title"/>
          </p:nvPr>
        </p:nvSpPr>
        <p:spPr/>
        <p:txBody>
          <a:bodyPr/>
          <a:lstStyle/>
          <a:p>
            <a:r>
              <a:rPr lang="en-GB" dirty="0"/>
              <a:t>Experiment – hypothesis </a:t>
            </a:r>
            <a:endParaRPr lang="en-US" dirty="0"/>
          </a:p>
        </p:txBody>
      </p:sp>
    </p:spTree>
    <p:extLst>
      <p:ext uri="{BB962C8B-B14F-4D97-AF65-F5344CB8AC3E}">
        <p14:creationId xmlns:p14="http://schemas.microsoft.com/office/powerpoint/2010/main" val="21780329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Hypothesis</a:t>
            </a:r>
            <a:endParaRPr lang="en-US" dirty="0"/>
          </a:p>
        </p:txBody>
      </p:sp>
      <p:sp>
        <p:nvSpPr>
          <p:cNvPr id="3" name="Content Placeholder 2"/>
          <p:cNvSpPr>
            <a:spLocks noGrp="1"/>
          </p:cNvSpPr>
          <p:nvPr>
            <p:ph sz="quarter" idx="1"/>
          </p:nvPr>
        </p:nvSpPr>
        <p:spPr>
          <a:xfrm>
            <a:off x="2018259" y="2057400"/>
            <a:ext cx="8153400" cy="4495800"/>
          </a:xfrm>
          <a:solidFill>
            <a:schemeClr val="accent1">
              <a:lumMod val="40000"/>
              <a:lumOff val="60000"/>
            </a:schemeClr>
          </a:solidFill>
        </p:spPr>
        <p:txBody>
          <a:bodyPr/>
          <a:lstStyle/>
          <a:p>
            <a:pPr marL="0" indent="0">
              <a:buNone/>
            </a:pPr>
            <a:r>
              <a:rPr lang="en-GB" dirty="0">
                <a:solidFill>
                  <a:schemeClr val="bg1"/>
                </a:solidFill>
              </a:rPr>
              <a:t>Takes the form of </a:t>
            </a:r>
            <a:r>
              <a:rPr lang="en-GB" i="1" dirty="0">
                <a:solidFill>
                  <a:schemeClr val="bg1"/>
                </a:solidFill>
              </a:rPr>
              <a:t>‘if-then’ </a:t>
            </a:r>
            <a:r>
              <a:rPr lang="en-GB" dirty="0">
                <a:solidFill>
                  <a:schemeClr val="bg1"/>
                </a:solidFill>
              </a:rPr>
              <a:t>prediction: ‘if the theory is true, then under these conditions, this will happen’. </a:t>
            </a:r>
          </a:p>
          <a:p>
            <a:pPr marL="0" indent="0">
              <a:buNone/>
            </a:pPr>
            <a:endParaRPr lang="en-GB" sz="1400" dirty="0">
              <a:solidFill>
                <a:schemeClr val="bg1"/>
              </a:solidFill>
            </a:endParaRPr>
          </a:p>
          <a:p>
            <a:pPr marL="0" indent="0">
              <a:buNone/>
            </a:pPr>
            <a:r>
              <a:rPr lang="en-GB" dirty="0">
                <a:solidFill>
                  <a:schemeClr val="bg1"/>
                </a:solidFill>
              </a:rPr>
              <a:t>	</a:t>
            </a:r>
            <a:r>
              <a:rPr lang="en-GB" sz="2000" i="1" dirty="0">
                <a:solidFill>
                  <a:schemeClr val="bg1"/>
                </a:solidFill>
              </a:rPr>
              <a:t>e.g., if it is true that overcrowding leads to aggression, then if I ask 	children to play in a small and crowded room, they should play more 	aggressively.</a:t>
            </a:r>
          </a:p>
          <a:p>
            <a:pPr marL="0" indent="0">
              <a:buNone/>
            </a:pPr>
            <a:r>
              <a:rPr lang="en-GB" sz="2000" i="1" dirty="0">
                <a:solidFill>
                  <a:schemeClr val="bg1"/>
                </a:solidFill>
              </a:rPr>
              <a:t>   </a:t>
            </a:r>
            <a:endParaRPr lang="en-US" sz="2000" i="1" dirty="0">
              <a:solidFill>
                <a:schemeClr val="bg1"/>
              </a:solidFill>
            </a:endParaRPr>
          </a:p>
          <a:p>
            <a:pPr marL="0" indent="0">
              <a:buNone/>
            </a:pPr>
            <a:r>
              <a:rPr lang="en-GB" i="1" dirty="0">
                <a:solidFill>
                  <a:schemeClr val="bg1"/>
                </a:solidFill>
              </a:rPr>
              <a:t>So…when we carry out an experiment, we begin by identifying an experimental hypothesis, and then we set up situations which allow us to test it.</a:t>
            </a:r>
          </a:p>
        </p:txBody>
      </p:sp>
    </p:spTree>
    <p:extLst>
      <p:ext uri="{BB962C8B-B14F-4D97-AF65-F5344CB8AC3E}">
        <p14:creationId xmlns:p14="http://schemas.microsoft.com/office/powerpoint/2010/main" val="40544203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572088" y="2064412"/>
            <a:ext cx="3962400" cy="4495800"/>
          </a:xfrm>
        </p:spPr>
        <p:txBody>
          <a:bodyPr>
            <a:normAutofit/>
          </a:bodyPr>
          <a:lstStyle/>
          <a:p>
            <a:r>
              <a:rPr lang="en-US" dirty="0"/>
              <a:t>Null hypothesis (</a:t>
            </a:r>
            <a:r>
              <a:rPr lang="en-GB" dirty="0"/>
              <a:t>H</a:t>
            </a:r>
            <a:r>
              <a:rPr lang="en-GB" baseline="-25000" dirty="0"/>
              <a:t>0</a:t>
            </a:r>
            <a:r>
              <a:rPr lang="en-US" dirty="0"/>
              <a:t>) is a statement of no relationship amongst the variables.</a:t>
            </a:r>
          </a:p>
          <a:p>
            <a:endParaRPr lang="en-US" dirty="0"/>
          </a:p>
          <a:p>
            <a:r>
              <a:rPr kumimoji="1" lang="en-US" altLang="zh-CN" dirty="0">
                <a:ea typeface="宋体" pitchFamily="2" charset="-122"/>
              </a:rPr>
              <a:t>After we have the null hypothesis, we have to determine whether to reject it or fail to reject it. </a:t>
            </a:r>
          </a:p>
          <a:p>
            <a:endParaRPr kumimoji="1" lang="en-US" altLang="zh-CN" dirty="0">
              <a:ea typeface="宋体" pitchFamily="2" charset="-122"/>
            </a:endParaRPr>
          </a:p>
          <a:p>
            <a:endParaRPr lang="en-CA" dirty="0"/>
          </a:p>
          <a:p>
            <a:endParaRPr lang="en-US" dirty="0"/>
          </a:p>
        </p:txBody>
      </p:sp>
      <p:sp>
        <p:nvSpPr>
          <p:cNvPr id="4" name="Title 1"/>
          <p:cNvSpPr>
            <a:spLocks noGrp="1"/>
          </p:cNvSpPr>
          <p:nvPr>
            <p:ph type="title"/>
          </p:nvPr>
        </p:nvSpPr>
        <p:spPr/>
        <p:txBody>
          <a:bodyPr/>
          <a:lstStyle/>
          <a:p>
            <a:r>
              <a:rPr lang="en-GB" dirty="0"/>
              <a:t>Null-Hypothesis</a:t>
            </a:r>
            <a:endParaRPr lang="en-US"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00900" y="271476"/>
            <a:ext cx="3162300" cy="12192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3"/>
          <p:cNvSpPr txBox="1">
            <a:spLocks noChangeArrowheads="1"/>
          </p:cNvSpPr>
          <p:nvPr/>
        </p:nvSpPr>
        <p:spPr bwMode="auto">
          <a:xfrm>
            <a:off x="5969717" y="1792936"/>
            <a:ext cx="4786466" cy="4848225"/>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a:lstStyle>
          <a:p>
            <a:pPr>
              <a:lnSpc>
                <a:spcPct val="90000"/>
              </a:lnSpc>
            </a:pPr>
            <a:r>
              <a:rPr lang="en-GB" sz="2800" dirty="0"/>
              <a:t>Type 1 Errors</a:t>
            </a:r>
          </a:p>
          <a:p>
            <a:pPr>
              <a:lnSpc>
                <a:spcPct val="90000"/>
              </a:lnSpc>
              <a:buFontTx/>
              <a:buNone/>
            </a:pPr>
            <a:r>
              <a:rPr lang="en-GB" sz="2800" dirty="0"/>
              <a:t>-Rejecting H</a:t>
            </a:r>
            <a:r>
              <a:rPr lang="en-GB" sz="2800" baseline="-25000" dirty="0"/>
              <a:t>0</a:t>
            </a:r>
            <a:r>
              <a:rPr lang="en-GB" sz="2800" dirty="0"/>
              <a:t> when it is actually true     </a:t>
            </a:r>
          </a:p>
          <a:p>
            <a:pPr>
              <a:lnSpc>
                <a:spcPct val="90000"/>
              </a:lnSpc>
              <a:buFontTx/>
              <a:buNone/>
            </a:pPr>
            <a:r>
              <a:rPr lang="en-GB" sz="2800" dirty="0"/>
              <a:t>-Concluding a difference when one does not actually exist</a:t>
            </a:r>
          </a:p>
          <a:p>
            <a:pPr>
              <a:lnSpc>
                <a:spcPct val="90000"/>
              </a:lnSpc>
            </a:pPr>
            <a:endParaRPr lang="en-GB" sz="2800" dirty="0"/>
          </a:p>
          <a:p>
            <a:pPr>
              <a:lnSpc>
                <a:spcPct val="90000"/>
              </a:lnSpc>
            </a:pPr>
            <a:r>
              <a:rPr lang="en-GB" sz="2800" dirty="0"/>
              <a:t>Type 2 Errors</a:t>
            </a:r>
          </a:p>
          <a:p>
            <a:pPr>
              <a:lnSpc>
                <a:spcPct val="90000"/>
              </a:lnSpc>
              <a:buFontTx/>
              <a:buNone/>
            </a:pPr>
            <a:r>
              <a:rPr lang="en-GB" sz="2800" dirty="0"/>
              <a:t>-Accepting H</a:t>
            </a:r>
            <a:r>
              <a:rPr lang="en-GB" sz="2800" baseline="-25000" dirty="0"/>
              <a:t>0</a:t>
            </a:r>
            <a:r>
              <a:rPr lang="en-GB" sz="2800" dirty="0"/>
              <a:t> when it is actually false </a:t>
            </a:r>
          </a:p>
          <a:p>
            <a:pPr>
              <a:lnSpc>
                <a:spcPct val="90000"/>
              </a:lnSpc>
              <a:buFontTx/>
              <a:buNone/>
            </a:pPr>
            <a:r>
              <a:rPr lang="en-GB" sz="2800" dirty="0"/>
              <a:t>-Concluding no difference when one does exist</a:t>
            </a:r>
          </a:p>
          <a:p>
            <a:pPr>
              <a:lnSpc>
                <a:spcPct val="90000"/>
              </a:lnSpc>
              <a:buFontTx/>
              <a:buNone/>
            </a:pPr>
            <a:r>
              <a:rPr lang="en-GB" sz="2800" dirty="0"/>
              <a:t>	</a:t>
            </a:r>
          </a:p>
        </p:txBody>
      </p:sp>
    </p:spTree>
    <p:extLst>
      <p:ext uri="{BB962C8B-B14F-4D97-AF65-F5344CB8AC3E}">
        <p14:creationId xmlns:p14="http://schemas.microsoft.com/office/powerpoint/2010/main" val="250985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2000"/>
                                        <p:tgtEl>
                                          <p:spTgt spid="6">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animEffect transition="in" filter="fade">
                                      <p:cBhvr>
                                        <p:cTn id="11" dur="2000"/>
                                        <p:tgtEl>
                                          <p:spTgt spid="6">
                                            <p:txEl>
                                              <p:pRg st="2" end="2"/>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xEl>
                                              <p:pRg st="4" end="4"/>
                                            </p:txEl>
                                          </p:spTgt>
                                        </p:tgtEl>
                                        <p:attrNameLst>
                                          <p:attrName>style.visibility</p:attrName>
                                        </p:attrNameLst>
                                      </p:cBhvr>
                                      <p:to>
                                        <p:strVal val="visible"/>
                                      </p:to>
                                    </p:set>
                                    <p:animEffect transition="in" filter="fade">
                                      <p:cBhvr>
                                        <p:cTn id="16" dur="2000"/>
                                        <p:tgtEl>
                                          <p:spTgt spid="6">
                                            <p:txEl>
                                              <p:pRg st="4" end="4"/>
                                            </p:txEl>
                                          </p:spTgt>
                                        </p:tgtEl>
                                      </p:cBhvr>
                                    </p:animEffect>
                                  </p:childTnLst>
                                </p:cTn>
                              </p:par>
                            </p:childTnLst>
                          </p:cTn>
                        </p:par>
                        <p:par>
                          <p:cTn id="17" fill="hold">
                            <p:stCondLst>
                              <p:cond delay="2000"/>
                            </p:stCondLst>
                            <p:childTnLst>
                              <p:par>
                                <p:cTn id="18" presetID="10" presetClass="entr" presetSubtype="0" fill="hold" nodeType="afterEffect">
                                  <p:stCondLst>
                                    <p:cond delay="0"/>
                                  </p:stCondLst>
                                  <p:childTnLst>
                                    <p:set>
                                      <p:cBhvr>
                                        <p:cTn id="19" dur="1" fill="hold">
                                          <p:stCondLst>
                                            <p:cond delay="0"/>
                                          </p:stCondLst>
                                        </p:cTn>
                                        <p:tgtEl>
                                          <p:spTgt spid="6">
                                            <p:txEl>
                                              <p:pRg st="5" end="5"/>
                                            </p:txEl>
                                          </p:spTgt>
                                        </p:tgtEl>
                                        <p:attrNameLst>
                                          <p:attrName>style.visibility</p:attrName>
                                        </p:attrNameLst>
                                      </p:cBhvr>
                                      <p:to>
                                        <p:strVal val="visible"/>
                                      </p:to>
                                    </p:set>
                                    <p:animEffect transition="in" filter="fade">
                                      <p:cBhvr>
                                        <p:cTn id="20" dur="2000"/>
                                        <p:tgtEl>
                                          <p:spTgt spid="6">
                                            <p:txEl>
                                              <p:pRg st="5" end="5"/>
                                            </p:txEl>
                                          </p:spTgt>
                                        </p:tgtEl>
                                      </p:cBhvr>
                                    </p:animEffect>
                                  </p:childTnLst>
                                </p:cTn>
                              </p:par>
                            </p:childTnLst>
                          </p:cTn>
                        </p:par>
                        <p:par>
                          <p:cTn id="21" fill="hold">
                            <p:stCondLst>
                              <p:cond delay="4000"/>
                            </p:stCondLst>
                            <p:childTnLst>
                              <p:par>
                                <p:cTn id="22" presetID="10" presetClass="entr" presetSubtype="0" fill="hold" nodeType="afterEffect">
                                  <p:stCondLst>
                                    <p:cond delay="0"/>
                                  </p:stCondLst>
                                  <p:childTnLst>
                                    <p:set>
                                      <p:cBhvr>
                                        <p:cTn id="23" dur="1" fill="hold">
                                          <p:stCondLst>
                                            <p:cond delay="0"/>
                                          </p:stCondLst>
                                        </p:cTn>
                                        <p:tgtEl>
                                          <p:spTgt spid="6">
                                            <p:txEl>
                                              <p:pRg st="6" end="6"/>
                                            </p:txEl>
                                          </p:spTgt>
                                        </p:tgtEl>
                                        <p:attrNameLst>
                                          <p:attrName>style.visibility</p:attrName>
                                        </p:attrNameLst>
                                      </p:cBhvr>
                                      <p:to>
                                        <p:strVal val="visible"/>
                                      </p:to>
                                    </p:set>
                                    <p:animEffect transition="in" filter="fade">
                                      <p:cBhvr>
                                        <p:cTn id="24" dur="20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a:defRPr/>
            </a:pPr>
            <a:r>
              <a:rPr lang="en-GB" dirty="0"/>
              <a:t>Hypotheses </a:t>
            </a:r>
          </a:p>
        </p:txBody>
      </p:sp>
      <p:sp>
        <p:nvSpPr>
          <p:cNvPr id="22531" name="Rectangle 3"/>
          <p:cNvSpPr>
            <a:spLocks noGrp="1" noChangeArrowheads="1"/>
          </p:cNvSpPr>
          <p:nvPr>
            <p:ph idx="1"/>
          </p:nvPr>
        </p:nvSpPr>
        <p:spPr>
          <a:xfrm>
            <a:off x="1879600" y="1930401"/>
            <a:ext cx="8229600" cy="4789487"/>
          </a:xfrm>
        </p:spPr>
        <p:txBody>
          <a:bodyPr>
            <a:normAutofit fontScale="92500" lnSpcReduction="10000"/>
          </a:bodyPr>
          <a:lstStyle/>
          <a:p>
            <a:pPr eaLnBrk="1" hangingPunct="1">
              <a:lnSpc>
                <a:spcPct val="80000"/>
              </a:lnSpc>
              <a:buFont typeface="Wingdings" pitchFamily="2" charset="2"/>
              <a:buChar char="q"/>
            </a:pPr>
            <a:r>
              <a:rPr lang="en-GB" sz="2400" dirty="0"/>
              <a:t>Sometimes a hypothesis will predict the direction in which the results are expected to go: </a:t>
            </a:r>
            <a:br>
              <a:rPr lang="en-GB" sz="2400" dirty="0"/>
            </a:br>
            <a:br>
              <a:rPr lang="en-GB" sz="2400" dirty="0"/>
            </a:br>
            <a:r>
              <a:rPr lang="en-GB" sz="2400" dirty="0"/>
              <a:t>	e.g. males are more aggressive than females</a:t>
            </a:r>
          </a:p>
          <a:p>
            <a:pPr marL="0" indent="0">
              <a:lnSpc>
                <a:spcPct val="80000"/>
              </a:lnSpc>
              <a:buNone/>
            </a:pPr>
            <a:r>
              <a:rPr lang="en-GB" sz="2400" dirty="0"/>
              <a:t>	e.g. alcohol slows down reaction time</a:t>
            </a:r>
            <a:br>
              <a:rPr lang="en-GB" sz="2400" dirty="0"/>
            </a:br>
            <a:endParaRPr lang="en-GB" sz="2400" dirty="0"/>
          </a:p>
          <a:p>
            <a:pPr eaLnBrk="1" hangingPunct="1">
              <a:lnSpc>
                <a:spcPct val="80000"/>
              </a:lnSpc>
              <a:buFont typeface="Wingdings" pitchFamily="2" charset="2"/>
              <a:buChar char="q"/>
            </a:pPr>
            <a:endParaRPr lang="en-GB" sz="2400" dirty="0"/>
          </a:p>
          <a:p>
            <a:pPr>
              <a:lnSpc>
                <a:spcPct val="110000"/>
              </a:lnSpc>
              <a:spcBef>
                <a:spcPts val="0"/>
              </a:spcBef>
              <a:buFont typeface="Wingdings" pitchFamily="2" charset="2"/>
              <a:buChar char="q"/>
            </a:pPr>
            <a:r>
              <a:rPr lang="en-GB" sz="2400" dirty="0"/>
              <a:t>When a hypothesis predicts the direction in which the results </a:t>
            </a:r>
          </a:p>
          <a:p>
            <a:pPr marL="0" indent="0" defTabSz="398463">
              <a:lnSpc>
                <a:spcPct val="110000"/>
              </a:lnSpc>
              <a:spcBef>
                <a:spcPts val="0"/>
              </a:spcBef>
              <a:buNone/>
            </a:pPr>
            <a:r>
              <a:rPr lang="en-GB" sz="2400" dirty="0"/>
              <a:t>	will go it is referred to as a </a:t>
            </a:r>
            <a:r>
              <a:rPr lang="en-GB" sz="2400" b="1" dirty="0"/>
              <a:t>one-tailed (directional) 	</a:t>
            </a:r>
            <a:r>
              <a:rPr lang="en-GB" sz="2400" dirty="0"/>
              <a:t>hypothesis.</a:t>
            </a:r>
            <a:br>
              <a:rPr lang="en-GB" sz="2400" dirty="0"/>
            </a:br>
            <a:endParaRPr lang="en-GB" sz="2400" dirty="0"/>
          </a:p>
          <a:p>
            <a:pPr>
              <a:lnSpc>
                <a:spcPct val="110000"/>
              </a:lnSpc>
              <a:spcBef>
                <a:spcPts val="0"/>
              </a:spcBef>
              <a:buFont typeface="Wingdings" pitchFamily="2" charset="2"/>
              <a:buChar char="q"/>
            </a:pPr>
            <a:r>
              <a:rPr lang="en-GB" sz="2400" dirty="0"/>
              <a:t>When a hypothesis does not state a direction but simply states that one factor affects another or that there will be a difference between the scores but does not state in which direction the difference will be, it is referred to as a </a:t>
            </a:r>
            <a:r>
              <a:rPr lang="en-GB" sz="2400" b="1" dirty="0"/>
              <a:t>two-tailed (non-directional) </a:t>
            </a:r>
            <a:r>
              <a:rPr lang="en-GB" sz="2400" dirty="0"/>
              <a:t>hypothesis.</a:t>
            </a:r>
          </a:p>
        </p:txBody>
      </p:sp>
    </p:spTree>
    <p:extLst>
      <p:ext uri="{BB962C8B-B14F-4D97-AF65-F5344CB8AC3E}">
        <p14:creationId xmlns:p14="http://schemas.microsoft.com/office/powerpoint/2010/main" val="38072708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a:defRPr/>
            </a:pPr>
            <a:r>
              <a:rPr lang="en-GB" dirty="0" err="1"/>
              <a:t>Operationalising</a:t>
            </a:r>
            <a:endParaRPr lang="en-GB" dirty="0"/>
          </a:p>
        </p:txBody>
      </p:sp>
      <p:sp>
        <p:nvSpPr>
          <p:cNvPr id="25603" name="Rectangle 3"/>
          <p:cNvSpPr>
            <a:spLocks noGrp="1" noChangeArrowheads="1"/>
          </p:cNvSpPr>
          <p:nvPr>
            <p:ph idx="1"/>
          </p:nvPr>
        </p:nvSpPr>
        <p:spPr>
          <a:xfrm>
            <a:off x="2057400" y="1928813"/>
            <a:ext cx="8039100" cy="4572000"/>
          </a:xfrm>
          <a:solidFill>
            <a:schemeClr val="bg1"/>
          </a:solidFill>
        </p:spPr>
        <p:txBody>
          <a:bodyPr rtlCol="0">
            <a:normAutofit/>
          </a:bodyPr>
          <a:lstStyle/>
          <a:p>
            <a:pPr marL="0" indent="0">
              <a:spcBef>
                <a:spcPts val="0"/>
              </a:spcBef>
              <a:buNone/>
              <a:defRPr/>
            </a:pPr>
            <a:r>
              <a:rPr lang="en-GB" dirty="0"/>
              <a:t>In order to test the hypothesis, we have to carry out a number of operations/activities that are </a:t>
            </a:r>
          </a:p>
          <a:p>
            <a:pPr marL="0" indent="0">
              <a:spcBef>
                <a:spcPts val="0"/>
              </a:spcBef>
              <a:buNone/>
              <a:defRPr/>
            </a:pPr>
            <a:endParaRPr lang="en-GB" dirty="0"/>
          </a:p>
          <a:p>
            <a:pPr marL="0" indent="0">
              <a:spcBef>
                <a:spcPts val="0"/>
              </a:spcBef>
              <a:buNone/>
              <a:defRPr/>
            </a:pPr>
            <a:endParaRPr lang="en-GB" dirty="0"/>
          </a:p>
          <a:p>
            <a:pPr marL="609600" indent="-609600">
              <a:spcBef>
                <a:spcPts val="0"/>
              </a:spcBef>
              <a:buFont typeface="Wingdings" pitchFamily="2" charset="2"/>
              <a:buAutoNum type="alphaLcParenBoth"/>
              <a:defRPr/>
            </a:pPr>
            <a:r>
              <a:rPr lang="en-GB" dirty="0"/>
              <a:t>observable and </a:t>
            </a:r>
          </a:p>
          <a:p>
            <a:pPr marL="609600" indent="-609600">
              <a:spcBef>
                <a:spcPts val="0"/>
              </a:spcBef>
              <a:buFont typeface="Wingdings" pitchFamily="2" charset="2"/>
              <a:buAutoNum type="alphaLcParenBoth"/>
              <a:defRPr/>
            </a:pPr>
            <a:r>
              <a:rPr lang="en-GB" dirty="0"/>
              <a:t>performable – this is termed </a:t>
            </a:r>
            <a:r>
              <a:rPr lang="en-GB" i="1" dirty="0" err="1"/>
              <a:t>operationalising</a:t>
            </a:r>
            <a:r>
              <a:rPr lang="en-GB" i="1" dirty="0"/>
              <a:t>.  </a:t>
            </a:r>
          </a:p>
          <a:p>
            <a:pPr marL="609600" indent="-609600">
              <a:spcBef>
                <a:spcPts val="0"/>
              </a:spcBef>
              <a:buFont typeface="Wingdings" pitchFamily="2" charset="2"/>
              <a:buAutoNum type="alphaLcParenBoth"/>
              <a:defRPr/>
            </a:pPr>
            <a:endParaRPr lang="en-GB" i="1" dirty="0"/>
          </a:p>
          <a:p>
            <a:pPr marL="0" indent="0">
              <a:spcBef>
                <a:spcPts val="0"/>
              </a:spcBef>
              <a:buNone/>
              <a:defRPr/>
            </a:pPr>
            <a:r>
              <a:rPr lang="en-GB" dirty="0"/>
              <a:t>If we cannot do this, then it is not a scientific concept. </a:t>
            </a:r>
          </a:p>
        </p:txBody>
      </p:sp>
    </p:spTree>
    <p:extLst>
      <p:ext uri="{BB962C8B-B14F-4D97-AF65-F5344CB8AC3E}">
        <p14:creationId xmlns:p14="http://schemas.microsoft.com/office/powerpoint/2010/main" val="1475887558"/>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2"/>
          <p:cNvSpPr>
            <a:spLocks noGrp="1" noChangeArrowheads="1"/>
          </p:cNvSpPr>
          <p:nvPr>
            <p:ph type="title"/>
          </p:nvPr>
        </p:nvSpPr>
        <p:spPr>
          <a:xfrm>
            <a:off x="1666844" y="214290"/>
            <a:ext cx="8343930" cy="1143020"/>
          </a:xfrm>
        </p:spPr>
        <p:txBody>
          <a:bodyPr>
            <a:normAutofit/>
          </a:bodyPr>
          <a:lstStyle/>
          <a:p>
            <a:pPr>
              <a:defRPr/>
            </a:pPr>
            <a:r>
              <a:rPr lang="en-GB" sz="3600" dirty="0"/>
              <a:t>Clarifies terms and thus provides objectivity</a:t>
            </a:r>
          </a:p>
        </p:txBody>
      </p:sp>
      <p:sp>
        <p:nvSpPr>
          <p:cNvPr id="141315" name="Rectangle 3"/>
          <p:cNvSpPr>
            <a:spLocks noGrp="1" noChangeArrowheads="1"/>
          </p:cNvSpPr>
          <p:nvPr>
            <p:ph idx="1"/>
          </p:nvPr>
        </p:nvSpPr>
        <p:spPr>
          <a:xfrm>
            <a:off x="1845453" y="1955800"/>
            <a:ext cx="7986712" cy="4572000"/>
          </a:xfrm>
          <a:solidFill>
            <a:schemeClr val="accent1">
              <a:lumMod val="40000"/>
              <a:lumOff val="60000"/>
            </a:schemeClr>
          </a:solidFill>
        </p:spPr>
        <p:txBody>
          <a:bodyPr/>
          <a:lstStyle/>
          <a:p>
            <a:pPr marL="447675" indent="-447675">
              <a:buNone/>
            </a:pPr>
            <a:r>
              <a:rPr lang="en-GB" dirty="0">
                <a:solidFill>
                  <a:schemeClr val="bg1"/>
                </a:solidFill>
              </a:rPr>
              <a:t>  </a:t>
            </a:r>
            <a:r>
              <a:rPr lang="en-GB" sz="2800" dirty="0">
                <a:solidFill>
                  <a:schemeClr val="bg1"/>
                </a:solidFill>
              </a:rPr>
              <a:t>   For example, if you were to read a report on the effect of </a:t>
            </a:r>
            <a:r>
              <a:rPr lang="en-GB" sz="2800" i="1" dirty="0">
                <a:solidFill>
                  <a:schemeClr val="bg1"/>
                </a:solidFill>
              </a:rPr>
              <a:t>hunger </a:t>
            </a:r>
            <a:r>
              <a:rPr lang="en-GB" sz="2800" dirty="0">
                <a:solidFill>
                  <a:schemeClr val="bg1"/>
                </a:solidFill>
              </a:rPr>
              <a:t>on learning in rats – you would want to know what the author of the report defined as ‘hunger’.  </a:t>
            </a:r>
          </a:p>
          <a:p>
            <a:pPr marL="447675" indent="-447675">
              <a:buNone/>
            </a:pPr>
            <a:endParaRPr lang="en-GB" sz="2800" dirty="0">
              <a:solidFill>
                <a:schemeClr val="bg1"/>
              </a:solidFill>
            </a:endParaRPr>
          </a:p>
          <a:p>
            <a:pPr marL="447675" indent="-447675">
              <a:buNone/>
            </a:pPr>
            <a:r>
              <a:rPr lang="en-GB" sz="2800" dirty="0">
                <a:solidFill>
                  <a:schemeClr val="bg1"/>
                </a:solidFill>
              </a:rPr>
              <a:t>    	In the methodological section, you might read that the rat or rats were deprived of food for 24 hours – this then becomes the author’s </a:t>
            </a:r>
            <a:r>
              <a:rPr lang="en-GB" sz="2800" u="sng" dirty="0">
                <a:solidFill>
                  <a:schemeClr val="bg1"/>
                </a:solidFill>
              </a:rPr>
              <a:t>operational </a:t>
            </a:r>
            <a:r>
              <a:rPr lang="en-GB" sz="2800" dirty="0">
                <a:solidFill>
                  <a:schemeClr val="bg1"/>
                </a:solidFill>
              </a:rPr>
              <a:t>definition of </a:t>
            </a:r>
            <a:r>
              <a:rPr lang="en-GB" sz="2800" i="1" dirty="0">
                <a:solidFill>
                  <a:schemeClr val="bg1"/>
                </a:solidFill>
              </a:rPr>
              <a:t>hunger.</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03025" y="5098829"/>
            <a:ext cx="1907749" cy="14289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6448470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41315">
                                            <p:txEl>
                                              <p:pRg st="0" end="0"/>
                                            </p:txEl>
                                          </p:spTgt>
                                        </p:tgtEl>
                                        <p:attrNameLst>
                                          <p:attrName>style.visibility</p:attrName>
                                        </p:attrNameLst>
                                      </p:cBhvr>
                                      <p:to>
                                        <p:strVal val="visible"/>
                                      </p:to>
                                    </p:set>
                                    <p:anim calcmode="lin" valueType="num">
                                      <p:cBhvr additive="base">
                                        <p:cTn id="7" dur="500" fill="hold"/>
                                        <p:tgtEl>
                                          <p:spTgt spid="14131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13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41315">
                                            <p:txEl>
                                              <p:pRg st="2" end="2"/>
                                            </p:txEl>
                                          </p:spTgt>
                                        </p:tgtEl>
                                        <p:attrNameLst>
                                          <p:attrName>style.visibility</p:attrName>
                                        </p:attrNameLst>
                                      </p:cBhvr>
                                      <p:to>
                                        <p:strVal val="visible"/>
                                      </p:to>
                                    </p:set>
                                    <p:anim calcmode="lin" valueType="num">
                                      <p:cBhvr additive="base">
                                        <p:cTn id="13" dur="500" fill="hold"/>
                                        <p:tgtEl>
                                          <p:spTgt spid="14131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131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Content Placeholder 2"/>
          <p:cNvSpPr>
            <a:spLocks noGrp="1"/>
          </p:cNvSpPr>
          <p:nvPr>
            <p:ph idx="1"/>
          </p:nvPr>
        </p:nvSpPr>
        <p:spPr>
          <a:xfrm>
            <a:off x="1930153" y="1938112"/>
            <a:ext cx="8329612" cy="4919888"/>
          </a:xfrm>
          <a:solidFill>
            <a:schemeClr val="accent1">
              <a:lumMod val="40000"/>
              <a:lumOff val="60000"/>
            </a:schemeClr>
          </a:solidFill>
        </p:spPr>
        <p:txBody>
          <a:bodyPr>
            <a:normAutofit lnSpcReduction="10000"/>
          </a:bodyPr>
          <a:lstStyle/>
          <a:p>
            <a:pPr eaLnBrk="1" hangingPunct="1"/>
            <a:r>
              <a:rPr lang="en-GB" sz="2800" dirty="0">
                <a:solidFill>
                  <a:schemeClr val="bg1"/>
                </a:solidFill>
              </a:rPr>
              <a:t>A theory is a based upon a hypothesis and backed by evidence. </a:t>
            </a:r>
          </a:p>
          <a:p>
            <a:pPr eaLnBrk="1" hangingPunct="1"/>
            <a:endParaRPr lang="en-GB" sz="2800" dirty="0">
              <a:solidFill>
                <a:schemeClr val="bg1"/>
              </a:solidFill>
            </a:endParaRPr>
          </a:p>
          <a:p>
            <a:pPr eaLnBrk="1" hangingPunct="1"/>
            <a:r>
              <a:rPr lang="en-GB" sz="2800" dirty="0">
                <a:solidFill>
                  <a:schemeClr val="bg1"/>
                </a:solidFill>
              </a:rPr>
              <a:t>A theory presents a concept or idea that is testable. In science, a theory is not merely a guess. A theory is a fact-based framework for describing a phenomenon. </a:t>
            </a:r>
          </a:p>
          <a:p>
            <a:pPr eaLnBrk="1" hangingPunct="1"/>
            <a:endParaRPr lang="en-GB" sz="2800" dirty="0">
              <a:solidFill>
                <a:schemeClr val="bg1"/>
              </a:solidFill>
            </a:endParaRPr>
          </a:p>
          <a:p>
            <a:pPr eaLnBrk="1" hangingPunct="1"/>
            <a:r>
              <a:rPr lang="en-GB" sz="2800" dirty="0">
                <a:solidFill>
                  <a:schemeClr val="bg1"/>
                </a:solidFill>
              </a:rPr>
              <a:t>A psychological theory has two key components: </a:t>
            </a:r>
          </a:p>
          <a:p>
            <a:pPr eaLnBrk="1" hangingPunct="1">
              <a:buFont typeface="Wingdings 2" pitchFamily="18" charset="2"/>
              <a:buNone/>
            </a:pPr>
            <a:r>
              <a:rPr lang="en-GB" sz="2800" dirty="0">
                <a:solidFill>
                  <a:schemeClr val="bg1"/>
                </a:solidFill>
              </a:rPr>
              <a:t>		(1) it must describe a behaviour</a:t>
            </a:r>
          </a:p>
          <a:p>
            <a:pPr eaLnBrk="1" hangingPunct="1">
              <a:buFont typeface="Wingdings 2" pitchFamily="18" charset="2"/>
              <a:buNone/>
            </a:pPr>
            <a:r>
              <a:rPr lang="en-GB" sz="2800" dirty="0">
                <a:solidFill>
                  <a:schemeClr val="bg1"/>
                </a:solidFill>
              </a:rPr>
              <a:t>		(2) make predictions about future behaviours.</a:t>
            </a:r>
          </a:p>
          <a:p>
            <a:pPr eaLnBrk="1" hangingPunct="1"/>
            <a:endParaRPr lang="en-GB" dirty="0"/>
          </a:p>
        </p:txBody>
      </p:sp>
      <p:sp>
        <p:nvSpPr>
          <p:cNvPr id="4" name="Rectangle 2"/>
          <p:cNvSpPr>
            <a:spLocks noGrp="1" noChangeArrowheads="1"/>
          </p:cNvSpPr>
          <p:nvPr>
            <p:ph type="title"/>
          </p:nvPr>
        </p:nvSpPr>
        <p:spPr/>
        <p:txBody>
          <a:bodyPr/>
          <a:lstStyle/>
          <a:p>
            <a:pPr>
              <a:defRPr/>
            </a:pPr>
            <a:r>
              <a:rPr lang="en-GB" dirty="0"/>
              <a:t>What is a theory?</a:t>
            </a:r>
          </a:p>
        </p:txBody>
      </p:sp>
    </p:spTree>
    <p:extLst>
      <p:ext uri="{BB962C8B-B14F-4D97-AF65-F5344CB8AC3E}">
        <p14:creationId xmlns:p14="http://schemas.microsoft.com/office/powerpoint/2010/main" val="36677409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a:defRPr/>
            </a:pPr>
            <a:r>
              <a:rPr lang="en-GB" dirty="0"/>
              <a:t>Falsifiability….</a:t>
            </a:r>
          </a:p>
        </p:txBody>
      </p:sp>
      <p:sp>
        <p:nvSpPr>
          <p:cNvPr id="19459" name="Rectangle 3"/>
          <p:cNvSpPr>
            <a:spLocks noGrp="1" noChangeArrowheads="1"/>
          </p:cNvSpPr>
          <p:nvPr>
            <p:ph idx="1"/>
          </p:nvPr>
        </p:nvSpPr>
        <p:spPr>
          <a:xfrm>
            <a:off x="1858715" y="1943101"/>
            <a:ext cx="8472487" cy="4800600"/>
          </a:xfrm>
          <a:solidFill>
            <a:schemeClr val="accent1">
              <a:lumMod val="40000"/>
              <a:lumOff val="60000"/>
            </a:schemeClr>
          </a:solidFill>
        </p:spPr>
        <p:txBody>
          <a:bodyPr rtlCol="0">
            <a:normAutofit lnSpcReduction="10000"/>
          </a:bodyPr>
          <a:lstStyle/>
          <a:p>
            <a:pPr marL="447675" indent="-447675">
              <a:lnSpc>
                <a:spcPct val="80000"/>
              </a:lnSpc>
              <a:spcBef>
                <a:spcPts val="0"/>
              </a:spcBef>
              <a:buNone/>
              <a:defRPr/>
            </a:pPr>
            <a:r>
              <a:rPr lang="en-GB" dirty="0"/>
              <a:t>	</a:t>
            </a:r>
            <a:r>
              <a:rPr lang="en-GB" sz="3200" dirty="0">
                <a:solidFill>
                  <a:schemeClr val="bg1"/>
                </a:solidFill>
              </a:rPr>
              <a:t>Not only must a theory be testable, it must also be capable of being proved wrong.  </a:t>
            </a:r>
          </a:p>
          <a:p>
            <a:pPr marL="447675" indent="-447675">
              <a:lnSpc>
                <a:spcPct val="80000"/>
              </a:lnSpc>
              <a:spcBef>
                <a:spcPts val="0"/>
              </a:spcBef>
              <a:buNone/>
              <a:defRPr/>
            </a:pPr>
            <a:endParaRPr lang="en-GB" sz="3200" dirty="0">
              <a:solidFill>
                <a:schemeClr val="bg1"/>
              </a:solidFill>
            </a:endParaRPr>
          </a:p>
          <a:p>
            <a:pPr marL="447675" indent="-447675">
              <a:lnSpc>
                <a:spcPct val="80000"/>
              </a:lnSpc>
              <a:spcBef>
                <a:spcPts val="0"/>
              </a:spcBef>
              <a:buNone/>
              <a:defRPr/>
            </a:pPr>
            <a:r>
              <a:rPr lang="en-GB" sz="3200" dirty="0">
                <a:solidFill>
                  <a:schemeClr val="bg1"/>
                </a:solidFill>
              </a:rPr>
              <a:t>	This is known as </a:t>
            </a:r>
            <a:r>
              <a:rPr lang="en-GB" sz="3200" i="1" dirty="0" err="1">
                <a:solidFill>
                  <a:schemeClr val="bg1"/>
                </a:solidFill>
              </a:rPr>
              <a:t>falsifiability</a:t>
            </a:r>
            <a:r>
              <a:rPr lang="en-GB" sz="3200" i="1" dirty="0">
                <a:solidFill>
                  <a:schemeClr val="bg1"/>
                </a:solidFill>
              </a:rPr>
              <a:t>.  </a:t>
            </a:r>
          </a:p>
          <a:p>
            <a:pPr marL="447675" indent="-447675">
              <a:lnSpc>
                <a:spcPct val="80000"/>
              </a:lnSpc>
              <a:spcBef>
                <a:spcPts val="0"/>
              </a:spcBef>
              <a:buNone/>
              <a:defRPr/>
            </a:pPr>
            <a:endParaRPr lang="en-GB" sz="3200" i="1" dirty="0">
              <a:solidFill>
                <a:schemeClr val="bg1"/>
              </a:solidFill>
            </a:endParaRPr>
          </a:p>
          <a:p>
            <a:pPr marL="447675" indent="-447675">
              <a:lnSpc>
                <a:spcPct val="80000"/>
              </a:lnSpc>
              <a:spcBef>
                <a:spcPts val="0"/>
              </a:spcBef>
              <a:buNone/>
              <a:defRPr/>
            </a:pPr>
            <a:r>
              <a:rPr lang="en-GB" sz="3200" i="1" dirty="0">
                <a:solidFill>
                  <a:schemeClr val="bg1"/>
                </a:solidFill>
              </a:rPr>
              <a:t>	</a:t>
            </a:r>
            <a:r>
              <a:rPr lang="en-GB" sz="3200" dirty="0">
                <a:solidFill>
                  <a:schemeClr val="bg1"/>
                </a:solidFill>
              </a:rPr>
              <a:t>Karl Popper argued that no matter how many times a theory predicted result occurs – there might still be another theory that is the true one.  </a:t>
            </a:r>
          </a:p>
          <a:p>
            <a:pPr marL="447675" indent="-447675">
              <a:lnSpc>
                <a:spcPct val="80000"/>
              </a:lnSpc>
              <a:spcBef>
                <a:spcPts val="0"/>
              </a:spcBef>
              <a:buNone/>
              <a:defRPr/>
            </a:pPr>
            <a:endParaRPr lang="en-GB" sz="3200" dirty="0">
              <a:solidFill>
                <a:schemeClr val="bg1"/>
              </a:solidFill>
            </a:endParaRPr>
          </a:p>
          <a:p>
            <a:pPr marL="447675" indent="-447675">
              <a:lnSpc>
                <a:spcPct val="80000"/>
              </a:lnSpc>
              <a:spcBef>
                <a:spcPts val="0"/>
              </a:spcBef>
              <a:buNone/>
              <a:defRPr/>
            </a:pPr>
            <a:r>
              <a:rPr lang="en-GB" sz="3200" dirty="0">
                <a:solidFill>
                  <a:schemeClr val="bg1"/>
                </a:solidFill>
              </a:rPr>
              <a:t>     Thus we can never </a:t>
            </a:r>
            <a:r>
              <a:rPr lang="en-GB" sz="3200" b="1" dirty="0">
                <a:solidFill>
                  <a:schemeClr val="bg1"/>
                </a:solidFill>
              </a:rPr>
              <a:t>prove</a:t>
            </a:r>
            <a:r>
              <a:rPr lang="en-GB" sz="3200" dirty="0">
                <a:solidFill>
                  <a:schemeClr val="bg1"/>
                </a:solidFill>
              </a:rPr>
              <a:t> a theory, we can only become ‘more confident’ of its applicability</a:t>
            </a:r>
            <a:r>
              <a:rPr lang="en-GB" sz="2800" dirty="0">
                <a:solidFill>
                  <a:schemeClr val="bg1"/>
                </a:solidFill>
              </a:rPr>
              <a:t>.</a:t>
            </a:r>
          </a:p>
        </p:txBody>
      </p:sp>
    </p:spTree>
    <p:extLst>
      <p:ext uri="{BB962C8B-B14F-4D97-AF65-F5344CB8AC3E}">
        <p14:creationId xmlns:p14="http://schemas.microsoft.com/office/powerpoint/2010/main" val="2799444683"/>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9717" name="Group 21"/>
          <p:cNvGraphicFramePr>
            <a:graphicFrameLocks noGrp="1"/>
          </p:cNvGraphicFramePr>
          <p:nvPr/>
        </p:nvGraphicFramePr>
        <p:xfrm>
          <a:off x="1524001" y="1"/>
          <a:ext cx="9144001" cy="3286125"/>
        </p:xfrm>
        <a:graphic>
          <a:graphicData uri="http://schemas.openxmlformats.org/drawingml/2006/table">
            <a:tbl>
              <a:tblPr/>
              <a:tblGrid>
                <a:gridCol w="2649198">
                  <a:extLst>
                    <a:ext uri="{9D8B030D-6E8A-4147-A177-3AD203B41FA5}">
                      <a16:colId xmlns:a16="http://schemas.microsoft.com/office/drawing/2014/main" val="20000"/>
                    </a:ext>
                  </a:extLst>
                </a:gridCol>
                <a:gridCol w="2282236">
                  <a:extLst>
                    <a:ext uri="{9D8B030D-6E8A-4147-A177-3AD203B41FA5}">
                      <a16:colId xmlns:a16="http://schemas.microsoft.com/office/drawing/2014/main" val="20001"/>
                    </a:ext>
                  </a:extLst>
                </a:gridCol>
                <a:gridCol w="4212567">
                  <a:extLst>
                    <a:ext uri="{9D8B030D-6E8A-4147-A177-3AD203B41FA5}">
                      <a16:colId xmlns:a16="http://schemas.microsoft.com/office/drawing/2014/main" val="20002"/>
                    </a:ext>
                  </a:extLst>
                </a:gridCol>
              </a:tblGrid>
              <a:tr h="848822">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a:ln>
                            <a:noFill/>
                          </a:ln>
                          <a:solidFill>
                            <a:schemeClr val="bg1"/>
                          </a:solidFill>
                          <a:effectLst/>
                          <a:latin typeface="Tahoma" charset="0"/>
                        </a:rPr>
                        <a:t>Research Idea</a:t>
                      </a:r>
                      <a:endParaRPr kumimoji="0" lang="en-CA" sz="2400" b="0" i="0" u="none" strike="noStrike" cap="none" normalizeH="0" baseline="0" dirty="0">
                        <a:ln>
                          <a:noFill/>
                        </a:ln>
                        <a:solidFill>
                          <a:schemeClr val="bg1"/>
                        </a:solidFill>
                        <a:effectLst/>
                        <a:latin typeface="Tahoma" charset="0"/>
                      </a:endParaRPr>
                    </a:p>
                  </a:txBody>
                  <a:tcPr marT="45714" marB="45714"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a:ln>
                            <a:noFill/>
                          </a:ln>
                          <a:solidFill>
                            <a:schemeClr val="bg1"/>
                          </a:solidFill>
                          <a:effectLst/>
                          <a:latin typeface="Tahoma" charset="0"/>
                        </a:rPr>
                        <a:t>Question</a:t>
                      </a:r>
                      <a:endParaRPr kumimoji="0" lang="en-CA" sz="2400" b="0" i="0" u="none" strike="noStrike" cap="none" normalizeH="0" baseline="0" dirty="0">
                        <a:ln>
                          <a:noFill/>
                        </a:ln>
                        <a:solidFill>
                          <a:schemeClr val="bg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a:ln>
                            <a:noFill/>
                          </a:ln>
                          <a:solidFill>
                            <a:schemeClr val="bg1"/>
                          </a:solidFill>
                          <a:effectLst/>
                          <a:latin typeface="Tahoma" charset="0"/>
                        </a:rPr>
                        <a:t>Hypothesis</a:t>
                      </a:r>
                      <a:endParaRPr kumimoji="0" lang="en-CA" sz="2400" b="0" i="0" u="none" strike="noStrike" cap="none" normalizeH="0" baseline="0" dirty="0">
                        <a:ln>
                          <a:noFill/>
                        </a:ln>
                        <a:solidFill>
                          <a:schemeClr val="bg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extLst>
                  <a:ext uri="{0D108BD9-81ED-4DB2-BD59-A6C34878D82A}">
                    <a16:rowId xmlns:a16="http://schemas.microsoft.com/office/drawing/2014/main" val="10000"/>
                  </a:ext>
                </a:extLst>
              </a:tr>
              <a:tr h="243730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a:ln>
                            <a:noFill/>
                          </a:ln>
                          <a:solidFill>
                            <a:schemeClr val="tx1"/>
                          </a:solidFill>
                          <a:effectLst/>
                          <a:latin typeface="Tahoma" charset="0"/>
                        </a:rPr>
                        <a:t>Drug abuse and child abuse</a:t>
                      </a:r>
                      <a:endParaRPr kumimoji="0" lang="en-CA" sz="2400" b="0" i="0" u="none" strike="noStrike" cap="none" normalizeH="0" baseline="0" dirty="0">
                        <a:ln>
                          <a:noFill/>
                        </a:ln>
                        <a:solidFill>
                          <a:schemeClr val="tx1"/>
                        </a:solidFill>
                        <a:effectLst/>
                        <a:latin typeface="Tahoma" charset="0"/>
                      </a:endParaRPr>
                    </a:p>
                  </a:txBody>
                  <a:tcPr marT="45714" marB="45714"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a:ln>
                            <a:noFill/>
                          </a:ln>
                          <a:solidFill>
                            <a:schemeClr val="tx1"/>
                          </a:solidFill>
                          <a:effectLst/>
                          <a:latin typeface="Tahoma" charset="0"/>
                        </a:rPr>
                        <a:t>Is drug abuse related to child abuse?</a:t>
                      </a:r>
                      <a:endParaRPr kumimoji="0" lang="en-CA" sz="2400" b="0" i="0" u="none" strike="noStrike" cap="none" normalizeH="0" baseline="0" dirty="0">
                        <a:ln>
                          <a:noFill/>
                        </a:ln>
                        <a:solidFill>
                          <a:schemeClr val="tx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a:ln>
                            <a:noFill/>
                          </a:ln>
                          <a:solidFill>
                            <a:schemeClr val="tx1"/>
                          </a:solidFill>
                          <a:effectLst/>
                          <a:latin typeface="Tahoma" charset="0"/>
                        </a:rPr>
                        <a:t>There is a positive relationship between drug abuse among adults and their physical and psychological abuse as children.</a:t>
                      </a:r>
                      <a:endParaRPr kumimoji="0" lang="en-CA" sz="2400" b="0" i="0" u="none" strike="noStrike" cap="none" normalizeH="0" baseline="0" dirty="0">
                        <a:ln>
                          <a:noFill/>
                        </a:ln>
                        <a:solidFill>
                          <a:schemeClr val="tx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graphicFrame>
        <p:nvGraphicFramePr>
          <p:cNvPr id="4" name="Group 21"/>
          <p:cNvGraphicFramePr>
            <a:graphicFrameLocks noGrp="1"/>
          </p:cNvGraphicFramePr>
          <p:nvPr>
            <p:extLst>
              <p:ext uri="{D42A27DB-BD31-4B8C-83A1-F6EECF244321}">
                <p14:modId xmlns:p14="http://schemas.microsoft.com/office/powerpoint/2010/main" val="1152826851"/>
              </p:ext>
            </p:extLst>
          </p:nvPr>
        </p:nvGraphicFramePr>
        <p:xfrm>
          <a:off x="1524000" y="3357564"/>
          <a:ext cx="9144000" cy="3500437"/>
        </p:xfrm>
        <a:graphic>
          <a:graphicData uri="http://schemas.openxmlformats.org/drawingml/2006/table">
            <a:tbl>
              <a:tblPr/>
              <a:tblGrid>
                <a:gridCol w="2643165">
                  <a:extLst>
                    <a:ext uri="{9D8B030D-6E8A-4147-A177-3AD203B41FA5}">
                      <a16:colId xmlns:a16="http://schemas.microsoft.com/office/drawing/2014/main" val="20000"/>
                    </a:ext>
                  </a:extLst>
                </a:gridCol>
                <a:gridCol w="2286008">
                  <a:extLst>
                    <a:ext uri="{9D8B030D-6E8A-4147-A177-3AD203B41FA5}">
                      <a16:colId xmlns:a16="http://schemas.microsoft.com/office/drawing/2014/main" val="20001"/>
                    </a:ext>
                  </a:extLst>
                </a:gridCol>
                <a:gridCol w="4214827">
                  <a:extLst>
                    <a:ext uri="{9D8B030D-6E8A-4147-A177-3AD203B41FA5}">
                      <a16:colId xmlns:a16="http://schemas.microsoft.com/office/drawing/2014/main" val="20002"/>
                    </a:ext>
                  </a:extLst>
                </a:gridCol>
              </a:tblGrid>
              <a:tr h="841271">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a:ln>
                            <a:noFill/>
                          </a:ln>
                          <a:solidFill>
                            <a:schemeClr val="bg1"/>
                          </a:solidFill>
                          <a:effectLst/>
                          <a:latin typeface="Tahoma" charset="0"/>
                        </a:rPr>
                        <a:t>Research Idea</a:t>
                      </a:r>
                      <a:endParaRPr kumimoji="0" lang="en-CA" sz="2400" b="0" i="0" u="none" strike="noStrike" cap="none" normalizeH="0" baseline="0" dirty="0">
                        <a:ln>
                          <a:noFill/>
                        </a:ln>
                        <a:solidFill>
                          <a:schemeClr val="bg1"/>
                        </a:solidFill>
                        <a:effectLst/>
                        <a:latin typeface="Tahoma" charset="0"/>
                      </a:endParaRPr>
                    </a:p>
                  </a:txBody>
                  <a:tcPr marT="45714" marB="45714"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a:ln>
                            <a:noFill/>
                          </a:ln>
                          <a:solidFill>
                            <a:schemeClr val="bg1"/>
                          </a:solidFill>
                          <a:effectLst/>
                          <a:latin typeface="Tahoma" charset="0"/>
                        </a:rPr>
                        <a:t>Question</a:t>
                      </a:r>
                      <a:endParaRPr kumimoji="0" lang="en-CA" sz="2400" b="0" i="0" u="none" strike="noStrike" cap="none" normalizeH="0" baseline="0" dirty="0">
                        <a:ln>
                          <a:noFill/>
                        </a:ln>
                        <a:solidFill>
                          <a:schemeClr val="bg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a:ln>
                            <a:noFill/>
                          </a:ln>
                          <a:solidFill>
                            <a:schemeClr val="bg1"/>
                          </a:solidFill>
                          <a:effectLst/>
                          <a:latin typeface="Tahoma" charset="0"/>
                        </a:rPr>
                        <a:t>Hypothesis</a:t>
                      </a:r>
                      <a:endParaRPr kumimoji="0" lang="en-CA" sz="2400" b="0" i="0" u="none" strike="noStrike" cap="none" normalizeH="0" baseline="0" dirty="0">
                        <a:ln>
                          <a:noFill/>
                        </a:ln>
                        <a:solidFill>
                          <a:schemeClr val="bg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extLst>
                  <a:ext uri="{0D108BD9-81ED-4DB2-BD59-A6C34878D82A}">
                    <a16:rowId xmlns:a16="http://schemas.microsoft.com/office/drawing/2014/main" val="10000"/>
                  </a:ext>
                </a:extLst>
              </a:tr>
              <a:tr h="2659166">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a:ln>
                            <a:noFill/>
                          </a:ln>
                          <a:solidFill>
                            <a:schemeClr val="tx1"/>
                          </a:solidFill>
                          <a:effectLst/>
                          <a:latin typeface="Tahoma" charset="0"/>
                        </a:rPr>
                        <a:t>Effects on your health of caring for a partner who suffers from dementia</a:t>
                      </a:r>
                      <a:endParaRPr kumimoji="0" lang="en-CA" sz="2400" b="0" i="0" u="none" strike="noStrike" cap="none" normalizeH="0" baseline="0" dirty="0">
                        <a:ln>
                          <a:noFill/>
                        </a:ln>
                        <a:solidFill>
                          <a:schemeClr val="tx1"/>
                        </a:solidFill>
                        <a:effectLst/>
                        <a:latin typeface="Tahoma" charset="0"/>
                      </a:endParaRPr>
                    </a:p>
                  </a:txBody>
                  <a:tcPr marT="45714" marB="45714"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a:ln>
                            <a:noFill/>
                          </a:ln>
                          <a:solidFill>
                            <a:schemeClr val="tx1"/>
                          </a:solidFill>
                          <a:effectLst/>
                          <a:latin typeface="Tahoma" charset="0"/>
                        </a:rPr>
                        <a:t>Does caring for a partner who has a dementia affect the caregivers’ health?</a:t>
                      </a:r>
                      <a:endParaRPr kumimoji="0" lang="en-CA" sz="2400" b="0" i="0" u="none" strike="noStrike" cap="none" normalizeH="0" baseline="0" dirty="0">
                        <a:ln>
                          <a:noFill/>
                        </a:ln>
                        <a:solidFill>
                          <a:schemeClr val="tx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a:ln>
                            <a:noFill/>
                          </a:ln>
                          <a:solidFill>
                            <a:schemeClr val="tx1"/>
                          </a:solidFill>
                          <a:effectLst/>
                          <a:latin typeface="Tahoma" charset="0"/>
                        </a:rPr>
                        <a:t>There is a positive relationship between degree of caregiver burden and risk of dying prematurely.</a:t>
                      </a:r>
                      <a:endParaRPr kumimoji="0" lang="en-CA" sz="2400" b="0" i="0" u="none" strike="noStrike" cap="none" normalizeH="0" baseline="0" dirty="0">
                        <a:ln>
                          <a:noFill/>
                        </a:ln>
                        <a:solidFill>
                          <a:schemeClr val="tx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531852468"/>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Experiment Testing - Conditions</a:t>
            </a:r>
            <a:endParaRPr lang="en-US" dirty="0"/>
          </a:p>
        </p:txBody>
      </p:sp>
      <p:sp>
        <p:nvSpPr>
          <p:cNvPr id="3" name="Content Placeholder 2"/>
          <p:cNvSpPr>
            <a:spLocks noGrp="1"/>
          </p:cNvSpPr>
          <p:nvPr>
            <p:ph sz="quarter" idx="1"/>
          </p:nvPr>
        </p:nvSpPr>
        <p:spPr>
          <a:xfrm>
            <a:off x="1751559" y="1975758"/>
            <a:ext cx="8686800" cy="4648200"/>
          </a:xfrm>
        </p:spPr>
        <p:txBody>
          <a:bodyPr>
            <a:normAutofit fontScale="92500" lnSpcReduction="20000"/>
          </a:bodyPr>
          <a:lstStyle/>
          <a:p>
            <a:r>
              <a:rPr lang="en-GB" dirty="0"/>
              <a:t>So…once we have our aim, question and hypothesis we set up a practical way of testing our hypothesis.</a:t>
            </a:r>
          </a:p>
          <a:p>
            <a:endParaRPr lang="en-GB" dirty="0"/>
          </a:p>
          <a:p>
            <a:r>
              <a:rPr lang="en-GB" dirty="0"/>
              <a:t> This takes the form of at least 2 </a:t>
            </a:r>
            <a:r>
              <a:rPr lang="en-GB" b="1" dirty="0"/>
              <a:t>conditions</a:t>
            </a:r>
          </a:p>
          <a:p>
            <a:pPr lvl="1"/>
            <a:r>
              <a:rPr lang="en-GB" dirty="0"/>
              <a:t>condition 1 - we do something that we hope will bring about a cause/change /result</a:t>
            </a:r>
          </a:p>
          <a:p>
            <a:pPr lvl="1"/>
            <a:endParaRPr lang="en-GB" sz="900" dirty="0"/>
          </a:p>
          <a:p>
            <a:pPr lvl="1"/>
            <a:r>
              <a:rPr lang="en-GB" dirty="0"/>
              <a:t>condition 2 - we do nothing</a:t>
            </a:r>
          </a:p>
          <a:p>
            <a:pPr lvl="1"/>
            <a:endParaRPr lang="en-US" dirty="0"/>
          </a:p>
          <a:p>
            <a:pPr marL="0" indent="0">
              <a:buNone/>
            </a:pPr>
            <a:r>
              <a:rPr lang="en-GB" sz="2600" dirty="0"/>
              <a:t>For example, to demonstrate that chocolate is the factor in a child’s diet causing hyperactivity, chocolate might be alternatively given and withheld.</a:t>
            </a:r>
          </a:p>
          <a:p>
            <a:pPr marL="0" indent="0">
              <a:buNone/>
            </a:pPr>
            <a:endParaRPr lang="en-GB" sz="1300" dirty="0"/>
          </a:p>
          <a:p>
            <a:pPr marL="0" indent="0">
              <a:buNone/>
            </a:pPr>
            <a:r>
              <a:rPr lang="en-GB" sz="2400" dirty="0"/>
              <a:t>condition 1 children eat chocolate</a:t>
            </a:r>
          </a:p>
          <a:p>
            <a:pPr marL="0" indent="0">
              <a:buNone/>
            </a:pPr>
            <a:r>
              <a:rPr lang="en-GB" sz="2400" dirty="0"/>
              <a:t>condition 2 children do not eat chocolate</a:t>
            </a:r>
            <a:endParaRPr lang="en-GB" sz="2600" dirty="0"/>
          </a:p>
          <a:p>
            <a:pPr marL="0" indent="0">
              <a:buNone/>
            </a:pPr>
            <a:endParaRPr lang="en-GB" sz="2600" dirty="0"/>
          </a:p>
          <a:p>
            <a:pPr marL="0" indent="0">
              <a:buNone/>
            </a:pPr>
            <a:endParaRPr lang="en-GB" dirty="0"/>
          </a:p>
          <a:p>
            <a:pPr marL="0" indent="0">
              <a:buNone/>
            </a:pPr>
            <a:endParaRPr lang="en-GB" dirty="0"/>
          </a:p>
          <a:p>
            <a:endParaRPr lang="en-GB" dirty="0"/>
          </a:p>
          <a:p>
            <a:pPr marL="0" indent="0">
              <a:buNone/>
            </a:pPr>
            <a:endParaRPr lang="en-GB" sz="2000" dirty="0"/>
          </a:p>
          <a:p>
            <a:pPr marL="0" indent="0">
              <a:buNone/>
            </a:pPr>
            <a:endParaRPr lang="en-GB" i="1" dirty="0"/>
          </a:p>
          <a:p>
            <a:pPr marL="45720" lvl="1" indent="0">
              <a:buNone/>
            </a:pPr>
            <a:endParaRPr lang="en-GB" dirty="0"/>
          </a:p>
          <a:p>
            <a:pPr lvl="1"/>
            <a:endParaRPr lang="en-GB" dirty="0"/>
          </a:p>
        </p:txBody>
      </p:sp>
    </p:spTree>
    <p:extLst>
      <p:ext uri="{BB962C8B-B14F-4D97-AF65-F5344CB8AC3E}">
        <p14:creationId xmlns:p14="http://schemas.microsoft.com/office/powerpoint/2010/main" val="21551783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GB" dirty="0"/>
              <a:t>Experiment Testing - Variable</a:t>
            </a:r>
            <a:endParaRPr lang="en-US" dirty="0"/>
          </a:p>
        </p:txBody>
      </p:sp>
      <p:sp>
        <p:nvSpPr>
          <p:cNvPr id="5" name="Rectangle 3"/>
          <p:cNvSpPr>
            <a:spLocks noGrp="1" noChangeArrowheads="1"/>
          </p:cNvSpPr>
          <p:nvPr>
            <p:ph sz="quarter" idx="1"/>
          </p:nvPr>
        </p:nvSpPr>
        <p:spPr>
          <a:xfrm>
            <a:off x="832757" y="1910442"/>
            <a:ext cx="10499272" cy="4784271"/>
          </a:xfrm>
          <a:solidFill>
            <a:schemeClr val="accent1">
              <a:lumMod val="60000"/>
              <a:lumOff val="40000"/>
            </a:schemeClr>
          </a:solidFill>
        </p:spPr>
        <p:txBody>
          <a:bodyPr rtlCol="0">
            <a:normAutofit/>
          </a:bodyPr>
          <a:lstStyle/>
          <a:p>
            <a:pPr marL="0" indent="0">
              <a:spcBef>
                <a:spcPts val="0"/>
              </a:spcBef>
              <a:buNone/>
              <a:defRPr/>
            </a:pPr>
            <a:r>
              <a:rPr lang="en-GB" sz="2800" dirty="0">
                <a:solidFill>
                  <a:schemeClr val="bg1"/>
                </a:solidFill>
              </a:rPr>
              <a:t>The experiment is generally assumed to be the most reliable and effective method for demonstrating that one </a:t>
            </a:r>
            <a:r>
              <a:rPr lang="en-GB" sz="2800" i="1" dirty="0">
                <a:solidFill>
                  <a:schemeClr val="bg1"/>
                </a:solidFill>
              </a:rPr>
              <a:t>variable</a:t>
            </a:r>
            <a:r>
              <a:rPr lang="en-GB" sz="2800" dirty="0">
                <a:solidFill>
                  <a:schemeClr val="bg1"/>
                </a:solidFill>
              </a:rPr>
              <a:t> has an effect</a:t>
            </a:r>
            <a:r>
              <a:rPr lang="en-GB" sz="2800" i="1" dirty="0">
                <a:solidFill>
                  <a:schemeClr val="bg1"/>
                </a:solidFill>
              </a:rPr>
              <a:t> </a:t>
            </a:r>
            <a:r>
              <a:rPr lang="en-GB" sz="2800" dirty="0">
                <a:solidFill>
                  <a:schemeClr val="bg1"/>
                </a:solidFill>
              </a:rPr>
              <a:t>another </a:t>
            </a:r>
            <a:r>
              <a:rPr lang="en-GB" sz="2800" i="1" dirty="0">
                <a:solidFill>
                  <a:schemeClr val="bg1"/>
                </a:solidFill>
              </a:rPr>
              <a:t>variable</a:t>
            </a:r>
            <a:r>
              <a:rPr lang="en-GB" sz="2800" dirty="0">
                <a:solidFill>
                  <a:schemeClr val="bg1"/>
                </a:solidFill>
              </a:rPr>
              <a:t> to change  </a:t>
            </a:r>
          </a:p>
          <a:p>
            <a:pPr marL="0" indent="0">
              <a:spcBef>
                <a:spcPts val="0"/>
              </a:spcBef>
              <a:buNone/>
              <a:defRPr/>
            </a:pPr>
            <a:endParaRPr lang="en-GB" sz="2800" dirty="0">
              <a:solidFill>
                <a:schemeClr val="bg1"/>
              </a:solidFill>
            </a:endParaRPr>
          </a:p>
          <a:p>
            <a:pPr marL="0" indent="0">
              <a:spcBef>
                <a:spcPts val="0"/>
              </a:spcBef>
              <a:buNone/>
              <a:defRPr/>
            </a:pPr>
            <a:endParaRPr lang="en-GB" sz="2800" dirty="0">
              <a:solidFill>
                <a:schemeClr val="bg1"/>
              </a:solidFill>
            </a:endParaRPr>
          </a:p>
          <a:p>
            <a:pPr marL="0" indent="0">
              <a:spcBef>
                <a:spcPts val="0"/>
              </a:spcBef>
              <a:buNone/>
              <a:defRPr/>
            </a:pPr>
            <a:r>
              <a:rPr lang="en-GB" sz="2800" dirty="0">
                <a:solidFill>
                  <a:schemeClr val="bg1"/>
                </a:solidFill>
              </a:rPr>
              <a:t>The term, </a:t>
            </a:r>
            <a:r>
              <a:rPr lang="en-GB" sz="2800" i="1" dirty="0">
                <a:solidFill>
                  <a:schemeClr val="bg1"/>
                </a:solidFill>
              </a:rPr>
              <a:t>variable </a:t>
            </a:r>
            <a:r>
              <a:rPr lang="en-GB" sz="2800" dirty="0">
                <a:solidFill>
                  <a:schemeClr val="bg1"/>
                </a:solidFill>
              </a:rPr>
              <a:t>is used to describe the empirical object or phenomenon that we are observing and it can assume a number of different values</a:t>
            </a:r>
          </a:p>
          <a:p>
            <a:pPr marL="0" indent="0">
              <a:spcBef>
                <a:spcPts val="0"/>
              </a:spcBef>
              <a:buNone/>
              <a:defRPr/>
            </a:pPr>
            <a:endParaRPr lang="en-GB" sz="2800" dirty="0">
              <a:solidFill>
                <a:schemeClr val="bg1"/>
              </a:solidFill>
            </a:endParaRPr>
          </a:p>
          <a:p>
            <a:pPr marL="0" indent="0">
              <a:spcBef>
                <a:spcPts val="0"/>
              </a:spcBef>
              <a:buNone/>
              <a:defRPr/>
            </a:pPr>
            <a:r>
              <a:rPr lang="en-GB" sz="2800" dirty="0">
                <a:solidFill>
                  <a:schemeClr val="bg1"/>
                </a:solidFill>
              </a:rPr>
              <a:t>In the chocolate example the </a:t>
            </a:r>
            <a:r>
              <a:rPr lang="en-GB" sz="2800" b="1" i="1" dirty="0">
                <a:solidFill>
                  <a:schemeClr val="bg1"/>
                </a:solidFill>
              </a:rPr>
              <a:t>chocolate</a:t>
            </a:r>
            <a:r>
              <a:rPr lang="en-GB" sz="2800" i="1" dirty="0">
                <a:solidFill>
                  <a:schemeClr val="bg1"/>
                </a:solidFill>
              </a:rPr>
              <a:t> </a:t>
            </a:r>
            <a:r>
              <a:rPr lang="en-GB" sz="2800" dirty="0">
                <a:solidFill>
                  <a:schemeClr val="bg1"/>
                </a:solidFill>
              </a:rPr>
              <a:t>is one variable and the </a:t>
            </a:r>
            <a:r>
              <a:rPr lang="en-GB" sz="2800" b="1" dirty="0">
                <a:solidFill>
                  <a:schemeClr val="bg1"/>
                </a:solidFill>
              </a:rPr>
              <a:t>hyperactive behaviour </a:t>
            </a:r>
            <a:r>
              <a:rPr lang="en-GB" sz="2800" dirty="0">
                <a:solidFill>
                  <a:schemeClr val="bg1"/>
                </a:solidFill>
              </a:rPr>
              <a:t>is another variable</a:t>
            </a:r>
          </a:p>
          <a:p>
            <a:pPr marL="0" indent="0">
              <a:spcBef>
                <a:spcPts val="0"/>
              </a:spcBef>
              <a:buNone/>
              <a:defRPr/>
            </a:pPr>
            <a:endParaRPr lang="en-GB" dirty="0"/>
          </a:p>
        </p:txBody>
      </p:sp>
    </p:spTree>
    <p:extLst>
      <p:ext uri="{BB962C8B-B14F-4D97-AF65-F5344CB8AC3E}">
        <p14:creationId xmlns:p14="http://schemas.microsoft.com/office/powerpoint/2010/main" val="20061796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1665741" y="424543"/>
            <a:ext cx="8229600" cy="1143000"/>
          </a:xfrm>
        </p:spPr>
        <p:txBody>
          <a:bodyPr/>
          <a:lstStyle/>
          <a:p>
            <a:pPr>
              <a:defRPr/>
            </a:pPr>
            <a:r>
              <a:rPr lang="en-GB" dirty="0"/>
              <a:t>Variables</a:t>
            </a:r>
          </a:p>
        </p:txBody>
      </p:sp>
      <p:sp>
        <p:nvSpPr>
          <p:cNvPr id="33795" name="Rectangle 3"/>
          <p:cNvSpPr>
            <a:spLocks noGrp="1" noChangeArrowheads="1"/>
          </p:cNvSpPr>
          <p:nvPr>
            <p:ph idx="1"/>
          </p:nvPr>
        </p:nvSpPr>
        <p:spPr>
          <a:xfrm>
            <a:off x="375557" y="1857375"/>
            <a:ext cx="11119757" cy="4869996"/>
          </a:xfrm>
          <a:solidFill>
            <a:schemeClr val="accent1">
              <a:lumMod val="60000"/>
              <a:lumOff val="40000"/>
            </a:schemeClr>
          </a:solidFill>
        </p:spPr>
        <p:txBody>
          <a:bodyPr rtlCol="0">
            <a:normAutofit/>
          </a:bodyPr>
          <a:lstStyle/>
          <a:p>
            <a:pPr marL="438912" indent="-320040">
              <a:spcBef>
                <a:spcPts val="0"/>
              </a:spcBef>
              <a:buFont typeface="Wingdings 2"/>
              <a:buChar char=""/>
              <a:defRPr/>
            </a:pPr>
            <a:r>
              <a:rPr lang="en-GB" sz="3200" b="1" dirty="0">
                <a:solidFill>
                  <a:schemeClr val="bg1"/>
                </a:solidFill>
              </a:rPr>
              <a:t>Independent variables</a:t>
            </a:r>
            <a:r>
              <a:rPr lang="en-GB" sz="3200" dirty="0">
                <a:solidFill>
                  <a:schemeClr val="bg1"/>
                </a:solidFill>
              </a:rPr>
              <a:t> -  these are variables that are being manipulated by the researcher (for example – we give the child chocolate (1) or withhold it (2) </a:t>
            </a:r>
            <a:r>
              <a:rPr lang="en-GB" sz="3200" i="1" dirty="0">
                <a:solidFill>
                  <a:schemeClr val="bg1"/>
                </a:solidFill>
              </a:rPr>
              <a:t>(Cause)</a:t>
            </a:r>
          </a:p>
          <a:p>
            <a:pPr marL="438912" indent="-320040">
              <a:spcBef>
                <a:spcPts val="0"/>
              </a:spcBef>
              <a:buFont typeface="Wingdings 2"/>
              <a:buChar char=""/>
              <a:defRPr/>
            </a:pPr>
            <a:endParaRPr lang="en-GB" sz="3200" i="1" dirty="0">
              <a:solidFill>
                <a:schemeClr val="bg1"/>
              </a:solidFill>
            </a:endParaRPr>
          </a:p>
          <a:p>
            <a:pPr marL="438912" indent="-320040">
              <a:spcBef>
                <a:spcPts val="0"/>
              </a:spcBef>
              <a:buFont typeface="Wingdings 2"/>
              <a:buChar char=""/>
              <a:defRPr/>
            </a:pPr>
            <a:r>
              <a:rPr lang="en-GB" sz="3200" b="1" dirty="0">
                <a:solidFill>
                  <a:schemeClr val="bg1"/>
                </a:solidFill>
              </a:rPr>
              <a:t>Dependent variables</a:t>
            </a:r>
            <a:r>
              <a:rPr lang="en-GB" sz="3200" dirty="0">
                <a:solidFill>
                  <a:schemeClr val="bg1"/>
                </a:solidFill>
              </a:rPr>
              <a:t> – are the changes measured by the researcher – for example, the level of hyperactivity </a:t>
            </a:r>
            <a:r>
              <a:rPr lang="en-GB" sz="3200" i="1" dirty="0">
                <a:solidFill>
                  <a:schemeClr val="bg1"/>
                </a:solidFill>
              </a:rPr>
              <a:t>(Effect)</a:t>
            </a:r>
          </a:p>
          <a:p>
            <a:pPr marL="438912" indent="-320040">
              <a:spcBef>
                <a:spcPts val="0"/>
              </a:spcBef>
              <a:buFont typeface="Wingdings 2"/>
              <a:buChar char=""/>
              <a:defRPr/>
            </a:pPr>
            <a:endParaRPr lang="en-GB" sz="3200" i="1" dirty="0">
              <a:solidFill>
                <a:schemeClr val="bg1"/>
              </a:solidFill>
            </a:endParaRPr>
          </a:p>
          <a:p>
            <a:pPr marL="438912" indent="-320040">
              <a:spcBef>
                <a:spcPts val="0"/>
              </a:spcBef>
              <a:buFont typeface="Wingdings 2"/>
              <a:buChar char=""/>
              <a:defRPr/>
            </a:pPr>
            <a:r>
              <a:rPr lang="en-GB" sz="3200" b="1" dirty="0">
                <a:solidFill>
                  <a:schemeClr val="bg1"/>
                </a:solidFill>
              </a:rPr>
              <a:t>Extraneous variables</a:t>
            </a:r>
            <a:r>
              <a:rPr lang="en-GB" sz="3200" dirty="0">
                <a:solidFill>
                  <a:schemeClr val="bg1"/>
                </a:solidFill>
              </a:rPr>
              <a:t> – are other factors which may be affecting the dependent variable (e.g. the child’s intake of sugar…….</a:t>
            </a:r>
          </a:p>
        </p:txBody>
      </p:sp>
    </p:spTree>
    <p:extLst>
      <p:ext uri="{BB962C8B-B14F-4D97-AF65-F5344CB8AC3E}">
        <p14:creationId xmlns:p14="http://schemas.microsoft.com/office/powerpoint/2010/main" val="19573567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747157" y="375557"/>
            <a:ext cx="8229600" cy="1143000"/>
          </a:xfrm>
        </p:spPr>
        <p:txBody>
          <a:bodyPr/>
          <a:lstStyle/>
          <a:p>
            <a:pPr>
              <a:defRPr/>
            </a:pPr>
            <a:r>
              <a:rPr lang="en-GB" dirty="0"/>
              <a:t>Variables</a:t>
            </a:r>
          </a:p>
        </p:txBody>
      </p:sp>
      <p:sp>
        <p:nvSpPr>
          <p:cNvPr id="34819" name="Rectangle 3"/>
          <p:cNvSpPr>
            <a:spLocks noGrp="1" noChangeArrowheads="1"/>
          </p:cNvSpPr>
          <p:nvPr>
            <p:ph idx="1"/>
          </p:nvPr>
        </p:nvSpPr>
        <p:spPr>
          <a:xfrm>
            <a:off x="636814" y="1905001"/>
            <a:ext cx="10450286" cy="4952999"/>
          </a:xfrm>
          <a:solidFill>
            <a:schemeClr val="accent1">
              <a:lumMod val="20000"/>
              <a:lumOff val="80000"/>
            </a:schemeClr>
          </a:solidFill>
        </p:spPr>
        <p:txBody>
          <a:bodyPr rtlCol="0">
            <a:normAutofit/>
          </a:bodyPr>
          <a:lstStyle/>
          <a:p>
            <a:pPr marL="438912" indent="-320040">
              <a:spcBef>
                <a:spcPts val="0"/>
              </a:spcBef>
              <a:buNone/>
              <a:defRPr/>
            </a:pPr>
            <a:r>
              <a:rPr lang="en-GB" sz="3200" dirty="0">
                <a:solidFill>
                  <a:schemeClr val="bg1"/>
                </a:solidFill>
              </a:rPr>
              <a:t>   In terms of the experiment, other factors, in this example, the intake of sugar could have an important effect on the child’s aggressive behaviour – though it was considered that it was the effect of the chocolate which was apparently causing the behaviour.</a:t>
            </a:r>
          </a:p>
          <a:p>
            <a:pPr marL="438912" indent="-320040">
              <a:spcBef>
                <a:spcPts val="0"/>
              </a:spcBef>
              <a:buNone/>
              <a:defRPr/>
            </a:pPr>
            <a:endParaRPr lang="en-GB" sz="3200" dirty="0">
              <a:solidFill>
                <a:schemeClr val="bg1"/>
              </a:solidFill>
            </a:endParaRPr>
          </a:p>
          <a:p>
            <a:pPr marL="438912" indent="-320040">
              <a:spcBef>
                <a:spcPts val="0"/>
              </a:spcBef>
              <a:buNone/>
              <a:defRPr/>
            </a:pPr>
            <a:endParaRPr lang="en-GB" sz="3200" dirty="0">
              <a:solidFill>
                <a:schemeClr val="bg1"/>
              </a:solidFill>
            </a:endParaRPr>
          </a:p>
          <a:p>
            <a:pPr marL="438912" indent="-320040">
              <a:spcBef>
                <a:spcPts val="0"/>
              </a:spcBef>
              <a:buNone/>
              <a:defRPr/>
            </a:pPr>
            <a:r>
              <a:rPr lang="en-GB" sz="3200" dirty="0">
                <a:solidFill>
                  <a:schemeClr val="bg1"/>
                </a:solidFill>
              </a:rPr>
              <a:t>   This is also known as a </a:t>
            </a:r>
            <a:r>
              <a:rPr lang="en-GB" sz="3200" b="1" i="1" dirty="0">
                <a:solidFill>
                  <a:schemeClr val="bg1"/>
                </a:solidFill>
              </a:rPr>
              <a:t>confounding variable </a:t>
            </a:r>
            <a:r>
              <a:rPr lang="en-GB" sz="3200" dirty="0">
                <a:solidFill>
                  <a:schemeClr val="bg1"/>
                </a:solidFill>
              </a:rPr>
              <a:t>because it can produce alternative explanations of change in the dependent variable.</a:t>
            </a:r>
          </a:p>
        </p:txBody>
      </p:sp>
    </p:spTree>
    <p:extLst>
      <p:ext uri="{BB962C8B-B14F-4D97-AF65-F5344CB8AC3E}">
        <p14:creationId xmlns:p14="http://schemas.microsoft.com/office/powerpoint/2010/main" val="23348774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a:defRPr/>
            </a:pPr>
            <a:r>
              <a:rPr lang="en-GB" dirty="0"/>
              <a:t>Controlling </a:t>
            </a:r>
            <a:r>
              <a:rPr lang="en-GB" i="1" dirty="0"/>
              <a:t>extraneous </a:t>
            </a:r>
            <a:r>
              <a:rPr lang="en-GB" dirty="0"/>
              <a:t>variables</a:t>
            </a:r>
          </a:p>
        </p:txBody>
      </p:sp>
      <p:pic>
        <p:nvPicPr>
          <p:cNvPr id="46084" name="Picture 4" descr="D:\temp\Temporary Internet Files\Content.IE5\9LJSUUFZ\MM900234700[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596189" y="4214813"/>
            <a:ext cx="2166937" cy="200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5" name="Rectangle 4"/>
          <p:cNvSpPr>
            <a:spLocks noChangeArrowheads="1"/>
          </p:cNvSpPr>
          <p:nvPr/>
        </p:nvSpPr>
        <p:spPr bwMode="auto">
          <a:xfrm>
            <a:off x="555171" y="4840936"/>
            <a:ext cx="6592727"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en-GB" sz="2400" dirty="0"/>
              <a:t>In studies, wherever possible, a </a:t>
            </a:r>
            <a:r>
              <a:rPr lang="en-GB" sz="2400" b="1" i="1" dirty="0"/>
              <a:t>standardised</a:t>
            </a:r>
            <a:r>
              <a:rPr lang="en-GB" sz="2400" dirty="0"/>
              <a:t> procedure should be used – this is where all participants are tested in the same place, same conditions, and with the same equipment.</a:t>
            </a:r>
          </a:p>
        </p:txBody>
      </p:sp>
      <p:sp>
        <p:nvSpPr>
          <p:cNvPr id="2" name="Content Placeholder 1"/>
          <p:cNvSpPr>
            <a:spLocks noGrp="1"/>
          </p:cNvSpPr>
          <p:nvPr>
            <p:ph sz="quarter" idx="1"/>
          </p:nvPr>
        </p:nvSpPr>
        <p:spPr>
          <a:xfrm>
            <a:off x="555171" y="1792936"/>
            <a:ext cx="11005458" cy="3048000"/>
          </a:xfrm>
        </p:spPr>
        <p:txBody>
          <a:bodyPr>
            <a:normAutofit lnSpcReduction="10000"/>
          </a:bodyPr>
          <a:lstStyle/>
          <a:p>
            <a:pPr marL="0" indent="0">
              <a:spcBef>
                <a:spcPts val="0"/>
              </a:spcBef>
              <a:buNone/>
              <a:defRPr/>
            </a:pPr>
            <a:r>
              <a:rPr lang="en-GB" sz="2800" dirty="0"/>
              <a:t>In some cases, differences found in experiments may be the result of </a:t>
            </a:r>
            <a:r>
              <a:rPr lang="en-GB" sz="2800" i="1" dirty="0"/>
              <a:t>participant variables – </a:t>
            </a:r>
            <a:r>
              <a:rPr lang="en-GB" sz="2800" dirty="0"/>
              <a:t>that are pre-existing factors among people (e.g. intelligence).</a:t>
            </a:r>
          </a:p>
          <a:p>
            <a:pPr marL="0" indent="0">
              <a:spcBef>
                <a:spcPts val="0"/>
              </a:spcBef>
              <a:buNone/>
              <a:defRPr/>
            </a:pPr>
            <a:endParaRPr lang="en-GB" sz="2800" dirty="0"/>
          </a:p>
          <a:p>
            <a:pPr marL="0" indent="0">
              <a:spcBef>
                <a:spcPts val="0"/>
              </a:spcBef>
              <a:buNone/>
              <a:defRPr/>
            </a:pPr>
            <a:r>
              <a:rPr lang="en-GB" sz="2800" dirty="0"/>
              <a:t>Thus in experiments, the usual way to control for this is to </a:t>
            </a:r>
            <a:r>
              <a:rPr lang="en-GB" sz="2800" i="1" dirty="0"/>
              <a:t>randomly </a:t>
            </a:r>
            <a:r>
              <a:rPr lang="en-GB" sz="2800" dirty="0"/>
              <a:t>allocate all participants to the various experimental conditions – in this way any such differences would be spread evenly across the conditions of the experiment.</a:t>
            </a:r>
          </a:p>
          <a:p>
            <a:endParaRPr lang="en-US" dirty="0"/>
          </a:p>
        </p:txBody>
      </p:sp>
    </p:spTree>
    <p:extLst>
      <p:ext uri="{BB962C8B-B14F-4D97-AF65-F5344CB8AC3E}">
        <p14:creationId xmlns:p14="http://schemas.microsoft.com/office/powerpoint/2010/main" val="3763127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6085">
                                            <p:txEl>
                                              <p:pRg st="0" end="0"/>
                                            </p:txEl>
                                          </p:spTgt>
                                        </p:tgtEl>
                                        <p:attrNameLst>
                                          <p:attrName>style.visibility</p:attrName>
                                        </p:attrNameLst>
                                      </p:cBhvr>
                                      <p:to>
                                        <p:strVal val="visible"/>
                                      </p:to>
                                    </p:set>
                                    <p:anim calcmode="lin" valueType="num">
                                      <p:cBhvr additive="base">
                                        <p:cTn id="17" dur="500" fill="hold"/>
                                        <p:tgtEl>
                                          <p:spTgt spid="46085">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608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6084"/>
                                        </p:tgtEl>
                                        <p:attrNameLst>
                                          <p:attrName>style.visibility</p:attrName>
                                        </p:attrNameLst>
                                      </p:cBhvr>
                                      <p:to>
                                        <p:strVal val="visible"/>
                                      </p:to>
                                    </p:set>
                                    <p:anim calcmode="lin" valueType="num">
                                      <p:cBhvr additive="base">
                                        <p:cTn id="23" dur="500" fill="hold"/>
                                        <p:tgtEl>
                                          <p:spTgt spid="46084"/>
                                        </p:tgtEl>
                                        <p:attrNameLst>
                                          <p:attrName>ppt_x</p:attrName>
                                        </p:attrNameLst>
                                      </p:cBhvr>
                                      <p:tavLst>
                                        <p:tav tm="0">
                                          <p:val>
                                            <p:strVal val="#ppt_x"/>
                                          </p:val>
                                        </p:tav>
                                        <p:tav tm="100000">
                                          <p:val>
                                            <p:strVal val="#ppt_x"/>
                                          </p:val>
                                        </p:tav>
                                      </p:tavLst>
                                    </p:anim>
                                    <p:anim calcmode="lin" valueType="num">
                                      <p:cBhvr additive="base">
                                        <p:cTn id="24" dur="500" fill="hold"/>
                                        <p:tgtEl>
                                          <p:spTgt spid="4608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2596" y="571480"/>
            <a:ext cx="8229600" cy="1252728"/>
          </a:xfrm>
        </p:spPr>
        <p:txBody>
          <a:bodyPr>
            <a:normAutofit/>
          </a:bodyPr>
          <a:lstStyle/>
          <a:p>
            <a:pPr eaLnBrk="1" hangingPunct="1">
              <a:defRPr/>
            </a:pPr>
            <a:r>
              <a:rPr lang="en-GB" dirty="0"/>
              <a:t>What are the IV and DV?</a:t>
            </a:r>
            <a:br>
              <a:rPr lang="en-GB" dirty="0"/>
            </a:br>
            <a:endParaRPr lang="en-GB" dirty="0"/>
          </a:p>
        </p:txBody>
      </p:sp>
      <p:sp>
        <p:nvSpPr>
          <p:cNvPr id="48131" name="Content Placeholder 2"/>
          <p:cNvSpPr>
            <a:spLocks noGrp="1"/>
          </p:cNvSpPr>
          <p:nvPr>
            <p:ph idx="1"/>
          </p:nvPr>
        </p:nvSpPr>
        <p:spPr>
          <a:xfrm>
            <a:off x="209551" y="1933916"/>
            <a:ext cx="11791949" cy="4625975"/>
          </a:xfrm>
        </p:spPr>
        <p:txBody>
          <a:bodyPr>
            <a:normAutofit/>
          </a:bodyPr>
          <a:lstStyle/>
          <a:p>
            <a:pPr marL="631825" indent="-514350">
              <a:buFont typeface="Corbel" pitchFamily="34" charset="0"/>
              <a:buAutoNum type="arabicPeriod"/>
            </a:pPr>
            <a:r>
              <a:rPr lang="en-GB" sz="2400" dirty="0"/>
              <a:t>Alcohol makes you fall over</a:t>
            </a:r>
          </a:p>
          <a:p>
            <a:pPr marL="631825" indent="-514350">
              <a:buFont typeface="Corbel" pitchFamily="34" charset="0"/>
              <a:buAutoNum type="arabicPeriod"/>
            </a:pPr>
            <a:endParaRPr lang="en-GB" sz="2400" dirty="0"/>
          </a:p>
          <a:p>
            <a:pPr marL="631825" indent="-514350">
              <a:buFont typeface="Corbel" pitchFamily="34" charset="0"/>
              <a:buAutoNum type="arabicPeriod"/>
            </a:pPr>
            <a:r>
              <a:rPr lang="en-GB" sz="2400" dirty="0"/>
              <a:t>Children learn more from interactive CD-ROM teaching tools than from books</a:t>
            </a:r>
          </a:p>
          <a:p>
            <a:pPr marL="631825" indent="-514350">
              <a:buFont typeface="Corbel" pitchFamily="34" charset="0"/>
              <a:buAutoNum type="arabicPeriod"/>
            </a:pPr>
            <a:endParaRPr lang="en-GB" sz="2400" dirty="0"/>
          </a:p>
          <a:p>
            <a:pPr marL="631825" indent="-514350">
              <a:buFont typeface="Corbel" pitchFamily="34" charset="0"/>
              <a:buAutoNum type="arabicPeriod"/>
            </a:pPr>
            <a:r>
              <a:rPr lang="en-GB" sz="2400" dirty="0"/>
              <a:t>Frustration creates aggression</a:t>
            </a:r>
          </a:p>
          <a:p>
            <a:pPr marL="631825" indent="-514350">
              <a:buFont typeface="Corbel" pitchFamily="34" charset="0"/>
              <a:buAutoNum type="arabicPeriod"/>
            </a:pPr>
            <a:endParaRPr lang="en-GB" sz="2400" dirty="0"/>
          </a:p>
          <a:p>
            <a:pPr marL="631825" indent="-514350">
              <a:buFont typeface="Corbel" pitchFamily="34" charset="0"/>
              <a:buAutoNum type="arabicPeriod"/>
            </a:pPr>
            <a:r>
              <a:rPr lang="en-GB" sz="2400" dirty="0"/>
              <a:t>Men and women use different criteria to select a mate</a:t>
            </a:r>
          </a:p>
          <a:p>
            <a:pPr marL="631825" indent="-514350">
              <a:buFont typeface="Corbel" pitchFamily="34" charset="0"/>
              <a:buAutoNum type="arabicPeriod"/>
            </a:pPr>
            <a:endParaRPr lang="en-GB" sz="2400" dirty="0"/>
          </a:p>
          <a:p>
            <a:pPr marL="631825" indent="-514350">
              <a:buFont typeface="Corbel" pitchFamily="34" charset="0"/>
              <a:buAutoNum type="arabicPeriod"/>
            </a:pPr>
            <a:r>
              <a:rPr lang="en-GB" sz="2400" dirty="0"/>
              <a:t>People diagnosed with depression have difficulty recalling specific memories. </a:t>
            </a:r>
          </a:p>
        </p:txBody>
      </p:sp>
    </p:spTree>
    <p:extLst>
      <p:ext uri="{BB962C8B-B14F-4D97-AF65-F5344CB8AC3E}">
        <p14:creationId xmlns:p14="http://schemas.microsoft.com/office/powerpoint/2010/main" val="3550352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anim calcmode="lin" valueType="num">
                                      <p:cBhvr additive="base">
                                        <p:cTn id="7" dur="500" fill="hold"/>
                                        <p:tgtEl>
                                          <p:spTgt spid="481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81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8131">
                                            <p:txEl>
                                              <p:pRg st="2" end="2"/>
                                            </p:txEl>
                                          </p:spTgt>
                                        </p:tgtEl>
                                        <p:attrNameLst>
                                          <p:attrName>style.visibility</p:attrName>
                                        </p:attrNameLst>
                                      </p:cBhvr>
                                      <p:to>
                                        <p:strVal val="visible"/>
                                      </p:to>
                                    </p:set>
                                    <p:anim calcmode="lin" valueType="num">
                                      <p:cBhvr additive="base">
                                        <p:cTn id="13" dur="500" fill="hold"/>
                                        <p:tgtEl>
                                          <p:spTgt spid="4813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813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8131">
                                            <p:txEl>
                                              <p:pRg st="4" end="4"/>
                                            </p:txEl>
                                          </p:spTgt>
                                        </p:tgtEl>
                                        <p:attrNameLst>
                                          <p:attrName>style.visibility</p:attrName>
                                        </p:attrNameLst>
                                      </p:cBhvr>
                                      <p:to>
                                        <p:strVal val="visible"/>
                                      </p:to>
                                    </p:set>
                                    <p:anim calcmode="lin" valueType="num">
                                      <p:cBhvr additive="base">
                                        <p:cTn id="19" dur="500" fill="hold"/>
                                        <p:tgtEl>
                                          <p:spTgt spid="48131">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813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8131">
                                            <p:txEl>
                                              <p:pRg st="6" end="6"/>
                                            </p:txEl>
                                          </p:spTgt>
                                        </p:tgtEl>
                                        <p:attrNameLst>
                                          <p:attrName>style.visibility</p:attrName>
                                        </p:attrNameLst>
                                      </p:cBhvr>
                                      <p:to>
                                        <p:strVal val="visible"/>
                                      </p:to>
                                    </p:set>
                                    <p:anim calcmode="lin" valueType="num">
                                      <p:cBhvr additive="base">
                                        <p:cTn id="25" dur="500" fill="hold"/>
                                        <p:tgtEl>
                                          <p:spTgt spid="48131">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8131">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8131">
                                            <p:txEl>
                                              <p:pRg st="8" end="8"/>
                                            </p:txEl>
                                          </p:spTgt>
                                        </p:tgtEl>
                                        <p:attrNameLst>
                                          <p:attrName>style.visibility</p:attrName>
                                        </p:attrNameLst>
                                      </p:cBhvr>
                                      <p:to>
                                        <p:strVal val="visible"/>
                                      </p:to>
                                    </p:set>
                                    <p:anim calcmode="lin" valueType="num">
                                      <p:cBhvr additive="base">
                                        <p:cTn id="31" dur="500" fill="hold"/>
                                        <p:tgtEl>
                                          <p:spTgt spid="48131">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8131">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ANswers</a:t>
            </a:r>
            <a:endParaRPr lang="en-GB" dirty="0"/>
          </a:p>
        </p:txBody>
      </p:sp>
      <p:sp>
        <p:nvSpPr>
          <p:cNvPr id="5" name="Text Placeholder 4"/>
          <p:cNvSpPr>
            <a:spLocks noGrp="1"/>
          </p:cNvSpPr>
          <p:nvPr>
            <p:ph type="body" idx="1"/>
          </p:nvPr>
        </p:nvSpPr>
        <p:spPr/>
        <p:txBody>
          <a:bodyPr/>
          <a:lstStyle/>
          <a:p>
            <a:r>
              <a:rPr lang="en-GB" dirty="0"/>
              <a:t>IV (Cause)</a:t>
            </a:r>
          </a:p>
        </p:txBody>
      </p:sp>
      <p:sp>
        <p:nvSpPr>
          <p:cNvPr id="6" name="Content Placeholder 5"/>
          <p:cNvSpPr>
            <a:spLocks noGrp="1"/>
          </p:cNvSpPr>
          <p:nvPr>
            <p:ph sz="half" idx="2"/>
          </p:nvPr>
        </p:nvSpPr>
        <p:spPr>
          <a:xfrm>
            <a:off x="1207008" y="2656565"/>
            <a:ext cx="4754880" cy="3940177"/>
          </a:xfrm>
        </p:spPr>
        <p:txBody>
          <a:bodyPr/>
          <a:lstStyle/>
          <a:p>
            <a:pPr marL="574675" indent="-457200">
              <a:buFont typeface="Corbel" pitchFamily="34" charset="0"/>
              <a:buAutoNum type="arabicPeriod"/>
            </a:pPr>
            <a:r>
              <a:rPr lang="en-GB" sz="3200" dirty="0"/>
              <a:t>Alcohol</a:t>
            </a:r>
          </a:p>
          <a:p>
            <a:pPr marL="574675" indent="-457200">
              <a:buFont typeface="Corbel" pitchFamily="34" charset="0"/>
              <a:buAutoNum type="arabicPeriod"/>
            </a:pPr>
            <a:r>
              <a:rPr lang="en-GB" sz="3200" dirty="0"/>
              <a:t>Type of media (CD or book)</a:t>
            </a:r>
          </a:p>
          <a:p>
            <a:pPr marL="574675" indent="-457200">
              <a:buFont typeface="Corbel" pitchFamily="34" charset="0"/>
              <a:buAutoNum type="arabicPeriod"/>
            </a:pPr>
            <a:r>
              <a:rPr lang="en-GB" sz="3200" dirty="0"/>
              <a:t>Amount of frustration</a:t>
            </a:r>
          </a:p>
          <a:p>
            <a:pPr marL="574675" indent="-457200">
              <a:buFont typeface="Corbel" pitchFamily="34" charset="0"/>
              <a:buAutoNum type="arabicPeriod"/>
            </a:pPr>
            <a:r>
              <a:rPr lang="en-GB" sz="3200" dirty="0"/>
              <a:t>Gender (M or F)</a:t>
            </a:r>
          </a:p>
          <a:p>
            <a:pPr marL="574675" indent="-457200">
              <a:buFont typeface="Corbel" pitchFamily="34" charset="0"/>
              <a:buAutoNum type="arabicPeriod"/>
            </a:pPr>
            <a:r>
              <a:rPr lang="en-GB" sz="3200" dirty="0"/>
              <a:t>Depression (depressive or not)</a:t>
            </a:r>
          </a:p>
          <a:p>
            <a:endParaRPr lang="en-GB" dirty="0"/>
          </a:p>
        </p:txBody>
      </p:sp>
      <p:sp>
        <p:nvSpPr>
          <p:cNvPr id="7" name="Text Placeholder 6"/>
          <p:cNvSpPr>
            <a:spLocks noGrp="1"/>
          </p:cNvSpPr>
          <p:nvPr>
            <p:ph type="body" sz="quarter" idx="3"/>
          </p:nvPr>
        </p:nvSpPr>
        <p:spPr/>
        <p:txBody>
          <a:bodyPr/>
          <a:lstStyle/>
          <a:p>
            <a:r>
              <a:rPr lang="en-GB" dirty="0"/>
              <a:t>DV (Effect)</a:t>
            </a:r>
          </a:p>
        </p:txBody>
      </p:sp>
      <p:sp>
        <p:nvSpPr>
          <p:cNvPr id="8" name="Content Placeholder 7"/>
          <p:cNvSpPr>
            <a:spLocks noGrp="1"/>
          </p:cNvSpPr>
          <p:nvPr>
            <p:ph sz="quarter" idx="4"/>
          </p:nvPr>
        </p:nvSpPr>
        <p:spPr>
          <a:xfrm>
            <a:off x="6231230" y="2656564"/>
            <a:ext cx="4754880" cy="3940178"/>
          </a:xfrm>
        </p:spPr>
        <p:txBody>
          <a:bodyPr/>
          <a:lstStyle/>
          <a:p>
            <a:pPr marL="574675" indent="-457200">
              <a:buFont typeface="Corbel" pitchFamily="34" charset="0"/>
              <a:buAutoNum type="arabicPeriod"/>
            </a:pPr>
            <a:r>
              <a:rPr lang="en-GB" sz="3200" dirty="0"/>
              <a:t>Falling over</a:t>
            </a:r>
          </a:p>
          <a:p>
            <a:pPr marL="574675" indent="-457200">
              <a:buFont typeface="Corbel" pitchFamily="34" charset="0"/>
              <a:buAutoNum type="arabicPeriod"/>
            </a:pPr>
            <a:r>
              <a:rPr lang="en-GB" sz="3200" dirty="0"/>
              <a:t>Learning</a:t>
            </a:r>
          </a:p>
          <a:p>
            <a:pPr marL="574675" indent="-457200">
              <a:buFont typeface="Corbel" pitchFamily="34" charset="0"/>
              <a:buAutoNum type="arabicPeriod"/>
            </a:pPr>
            <a:r>
              <a:rPr lang="en-GB" sz="3200" dirty="0"/>
              <a:t>Aggressive behaviour</a:t>
            </a:r>
          </a:p>
          <a:p>
            <a:pPr marL="574675" indent="-457200">
              <a:buFont typeface="Corbel" pitchFamily="34" charset="0"/>
              <a:buAutoNum type="arabicPeriod"/>
            </a:pPr>
            <a:r>
              <a:rPr lang="en-GB" sz="3200" dirty="0"/>
              <a:t>Criteria for mate selection</a:t>
            </a:r>
          </a:p>
          <a:p>
            <a:pPr marL="574675" indent="-457200">
              <a:buFont typeface="Corbel" pitchFamily="34" charset="0"/>
              <a:buAutoNum type="arabicPeriod"/>
            </a:pPr>
            <a:r>
              <a:rPr lang="en-GB" sz="3200" dirty="0"/>
              <a:t>Specificity of memory </a:t>
            </a:r>
          </a:p>
          <a:p>
            <a:endParaRPr lang="en-GB" dirty="0"/>
          </a:p>
        </p:txBody>
      </p:sp>
    </p:spTree>
    <p:extLst>
      <p:ext uri="{BB962C8B-B14F-4D97-AF65-F5344CB8AC3E}">
        <p14:creationId xmlns:p14="http://schemas.microsoft.com/office/powerpoint/2010/main" val="3717497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 calcmode="lin" valueType="num">
                                      <p:cBhvr additive="base">
                                        <p:cTn id="13"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 calcmode="lin" valueType="num">
                                      <p:cBhvr additive="base">
                                        <p:cTn id="19"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
                                            <p:txEl>
                                              <p:pRg st="1" end="1"/>
                                            </p:txEl>
                                          </p:spTgt>
                                        </p:tgtEl>
                                        <p:attrNameLst>
                                          <p:attrName>style.visibility</p:attrName>
                                        </p:attrNameLst>
                                      </p:cBhvr>
                                      <p:to>
                                        <p:strVal val="visible"/>
                                      </p:to>
                                    </p:set>
                                    <p:anim calcmode="lin" valueType="num">
                                      <p:cBhvr additive="base">
                                        <p:cTn id="25"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anim calcmode="lin" valueType="num">
                                      <p:cBhvr additive="base">
                                        <p:cTn id="31"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8">
                                            <p:txEl>
                                              <p:pRg st="2" end="2"/>
                                            </p:txEl>
                                          </p:spTgt>
                                        </p:tgtEl>
                                        <p:attrNameLst>
                                          <p:attrName>style.visibility</p:attrName>
                                        </p:attrNameLst>
                                      </p:cBhvr>
                                      <p:to>
                                        <p:strVal val="visible"/>
                                      </p:to>
                                    </p:set>
                                    <p:anim calcmode="lin" valueType="num">
                                      <p:cBhvr additive="base">
                                        <p:cTn id="37"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3" end="3"/>
                                            </p:txEl>
                                          </p:spTgt>
                                        </p:tgtEl>
                                        <p:attrNameLst>
                                          <p:attrName>style.visibility</p:attrName>
                                        </p:attrNameLst>
                                      </p:cBhvr>
                                      <p:to>
                                        <p:strVal val="visible"/>
                                      </p:to>
                                    </p:set>
                                    <p:anim calcmode="lin" valueType="num">
                                      <p:cBhvr additive="base">
                                        <p:cTn id="43"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8">
                                            <p:txEl>
                                              <p:pRg st="3" end="3"/>
                                            </p:txEl>
                                          </p:spTgt>
                                        </p:tgtEl>
                                        <p:attrNameLst>
                                          <p:attrName>style.visibility</p:attrName>
                                        </p:attrNameLst>
                                      </p:cBhvr>
                                      <p:to>
                                        <p:strVal val="visible"/>
                                      </p:to>
                                    </p:set>
                                    <p:anim calcmode="lin" valueType="num">
                                      <p:cBhvr additive="base">
                                        <p:cTn id="49"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4" end="4"/>
                                            </p:txEl>
                                          </p:spTgt>
                                        </p:tgtEl>
                                        <p:attrNameLst>
                                          <p:attrName>style.visibility</p:attrName>
                                        </p:attrNameLst>
                                      </p:cBhvr>
                                      <p:to>
                                        <p:strVal val="visible"/>
                                      </p:to>
                                    </p:set>
                                    <p:anim calcmode="lin" valueType="num">
                                      <p:cBhvr additive="base">
                                        <p:cTn id="5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8">
                                            <p:txEl>
                                              <p:pRg st="4" end="4"/>
                                            </p:txEl>
                                          </p:spTgt>
                                        </p:tgtEl>
                                        <p:attrNameLst>
                                          <p:attrName>style.visibility</p:attrName>
                                        </p:attrNameLst>
                                      </p:cBhvr>
                                      <p:to>
                                        <p:strVal val="visible"/>
                                      </p:to>
                                    </p:set>
                                    <p:anim calcmode="lin" valueType="num">
                                      <p:cBhvr additive="base">
                                        <p:cTn id="61"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a:defRPr/>
            </a:pPr>
            <a:r>
              <a:rPr lang="en-GB" dirty="0"/>
              <a:t>Types of groups</a:t>
            </a:r>
          </a:p>
        </p:txBody>
      </p:sp>
      <p:sp>
        <p:nvSpPr>
          <p:cNvPr id="44035" name="Rectangle 3"/>
          <p:cNvSpPr>
            <a:spLocks noGrp="1" noChangeArrowheads="1"/>
          </p:cNvSpPr>
          <p:nvPr>
            <p:ph idx="1"/>
          </p:nvPr>
        </p:nvSpPr>
        <p:spPr>
          <a:xfrm>
            <a:off x="464685" y="1956492"/>
            <a:ext cx="6491287" cy="3248025"/>
          </a:xfrm>
        </p:spPr>
        <p:txBody>
          <a:bodyPr rtlCol="0">
            <a:normAutofit/>
          </a:bodyPr>
          <a:lstStyle/>
          <a:p>
            <a:pPr marL="118872" indent="0">
              <a:spcBef>
                <a:spcPts val="0"/>
              </a:spcBef>
              <a:buNone/>
              <a:defRPr/>
            </a:pPr>
            <a:r>
              <a:rPr lang="en-GB" sz="3200" dirty="0"/>
              <a:t>Experimental groups – can be one or more – these are the people who will, normally, be the recipients of the independent variable (e.g. drug, chocolate, etc)</a:t>
            </a:r>
          </a:p>
          <a:p>
            <a:pPr marL="438912" indent="-320040">
              <a:spcBef>
                <a:spcPts val="0"/>
              </a:spcBef>
              <a:buFont typeface="Wingdings 2"/>
              <a:buChar char=""/>
              <a:defRPr/>
            </a:pPr>
            <a:endParaRPr lang="en-GB" dirty="0"/>
          </a:p>
          <a:p>
            <a:pPr marL="438912" indent="-320040">
              <a:spcBef>
                <a:spcPts val="0"/>
              </a:spcBef>
              <a:buFont typeface="Wingdings 2"/>
              <a:buChar char=""/>
              <a:defRPr/>
            </a:pPr>
            <a:endParaRPr lang="en-GB" sz="1000" dirty="0"/>
          </a:p>
        </p:txBody>
      </p:sp>
      <p:pic>
        <p:nvPicPr>
          <p:cNvPr id="2050" name="Picture 2" descr="http://t3.gstatic.com/images?q=tbn:ANd9GcRbZnVWsuJx3fJXz_uWllJBw_ryQSM2EP_rZ4ONUzwe82WiJE0aZ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01000" y="2450690"/>
            <a:ext cx="2400300" cy="1905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464685" y="4587767"/>
            <a:ext cx="9218158" cy="2246769"/>
          </a:xfrm>
          <a:prstGeom prst="rect">
            <a:avLst/>
          </a:prstGeom>
        </p:spPr>
        <p:txBody>
          <a:bodyPr wrap="square">
            <a:spAutoFit/>
          </a:bodyPr>
          <a:lstStyle/>
          <a:p>
            <a:pPr marL="118872">
              <a:defRPr/>
            </a:pPr>
            <a:r>
              <a:rPr lang="en-GB" sz="2800" dirty="0"/>
              <a:t>Control group – using another group to provide a </a:t>
            </a:r>
            <a:r>
              <a:rPr lang="en-GB" sz="2800" i="1" dirty="0"/>
              <a:t>baseline</a:t>
            </a:r>
            <a:r>
              <a:rPr lang="en-GB" sz="2800" dirty="0"/>
              <a:t> against which to compare the performance of the experimental groups.  For example, in a medical research programme, this group would not receive the experimental treatment or drug</a:t>
            </a:r>
          </a:p>
        </p:txBody>
      </p:sp>
    </p:spTree>
    <p:extLst>
      <p:ext uri="{BB962C8B-B14F-4D97-AF65-F5344CB8AC3E}">
        <p14:creationId xmlns:p14="http://schemas.microsoft.com/office/powerpoint/2010/main" val="6245241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Randomised Control Trials</a:t>
            </a:r>
          </a:p>
        </p:txBody>
      </p:sp>
      <p:sp>
        <p:nvSpPr>
          <p:cNvPr id="3" name="Content Placeholder 2"/>
          <p:cNvSpPr>
            <a:spLocks noGrp="1"/>
          </p:cNvSpPr>
          <p:nvPr>
            <p:ph idx="1"/>
          </p:nvPr>
        </p:nvSpPr>
        <p:spPr/>
        <p:txBody>
          <a:bodyPr>
            <a:normAutofit fontScale="92500" lnSpcReduction="10000"/>
          </a:bodyPr>
          <a:lstStyle/>
          <a:p>
            <a:r>
              <a:rPr lang="en-GB" dirty="0"/>
              <a:t>Randomized controlled trial: (RCT) A study in which people are allocated at random (by chance alone) to receive one of several clinical interventions. </a:t>
            </a:r>
          </a:p>
          <a:p>
            <a:r>
              <a:rPr lang="en-GB" dirty="0"/>
              <a:t>One of these interventions is the standard of comparison or control. </a:t>
            </a:r>
          </a:p>
          <a:p>
            <a:endParaRPr lang="en-GB" dirty="0"/>
          </a:p>
          <a:p>
            <a:r>
              <a:rPr lang="en-GB" dirty="0"/>
              <a:t>The control may be a standard practice, a placebo ("sugar pill"), or no intervention at all. </a:t>
            </a:r>
          </a:p>
          <a:p>
            <a:endParaRPr lang="en-GB" dirty="0"/>
          </a:p>
          <a:p>
            <a:r>
              <a:rPr lang="en-GB" dirty="0"/>
              <a:t>Someone who takes part in a randomized controlled trial (RCT) is called a participant or subject. RCTs seek to measure and compare the outcomes after the participants receive the interventions. Because the outcomes are measured, RCTs are quantitative studies.</a:t>
            </a:r>
          </a:p>
          <a:p>
            <a:endParaRPr lang="en-GB" dirty="0"/>
          </a:p>
          <a:p>
            <a:r>
              <a:rPr lang="en-GB" dirty="0"/>
              <a:t>Considered the gold standard in intervention studies. </a:t>
            </a:r>
          </a:p>
        </p:txBody>
      </p:sp>
    </p:spTree>
    <p:extLst>
      <p:ext uri="{BB962C8B-B14F-4D97-AF65-F5344CB8AC3E}">
        <p14:creationId xmlns:p14="http://schemas.microsoft.com/office/powerpoint/2010/main" val="19359080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Randomised Controlled Trials</a:t>
            </a:r>
          </a:p>
        </p:txBody>
      </p:sp>
      <p:sp>
        <p:nvSpPr>
          <p:cNvPr id="3" name="Content Placeholder 2"/>
          <p:cNvSpPr>
            <a:spLocks noGrp="1"/>
          </p:cNvSpPr>
          <p:nvPr>
            <p:ph idx="1"/>
          </p:nvPr>
        </p:nvSpPr>
        <p:spPr>
          <a:xfrm>
            <a:off x="1202919" y="2011680"/>
            <a:ext cx="9784080" cy="4554220"/>
          </a:xfrm>
        </p:spPr>
        <p:txBody>
          <a:bodyPr>
            <a:normAutofit lnSpcReduction="10000"/>
          </a:bodyPr>
          <a:lstStyle/>
          <a:p>
            <a:r>
              <a:rPr lang="en-GB" dirty="0"/>
              <a:t>Single Blind RCT</a:t>
            </a:r>
          </a:p>
          <a:p>
            <a:pPr lvl="1"/>
            <a:r>
              <a:rPr lang="en-GB" dirty="0"/>
              <a:t> researchers but not the participants know which participants are receiving the active medication or treatment </a:t>
            </a:r>
          </a:p>
          <a:p>
            <a:endParaRPr lang="en-GB" dirty="0"/>
          </a:p>
          <a:p>
            <a:r>
              <a:rPr lang="en-GB" dirty="0"/>
              <a:t>Double Blind RCT</a:t>
            </a:r>
          </a:p>
          <a:p>
            <a:pPr lvl="1"/>
            <a:r>
              <a:rPr lang="en-GB" dirty="0"/>
              <a:t>A double blind trial is a trial where neither the researchers nor the participants know what they are getting. The computer gives each patient a code number. And the code numbers are then allocated to the treatment groups.</a:t>
            </a:r>
          </a:p>
          <a:p>
            <a:endParaRPr lang="en-GB" dirty="0"/>
          </a:p>
          <a:p>
            <a:r>
              <a:rPr lang="en-GB" dirty="0"/>
              <a:t>Triple Blind RCT</a:t>
            </a:r>
          </a:p>
          <a:p>
            <a:pPr lvl="1"/>
            <a:r>
              <a:rPr lang="en-GB" dirty="0"/>
              <a:t>A double-blind study in which, in addition, the identities of those enrolled in the study and control groups and/or the details about the nature of the interventions (experimental medications), are withheld from the statistician(s) who conduct the analysis of the data.</a:t>
            </a:r>
          </a:p>
        </p:txBody>
      </p:sp>
    </p:spTree>
    <p:extLst>
      <p:ext uri="{BB962C8B-B14F-4D97-AF65-F5344CB8AC3E}">
        <p14:creationId xmlns:p14="http://schemas.microsoft.com/office/powerpoint/2010/main" val="6278834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Participants in Design</a:t>
            </a:r>
          </a:p>
        </p:txBody>
      </p:sp>
      <p:sp>
        <p:nvSpPr>
          <p:cNvPr id="5" name="Subtitle 4"/>
          <p:cNvSpPr>
            <a:spLocks noGrp="1"/>
          </p:cNvSpPr>
          <p:nvPr>
            <p:ph type="subTitle" idx="1"/>
          </p:nvPr>
        </p:nvSpPr>
        <p:spPr/>
        <p:txBody>
          <a:bodyPr/>
          <a:lstStyle/>
          <a:p>
            <a:r>
              <a:rPr lang="en-GB" dirty="0"/>
              <a:t>M5X02252 – Applied Research Skills</a:t>
            </a:r>
          </a:p>
          <a:p>
            <a:endParaRPr lang="en-GB" dirty="0"/>
          </a:p>
        </p:txBody>
      </p:sp>
    </p:spTree>
    <p:extLst>
      <p:ext uri="{BB962C8B-B14F-4D97-AF65-F5344CB8AC3E}">
        <p14:creationId xmlns:p14="http://schemas.microsoft.com/office/powerpoint/2010/main" val="10676220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a:defRPr/>
            </a:pPr>
            <a:r>
              <a:rPr lang="en-GB" dirty="0">
                <a:latin typeface="Times New Roman" pitchFamily="18" charset="0"/>
              </a:rPr>
              <a:t>Participants in designs</a:t>
            </a:r>
          </a:p>
        </p:txBody>
      </p:sp>
      <p:sp>
        <p:nvSpPr>
          <p:cNvPr id="295939" name="Rectangle 3"/>
          <p:cNvSpPr>
            <a:spLocks noGrp="1" noChangeArrowheads="1"/>
          </p:cNvSpPr>
          <p:nvPr>
            <p:ph idx="1"/>
          </p:nvPr>
        </p:nvSpPr>
        <p:spPr>
          <a:xfrm>
            <a:off x="310244" y="2030867"/>
            <a:ext cx="11593286" cy="4625975"/>
          </a:xfrm>
        </p:spPr>
        <p:txBody>
          <a:bodyPr>
            <a:normAutofit/>
          </a:bodyPr>
          <a:lstStyle/>
          <a:p>
            <a:pPr eaLnBrk="1" hangingPunct="1"/>
            <a:r>
              <a:rPr lang="en-GB" sz="3200" dirty="0">
                <a:latin typeface="Times New Roman" pitchFamily="18" charset="0"/>
              </a:rPr>
              <a:t>… how to distribute and use our participant pool</a:t>
            </a:r>
          </a:p>
          <a:p>
            <a:pPr lvl="1" eaLnBrk="1" hangingPunct="1"/>
            <a:r>
              <a:rPr lang="en-GB" sz="3200" dirty="0">
                <a:latin typeface="Times New Roman" pitchFamily="18" charset="0"/>
              </a:rPr>
              <a:t>All participants doing all conditions?</a:t>
            </a:r>
          </a:p>
          <a:p>
            <a:pPr lvl="1" eaLnBrk="1" hangingPunct="1"/>
            <a:r>
              <a:rPr lang="en-GB" sz="3200" dirty="0">
                <a:latin typeface="Times New Roman" pitchFamily="18" charset="0"/>
              </a:rPr>
              <a:t>Some participants doing specific conditions?</a:t>
            </a:r>
          </a:p>
          <a:p>
            <a:pPr lvl="1" eaLnBrk="1" hangingPunct="1"/>
            <a:endParaRPr lang="en-GB" sz="3200" dirty="0">
              <a:latin typeface="Times New Roman" pitchFamily="18" charset="0"/>
            </a:endParaRPr>
          </a:p>
          <a:p>
            <a:pPr lvl="1" eaLnBrk="1" hangingPunct="1"/>
            <a:r>
              <a:rPr lang="en-GB" sz="3200" dirty="0">
                <a:latin typeface="Times New Roman" pitchFamily="18" charset="0"/>
              </a:rPr>
              <a:t>Design question that will depend on:</a:t>
            </a:r>
          </a:p>
          <a:p>
            <a:pPr lvl="2" eaLnBrk="1" hangingPunct="1"/>
            <a:r>
              <a:rPr lang="en-GB" sz="3200" dirty="0">
                <a:latin typeface="Times New Roman" pitchFamily="18" charset="0"/>
              </a:rPr>
              <a:t>The manipulations we are making </a:t>
            </a:r>
          </a:p>
          <a:p>
            <a:pPr lvl="2" eaLnBrk="1" hangingPunct="1"/>
            <a:r>
              <a:rPr lang="en-GB" sz="3200" dirty="0">
                <a:latin typeface="Times New Roman" pitchFamily="18" charset="0"/>
              </a:rPr>
              <a:t>Variables we want to investigate</a:t>
            </a:r>
          </a:p>
          <a:p>
            <a:pPr lvl="2" eaLnBrk="1" hangingPunct="1"/>
            <a:r>
              <a:rPr lang="en-GB" sz="3200" dirty="0">
                <a:latin typeface="Times New Roman" pitchFamily="18" charset="0"/>
              </a:rPr>
              <a:t>Participants we have available</a:t>
            </a:r>
          </a:p>
        </p:txBody>
      </p:sp>
    </p:spTree>
    <p:extLst>
      <p:ext uri="{BB962C8B-B14F-4D97-AF65-F5344CB8AC3E}">
        <p14:creationId xmlns:p14="http://schemas.microsoft.com/office/powerpoint/2010/main" val="34061262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95939">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9593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95939">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95939">
                                            <p:txEl>
                                              <p:pRg st="5" end="5"/>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295939">
                                            <p:txEl>
                                              <p:pRg st="6" end="6"/>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29593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a:spLocks noGrp="1" noChangeArrowheads="1"/>
          </p:cNvSpPr>
          <p:nvPr>
            <p:ph type="title"/>
          </p:nvPr>
        </p:nvSpPr>
        <p:spPr/>
        <p:txBody>
          <a:bodyPr/>
          <a:lstStyle/>
          <a:p>
            <a:pPr>
              <a:defRPr/>
            </a:pPr>
            <a:r>
              <a:rPr lang="en-GB" dirty="0">
                <a:latin typeface="Times New Roman" pitchFamily="18" charset="0"/>
              </a:rPr>
              <a:t>Participants in designs</a:t>
            </a:r>
          </a:p>
        </p:txBody>
      </p:sp>
      <p:sp>
        <p:nvSpPr>
          <p:cNvPr id="52227" name="Rectangle 3"/>
          <p:cNvSpPr>
            <a:spLocks noGrp="1" noRot="1" noChangeArrowheads="1"/>
          </p:cNvSpPr>
          <p:nvPr>
            <p:ph idx="1"/>
          </p:nvPr>
        </p:nvSpPr>
        <p:spPr>
          <a:xfrm>
            <a:off x="228600" y="1828800"/>
            <a:ext cx="11740243" cy="4735286"/>
          </a:xfrm>
        </p:spPr>
        <p:txBody>
          <a:bodyPr>
            <a:noAutofit/>
          </a:bodyPr>
          <a:lstStyle/>
          <a:p>
            <a:pPr eaLnBrk="1" hangingPunct="1">
              <a:lnSpc>
                <a:spcPct val="80000"/>
              </a:lnSpc>
            </a:pPr>
            <a:r>
              <a:rPr lang="en-US" sz="2400" dirty="0"/>
              <a:t>There are two basic research designs associated with the experimental research strategy</a:t>
            </a:r>
          </a:p>
          <a:p>
            <a:pPr eaLnBrk="1" hangingPunct="1">
              <a:lnSpc>
                <a:spcPct val="80000"/>
              </a:lnSpc>
            </a:pPr>
            <a:endParaRPr lang="en-US" sz="2400" dirty="0"/>
          </a:p>
          <a:p>
            <a:pPr lvl="1">
              <a:lnSpc>
                <a:spcPct val="80000"/>
              </a:lnSpc>
            </a:pPr>
            <a:r>
              <a:rPr lang="en-US" sz="2400" dirty="0"/>
              <a:t>between-subjects design/independent-measures design</a:t>
            </a:r>
          </a:p>
          <a:p>
            <a:pPr lvl="2" eaLnBrk="1" hangingPunct="1">
              <a:lnSpc>
                <a:spcPct val="80000"/>
              </a:lnSpc>
            </a:pPr>
            <a:r>
              <a:rPr lang="en-US" sz="2400" dirty="0"/>
              <a:t>we obtain each of the different groups of scores from a separate group of participants</a:t>
            </a:r>
          </a:p>
          <a:p>
            <a:pPr lvl="2" eaLnBrk="1" hangingPunct="1">
              <a:lnSpc>
                <a:spcPct val="80000"/>
              </a:lnSpc>
            </a:pPr>
            <a:r>
              <a:rPr lang="en-US" sz="2400" dirty="0"/>
              <a:t>e.g. one group of students is assigned to teaching method A and a separate group to method B</a:t>
            </a:r>
          </a:p>
          <a:p>
            <a:pPr lvl="2" eaLnBrk="1" hangingPunct="1">
              <a:lnSpc>
                <a:spcPct val="80000"/>
              </a:lnSpc>
            </a:pPr>
            <a:endParaRPr lang="en-US" sz="2400" dirty="0"/>
          </a:p>
          <a:p>
            <a:pPr lvl="1">
              <a:lnSpc>
                <a:spcPct val="80000"/>
              </a:lnSpc>
            </a:pPr>
            <a:r>
              <a:rPr lang="en-US" sz="2400" dirty="0"/>
              <a:t>within-subjects design/repeated-measures design</a:t>
            </a:r>
          </a:p>
          <a:p>
            <a:pPr lvl="2" eaLnBrk="1" hangingPunct="1">
              <a:lnSpc>
                <a:spcPct val="80000"/>
              </a:lnSpc>
            </a:pPr>
            <a:r>
              <a:rPr lang="en-US" sz="2400" dirty="0"/>
              <a:t>different groups of scores are all obtained from the same sample of participants</a:t>
            </a:r>
          </a:p>
          <a:p>
            <a:pPr lvl="2" eaLnBrk="1" hangingPunct="1">
              <a:lnSpc>
                <a:spcPct val="80000"/>
              </a:lnSpc>
            </a:pPr>
            <a:r>
              <a:rPr lang="en-US" sz="2400" dirty="0"/>
              <a:t>e.g. one sample of individuals is given a memory test using a list of one-syllable words, and then the same set of individuals is tested again using a list of two-syllable words</a:t>
            </a:r>
          </a:p>
        </p:txBody>
      </p:sp>
    </p:spTree>
    <p:extLst>
      <p:ext uri="{BB962C8B-B14F-4D97-AF65-F5344CB8AC3E}">
        <p14:creationId xmlns:p14="http://schemas.microsoft.com/office/powerpoint/2010/main" val="7392080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p:txBody>
          <a:bodyPr>
            <a:normAutofit/>
          </a:bodyPr>
          <a:lstStyle/>
          <a:p>
            <a:pPr>
              <a:defRPr/>
            </a:pPr>
            <a:r>
              <a:rPr lang="en-US" sz="4000" b="1" dirty="0">
                <a:latin typeface="Times New Roman" pitchFamily="18" charset="0"/>
                <a:cs typeface="Times New Roman" pitchFamily="18" charset="0"/>
              </a:rPr>
              <a:t>Characteristics</a:t>
            </a:r>
          </a:p>
        </p:txBody>
      </p:sp>
      <p:sp>
        <p:nvSpPr>
          <p:cNvPr id="53251" name="Rectangle 3"/>
          <p:cNvSpPr>
            <a:spLocks noGrp="1" noRot="1" noChangeArrowheads="1"/>
          </p:cNvSpPr>
          <p:nvPr>
            <p:ph idx="1"/>
          </p:nvPr>
        </p:nvSpPr>
        <p:spPr>
          <a:xfrm>
            <a:off x="255814" y="2002001"/>
            <a:ext cx="11745686" cy="4495800"/>
          </a:xfrm>
        </p:spPr>
        <p:txBody>
          <a:bodyPr>
            <a:normAutofit lnSpcReduction="10000"/>
          </a:bodyPr>
          <a:lstStyle/>
          <a:p>
            <a:pPr marL="0" indent="0">
              <a:buNone/>
            </a:pPr>
            <a:r>
              <a:rPr lang="en-US" sz="2400" b="1" dirty="0"/>
              <a:t>Between-subjects design </a:t>
            </a:r>
          </a:p>
          <a:p>
            <a:pPr eaLnBrk="1" hangingPunct="1">
              <a:lnSpc>
                <a:spcPct val="90000"/>
              </a:lnSpc>
            </a:pPr>
            <a:r>
              <a:rPr lang="en-US" sz="2400" dirty="0"/>
              <a:t>it compares separate groups of individuals</a:t>
            </a:r>
          </a:p>
          <a:p>
            <a:pPr eaLnBrk="1" hangingPunct="1">
              <a:lnSpc>
                <a:spcPct val="90000"/>
              </a:lnSpc>
            </a:pPr>
            <a:r>
              <a:rPr lang="en-US" sz="2400" dirty="0"/>
              <a:t>it allows only one score per participant (every score represents a separate, unique participant)</a:t>
            </a:r>
          </a:p>
          <a:p>
            <a:pPr eaLnBrk="1" hangingPunct="1">
              <a:lnSpc>
                <a:spcPct val="90000"/>
              </a:lnSpc>
            </a:pPr>
            <a:endParaRPr lang="en-GB" sz="2400" dirty="0"/>
          </a:p>
          <a:p>
            <a:pPr marL="0" indent="0">
              <a:buNone/>
            </a:pPr>
            <a:r>
              <a:rPr lang="en-US" sz="2400" b="1" dirty="0"/>
              <a:t>Within-subjects design </a:t>
            </a:r>
          </a:p>
          <a:p>
            <a:pPr>
              <a:lnSpc>
                <a:spcPct val="80000"/>
              </a:lnSpc>
            </a:pPr>
            <a:r>
              <a:rPr lang="en-US" sz="2400" dirty="0"/>
              <a:t>It compares two or more different treatment conditions (or compares treatment and control) by observing or measuring the same group of individuals in all of the treatment conditions being compared</a:t>
            </a:r>
          </a:p>
          <a:p>
            <a:pPr>
              <a:lnSpc>
                <a:spcPct val="80000"/>
              </a:lnSpc>
            </a:pPr>
            <a:r>
              <a:rPr lang="en-US" sz="2400" dirty="0"/>
              <a:t>it looks for differences between treatment conditions within the same group of participants</a:t>
            </a:r>
          </a:p>
          <a:p>
            <a:pPr>
              <a:lnSpc>
                <a:spcPct val="90000"/>
              </a:lnSpc>
              <a:buFont typeface="Wingdings" pitchFamily="2" charset="2"/>
              <a:buChar char="q"/>
            </a:pPr>
            <a:endParaRPr lang="en-US" dirty="0"/>
          </a:p>
          <a:p>
            <a:pPr eaLnBrk="1" hangingPunct="1">
              <a:lnSpc>
                <a:spcPct val="90000"/>
              </a:lnSpc>
            </a:pPr>
            <a:endParaRPr lang="en-US" dirty="0"/>
          </a:p>
          <a:p>
            <a:pPr eaLnBrk="1" hangingPunct="1">
              <a:lnSpc>
                <a:spcPct val="90000"/>
              </a:lnSpc>
            </a:pPr>
            <a:endParaRPr lang="en-US" dirty="0"/>
          </a:p>
          <a:p>
            <a:pPr eaLnBrk="1" hangingPunct="1">
              <a:lnSpc>
                <a:spcPct val="90000"/>
              </a:lnSpc>
            </a:pPr>
            <a:endParaRPr lang="en-US" dirty="0"/>
          </a:p>
        </p:txBody>
      </p:sp>
    </p:spTree>
    <p:extLst>
      <p:ext uri="{BB962C8B-B14F-4D97-AF65-F5344CB8AC3E}">
        <p14:creationId xmlns:p14="http://schemas.microsoft.com/office/powerpoint/2010/main" val="15846672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Types of Experiments</a:t>
            </a:r>
            <a:endParaRPr lang="en-US" dirty="0"/>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5147005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latin typeface="Comic Sans MS" pitchFamily="66" charset="0"/>
              </a:rPr>
              <a:t>Types of Experiment</a:t>
            </a:r>
          </a:p>
        </p:txBody>
      </p:sp>
      <p:sp>
        <p:nvSpPr>
          <p:cNvPr id="8195" name="Rectangle 3"/>
          <p:cNvSpPr>
            <a:spLocks noGrp="1" noChangeArrowheads="1"/>
          </p:cNvSpPr>
          <p:nvPr>
            <p:ph type="body" idx="1"/>
          </p:nvPr>
        </p:nvSpPr>
        <p:spPr>
          <a:xfrm>
            <a:off x="1649185" y="2062842"/>
            <a:ext cx="8153400" cy="4495800"/>
          </a:xfrm>
          <a:solidFill>
            <a:schemeClr val="accent1">
              <a:lumMod val="40000"/>
              <a:lumOff val="60000"/>
            </a:schemeClr>
          </a:solidFill>
        </p:spPr>
        <p:txBody>
          <a:bodyPr>
            <a:normAutofit fontScale="92500" lnSpcReduction="10000"/>
          </a:bodyPr>
          <a:lstStyle/>
          <a:p>
            <a:r>
              <a:rPr lang="en-GB" sz="4000" dirty="0">
                <a:solidFill>
                  <a:schemeClr val="bg1"/>
                </a:solidFill>
              </a:rPr>
              <a:t>Laboratory experiments</a:t>
            </a:r>
          </a:p>
          <a:p>
            <a:endParaRPr lang="en-GB" sz="4000" dirty="0">
              <a:solidFill>
                <a:schemeClr val="bg1"/>
              </a:solidFill>
            </a:endParaRPr>
          </a:p>
          <a:p>
            <a:r>
              <a:rPr lang="en-GB" sz="4000" dirty="0">
                <a:solidFill>
                  <a:schemeClr val="bg1"/>
                </a:solidFill>
              </a:rPr>
              <a:t>Field Experiments</a:t>
            </a:r>
          </a:p>
          <a:p>
            <a:endParaRPr lang="en-GB" sz="4000" dirty="0">
              <a:solidFill>
                <a:schemeClr val="bg1"/>
              </a:solidFill>
            </a:endParaRPr>
          </a:p>
          <a:p>
            <a:r>
              <a:rPr lang="en-GB" sz="4000" dirty="0">
                <a:solidFill>
                  <a:schemeClr val="bg1"/>
                </a:solidFill>
              </a:rPr>
              <a:t>Natural Experiments</a:t>
            </a:r>
          </a:p>
          <a:p>
            <a:endParaRPr lang="en-GB" sz="4000" dirty="0">
              <a:solidFill>
                <a:schemeClr val="bg1"/>
              </a:solidFill>
            </a:endParaRPr>
          </a:p>
          <a:p>
            <a:r>
              <a:rPr lang="en-GB" sz="4000" dirty="0">
                <a:solidFill>
                  <a:schemeClr val="bg1"/>
                </a:solidFill>
              </a:rPr>
              <a:t>Quasi-experiments</a:t>
            </a:r>
          </a:p>
        </p:txBody>
      </p:sp>
    </p:spTree>
    <p:extLst>
      <p:ext uri="{BB962C8B-B14F-4D97-AF65-F5344CB8AC3E}">
        <p14:creationId xmlns:p14="http://schemas.microsoft.com/office/powerpoint/2010/main" val="419038956"/>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solidFill>
            <a:schemeClr val="tx1"/>
          </a:solidFill>
        </p:spPr>
        <p:txBody>
          <a:bodyPr/>
          <a:lstStyle/>
          <a:p>
            <a:r>
              <a:rPr lang="en-GB" dirty="0"/>
              <a:t>Laboratory Experiments</a:t>
            </a:r>
          </a:p>
        </p:txBody>
      </p:sp>
      <p:sp>
        <p:nvSpPr>
          <p:cNvPr id="9219" name="Rectangle 3"/>
          <p:cNvSpPr>
            <a:spLocks noGrp="1" noChangeArrowheads="1"/>
          </p:cNvSpPr>
          <p:nvPr>
            <p:ph type="body" idx="1"/>
          </p:nvPr>
        </p:nvSpPr>
        <p:spPr>
          <a:xfrm>
            <a:off x="402771" y="1943100"/>
            <a:ext cx="6585857" cy="4495800"/>
          </a:xfrm>
        </p:spPr>
        <p:txBody>
          <a:bodyPr>
            <a:normAutofit lnSpcReduction="10000"/>
          </a:bodyPr>
          <a:lstStyle/>
          <a:p>
            <a:r>
              <a:rPr lang="en-GB" sz="3200" dirty="0"/>
              <a:t>Conducted in a </a:t>
            </a:r>
            <a:r>
              <a:rPr lang="en-GB" sz="3200" dirty="0">
                <a:solidFill>
                  <a:srgbClr val="FFFF00"/>
                </a:solidFill>
              </a:rPr>
              <a:t>special</a:t>
            </a:r>
            <a:r>
              <a:rPr lang="en-GB" sz="3200" dirty="0">
                <a:solidFill>
                  <a:schemeClr val="hlink"/>
                </a:solidFill>
              </a:rPr>
              <a:t> </a:t>
            </a:r>
            <a:r>
              <a:rPr lang="en-GB" sz="3200" dirty="0">
                <a:solidFill>
                  <a:srgbClr val="FFFF00"/>
                </a:solidFill>
              </a:rPr>
              <a:t>environment </a:t>
            </a:r>
            <a:r>
              <a:rPr lang="en-GB" sz="3200" dirty="0"/>
              <a:t>where variables can be </a:t>
            </a:r>
            <a:r>
              <a:rPr lang="en-GB" sz="3200" dirty="0">
                <a:solidFill>
                  <a:srgbClr val="FFFF00"/>
                </a:solidFill>
              </a:rPr>
              <a:t>carefully</a:t>
            </a:r>
            <a:r>
              <a:rPr lang="en-GB" sz="3200" dirty="0">
                <a:solidFill>
                  <a:schemeClr val="hlink"/>
                </a:solidFill>
              </a:rPr>
              <a:t> </a:t>
            </a:r>
            <a:r>
              <a:rPr lang="en-GB" sz="3200" dirty="0">
                <a:solidFill>
                  <a:srgbClr val="FFFF00"/>
                </a:solidFill>
              </a:rPr>
              <a:t>controlled</a:t>
            </a:r>
            <a:r>
              <a:rPr lang="en-GB" sz="3200" dirty="0">
                <a:solidFill>
                  <a:schemeClr val="hlink"/>
                </a:solidFill>
              </a:rPr>
              <a:t>.</a:t>
            </a:r>
          </a:p>
          <a:p>
            <a:r>
              <a:rPr lang="en-US" sz="3200" dirty="0"/>
              <a:t>DVs and IVs can be measured with greater precision than in the field</a:t>
            </a:r>
          </a:p>
          <a:p>
            <a:r>
              <a:rPr lang="en-GB" sz="3200" dirty="0"/>
              <a:t>Participants are </a:t>
            </a:r>
            <a:r>
              <a:rPr lang="en-GB" sz="3200" dirty="0">
                <a:solidFill>
                  <a:srgbClr val="FFFF00"/>
                </a:solidFill>
              </a:rPr>
              <a:t>aware </a:t>
            </a:r>
            <a:r>
              <a:rPr lang="en-GB" sz="3200" dirty="0"/>
              <a:t>that they are taking part in an experiment.</a:t>
            </a:r>
          </a:p>
          <a:p>
            <a:r>
              <a:rPr lang="en-GB" sz="3200" dirty="0"/>
              <a:t>They may or may not know the true aims of the experiment.</a:t>
            </a:r>
          </a:p>
        </p:txBody>
      </p:sp>
      <p:pic>
        <p:nvPicPr>
          <p:cNvPr id="16386" name="Picture 2" descr="http://t0.gstatic.com/images?q=tbn:ANd9GcRN8QDS4qrKQEQ-LpsPK7kvbbo463uEm4FUebvhUlAejZgvMLbtu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62800" y="2286001"/>
            <a:ext cx="3261852" cy="31005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231970"/>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a:bodyPr>
          <a:lstStyle/>
          <a:p>
            <a:r>
              <a:rPr lang="en-GB" sz="3800" dirty="0">
                <a:latin typeface="Comic Sans MS" pitchFamily="66" charset="0"/>
              </a:rPr>
              <a:t>Strengths and weaknesses of Lab Experiments</a:t>
            </a:r>
          </a:p>
        </p:txBody>
      </p:sp>
      <p:sp>
        <p:nvSpPr>
          <p:cNvPr id="11267" name="Rectangle 3"/>
          <p:cNvSpPr>
            <a:spLocks noGrp="1" noChangeArrowheads="1"/>
          </p:cNvSpPr>
          <p:nvPr>
            <p:ph type="body" sz="half" idx="1"/>
          </p:nvPr>
        </p:nvSpPr>
        <p:spPr>
          <a:xfrm>
            <a:off x="1676400" y="1792936"/>
            <a:ext cx="4218214" cy="2779064"/>
          </a:xfrm>
          <a:solidFill>
            <a:schemeClr val="bg1"/>
          </a:solidFill>
        </p:spPr>
        <p:txBody>
          <a:bodyPr>
            <a:normAutofit lnSpcReduction="10000"/>
          </a:bodyPr>
          <a:lstStyle/>
          <a:p>
            <a:pPr>
              <a:lnSpc>
                <a:spcPct val="90000"/>
              </a:lnSpc>
              <a:buClr>
                <a:schemeClr val="tx1"/>
              </a:buClr>
              <a:buFont typeface="Wingdings" pitchFamily="2" charset="2"/>
              <a:buChar char="J"/>
            </a:pPr>
            <a:r>
              <a:rPr lang="en-GB" sz="2400" dirty="0"/>
              <a:t>Well controlled.</a:t>
            </a:r>
          </a:p>
          <a:p>
            <a:pPr>
              <a:lnSpc>
                <a:spcPct val="90000"/>
              </a:lnSpc>
              <a:buClr>
                <a:schemeClr val="tx1"/>
              </a:buClr>
              <a:buFont typeface="Wingdings" pitchFamily="2" charset="2"/>
              <a:buChar char="J"/>
            </a:pPr>
            <a:r>
              <a:rPr lang="en-GB" sz="2400" dirty="0"/>
              <a:t>Permits us to study cause and effect.</a:t>
            </a:r>
          </a:p>
          <a:p>
            <a:pPr>
              <a:lnSpc>
                <a:spcPct val="90000"/>
              </a:lnSpc>
              <a:buClr>
                <a:schemeClr val="tx1"/>
              </a:buClr>
              <a:buFont typeface="Wingdings" pitchFamily="2" charset="2"/>
              <a:buChar char="J"/>
            </a:pPr>
            <a:r>
              <a:rPr lang="en-GB" sz="2400" dirty="0"/>
              <a:t>Confounding variables minimised.</a:t>
            </a:r>
          </a:p>
          <a:p>
            <a:pPr>
              <a:lnSpc>
                <a:spcPct val="90000"/>
              </a:lnSpc>
              <a:buClr>
                <a:schemeClr val="tx1"/>
              </a:buClr>
              <a:buFont typeface="Wingdings" pitchFamily="2" charset="2"/>
              <a:buChar char="J"/>
            </a:pPr>
            <a:r>
              <a:rPr lang="en-GB" sz="2400" dirty="0"/>
              <a:t>Can be </a:t>
            </a:r>
            <a:r>
              <a:rPr lang="en-GB" sz="2400" dirty="0">
                <a:solidFill>
                  <a:srgbClr val="FFFF00"/>
                </a:solidFill>
              </a:rPr>
              <a:t>replicated</a:t>
            </a:r>
            <a:r>
              <a:rPr lang="en-GB" sz="2400" dirty="0">
                <a:solidFill>
                  <a:schemeClr val="accent1">
                    <a:lumMod val="50000"/>
                  </a:schemeClr>
                </a:solidFill>
              </a:rPr>
              <a:t> </a:t>
            </a:r>
            <a:r>
              <a:rPr lang="en-GB" sz="2400" dirty="0"/>
              <a:t>(copied/repeated)</a:t>
            </a:r>
            <a:endParaRPr lang="en-GB" sz="2400" b="1" dirty="0"/>
          </a:p>
          <a:p>
            <a:pPr algn="ctr">
              <a:lnSpc>
                <a:spcPct val="90000"/>
              </a:lnSpc>
              <a:buClr>
                <a:schemeClr val="tx1"/>
              </a:buClr>
              <a:buFont typeface="Wingdings" pitchFamily="2" charset="2"/>
              <a:buNone/>
            </a:pPr>
            <a:endParaRPr lang="en-GB" sz="2400" b="1" dirty="0"/>
          </a:p>
          <a:p>
            <a:pPr algn="ctr">
              <a:lnSpc>
                <a:spcPct val="90000"/>
              </a:lnSpc>
              <a:buClr>
                <a:schemeClr val="tx1"/>
              </a:buClr>
              <a:buFont typeface="Wingdings" pitchFamily="2" charset="2"/>
              <a:buNone/>
            </a:pPr>
            <a:endParaRPr lang="en-GB" sz="1800" b="1" dirty="0"/>
          </a:p>
        </p:txBody>
      </p:sp>
      <p:sp>
        <p:nvSpPr>
          <p:cNvPr id="11268" name="Rectangle 4"/>
          <p:cNvSpPr>
            <a:spLocks noGrp="1" noChangeArrowheads="1"/>
          </p:cNvSpPr>
          <p:nvPr>
            <p:ph type="body" sz="half" idx="2"/>
          </p:nvPr>
        </p:nvSpPr>
        <p:spPr>
          <a:xfrm>
            <a:off x="6471558" y="1761671"/>
            <a:ext cx="4648200" cy="5118100"/>
          </a:xfrm>
          <a:solidFill>
            <a:schemeClr val="tx2">
              <a:lumMod val="25000"/>
            </a:schemeClr>
          </a:solidFill>
        </p:spPr>
        <p:txBody>
          <a:bodyPr>
            <a:normAutofit lnSpcReduction="10000"/>
          </a:bodyPr>
          <a:lstStyle/>
          <a:p>
            <a:pPr>
              <a:lnSpc>
                <a:spcPct val="90000"/>
              </a:lnSpc>
              <a:buClr>
                <a:schemeClr val="tx1"/>
              </a:buClr>
              <a:buFont typeface="Wingdings" pitchFamily="2" charset="2"/>
              <a:buChar char="L"/>
            </a:pPr>
            <a:r>
              <a:rPr lang="en-GB" sz="2400" dirty="0"/>
              <a:t>Artificial or contrived.</a:t>
            </a:r>
          </a:p>
          <a:p>
            <a:pPr>
              <a:lnSpc>
                <a:spcPct val="90000"/>
              </a:lnSpc>
              <a:buClr>
                <a:schemeClr val="tx1"/>
              </a:buClr>
              <a:buFont typeface="Wingdings" pitchFamily="2" charset="2"/>
              <a:buChar char="L"/>
            </a:pPr>
            <a:r>
              <a:rPr lang="en-GB" sz="2400" dirty="0"/>
              <a:t>Participants know they are being studied, which is likely to affect their behaviour.</a:t>
            </a:r>
          </a:p>
          <a:p>
            <a:pPr>
              <a:lnSpc>
                <a:spcPct val="90000"/>
              </a:lnSpc>
              <a:buClr>
                <a:schemeClr val="tx1"/>
              </a:buClr>
              <a:buFont typeface="Wingdings" pitchFamily="2" charset="2"/>
              <a:buChar char="L"/>
            </a:pPr>
            <a:r>
              <a:rPr lang="en-GB" sz="2400" dirty="0"/>
              <a:t>Investigator may influence results.</a:t>
            </a:r>
          </a:p>
          <a:p>
            <a:pPr>
              <a:lnSpc>
                <a:spcPct val="90000"/>
              </a:lnSpc>
              <a:buClr>
                <a:schemeClr val="tx1"/>
              </a:buClr>
              <a:buFont typeface="Wingdings" pitchFamily="2" charset="2"/>
              <a:buChar char="L"/>
            </a:pPr>
            <a:r>
              <a:rPr lang="en-GB" sz="2400" dirty="0"/>
              <a:t>The setting is not like real life – low in </a:t>
            </a:r>
            <a:r>
              <a:rPr lang="en-GB" sz="2400" dirty="0">
                <a:solidFill>
                  <a:srgbClr val="FFFF00"/>
                </a:solidFill>
              </a:rPr>
              <a:t>mundane realism.</a:t>
            </a:r>
          </a:p>
          <a:p>
            <a:pPr>
              <a:lnSpc>
                <a:spcPct val="90000"/>
              </a:lnSpc>
              <a:buClr>
                <a:schemeClr val="tx1"/>
              </a:buClr>
              <a:buFont typeface="Wingdings" pitchFamily="2" charset="2"/>
              <a:buChar char="L"/>
            </a:pPr>
            <a:r>
              <a:rPr lang="en-GB" sz="2400" dirty="0"/>
              <a:t>Because IV and DV have been </a:t>
            </a:r>
            <a:r>
              <a:rPr lang="en-GB" sz="2400" dirty="0" err="1">
                <a:solidFill>
                  <a:srgbClr val="FFFF00"/>
                </a:solidFill>
              </a:rPr>
              <a:t>operationalised</a:t>
            </a:r>
            <a:r>
              <a:rPr lang="en-GB" sz="2400" dirty="0">
                <a:solidFill>
                  <a:srgbClr val="FFFF00"/>
                </a:solidFill>
              </a:rPr>
              <a:t> </a:t>
            </a:r>
            <a:r>
              <a:rPr lang="en-GB" sz="2400" dirty="0"/>
              <a:t>it doesn’t represent real-life experiences e.g. trigrams to test memory</a:t>
            </a:r>
          </a:p>
          <a:p>
            <a:pPr>
              <a:lnSpc>
                <a:spcPct val="90000"/>
              </a:lnSpc>
              <a:buClr>
                <a:schemeClr val="tx1"/>
              </a:buClr>
              <a:buFont typeface="Wingdings" pitchFamily="2" charset="2"/>
              <a:buChar char="L"/>
            </a:pPr>
            <a:r>
              <a:rPr lang="en-GB" sz="2400" dirty="0"/>
              <a:t>Low ecological validity</a:t>
            </a:r>
          </a:p>
          <a:p>
            <a:pPr>
              <a:lnSpc>
                <a:spcPct val="90000"/>
              </a:lnSpc>
              <a:buClr>
                <a:schemeClr val="tx1"/>
              </a:buClr>
              <a:buFont typeface="Wingdings" pitchFamily="2" charset="2"/>
              <a:buChar char="L"/>
            </a:pPr>
            <a:endParaRPr lang="en-GB" sz="2400" dirty="0">
              <a:solidFill>
                <a:schemeClr val="hlink"/>
              </a:solidFill>
            </a:endParaRPr>
          </a:p>
        </p:txBody>
      </p:sp>
      <p:sp>
        <p:nvSpPr>
          <p:cNvPr id="11269" name="Text Box 5"/>
          <p:cNvSpPr txBox="1">
            <a:spLocks noChangeArrowheads="1"/>
          </p:cNvSpPr>
          <p:nvPr/>
        </p:nvSpPr>
        <p:spPr bwMode="auto">
          <a:xfrm>
            <a:off x="1676400" y="4724400"/>
            <a:ext cx="4038600" cy="1938992"/>
          </a:xfrm>
          <a:prstGeom prst="rect">
            <a:avLst/>
          </a:prstGeom>
          <a:solidFill>
            <a:schemeClr val="bg1"/>
          </a:solidFill>
          <a:ln>
            <a:noFill/>
          </a:ln>
          <a:effectLst/>
        </p:spPr>
        <p:txBody>
          <a:bodyPr>
            <a:spAutoFit/>
          </a:bodyPr>
          <a:lstStyle/>
          <a:p>
            <a:r>
              <a:rPr lang="en-GB" sz="2400" b="1" dirty="0"/>
              <a:t>Ethical Issues</a:t>
            </a:r>
          </a:p>
          <a:p>
            <a:r>
              <a:rPr lang="en-GB" sz="2400" dirty="0"/>
              <a:t>Deception</a:t>
            </a:r>
          </a:p>
          <a:p>
            <a:r>
              <a:rPr lang="en-GB" sz="2400" dirty="0"/>
              <a:t>Informed consent (is it truly voluntary?)</a:t>
            </a:r>
          </a:p>
          <a:p>
            <a:r>
              <a:rPr lang="en-GB" sz="2400" dirty="0"/>
              <a:t>Psychological harm</a:t>
            </a:r>
          </a:p>
        </p:txBody>
      </p:sp>
    </p:spTree>
    <p:extLst>
      <p:ext uri="{BB962C8B-B14F-4D97-AF65-F5344CB8AC3E}">
        <p14:creationId xmlns:p14="http://schemas.microsoft.com/office/powerpoint/2010/main" val="3943267396"/>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solidFill>
            <a:schemeClr val="tx1"/>
          </a:solidFill>
        </p:spPr>
        <p:txBody>
          <a:bodyPr/>
          <a:lstStyle/>
          <a:p>
            <a:r>
              <a:rPr lang="en-GB">
                <a:latin typeface="Comic Sans MS" pitchFamily="66" charset="0"/>
              </a:rPr>
              <a:t>Field Experiments</a:t>
            </a:r>
          </a:p>
        </p:txBody>
      </p:sp>
      <p:sp>
        <p:nvSpPr>
          <p:cNvPr id="12291" name="Rectangle 3"/>
          <p:cNvSpPr>
            <a:spLocks noGrp="1" noChangeArrowheads="1"/>
          </p:cNvSpPr>
          <p:nvPr>
            <p:ph type="body" idx="1"/>
          </p:nvPr>
        </p:nvSpPr>
        <p:spPr>
          <a:xfrm>
            <a:off x="751114" y="1926772"/>
            <a:ext cx="9552214" cy="4495800"/>
          </a:xfrm>
        </p:spPr>
        <p:txBody>
          <a:bodyPr/>
          <a:lstStyle/>
          <a:p>
            <a:r>
              <a:rPr lang="en-GB" sz="3200" dirty="0">
                <a:latin typeface="Comic Sans MS" pitchFamily="66" charset="0"/>
              </a:rPr>
              <a:t>Conducted in a more </a:t>
            </a:r>
            <a:r>
              <a:rPr lang="en-GB" sz="3200" dirty="0">
                <a:solidFill>
                  <a:srgbClr val="FFFF00"/>
                </a:solidFill>
                <a:latin typeface="Comic Sans MS" pitchFamily="66" charset="0"/>
              </a:rPr>
              <a:t>natural</a:t>
            </a:r>
            <a:r>
              <a:rPr lang="en-GB" sz="3200" dirty="0">
                <a:solidFill>
                  <a:schemeClr val="hlink"/>
                </a:solidFill>
                <a:latin typeface="Comic Sans MS" pitchFamily="66" charset="0"/>
              </a:rPr>
              <a:t> </a:t>
            </a:r>
            <a:r>
              <a:rPr lang="en-GB" sz="3200" dirty="0">
                <a:solidFill>
                  <a:srgbClr val="FFFF00"/>
                </a:solidFill>
                <a:latin typeface="Comic Sans MS" pitchFamily="66" charset="0"/>
              </a:rPr>
              <a:t>environment</a:t>
            </a:r>
            <a:r>
              <a:rPr lang="en-GB" sz="3200" dirty="0">
                <a:solidFill>
                  <a:schemeClr val="hlink"/>
                </a:solidFill>
                <a:latin typeface="Comic Sans MS" pitchFamily="66" charset="0"/>
              </a:rPr>
              <a:t>, </a:t>
            </a:r>
            <a:r>
              <a:rPr lang="en-GB" sz="3200" dirty="0" err="1">
                <a:latin typeface="Comic Sans MS" pitchFamily="66" charset="0"/>
              </a:rPr>
              <a:t>i.e</a:t>
            </a:r>
            <a:r>
              <a:rPr lang="en-GB" sz="3200" dirty="0">
                <a:latin typeface="Comic Sans MS" pitchFamily="66" charset="0"/>
              </a:rPr>
              <a:t> ‘in the field’.</a:t>
            </a:r>
          </a:p>
          <a:p>
            <a:r>
              <a:rPr lang="en-GB" sz="3200" dirty="0">
                <a:latin typeface="Comic Sans MS" pitchFamily="66" charset="0"/>
              </a:rPr>
              <a:t>The Independent variable (IV) is still </a:t>
            </a:r>
            <a:r>
              <a:rPr lang="en-GB" sz="3200" dirty="0">
                <a:solidFill>
                  <a:srgbClr val="FFFF00"/>
                </a:solidFill>
                <a:latin typeface="Comic Sans MS" pitchFamily="66" charset="0"/>
              </a:rPr>
              <a:t>deliberately</a:t>
            </a:r>
            <a:r>
              <a:rPr lang="en-GB" sz="3200" dirty="0">
                <a:solidFill>
                  <a:schemeClr val="hlink"/>
                </a:solidFill>
                <a:latin typeface="Comic Sans MS" pitchFamily="66" charset="0"/>
              </a:rPr>
              <a:t> </a:t>
            </a:r>
            <a:r>
              <a:rPr lang="en-GB" sz="3200" dirty="0">
                <a:solidFill>
                  <a:srgbClr val="FFFF00"/>
                </a:solidFill>
                <a:latin typeface="Comic Sans MS" pitchFamily="66" charset="0"/>
              </a:rPr>
              <a:t>manipulated </a:t>
            </a:r>
            <a:r>
              <a:rPr lang="en-GB" sz="3200" dirty="0">
                <a:latin typeface="Comic Sans MS" pitchFamily="66" charset="0"/>
              </a:rPr>
              <a:t>by the researcher.</a:t>
            </a:r>
          </a:p>
          <a:p>
            <a:r>
              <a:rPr lang="en-GB" sz="3200" dirty="0">
                <a:latin typeface="Comic Sans MS" pitchFamily="66" charset="0"/>
              </a:rPr>
              <a:t>Participants are often </a:t>
            </a:r>
            <a:r>
              <a:rPr lang="en-GB" sz="3200" dirty="0">
                <a:solidFill>
                  <a:srgbClr val="FFFF00"/>
                </a:solidFill>
                <a:latin typeface="Comic Sans MS" pitchFamily="66" charset="0"/>
              </a:rPr>
              <a:t>not aware </a:t>
            </a:r>
            <a:r>
              <a:rPr lang="en-GB" sz="3200" dirty="0">
                <a:latin typeface="Comic Sans MS" pitchFamily="66" charset="0"/>
              </a:rPr>
              <a:t>that they are participating in an experiment.</a:t>
            </a:r>
          </a:p>
          <a:p>
            <a:r>
              <a:rPr lang="en-GB" sz="3200" dirty="0">
                <a:latin typeface="Comic Sans MS" pitchFamily="66" charset="0"/>
              </a:rPr>
              <a:t>Not all </a:t>
            </a:r>
            <a:r>
              <a:rPr lang="en-GB" sz="3200" b="1" dirty="0">
                <a:latin typeface="Comic Sans MS" pitchFamily="66" charset="0"/>
              </a:rPr>
              <a:t>field studies</a:t>
            </a:r>
            <a:r>
              <a:rPr lang="en-GB" sz="3200" dirty="0">
                <a:latin typeface="Comic Sans MS" pitchFamily="66" charset="0"/>
              </a:rPr>
              <a:t> are </a:t>
            </a:r>
            <a:r>
              <a:rPr lang="en-GB" sz="3200" b="1" dirty="0">
                <a:latin typeface="Comic Sans MS" pitchFamily="66" charset="0"/>
              </a:rPr>
              <a:t>experiments.</a:t>
            </a:r>
            <a:endParaRPr lang="en-GB" sz="3200" dirty="0">
              <a:latin typeface="Comic Sans MS" pitchFamily="66" charset="0"/>
            </a:endParaRPr>
          </a:p>
          <a:p>
            <a:endParaRPr lang="en-GB" dirty="0">
              <a:latin typeface="Comic Sans MS" pitchFamily="66" charset="0"/>
            </a:endParaRPr>
          </a:p>
          <a:p>
            <a:endParaRPr lang="en-GB" sz="2600" dirty="0">
              <a:solidFill>
                <a:schemeClr val="hlink"/>
              </a:solidFill>
            </a:endParaRPr>
          </a:p>
        </p:txBody>
      </p:sp>
    </p:spTree>
    <p:extLst>
      <p:ext uri="{BB962C8B-B14F-4D97-AF65-F5344CB8AC3E}">
        <p14:creationId xmlns:p14="http://schemas.microsoft.com/office/powerpoint/2010/main" val="3231524820"/>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solidFill>
            <a:schemeClr val="tx1"/>
          </a:solidFill>
        </p:spPr>
        <p:txBody>
          <a:bodyPr>
            <a:normAutofit/>
          </a:bodyPr>
          <a:lstStyle/>
          <a:p>
            <a:r>
              <a:rPr lang="en-GB" dirty="0">
                <a:latin typeface="Comic Sans MS" pitchFamily="66" charset="0"/>
              </a:rPr>
              <a:t>Examples of Field experiments</a:t>
            </a:r>
          </a:p>
        </p:txBody>
      </p:sp>
      <p:sp>
        <p:nvSpPr>
          <p:cNvPr id="13315" name="Rectangle 3"/>
          <p:cNvSpPr>
            <a:spLocks noGrp="1" noChangeArrowheads="1"/>
          </p:cNvSpPr>
          <p:nvPr>
            <p:ph type="body" idx="1"/>
          </p:nvPr>
        </p:nvSpPr>
        <p:spPr>
          <a:xfrm>
            <a:off x="200345" y="1792936"/>
            <a:ext cx="11991655" cy="4906963"/>
          </a:xfrm>
        </p:spPr>
        <p:txBody>
          <a:bodyPr>
            <a:normAutofit/>
          </a:bodyPr>
          <a:lstStyle/>
          <a:p>
            <a:pPr algn="ctr">
              <a:lnSpc>
                <a:spcPct val="90000"/>
              </a:lnSpc>
              <a:buFont typeface="Wingdings" pitchFamily="2" charset="2"/>
              <a:buNone/>
            </a:pPr>
            <a:r>
              <a:rPr lang="en-GB" sz="3200" b="1" dirty="0" err="1"/>
              <a:t>Bickman’s</a:t>
            </a:r>
            <a:r>
              <a:rPr lang="en-GB" sz="3200" b="1" dirty="0"/>
              <a:t> Study of Obedience (1974)</a:t>
            </a:r>
          </a:p>
          <a:p>
            <a:pPr algn="ctr">
              <a:lnSpc>
                <a:spcPct val="90000"/>
              </a:lnSpc>
              <a:buFont typeface="Wingdings" pitchFamily="2" charset="2"/>
              <a:buNone/>
            </a:pPr>
            <a:r>
              <a:rPr lang="en-GB" b="1" dirty="0"/>
              <a:t>The effects of appearance on behaviour</a:t>
            </a:r>
          </a:p>
          <a:p>
            <a:pPr>
              <a:lnSpc>
                <a:spcPct val="90000"/>
              </a:lnSpc>
            </a:pPr>
            <a:r>
              <a:rPr lang="en-GB" sz="3600" dirty="0" err="1"/>
              <a:t>Bickman</a:t>
            </a:r>
            <a:r>
              <a:rPr lang="en-GB" sz="3600" dirty="0"/>
              <a:t> found that New York pedestrians were more likely to obey someone dressed as a guard than someone in a milkman uniform or casually dressed.</a:t>
            </a:r>
          </a:p>
          <a:p>
            <a:pPr>
              <a:lnSpc>
                <a:spcPct val="90000"/>
              </a:lnSpc>
            </a:pPr>
            <a:r>
              <a:rPr lang="en-GB" sz="3600" dirty="0"/>
              <a:t>The </a:t>
            </a:r>
            <a:r>
              <a:rPr lang="en-GB" sz="3600" dirty="0">
                <a:solidFill>
                  <a:srgbClr val="FFFF00"/>
                </a:solidFill>
              </a:rPr>
              <a:t>confederates </a:t>
            </a:r>
            <a:r>
              <a:rPr lang="en-GB" sz="3600" dirty="0"/>
              <a:t>issued orders to passers-by to </a:t>
            </a:r>
            <a:r>
              <a:rPr lang="en-GB" sz="3600" b="1" dirty="0"/>
              <a:t>‘pick up this bag for me’, or ‘this fellow is </a:t>
            </a:r>
            <a:r>
              <a:rPr lang="en-GB" sz="3600" b="1" dirty="0" err="1"/>
              <a:t>overparked</a:t>
            </a:r>
            <a:r>
              <a:rPr lang="en-GB" sz="3600" b="1" dirty="0"/>
              <a:t> at the meter but doesn’t have any change: give him a dime.’</a:t>
            </a:r>
            <a:r>
              <a:rPr lang="en-GB" sz="3600" dirty="0"/>
              <a:t>  The researcher observed and recorded their responses.</a:t>
            </a:r>
          </a:p>
        </p:txBody>
      </p:sp>
    </p:spTree>
    <p:extLst>
      <p:ext uri="{BB962C8B-B14F-4D97-AF65-F5344CB8AC3E}">
        <p14:creationId xmlns:p14="http://schemas.microsoft.com/office/powerpoint/2010/main" val="3904687214"/>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a:bodyPr>
          <a:lstStyle/>
          <a:p>
            <a:r>
              <a:rPr lang="en-GB" sz="3800">
                <a:latin typeface="Comic Sans MS" pitchFamily="66" charset="0"/>
              </a:rPr>
              <a:t>Strengths and weaknesses of Field Experiments</a:t>
            </a:r>
          </a:p>
        </p:txBody>
      </p:sp>
      <p:sp>
        <p:nvSpPr>
          <p:cNvPr id="14339" name="Rectangle 3"/>
          <p:cNvSpPr>
            <a:spLocks noGrp="1" noChangeArrowheads="1"/>
          </p:cNvSpPr>
          <p:nvPr>
            <p:ph type="body" sz="half" idx="1"/>
          </p:nvPr>
        </p:nvSpPr>
        <p:spPr>
          <a:xfrm>
            <a:off x="1050471" y="1792936"/>
            <a:ext cx="4038600" cy="4876800"/>
          </a:xfrm>
          <a:solidFill>
            <a:schemeClr val="bg1"/>
          </a:solidFill>
        </p:spPr>
        <p:txBody>
          <a:bodyPr/>
          <a:lstStyle/>
          <a:p>
            <a:pPr>
              <a:buClr>
                <a:schemeClr val="tx1"/>
              </a:buClr>
              <a:buFont typeface="Wingdings" pitchFamily="2" charset="2"/>
              <a:buChar char="J"/>
            </a:pPr>
            <a:r>
              <a:rPr lang="en-GB" dirty="0"/>
              <a:t>Permits us to study cause and effect.</a:t>
            </a:r>
          </a:p>
          <a:p>
            <a:pPr>
              <a:buClr>
                <a:schemeClr val="tx1"/>
              </a:buClr>
              <a:buFont typeface="Wingdings" pitchFamily="2" charset="2"/>
              <a:buChar char="J"/>
            </a:pPr>
            <a:r>
              <a:rPr lang="en-GB" dirty="0"/>
              <a:t>Less artificial so have higher </a:t>
            </a:r>
            <a:r>
              <a:rPr lang="en-GB" dirty="0">
                <a:solidFill>
                  <a:srgbClr val="FFFF00"/>
                </a:solidFill>
              </a:rPr>
              <a:t>ecological validity, (Easier to </a:t>
            </a:r>
            <a:r>
              <a:rPr lang="en-GB" b="1" dirty="0">
                <a:solidFill>
                  <a:srgbClr val="FFFF00"/>
                </a:solidFill>
              </a:rPr>
              <a:t>generalise</a:t>
            </a:r>
            <a:r>
              <a:rPr lang="en-GB" dirty="0">
                <a:solidFill>
                  <a:srgbClr val="FFFF00"/>
                </a:solidFill>
              </a:rPr>
              <a:t> from results.) </a:t>
            </a:r>
          </a:p>
          <a:p>
            <a:pPr>
              <a:buClr>
                <a:schemeClr val="tx1"/>
              </a:buClr>
              <a:buFont typeface="Wingdings" pitchFamily="2" charset="2"/>
              <a:buChar char="J"/>
            </a:pPr>
            <a:r>
              <a:rPr lang="en-GB" dirty="0"/>
              <a:t>Avoids some </a:t>
            </a:r>
            <a:r>
              <a:rPr lang="en-GB" dirty="0">
                <a:solidFill>
                  <a:srgbClr val="FFFF00"/>
                </a:solidFill>
              </a:rPr>
              <a:t>participant</a:t>
            </a:r>
            <a:r>
              <a:rPr lang="en-GB" dirty="0">
                <a:solidFill>
                  <a:schemeClr val="accent1">
                    <a:lumMod val="50000"/>
                  </a:schemeClr>
                </a:solidFill>
              </a:rPr>
              <a:t> </a:t>
            </a:r>
            <a:r>
              <a:rPr lang="en-GB" dirty="0">
                <a:solidFill>
                  <a:srgbClr val="FFFF00"/>
                </a:solidFill>
              </a:rPr>
              <a:t>effects </a:t>
            </a:r>
            <a:r>
              <a:rPr lang="en-GB" dirty="0"/>
              <a:t>(when they are unaware of study)</a:t>
            </a:r>
          </a:p>
        </p:txBody>
      </p:sp>
      <p:sp>
        <p:nvSpPr>
          <p:cNvPr id="14340" name="Rectangle 4"/>
          <p:cNvSpPr>
            <a:spLocks noGrp="1" noChangeArrowheads="1"/>
          </p:cNvSpPr>
          <p:nvPr>
            <p:ph type="body" sz="half" idx="2"/>
          </p:nvPr>
        </p:nvSpPr>
        <p:spPr>
          <a:xfrm>
            <a:off x="6400801" y="1924374"/>
            <a:ext cx="3814762" cy="1830388"/>
          </a:xfrm>
          <a:solidFill>
            <a:schemeClr val="bg1"/>
          </a:solidFill>
        </p:spPr>
        <p:txBody>
          <a:bodyPr/>
          <a:lstStyle/>
          <a:p>
            <a:pPr>
              <a:lnSpc>
                <a:spcPct val="90000"/>
              </a:lnSpc>
              <a:buClr>
                <a:schemeClr val="tx1"/>
              </a:buClr>
              <a:buFont typeface="Wingdings" pitchFamily="2" charset="2"/>
              <a:buChar char="L"/>
            </a:pPr>
            <a:r>
              <a:rPr lang="en-GB" sz="2400" dirty="0"/>
              <a:t>Less control of </a:t>
            </a:r>
            <a:r>
              <a:rPr lang="en-GB" sz="2400" dirty="0">
                <a:solidFill>
                  <a:srgbClr val="FFFF00"/>
                </a:solidFill>
              </a:rPr>
              <a:t>extraneous variables.</a:t>
            </a:r>
          </a:p>
          <a:p>
            <a:pPr>
              <a:lnSpc>
                <a:spcPct val="90000"/>
              </a:lnSpc>
              <a:buClr>
                <a:schemeClr val="tx1"/>
              </a:buClr>
              <a:buFont typeface="Wingdings" pitchFamily="2" charset="2"/>
              <a:buChar char="L"/>
            </a:pPr>
            <a:r>
              <a:rPr lang="en-GB" sz="2400" dirty="0"/>
              <a:t>More time consuming, so more expensive.</a:t>
            </a:r>
          </a:p>
          <a:p>
            <a:pPr algn="ctr">
              <a:lnSpc>
                <a:spcPct val="90000"/>
              </a:lnSpc>
              <a:buClr>
                <a:schemeClr val="tx1"/>
              </a:buClr>
              <a:buFont typeface="Wingdings" pitchFamily="2" charset="2"/>
              <a:buNone/>
            </a:pPr>
            <a:endParaRPr lang="en-GB" sz="2400" dirty="0"/>
          </a:p>
        </p:txBody>
      </p:sp>
      <p:sp>
        <p:nvSpPr>
          <p:cNvPr id="14341" name="Text Box 5"/>
          <p:cNvSpPr txBox="1">
            <a:spLocks noChangeArrowheads="1"/>
          </p:cNvSpPr>
          <p:nvPr/>
        </p:nvSpPr>
        <p:spPr bwMode="auto">
          <a:xfrm>
            <a:off x="6400801" y="3886201"/>
            <a:ext cx="3477619" cy="2554545"/>
          </a:xfrm>
          <a:prstGeom prst="rect">
            <a:avLst/>
          </a:prstGeom>
          <a:solidFill>
            <a:schemeClr val="accent1">
              <a:lumMod val="75000"/>
            </a:schemeClr>
          </a:solidFill>
          <a:ln>
            <a:noFill/>
          </a:ln>
          <a:effectLst/>
        </p:spPr>
        <p:txBody>
          <a:bodyPr wrap="none">
            <a:spAutoFit/>
          </a:bodyPr>
          <a:lstStyle/>
          <a:p>
            <a:r>
              <a:rPr lang="en-GB" sz="3200" b="1" dirty="0"/>
              <a:t>Ethical Issues</a:t>
            </a:r>
          </a:p>
          <a:p>
            <a:r>
              <a:rPr lang="en-GB" sz="3200" dirty="0"/>
              <a:t>Informed consent</a:t>
            </a:r>
          </a:p>
          <a:p>
            <a:r>
              <a:rPr lang="en-GB" sz="3200" dirty="0"/>
              <a:t>Difficulty debriefing</a:t>
            </a:r>
          </a:p>
          <a:p>
            <a:r>
              <a:rPr lang="en-GB" sz="3200" dirty="0"/>
              <a:t>Privacy</a:t>
            </a:r>
          </a:p>
          <a:p>
            <a:endParaRPr lang="en-GB" sz="3200" dirty="0"/>
          </a:p>
        </p:txBody>
      </p:sp>
    </p:spTree>
    <p:extLst>
      <p:ext uri="{BB962C8B-B14F-4D97-AF65-F5344CB8AC3E}">
        <p14:creationId xmlns:p14="http://schemas.microsoft.com/office/powerpoint/2010/main" val="4076634865"/>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solidFill>
            <a:schemeClr val="bg1"/>
          </a:solidFill>
        </p:spPr>
        <p:txBody>
          <a:bodyPr/>
          <a:lstStyle/>
          <a:p>
            <a:r>
              <a:rPr lang="en-GB">
                <a:latin typeface="Comic Sans MS" pitchFamily="66" charset="0"/>
              </a:rPr>
              <a:t>Natural Experiments</a:t>
            </a:r>
          </a:p>
        </p:txBody>
      </p:sp>
      <p:sp>
        <p:nvSpPr>
          <p:cNvPr id="15363" name="Rectangle 3"/>
          <p:cNvSpPr>
            <a:spLocks noGrp="1" noChangeArrowheads="1"/>
          </p:cNvSpPr>
          <p:nvPr>
            <p:ph type="body" idx="1"/>
          </p:nvPr>
        </p:nvSpPr>
        <p:spPr>
          <a:xfrm>
            <a:off x="114301" y="1828800"/>
            <a:ext cx="11560628" cy="4495800"/>
          </a:xfrm>
        </p:spPr>
        <p:txBody>
          <a:bodyPr>
            <a:normAutofit/>
          </a:bodyPr>
          <a:lstStyle/>
          <a:p>
            <a:pPr>
              <a:lnSpc>
                <a:spcPct val="90000"/>
              </a:lnSpc>
            </a:pPr>
            <a:r>
              <a:rPr lang="en-GB" sz="3200" dirty="0">
                <a:latin typeface="Comic Sans MS" pitchFamily="66" charset="0"/>
              </a:rPr>
              <a:t>The IV has not been deliberately manipulated by the experimenter, so the situation is described as ‘natural’.</a:t>
            </a:r>
          </a:p>
          <a:p>
            <a:pPr>
              <a:lnSpc>
                <a:spcPct val="90000"/>
              </a:lnSpc>
            </a:pPr>
            <a:endParaRPr lang="en-GB" sz="3200" dirty="0">
              <a:latin typeface="Comic Sans MS" pitchFamily="66" charset="0"/>
            </a:endParaRPr>
          </a:p>
          <a:p>
            <a:pPr>
              <a:lnSpc>
                <a:spcPct val="90000"/>
              </a:lnSpc>
            </a:pPr>
            <a:r>
              <a:rPr lang="en-GB" sz="3200" dirty="0">
                <a:latin typeface="Comic Sans MS" pitchFamily="66" charset="0"/>
              </a:rPr>
              <a:t>This method used when there are IV’s that cannot be manipulated directly for ethical or practical reasons.</a:t>
            </a:r>
          </a:p>
          <a:p>
            <a:pPr>
              <a:lnSpc>
                <a:spcPct val="90000"/>
              </a:lnSpc>
            </a:pPr>
            <a:endParaRPr lang="en-GB" sz="3200" dirty="0">
              <a:latin typeface="Comic Sans MS" pitchFamily="66" charset="0"/>
            </a:endParaRPr>
          </a:p>
          <a:p>
            <a:pPr>
              <a:lnSpc>
                <a:spcPct val="90000"/>
              </a:lnSpc>
            </a:pPr>
            <a:r>
              <a:rPr lang="en-GB" sz="3200" dirty="0">
                <a:latin typeface="Comic Sans MS" pitchFamily="66" charset="0"/>
              </a:rPr>
              <a:t>Not true experiments – </a:t>
            </a:r>
            <a:r>
              <a:rPr lang="en-GB" sz="3200" dirty="0">
                <a:solidFill>
                  <a:srgbClr val="FFFF00"/>
                </a:solidFill>
                <a:latin typeface="Comic Sans MS" pitchFamily="66" charset="0"/>
              </a:rPr>
              <a:t>quasi</a:t>
            </a:r>
            <a:r>
              <a:rPr lang="en-GB" sz="3200" dirty="0">
                <a:solidFill>
                  <a:schemeClr val="hlink"/>
                </a:solidFill>
                <a:latin typeface="Comic Sans MS" pitchFamily="66" charset="0"/>
              </a:rPr>
              <a:t> </a:t>
            </a:r>
            <a:r>
              <a:rPr lang="en-GB" sz="3200" dirty="0">
                <a:solidFill>
                  <a:srgbClr val="FFFF00"/>
                </a:solidFill>
                <a:latin typeface="Comic Sans MS" pitchFamily="66" charset="0"/>
              </a:rPr>
              <a:t>experiments</a:t>
            </a:r>
            <a:r>
              <a:rPr lang="en-GB" sz="3200" dirty="0">
                <a:solidFill>
                  <a:schemeClr val="hlink"/>
                </a:solidFill>
                <a:latin typeface="Comic Sans MS" pitchFamily="66" charset="0"/>
              </a:rPr>
              <a:t>, </a:t>
            </a:r>
            <a:r>
              <a:rPr lang="en-GB" sz="3200" dirty="0">
                <a:latin typeface="Comic Sans MS" pitchFamily="66" charset="0"/>
              </a:rPr>
              <a:t>because IV not changed deliberately to see effect on DV.</a:t>
            </a:r>
          </a:p>
        </p:txBody>
      </p:sp>
    </p:spTree>
    <p:extLst>
      <p:ext uri="{BB962C8B-B14F-4D97-AF65-F5344CB8AC3E}">
        <p14:creationId xmlns:p14="http://schemas.microsoft.com/office/powerpoint/2010/main" val="3237179871"/>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solidFill>
            <a:schemeClr val="tx1"/>
          </a:solidFill>
        </p:spPr>
        <p:txBody>
          <a:bodyPr/>
          <a:lstStyle/>
          <a:p>
            <a:r>
              <a:rPr lang="en-GB" sz="3800" dirty="0">
                <a:latin typeface="Comic Sans MS" pitchFamily="66" charset="0"/>
              </a:rPr>
              <a:t>Examples of Natural experiments</a:t>
            </a:r>
          </a:p>
        </p:txBody>
      </p:sp>
      <p:sp>
        <p:nvSpPr>
          <p:cNvPr id="19459" name="Rectangle 3"/>
          <p:cNvSpPr>
            <a:spLocks noGrp="1" noChangeArrowheads="1"/>
          </p:cNvSpPr>
          <p:nvPr>
            <p:ph type="body" idx="1"/>
          </p:nvPr>
        </p:nvSpPr>
        <p:spPr>
          <a:xfrm>
            <a:off x="2018259" y="1981200"/>
            <a:ext cx="8153400" cy="4495800"/>
          </a:xfrm>
          <a:solidFill>
            <a:schemeClr val="bg1"/>
          </a:solidFill>
        </p:spPr>
        <p:txBody>
          <a:bodyPr/>
          <a:lstStyle/>
          <a:p>
            <a:pPr>
              <a:lnSpc>
                <a:spcPct val="90000"/>
              </a:lnSpc>
            </a:pPr>
            <a:r>
              <a:rPr lang="en-GB" sz="2400" dirty="0" err="1"/>
              <a:t>Bahrick</a:t>
            </a:r>
            <a:r>
              <a:rPr lang="en-GB" sz="2400" dirty="0"/>
              <a:t> et al (1975) – year book study.</a:t>
            </a:r>
          </a:p>
          <a:p>
            <a:pPr>
              <a:lnSpc>
                <a:spcPct val="90000"/>
              </a:lnSpc>
            </a:pPr>
            <a:r>
              <a:rPr lang="en-GB" sz="2400" dirty="0"/>
              <a:t>Hodges and </a:t>
            </a:r>
            <a:r>
              <a:rPr lang="en-GB" sz="2400" dirty="0" err="1"/>
              <a:t>Tizard</a:t>
            </a:r>
            <a:r>
              <a:rPr lang="en-GB" sz="2400" dirty="0"/>
              <a:t> study of institutionalisation.</a:t>
            </a:r>
          </a:p>
          <a:p>
            <a:pPr>
              <a:lnSpc>
                <a:spcPct val="90000"/>
              </a:lnSpc>
            </a:pPr>
            <a:endParaRPr lang="en-GB" sz="2400" dirty="0"/>
          </a:p>
          <a:p>
            <a:pPr>
              <a:lnSpc>
                <a:spcPct val="90000"/>
              </a:lnSpc>
            </a:pPr>
            <a:r>
              <a:rPr lang="en-GB" sz="2400" dirty="0"/>
              <a:t>St Helena – Charlton et al (2000) – Does the introduction of TV produce an increase in anti-social behaviour?  </a:t>
            </a:r>
          </a:p>
          <a:p>
            <a:pPr>
              <a:lnSpc>
                <a:spcPct val="90000"/>
              </a:lnSpc>
              <a:buFont typeface="Wingdings" pitchFamily="2" charset="2"/>
              <a:buNone/>
            </a:pPr>
            <a:r>
              <a:rPr lang="en-GB" sz="2400" dirty="0"/>
              <a:t>		- They found that there was no change in anti-social 	behaviour, in contrast to a study done in Canada in1885 	Williams).  Reasons possibly because St Helena has a 	strong sense of identity and no reason to be aggressive 	(confounding variable?)</a:t>
            </a:r>
          </a:p>
        </p:txBody>
      </p:sp>
      <p:pic>
        <p:nvPicPr>
          <p:cNvPr id="19460" name="Picture 4" descr="MPj042280600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171659" y="5388429"/>
            <a:ext cx="1371600" cy="137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078025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blinds(horizontal)">
                                      <p:cBhvr>
                                        <p:cTn id="7" dur="500"/>
                                        <p:tgtEl>
                                          <p:spTgt spid="1945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9459">
                                            <p:txEl>
                                              <p:pRg st="1" end="1"/>
                                            </p:txEl>
                                          </p:spTgt>
                                        </p:tgtEl>
                                        <p:attrNameLst>
                                          <p:attrName>style.visibility</p:attrName>
                                        </p:attrNameLst>
                                      </p:cBhvr>
                                      <p:to>
                                        <p:strVal val="visible"/>
                                      </p:to>
                                    </p:set>
                                    <p:animEffect transition="in" filter="blinds(horizontal)">
                                      <p:cBhvr>
                                        <p:cTn id="12" dur="500"/>
                                        <p:tgtEl>
                                          <p:spTgt spid="1945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9459">
                                            <p:txEl>
                                              <p:pRg st="3" end="3"/>
                                            </p:txEl>
                                          </p:spTgt>
                                        </p:tgtEl>
                                        <p:attrNameLst>
                                          <p:attrName>style.visibility</p:attrName>
                                        </p:attrNameLst>
                                      </p:cBhvr>
                                      <p:to>
                                        <p:strVal val="visible"/>
                                      </p:to>
                                    </p:set>
                                    <p:animEffect transition="in" filter="blinds(horizontal)">
                                      <p:cBhvr>
                                        <p:cTn id="17" dur="500"/>
                                        <p:tgtEl>
                                          <p:spTgt spid="19459">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5" presetClass="entr" presetSubtype="10" fill="hold" nodeType="clickEffect">
                                  <p:stCondLst>
                                    <p:cond delay="0"/>
                                  </p:stCondLst>
                                  <p:childTnLst>
                                    <p:set>
                                      <p:cBhvr>
                                        <p:cTn id="21" dur="1" fill="hold">
                                          <p:stCondLst>
                                            <p:cond delay="0"/>
                                          </p:stCondLst>
                                        </p:cTn>
                                        <p:tgtEl>
                                          <p:spTgt spid="19459">
                                            <p:txEl>
                                              <p:pRg st="4" end="4"/>
                                            </p:txEl>
                                          </p:spTgt>
                                        </p:tgtEl>
                                        <p:attrNameLst>
                                          <p:attrName>style.visibility</p:attrName>
                                        </p:attrNameLst>
                                      </p:cBhvr>
                                      <p:to>
                                        <p:strVal val="visible"/>
                                      </p:to>
                                    </p:set>
                                    <p:animEffect transition="in" filter="checkerboard(across)">
                                      <p:cBhvr>
                                        <p:cTn id="22" dur="500"/>
                                        <p:tgtEl>
                                          <p:spTgt spid="194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a:bodyPr>
          <a:lstStyle/>
          <a:p>
            <a:r>
              <a:rPr lang="en-GB" sz="3800">
                <a:latin typeface="Comic Sans MS" pitchFamily="66" charset="0"/>
              </a:rPr>
              <a:t>Strengths and weaknesses of Natural Experiments</a:t>
            </a:r>
          </a:p>
        </p:txBody>
      </p:sp>
      <p:sp>
        <p:nvSpPr>
          <p:cNvPr id="20483" name="Rectangle 3"/>
          <p:cNvSpPr>
            <a:spLocks noGrp="1" noChangeArrowheads="1"/>
          </p:cNvSpPr>
          <p:nvPr>
            <p:ph type="body" sz="half" idx="1"/>
          </p:nvPr>
        </p:nvSpPr>
        <p:spPr>
          <a:xfrm>
            <a:off x="321128" y="1792936"/>
            <a:ext cx="4495800" cy="4953000"/>
          </a:xfrm>
          <a:solidFill>
            <a:schemeClr val="accent1">
              <a:lumMod val="60000"/>
              <a:lumOff val="40000"/>
            </a:schemeClr>
          </a:solidFill>
        </p:spPr>
        <p:txBody>
          <a:bodyPr>
            <a:normAutofit lnSpcReduction="10000"/>
          </a:bodyPr>
          <a:lstStyle/>
          <a:p>
            <a:pPr>
              <a:lnSpc>
                <a:spcPct val="80000"/>
              </a:lnSpc>
              <a:buClr>
                <a:schemeClr val="tx1"/>
              </a:buClr>
              <a:buFont typeface="Wingdings" pitchFamily="2" charset="2"/>
              <a:buChar char="J"/>
            </a:pPr>
            <a:r>
              <a:rPr lang="en-GB" sz="1800" dirty="0"/>
              <a:t> </a:t>
            </a:r>
            <a:r>
              <a:rPr lang="en-GB" sz="2400" dirty="0">
                <a:latin typeface="Comic Sans MS" pitchFamily="66" charset="0"/>
              </a:rPr>
              <a:t>Allows research where IV </a:t>
            </a:r>
            <a:r>
              <a:rPr lang="en-GB" sz="2400" b="1" dirty="0">
                <a:latin typeface="Comic Sans MS" pitchFamily="66" charset="0"/>
              </a:rPr>
              <a:t>cannot be manipulated</a:t>
            </a:r>
            <a:r>
              <a:rPr lang="en-GB" sz="2400" dirty="0">
                <a:latin typeface="Comic Sans MS" pitchFamily="66" charset="0"/>
              </a:rPr>
              <a:t> for ethical or practical reasons e.g. </a:t>
            </a:r>
            <a:r>
              <a:rPr lang="en-GB" sz="2400" b="1" dirty="0">
                <a:latin typeface="Comic Sans MS" pitchFamily="66" charset="0"/>
              </a:rPr>
              <a:t>deprivation studies</a:t>
            </a:r>
          </a:p>
          <a:p>
            <a:pPr>
              <a:lnSpc>
                <a:spcPct val="80000"/>
              </a:lnSpc>
              <a:buClr>
                <a:schemeClr val="tx1"/>
              </a:buClr>
              <a:buFont typeface="Wingdings" pitchFamily="2" charset="2"/>
              <a:buNone/>
            </a:pPr>
            <a:endParaRPr lang="en-GB" sz="2400" dirty="0">
              <a:latin typeface="Comic Sans MS" pitchFamily="66" charset="0"/>
            </a:endParaRPr>
          </a:p>
          <a:p>
            <a:pPr>
              <a:lnSpc>
                <a:spcPct val="80000"/>
              </a:lnSpc>
              <a:buClr>
                <a:schemeClr val="tx1"/>
              </a:buClr>
              <a:buFont typeface="Wingdings" pitchFamily="2" charset="2"/>
              <a:buChar char="J"/>
            </a:pPr>
            <a:r>
              <a:rPr lang="en-GB" sz="2400" dirty="0">
                <a:latin typeface="Comic Sans MS" pitchFamily="66" charset="0"/>
              </a:rPr>
              <a:t>Enables psychologists to study ‘real’ problems </a:t>
            </a:r>
            <a:r>
              <a:rPr lang="en-GB" sz="2400" dirty="0" err="1">
                <a:latin typeface="Comic Sans MS" pitchFamily="66" charset="0"/>
              </a:rPr>
              <a:t>e.g</a:t>
            </a:r>
            <a:r>
              <a:rPr lang="en-GB" sz="2400" dirty="0">
                <a:latin typeface="Comic Sans MS" pitchFamily="66" charset="0"/>
              </a:rPr>
              <a:t> the effects of disaster on health – </a:t>
            </a:r>
            <a:r>
              <a:rPr lang="en-GB" sz="2400" dirty="0">
                <a:solidFill>
                  <a:schemeClr val="accent1">
                    <a:lumMod val="75000"/>
                  </a:schemeClr>
                </a:solidFill>
                <a:latin typeface="Comic Sans MS" pitchFamily="66" charset="0"/>
              </a:rPr>
              <a:t>(</a:t>
            </a:r>
            <a:r>
              <a:rPr lang="en-GB" sz="2400" dirty="0">
                <a:solidFill>
                  <a:schemeClr val="accent1">
                    <a:lumMod val="50000"/>
                  </a:schemeClr>
                </a:solidFill>
                <a:latin typeface="Comic Sans MS" pitchFamily="66" charset="0"/>
              </a:rPr>
              <a:t>increased mundane realism and ecological validity)</a:t>
            </a:r>
          </a:p>
          <a:p>
            <a:pPr>
              <a:lnSpc>
                <a:spcPct val="80000"/>
              </a:lnSpc>
              <a:buClr>
                <a:schemeClr val="tx1"/>
              </a:buClr>
              <a:buFont typeface="Wingdings" pitchFamily="2" charset="2"/>
              <a:buChar char="J"/>
            </a:pPr>
            <a:r>
              <a:rPr lang="en-GB" sz="2400" dirty="0">
                <a:solidFill>
                  <a:schemeClr val="hlink"/>
                </a:solidFill>
              </a:rPr>
              <a:t> </a:t>
            </a:r>
            <a:r>
              <a:rPr lang="en-GB" sz="2400" dirty="0">
                <a:solidFill>
                  <a:srgbClr val="000000"/>
                </a:solidFill>
                <a:latin typeface="Comic Sans MS" pitchFamily="66" charset="0"/>
              </a:rPr>
              <a:t>Less chance of </a:t>
            </a:r>
            <a:r>
              <a:rPr lang="en-GB" sz="2400" b="1" dirty="0">
                <a:solidFill>
                  <a:srgbClr val="000000"/>
                </a:solidFill>
                <a:latin typeface="Comic Sans MS" pitchFamily="66" charset="0"/>
              </a:rPr>
              <a:t>demand characteristics or experimenter bias</a:t>
            </a:r>
            <a:r>
              <a:rPr lang="en-GB" sz="2400" dirty="0">
                <a:solidFill>
                  <a:srgbClr val="000000"/>
                </a:solidFill>
                <a:latin typeface="Comic Sans MS" pitchFamily="66" charset="0"/>
              </a:rPr>
              <a:t> interfering.</a:t>
            </a:r>
          </a:p>
          <a:p>
            <a:pPr>
              <a:lnSpc>
                <a:spcPct val="80000"/>
              </a:lnSpc>
              <a:buClr>
                <a:schemeClr val="tx1"/>
              </a:buClr>
              <a:buFont typeface="Wingdings" pitchFamily="2" charset="2"/>
              <a:buNone/>
            </a:pPr>
            <a:endParaRPr lang="en-GB" sz="2400" dirty="0">
              <a:solidFill>
                <a:schemeClr val="hlink"/>
              </a:solidFill>
              <a:latin typeface="Comic Sans MS" pitchFamily="66" charset="0"/>
            </a:endParaRPr>
          </a:p>
        </p:txBody>
      </p:sp>
      <p:sp>
        <p:nvSpPr>
          <p:cNvPr id="20484" name="Rectangle 4"/>
          <p:cNvSpPr>
            <a:spLocks noGrp="1" noChangeArrowheads="1"/>
          </p:cNvSpPr>
          <p:nvPr>
            <p:ph type="body" sz="half" idx="2"/>
          </p:nvPr>
        </p:nvSpPr>
        <p:spPr>
          <a:xfrm>
            <a:off x="6172200" y="1600200"/>
            <a:ext cx="4191000" cy="3733800"/>
          </a:xfrm>
          <a:solidFill>
            <a:schemeClr val="accent6">
              <a:lumMod val="60000"/>
              <a:lumOff val="40000"/>
            </a:schemeClr>
          </a:solidFill>
        </p:spPr>
        <p:txBody>
          <a:bodyPr/>
          <a:lstStyle/>
          <a:p>
            <a:pPr>
              <a:buClr>
                <a:schemeClr val="tx1"/>
              </a:buClr>
              <a:buFont typeface="Wingdings" pitchFamily="2" charset="2"/>
              <a:buChar char="L"/>
            </a:pPr>
            <a:r>
              <a:rPr lang="en-GB" sz="2000" dirty="0">
                <a:latin typeface="Comic Sans MS" pitchFamily="66" charset="0"/>
              </a:rPr>
              <a:t>Cannot demonstrate </a:t>
            </a:r>
            <a:r>
              <a:rPr lang="en-GB" sz="2000" b="1" dirty="0">
                <a:latin typeface="Comic Sans MS" pitchFamily="66" charset="0"/>
              </a:rPr>
              <a:t>causal relationships</a:t>
            </a:r>
            <a:r>
              <a:rPr lang="en-GB" sz="2000" dirty="0">
                <a:latin typeface="Comic Sans MS" pitchFamily="66" charset="0"/>
              </a:rPr>
              <a:t> because IV not directly manipulated.</a:t>
            </a:r>
          </a:p>
          <a:p>
            <a:pPr>
              <a:buClr>
                <a:schemeClr val="tx1"/>
              </a:buClr>
              <a:buFont typeface="Wingdings" pitchFamily="2" charset="2"/>
              <a:buChar char="L"/>
            </a:pPr>
            <a:r>
              <a:rPr lang="en-GB" sz="2000" dirty="0">
                <a:latin typeface="Comic Sans MS" pitchFamily="66" charset="0"/>
              </a:rPr>
              <a:t>Many </a:t>
            </a:r>
            <a:r>
              <a:rPr lang="en-GB" sz="2000" dirty="0">
                <a:solidFill>
                  <a:schemeClr val="accent1">
                    <a:lumMod val="50000"/>
                  </a:schemeClr>
                </a:solidFill>
                <a:latin typeface="Comic Sans MS" pitchFamily="66" charset="0"/>
              </a:rPr>
              <a:t>confounding variables </a:t>
            </a:r>
            <a:r>
              <a:rPr lang="en-GB" sz="2000" dirty="0">
                <a:latin typeface="Comic Sans MS" pitchFamily="66" charset="0"/>
              </a:rPr>
              <a:t>(</a:t>
            </a:r>
            <a:r>
              <a:rPr lang="en-GB" sz="2000" dirty="0" err="1">
                <a:latin typeface="Comic Sans MS" pitchFamily="66" charset="0"/>
              </a:rPr>
              <a:t>e.g</a:t>
            </a:r>
            <a:r>
              <a:rPr lang="en-GB" sz="2000" dirty="0">
                <a:latin typeface="Comic Sans MS" pitchFamily="66" charset="0"/>
              </a:rPr>
              <a:t> allocation of participation to groups), threat to </a:t>
            </a:r>
            <a:r>
              <a:rPr lang="en-GB" sz="2000" dirty="0">
                <a:solidFill>
                  <a:schemeClr val="accent1">
                    <a:lumMod val="50000"/>
                  </a:schemeClr>
                </a:solidFill>
                <a:latin typeface="Comic Sans MS" pitchFamily="66" charset="0"/>
              </a:rPr>
              <a:t>internal validity.</a:t>
            </a:r>
          </a:p>
          <a:p>
            <a:pPr>
              <a:buClr>
                <a:schemeClr val="tx1"/>
              </a:buClr>
              <a:buFont typeface="Wingdings" pitchFamily="2" charset="2"/>
              <a:buChar char="L"/>
            </a:pPr>
            <a:r>
              <a:rPr lang="en-GB" sz="2000" dirty="0">
                <a:latin typeface="Comic Sans MS" pitchFamily="66" charset="0"/>
              </a:rPr>
              <a:t>Can only be used where conditions </a:t>
            </a:r>
            <a:r>
              <a:rPr lang="en-GB" sz="2000" b="1" dirty="0">
                <a:latin typeface="Comic Sans MS" pitchFamily="66" charset="0"/>
              </a:rPr>
              <a:t>vary naturally</a:t>
            </a:r>
            <a:r>
              <a:rPr lang="en-GB" sz="2000" dirty="0">
                <a:latin typeface="Comic Sans MS" pitchFamily="66" charset="0"/>
              </a:rPr>
              <a:t>.</a:t>
            </a:r>
          </a:p>
          <a:p>
            <a:pPr>
              <a:buClr>
                <a:schemeClr val="tx1"/>
              </a:buClr>
              <a:buFont typeface="Wingdings" pitchFamily="2" charset="2"/>
              <a:buChar char="L"/>
            </a:pPr>
            <a:r>
              <a:rPr lang="en-GB" sz="2000" dirty="0">
                <a:latin typeface="Comic Sans MS" pitchFamily="66" charset="0"/>
              </a:rPr>
              <a:t>Participants </a:t>
            </a:r>
            <a:r>
              <a:rPr lang="en-GB" sz="2000" b="1" dirty="0">
                <a:latin typeface="Comic Sans MS" pitchFamily="66" charset="0"/>
              </a:rPr>
              <a:t>may be aware</a:t>
            </a:r>
            <a:r>
              <a:rPr lang="en-GB" sz="2000" dirty="0">
                <a:latin typeface="Comic Sans MS" pitchFamily="66" charset="0"/>
              </a:rPr>
              <a:t> of being studied.</a:t>
            </a:r>
          </a:p>
          <a:p>
            <a:pPr algn="ctr">
              <a:buClr>
                <a:schemeClr val="tx1"/>
              </a:buClr>
              <a:buFont typeface="Wingdings" pitchFamily="2" charset="2"/>
              <a:buNone/>
            </a:pPr>
            <a:endParaRPr lang="en-GB" sz="2000" dirty="0">
              <a:latin typeface="Comic Sans MS" pitchFamily="66" charset="0"/>
            </a:endParaRPr>
          </a:p>
        </p:txBody>
      </p:sp>
      <p:sp>
        <p:nvSpPr>
          <p:cNvPr id="20485" name="Text Box 5"/>
          <p:cNvSpPr txBox="1">
            <a:spLocks noChangeArrowheads="1"/>
          </p:cNvSpPr>
          <p:nvPr/>
        </p:nvSpPr>
        <p:spPr bwMode="auto">
          <a:xfrm>
            <a:off x="7674428" y="5657671"/>
            <a:ext cx="3581400" cy="1200329"/>
          </a:xfrm>
          <a:prstGeom prst="rect">
            <a:avLst/>
          </a:prstGeom>
          <a:solidFill>
            <a:schemeClr val="accent1">
              <a:lumMod val="75000"/>
            </a:schemeClr>
          </a:solidFill>
          <a:ln>
            <a:noFill/>
          </a:ln>
          <a:effectLst/>
        </p:spPr>
        <p:txBody>
          <a:bodyPr>
            <a:spAutoFit/>
          </a:bodyPr>
          <a:lstStyle/>
          <a:p>
            <a:r>
              <a:rPr lang="en-GB" sz="2400" b="1" dirty="0"/>
              <a:t>Ethical Issues</a:t>
            </a:r>
          </a:p>
          <a:p>
            <a:r>
              <a:rPr lang="en-GB" sz="2400" dirty="0"/>
              <a:t>Informed consent</a:t>
            </a:r>
          </a:p>
          <a:p>
            <a:r>
              <a:rPr lang="en-GB" sz="2400" dirty="0"/>
              <a:t>Confidentiality</a:t>
            </a:r>
          </a:p>
        </p:txBody>
      </p:sp>
    </p:spTree>
    <p:extLst>
      <p:ext uri="{BB962C8B-B14F-4D97-AF65-F5344CB8AC3E}">
        <p14:creationId xmlns:p14="http://schemas.microsoft.com/office/powerpoint/2010/main" val="647529312"/>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GB" dirty="0"/>
              <a:t>Numerical Data Analysis</a:t>
            </a:r>
          </a:p>
        </p:txBody>
      </p:sp>
      <p:sp>
        <p:nvSpPr>
          <p:cNvPr id="6" name="Subtitle 5"/>
          <p:cNvSpPr>
            <a:spLocks noGrp="1"/>
          </p:cNvSpPr>
          <p:nvPr>
            <p:ph type="subTitle" idx="1"/>
          </p:nvPr>
        </p:nvSpPr>
        <p:spPr/>
        <p:txBody>
          <a:bodyPr/>
          <a:lstStyle/>
          <a:p>
            <a:endParaRPr lang="en-GB"/>
          </a:p>
        </p:txBody>
      </p:sp>
    </p:spTree>
    <p:extLst>
      <p:ext uri="{BB962C8B-B14F-4D97-AF65-F5344CB8AC3E}">
        <p14:creationId xmlns:p14="http://schemas.microsoft.com/office/powerpoint/2010/main" val="418260380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905000" y="364129"/>
            <a:ext cx="8260672" cy="1039427"/>
          </a:xfrm>
        </p:spPr>
        <p:txBody>
          <a:bodyPr/>
          <a:lstStyle/>
          <a:p>
            <a:pPr>
              <a:defRPr/>
            </a:pPr>
            <a:r>
              <a:rPr lang="en-GB" dirty="0"/>
              <a:t>Quantitative Methods</a:t>
            </a:r>
          </a:p>
        </p:txBody>
      </p:sp>
      <p:sp>
        <p:nvSpPr>
          <p:cNvPr id="30723" name="Rectangle 3"/>
          <p:cNvSpPr>
            <a:spLocks noGrp="1" noChangeArrowheads="1"/>
          </p:cNvSpPr>
          <p:nvPr>
            <p:ph idx="1"/>
          </p:nvPr>
        </p:nvSpPr>
        <p:spPr>
          <a:xfrm>
            <a:off x="1981200" y="1981201"/>
            <a:ext cx="8218488" cy="4111625"/>
          </a:xfrm>
        </p:spPr>
        <p:txBody>
          <a:bodyPr rtlCol="0">
            <a:normAutofit/>
          </a:bodyPr>
          <a:lstStyle/>
          <a:p>
            <a:pPr marL="438912" indent="-320040">
              <a:spcBef>
                <a:spcPts val="0"/>
              </a:spcBef>
              <a:buFont typeface="Wingdings 2"/>
              <a:buChar char=""/>
              <a:defRPr/>
            </a:pPr>
            <a:r>
              <a:rPr lang="en-GB" dirty="0"/>
              <a:t>In using quantitative measures, we then need to understand the techniques used to data, for example</a:t>
            </a:r>
          </a:p>
          <a:p>
            <a:pPr marL="438912" indent="-320040">
              <a:spcBef>
                <a:spcPts val="0"/>
              </a:spcBef>
              <a:buFont typeface="Wingdings 2"/>
              <a:buChar char=""/>
              <a:defRPr/>
            </a:pPr>
            <a:endParaRPr lang="en-GB" dirty="0"/>
          </a:p>
          <a:p>
            <a:pPr marL="731520" lvl="1" indent="-274320">
              <a:buFont typeface="Wingdings"/>
              <a:buChar char=""/>
              <a:defRPr/>
            </a:pPr>
            <a:r>
              <a:rPr lang="en-GB" sz="3200" u="sng" dirty="0"/>
              <a:t>Descriptive statistics</a:t>
            </a:r>
            <a:r>
              <a:rPr lang="en-GB" sz="3200" dirty="0"/>
              <a:t> are used to </a:t>
            </a:r>
            <a:r>
              <a:rPr lang="en-GB" sz="3200" i="1" dirty="0"/>
              <a:t>summarise</a:t>
            </a:r>
            <a:r>
              <a:rPr lang="en-GB" sz="3200" dirty="0"/>
              <a:t> – for example,  how many people took part, their gender, ages etc. </a:t>
            </a:r>
          </a:p>
          <a:p>
            <a:pPr marL="731520" lvl="1" indent="-274320">
              <a:buNone/>
              <a:defRPr/>
            </a:pPr>
            <a:endParaRPr lang="en-GB" sz="3200" dirty="0"/>
          </a:p>
          <a:p>
            <a:pPr marL="731520" lvl="1" indent="-274320">
              <a:buFont typeface="Wingdings"/>
              <a:buChar char=""/>
              <a:defRPr/>
            </a:pPr>
            <a:r>
              <a:rPr lang="en-GB" sz="3200" u="sng" dirty="0"/>
              <a:t>Interpretive statistics</a:t>
            </a:r>
            <a:r>
              <a:rPr lang="en-GB" sz="3200" dirty="0"/>
              <a:t> – the use of statistical tests to </a:t>
            </a:r>
            <a:r>
              <a:rPr lang="en-GB" sz="3200" i="1" dirty="0"/>
              <a:t>analyse </a:t>
            </a:r>
            <a:r>
              <a:rPr lang="en-GB" sz="3200" dirty="0"/>
              <a:t>data</a:t>
            </a:r>
          </a:p>
        </p:txBody>
      </p:sp>
      <p:pic>
        <p:nvPicPr>
          <p:cNvPr id="62468" name="Picture 4" descr="D:\temp\Temporary Internet Files\Content.IE5\F6P7ZOFJ\MM900285292[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9096375" y="31955"/>
            <a:ext cx="13716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0574865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Numerical Data</a:t>
            </a:r>
          </a:p>
        </p:txBody>
      </p:sp>
      <p:sp>
        <p:nvSpPr>
          <p:cNvPr id="3" name="Content Placeholder 2"/>
          <p:cNvSpPr>
            <a:spLocks noGrp="1"/>
          </p:cNvSpPr>
          <p:nvPr>
            <p:ph idx="1"/>
          </p:nvPr>
        </p:nvSpPr>
        <p:spPr/>
        <p:txBody>
          <a:bodyPr/>
          <a:lstStyle/>
          <a:p>
            <a:r>
              <a:rPr lang="en-GB" dirty="0"/>
              <a:t>At times if your data set is quite complex and you have a large sample it can result in </a:t>
            </a:r>
            <a:r>
              <a:rPr lang="en-GB" dirty="0" err="1"/>
              <a:t>anexhaustive</a:t>
            </a:r>
            <a:r>
              <a:rPr lang="en-GB" dirty="0"/>
              <a:t> amount of data, it can be very hard to discuss and quite easy to get lost in the numbers. </a:t>
            </a:r>
          </a:p>
          <a:p>
            <a:endParaRPr lang="en-GB" dirty="0"/>
          </a:p>
          <a:p>
            <a:r>
              <a:rPr lang="en-GB" dirty="0"/>
              <a:t>Also difficult to draw comparisons. </a:t>
            </a:r>
          </a:p>
          <a:p>
            <a:endParaRPr lang="en-GB" dirty="0"/>
          </a:p>
          <a:p>
            <a:r>
              <a:rPr lang="en-GB" dirty="0"/>
              <a:t>One method to deal with this is use a single number that summarises or represents the set of numbers. </a:t>
            </a:r>
          </a:p>
          <a:p>
            <a:endParaRPr lang="en-GB" dirty="0"/>
          </a:p>
          <a:p>
            <a:r>
              <a:rPr lang="en-GB" dirty="0"/>
              <a:t>You could consider using the “average”. </a:t>
            </a:r>
          </a:p>
        </p:txBody>
      </p:sp>
    </p:spTree>
    <p:extLst>
      <p:ext uri="{BB962C8B-B14F-4D97-AF65-F5344CB8AC3E}">
        <p14:creationId xmlns:p14="http://schemas.microsoft.com/office/powerpoint/2010/main" val="181280419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Measures of Central </a:t>
            </a:r>
            <a:r>
              <a:rPr lang="en-GB" dirty="0" err="1"/>
              <a:t>Tendancy</a:t>
            </a:r>
            <a:r>
              <a:rPr lang="en-GB" dirty="0"/>
              <a:t>. </a:t>
            </a:r>
          </a:p>
        </p:txBody>
      </p:sp>
      <p:graphicFrame>
        <p:nvGraphicFramePr>
          <p:cNvPr id="4" name="Content Placeholder 3"/>
          <p:cNvGraphicFramePr>
            <a:graphicFrameLocks noGrp="1"/>
          </p:cNvGraphicFramePr>
          <p:nvPr>
            <p:ph idx="1"/>
          </p:nvPr>
        </p:nvGraphicFramePr>
        <p:xfrm>
          <a:off x="1155700" y="2603500"/>
          <a:ext cx="8824913"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8308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FE4E830A-1EB6-40D0-8D8F-E38DCC4804BC}"/>
                                            </p:graphicEl>
                                          </p:spTgt>
                                        </p:tgtEl>
                                        <p:attrNameLst>
                                          <p:attrName>style.visibility</p:attrName>
                                        </p:attrNameLst>
                                      </p:cBhvr>
                                      <p:to>
                                        <p:strVal val="visible"/>
                                      </p:to>
                                    </p:set>
                                    <p:anim calcmode="lin" valueType="num">
                                      <p:cBhvr additive="base">
                                        <p:cTn id="7" dur="500" fill="hold"/>
                                        <p:tgtEl>
                                          <p:spTgt spid="4">
                                            <p:graphicEl>
                                              <a:dgm id="{FE4E830A-1EB6-40D0-8D8F-E38DCC4804BC}"/>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FE4E830A-1EB6-40D0-8D8F-E38DCC4804BC}"/>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8C9A7563-08DB-44E4-829C-476E2DA4E678}"/>
                                            </p:graphicEl>
                                          </p:spTgt>
                                        </p:tgtEl>
                                        <p:attrNameLst>
                                          <p:attrName>style.visibility</p:attrName>
                                        </p:attrNameLst>
                                      </p:cBhvr>
                                      <p:to>
                                        <p:strVal val="visible"/>
                                      </p:to>
                                    </p:set>
                                    <p:anim calcmode="lin" valueType="num">
                                      <p:cBhvr additive="base">
                                        <p:cTn id="13" dur="500" fill="hold"/>
                                        <p:tgtEl>
                                          <p:spTgt spid="4">
                                            <p:graphicEl>
                                              <a:dgm id="{8C9A7563-08DB-44E4-829C-476E2DA4E678}"/>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8C9A7563-08DB-44E4-829C-476E2DA4E678}"/>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CE43F6B5-6064-4535-B19A-11DB7A6F03DF}"/>
                                            </p:graphicEl>
                                          </p:spTgt>
                                        </p:tgtEl>
                                        <p:attrNameLst>
                                          <p:attrName>style.visibility</p:attrName>
                                        </p:attrNameLst>
                                      </p:cBhvr>
                                      <p:to>
                                        <p:strVal val="visible"/>
                                      </p:to>
                                    </p:set>
                                    <p:anim calcmode="lin" valueType="num">
                                      <p:cBhvr additive="base">
                                        <p:cTn id="19" dur="500" fill="hold"/>
                                        <p:tgtEl>
                                          <p:spTgt spid="4">
                                            <p:graphicEl>
                                              <a:dgm id="{CE43F6B5-6064-4535-B19A-11DB7A6F03DF}"/>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CE43F6B5-6064-4535-B19A-11DB7A6F03DF}"/>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F4A6C445-99DD-4A81-ABDF-A2F01A0EE4B4}"/>
                                            </p:graphicEl>
                                          </p:spTgt>
                                        </p:tgtEl>
                                        <p:attrNameLst>
                                          <p:attrName>style.visibility</p:attrName>
                                        </p:attrNameLst>
                                      </p:cBhvr>
                                      <p:to>
                                        <p:strVal val="visible"/>
                                      </p:to>
                                    </p:set>
                                    <p:anim calcmode="lin" valueType="num">
                                      <p:cBhvr additive="base">
                                        <p:cTn id="25" dur="500" fill="hold"/>
                                        <p:tgtEl>
                                          <p:spTgt spid="4">
                                            <p:graphicEl>
                                              <a:dgm id="{F4A6C445-99DD-4A81-ABDF-A2F01A0EE4B4}"/>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F4A6C445-99DD-4A81-ABDF-A2F01A0EE4B4}"/>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348ACF2C-FD01-48AA-98E8-AD9E6A651B4B}"/>
                                            </p:graphicEl>
                                          </p:spTgt>
                                        </p:tgtEl>
                                        <p:attrNameLst>
                                          <p:attrName>style.visibility</p:attrName>
                                        </p:attrNameLst>
                                      </p:cBhvr>
                                      <p:to>
                                        <p:strVal val="visible"/>
                                      </p:to>
                                    </p:set>
                                    <p:anim calcmode="lin" valueType="num">
                                      <p:cBhvr additive="base">
                                        <p:cTn id="31" dur="500" fill="hold"/>
                                        <p:tgtEl>
                                          <p:spTgt spid="4">
                                            <p:graphicEl>
                                              <a:dgm id="{348ACF2C-FD01-48AA-98E8-AD9E6A651B4B}"/>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348ACF2C-FD01-48AA-98E8-AD9E6A651B4B}"/>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F9A76838-2E46-4296-8868-0FCBA316A7D5}"/>
                                            </p:graphicEl>
                                          </p:spTgt>
                                        </p:tgtEl>
                                        <p:attrNameLst>
                                          <p:attrName>style.visibility</p:attrName>
                                        </p:attrNameLst>
                                      </p:cBhvr>
                                      <p:to>
                                        <p:strVal val="visible"/>
                                      </p:to>
                                    </p:set>
                                    <p:anim calcmode="lin" valueType="num">
                                      <p:cBhvr additive="base">
                                        <p:cTn id="37" dur="500" fill="hold"/>
                                        <p:tgtEl>
                                          <p:spTgt spid="4">
                                            <p:graphicEl>
                                              <a:dgm id="{F9A76838-2E46-4296-8868-0FCBA316A7D5}"/>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F9A76838-2E46-4296-8868-0FCBA316A7D5}"/>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Worked Example.</a:t>
            </a:r>
          </a:p>
        </p:txBody>
      </p:sp>
      <p:sp>
        <p:nvSpPr>
          <p:cNvPr id="3" name="Content Placeholder 2"/>
          <p:cNvSpPr>
            <a:spLocks noGrp="1"/>
          </p:cNvSpPr>
          <p:nvPr>
            <p:ph idx="1"/>
          </p:nvPr>
        </p:nvSpPr>
        <p:spPr/>
        <p:txBody>
          <a:bodyPr/>
          <a:lstStyle/>
          <a:p>
            <a:r>
              <a:rPr lang="en-GB" dirty="0"/>
              <a:t>Number List</a:t>
            </a:r>
          </a:p>
          <a:p>
            <a:endParaRPr lang="en-GB" dirty="0"/>
          </a:p>
          <a:p>
            <a:r>
              <a:rPr lang="en-GB" dirty="0"/>
              <a:t>3, 2, 5, 41, 1, 76, 97, 3, 1, 1</a:t>
            </a:r>
          </a:p>
          <a:p>
            <a:endParaRPr lang="en-GB" dirty="0"/>
          </a:p>
          <a:p>
            <a:r>
              <a:rPr lang="en-GB" dirty="0"/>
              <a:t>This numbers might not mean anything to you, but these could be the individual scores of high earning individuals on a well-being scale. </a:t>
            </a:r>
          </a:p>
          <a:p>
            <a:endParaRPr lang="en-GB" dirty="0"/>
          </a:p>
          <a:p>
            <a:r>
              <a:rPr lang="en-GB" dirty="0"/>
              <a:t>We will now go through a worked example of calculating the mean, mode and median of this data set. </a:t>
            </a:r>
          </a:p>
        </p:txBody>
      </p:sp>
    </p:spTree>
    <p:extLst>
      <p:ext uri="{BB962C8B-B14F-4D97-AF65-F5344CB8AC3E}">
        <p14:creationId xmlns:p14="http://schemas.microsoft.com/office/powerpoint/2010/main" val="370161526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Calculating the Mean.</a:t>
            </a:r>
          </a:p>
        </p:txBody>
      </p:sp>
      <p:sp>
        <p:nvSpPr>
          <p:cNvPr id="3" name="Content Placeholder 2"/>
          <p:cNvSpPr>
            <a:spLocks noGrp="1"/>
          </p:cNvSpPr>
          <p:nvPr>
            <p:ph idx="1"/>
          </p:nvPr>
        </p:nvSpPr>
        <p:spPr/>
        <p:txBody>
          <a:bodyPr>
            <a:normAutofit/>
          </a:bodyPr>
          <a:lstStyle/>
          <a:p>
            <a:r>
              <a:rPr lang="en-GB" dirty="0"/>
              <a:t>3, 2, 5, 41, 1, 76, 97, 3, 1, 1</a:t>
            </a:r>
          </a:p>
          <a:p>
            <a:endParaRPr lang="en-GB" dirty="0"/>
          </a:p>
          <a:p>
            <a:endParaRPr lang="en-GB" dirty="0"/>
          </a:p>
          <a:p>
            <a:r>
              <a:rPr lang="en-GB" dirty="0"/>
              <a:t>Add all the numbers together. </a:t>
            </a:r>
          </a:p>
          <a:p>
            <a:pPr lvl="1"/>
            <a:r>
              <a:rPr lang="en-GB" dirty="0"/>
              <a:t>3+2+5+41+1+76+97+3+1+1 = 230. </a:t>
            </a:r>
          </a:p>
          <a:p>
            <a:endParaRPr lang="en-GB" dirty="0"/>
          </a:p>
          <a:p>
            <a:r>
              <a:rPr lang="en-GB" dirty="0"/>
              <a:t>Divide the total number (230) by the number of responses given (10). </a:t>
            </a:r>
          </a:p>
          <a:p>
            <a:endParaRPr lang="en-GB" dirty="0"/>
          </a:p>
          <a:p>
            <a:r>
              <a:rPr lang="en-GB" dirty="0"/>
              <a:t>Mean = 230 ÷ 10 = 23. </a:t>
            </a:r>
          </a:p>
        </p:txBody>
      </p:sp>
    </p:spTree>
    <p:extLst>
      <p:ext uri="{BB962C8B-B14F-4D97-AF65-F5344CB8AC3E}">
        <p14:creationId xmlns:p14="http://schemas.microsoft.com/office/powerpoint/2010/main" val="358759821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Calculate the Median.</a:t>
            </a:r>
          </a:p>
        </p:txBody>
      </p:sp>
      <p:sp>
        <p:nvSpPr>
          <p:cNvPr id="3" name="Content Placeholder 2"/>
          <p:cNvSpPr>
            <a:spLocks noGrp="1"/>
          </p:cNvSpPr>
          <p:nvPr>
            <p:ph idx="1"/>
          </p:nvPr>
        </p:nvSpPr>
        <p:spPr>
          <a:xfrm>
            <a:off x="1154954" y="1943100"/>
            <a:ext cx="8825659" cy="4431942"/>
          </a:xfrm>
        </p:spPr>
        <p:txBody>
          <a:bodyPr>
            <a:normAutofit fontScale="62500" lnSpcReduction="20000"/>
          </a:bodyPr>
          <a:lstStyle/>
          <a:p>
            <a:r>
              <a:rPr lang="en-GB" sz="2900" dirty="0"/>
              <a:t>3, 2, 5, 41, 1, 76, 97, 3, 1, 1</a:t>
            </a:r>
          </a:p>
          <a:p>
            <a:endParaRPr lang="en-GB" dirty="0"/>
          </a:p>
          <a:p>
            <a:r>
              <a:rPr lang="en-GB" sz="2900" dirty="0"/>
              <a:t>Place </a:t>
            </a:r>
            <a:r>
              <a:rPr lang="en-GB" sz="2900" b="1" dirty="0"/>
              <a:t>all</a:t>
            </a:r>
            <a:r>
              <a:rPr lang="en-GB" sz="2900" dirty="0"/>
              <a:t> the numbers in a sequential order from Lowest to Highest. </a:t>
            </a:r>
          </a:p>
          <a:p>
            <a:pPr lvl="1"/>
            <a:r>
              <a:rPr lang="en-GB" sz="2500" dirty="0"/>
              <a:t>1, 1, 1, 2, 3, 3, 5, 41, 76, 97 </a:t>
            </a:r>
          </a:p>
          <a:p>
            <a:endParaRPr lang="en-GB" dirty="0"/>
          </a:p>
          <a:p>
            <a:r>
              <a:rPr lang="en-GB" sz="3300" dirty="0"/>
              <a:t>Look at what number falls in the middle. </a:t>
            </a:r>
          </a:p>
          <a:p>
            <a:pPr lvl="1"/>
            <a:r>
              <a:rPr lang="en-GB" sz="2900" dirty="0"/>
              <a:t>In the case of an odd number of items, there will be a single number that falls in the middle. </a:t>
            </a:r>
          </a:p>
          <a:p>
            <a:pPr lvl="1"/>
            <a:r>
              <a:rPr lang="en-GB" sz="2900" dirty="0"/>
              <a:t>In the case of an even number of items there will be no true one figure. </a:t>
            </a:r>
          </a:p>
          <a:p>
            <a:pPr lvl="1"/>
            <a:r>
              <a:rPr lang="en-GB" sz="2900" dirty="0"/>
              <a:t>1, 1, 1, 2, 3, 3, 5, 41, 76, 97 </a:t>
            </a:r>
          </a:p>
          <a:p>
            <a:pPr lvl="1"/>
            <a:r>
              <a:rPr lang="en-GB" sz="2900" dirty="0"/>
              <a:t>To work out the median, you add these two numbers together and divide by two. </a:t>
            </a:r>
          </a:p>
          <a:p>
            <a:pPr lvl="1"/>
            <a:endParaRPr lang="en-GB" dirty="0"/>
          </a:p>
          <a:p>
            <a:endParaRPr lang="en-GB" dirty="0"/>
          </a:p>
          <a:p>
            <a:r>
              <a:rPr lang="en-GB" sz="3800" dirty="0"/>
              <a:t>3 + 3 = 6. The Median is 6 ÷ 2 = 3. </a:t>
            </a:r>
          </a:p>
        </p:txBody>
      </p:sp>
      <p:sp>
        <p:nvSpPr>
          <p:cNvPr id="4" name="Oval 3"/>
          <p:cNvSpPr/>
          <p:nvPr/>
        </p:nvSpPr>
        <p:spPr>
          <a:xfrm>
            <a:off x="2442181" y="4592979"/>
            <a:ext cx="419100" cy="3048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82231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 calcmode="lin" valueType="num">
                                      <p:cBhvr additive="base">
                                        <p:cTn id="1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anim calcmode="lin" valueType="num">
                                      <p:cBhvr additive="base">
                                        <p:cTn id="2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anim calcmode="lin" valueType="num">
                                      <p:cBhvr additive="base">
                                        <p:cTn id="31"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Calculate the Mode. </a:t>
            </a:r>
          </a:p>
        </p:txBody>
      </p:sp>
      <p:sp>
        <p:nvSpPr>
          <p:cNvPr id="3" name="Content Placeholder 2"/>
          <p:cNvSpPr>
            <a:spLocks noGrp="1"/>
          </p:cNvSpPr>
          <p:nvPr>
            <p:ph idx="1"/>
          </p:nvPr>
        </p:nvSpPr>
        <p:spPr>
          <a:xfrm>
            <a:off x="1202919" y="2011680"/>
            <a:ext cx="9784080" cy="4552406"/>
          </a:xfrm>
        </p:spPr>
        <p:txBody>
          <a:bodyPr>
            <a:normAutofit/>
          </a:bodyPr>
          <a:lstStyle/>
          <a:p>
            <a:r>
              <a:rPr lang="en-GB" dirty="0"/>
              <a:t>3, 2, 5, 41, 1, 76, 97, 3, 1, 1</a:t>
            </a:r>
          </a:p>
          <a:p>
            <a:endParaRPr lang="en-GB" dirty="0"/>
          </a:p>
          <a:p>
            <a:r>
              <a:rPr lang="en-GB" dirty="0"/>
              <a:t>Place </a:t>
            </a:r>
            <a:r>
              <a:rPr lang="en-GB" b="1" dirty="0"/>
              <a:t>all</a:t>
            </a:r>
            <a:r>
              <a:rPr lang="en-GB" dirty="0"/>
              <a:t> the numbers in a sequential order from Lowest to Highest. </a:t>
            </a:r>
          </a:p>
          <a:p>
            <a:pPr lvl="1"/>
            <a:r>
              <a:rPr lang="en-GB" dirty="0"/>
              <a:t>1, 1, 1, 2, 3, 3, 5, 41, 76, 97 </a:t>
            </a:r>
          </a:p>
          <a:p>
            <a:endParaRPr lang="en-GB" dirty="0"/>
          </a:p>
          <a:p>
            <a:r>
              <a:rPr lang="en-GB" dirty="0"/>
              <a:t>To calculate the mode you need to note the number that occurs more frequently (the most) in the data set. </a:t>
            </a:r>
          </a:p>
          <a:p>
            <a:endParaRPr lang="en-GB" dirty="0"/>
          </a:p>
          <a:p>
            <a:r>
              <a:rPr lang="en-GB" dirty="0"/>
              <a:t>In this case the answer is 1 as this occurs three times within the data set. </a:t>
            </a:r>
          </a:p>
          <a:p>
            <a:endParaRPr lang="en-GB" dirty="0"/>
          </a:p>
          <a:p>
            <a:endParaRPr lang="en-GB" dirty="0"/>
          </a:p>
          <a:p>
            <a:endParaRPr lang="en-GB" dirty="0"/>
          </a:p>
        </p:txBody>
      </p:sp>
    </p:spTree>
    <p:extLst>
      <p:ext uri="{BB962C8B-B14F-4D97-AF65-F5344CB8AC3E}">
        <p14:creationId xmlns:p14="http://schemas.microsoft.com/office/powerpoint/2010/main" val="1668451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 calcmode="lin" valueType="num">
                                      <p:cBhvr additive="base">
                                        <p:cTn id="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Calculating the Mode.</a:t>
            </a:r>
          </a:p>
        </p:txBody>
      </p:sp>
      <p:sp>
        <p:nvSpPr>
          <p:cNvPr id="3" name="Content Placeholder 2"/>
          <p:cNvSpPr>
            <a:spLocks noGrp="1"/>
          </p:cNvSpPr>
          <p:nvPr>
            <p:ph idx="1"/>
          </p:nvPr>
        </p:nvSpPr>
        <p:spPr>
          <a:xfrm>
            <a:off x="1202919" y="2011680"/>
            <a:ext cx="9784080" cy="4568734"/>
          </a:xfrm>
        </p:spPr>
        <p:txBody>
          <a:bodyPr>
            <a:normAutofit lnSpcReduction="10000"/>
          </a:bodyPr>
          <a:lstStyle/>
          <a:p>
            <a:r>
              <a:rPr lang="en-GB" dirty="0"/>
              <a:t>A frequently asks question is what happens when there is a tie between more than one number in terms of frequency in a given data set. </a:t>
            </a:r>
          </a:p>
          <a:p>
            <a:endParaRPr lang="en-GB" dirty="0"/>
          </a:p>
          <a:p>
            <a:r>
              <a:rPr lang="en-GB" dirty="0"/>
              <a:t>For example - 1, 1, 1, 2, 3, 3, 3, 5, 41, 76, 97 </a:t>
            </a:r>
          </a:p>
          <a:p>
            <a:endParaRPr lang="en-GB" dirty="0"/>
          </a:p>
          <a:p>
            <a:r>
              <a:rPr lang="en-GB" dirty="0"/>
              <a:t>As you can see above the number 1 occurs 3 times, the number 3 also occurs 3 times. </a:t>
            </a:r>
          </a:p>
          <a:p>
            <a:endParaRPr lang="en-GB" dirty="0"/>
          </a:p>
          <a:p>
            <a:r>
              <a:rPr lang="en-GB" dirty="0"/>
              <a:t>Answer is you will have multiple modes – in this case the modes are 1,3. </a:t>
            </a:r>
          </a:p>
          <a:p>
            <a:endParaRPr lang="en-GB" dirty="0"/>
          </a:p>
          <a:p>
            <a:r>
              <a:rPr lang="en-GB" dirty="0"/>
              <a:t>Do not divide the numbers – just report the multiple modes. </a:t>
            </a:r>
          </a:p>
          <a:p>
            <a:endParaRPr lang="en-GB" dirty="0"/>
          </a:p>
        </p:txBody>
      </p:sp>
    </p:spTree>
    <p:extLst>
      <p:ext uri="{BB962C8B-B14F-4D97-AF65-F5344CB8AC3E}">
        <p14:creationId xmlns:p14="http://schemas.microsoft.com/office/powerpoint/2010/main" val="516617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1905000" y="304801"/>
            <a:ext cx="8229600" cy="1201737"/>
          </a:xfrm>
          <a:ln>
            <a:solidFill>
              <a:schemeClr val="accent1"/>
            </a:solidFill>
          </a:ln>
        </p:spPr>
        <p:txBody>
          <a:bodyPr>
            <a:noAutofit/>
          </a:bodyPr>
          <a:lstStyle/>
          <a:p>
            <a:pPr>
              <a:defRPr/>
            </a:pPr>
            <a:br>
              <a:rPr lang="en-US" sz="2800" dirty="0">
                <a:solidFill>
                  <a:schemeClr val="accent1">
                    <a:satMod val="150000"/>
                  </a:schemeClr>
                </a:solidFill>
              </a:rPr>
            </a:br>
            <a:r>
              <a:rPr lang="en-US" sz="2400" b="1" dirty="0"/>
              <a:t>Range</a:t>
            </a:r>
            <a:br>
              <a:rPr lang="en-US" sz="2000" dirty="0">
                <a:solidFill>
                  <a:schemeClr val="accent1">
                    <a:satMod val="150000"/>
                  </a:schemeClr>
                </a:solidFill>
              </a:rPr>
            </a:br>
            <a:r>
              <a:rPr lang="en-US" sz="1800" dirty="0"/>
              <a:t>The range of a data set is a measure of the spread or the dispersion of the observations. </a:t>
            </a:r>
            <a:br>
              <a:rPr lang="en-US" sz="1800" dirty="0"/>
            </a:br>
            <a:endParaRPr lang="en-US" sz="1800" dirty="0">
              <a:solidFill>
                <a:schemeClr val="accent1">
                  <a:satMod val="150000"/>
                </a:schemeClr>
              </a:solidFill>
            </a:endParaRPr>
          </a:p>
        </p:txBody>
      </p:sp>
      <p:sp>
        <p:nvSpPr>
          <p:cNvPr id="69635" name="Rectangle 3"/>
          <p:cNvSpPr>
            <a:spLocks noGrp="1" noChangeArrowheads="1"/>
          </p:cNvSpPr>
          <p:nvPr>
            <p:ph idx="1"/>
          </p:nvPr>
        </p:nvSpPr>
        <p:spPr>
          <a:xfrm>
            <a:off x="1738313" y="1714501"/>
            <a:ext cx="8540750" cy="5400675"/>
          </a:xfrm>
        </p:spPr>
        <p:txBody>
          <a:bodyPr>
            <a:normAutofit lnSpcReduction="10000"/>
          </a:bodyPr>
          <a:lstStyle/>
          <a:p>
            <a:pPr marL="0" indent="0">
              <a:lnSpc>
                <a:spcPct val="80000"/>
              </a:lnSpc>
              <a:buNone/>
            </a:pPr>
            <a:endParaRPr lang="en-US" sz="2000" dirty="0"/>
          </a:p>
          <a:p>
            <a:pPr marL="0" indent="0">
              <a:lnSpc>
                <a:spcPct val="80000"/>
              </a:lnSpc>
              <a:buNone/>
            </a:pPr>
            <a:r>
              <a:rPr lang="en-US" sz="2000" dirty="0"/>
              <a:t>It is the difference between the largest and the smallest observed value of some quantitative characteristic and is very easy to calculate. </a:t>
            </a:r>
          </a:p>
          <a:p>
            <a:pPr marL="0" indent="0">
              <a:lnSpc>
                <a:spcPct val="80000"/>
              </a:lnSpc>
              <a:buNone/>
            </a:pPr>
            <a:endParaRPr lang="en-US" sz="2000" dirty="0"/>
          </a:p>
          <a:p>
            <a:pPr marL="0" indent="0">
              <a:lnSpc>
                <a:spcPct val="80000"/>
              </a:lnSpc>
              <a:buNone/>
            </a:pPr>
            <a:r>
              <a:rPr lang="en-US" sz="2000" dirty="0"/>
              <a:t>A great deal of information is ignored when computing the range since only the largest and the smallest data values are considered; the remaining data are ignored.</a:t>
            </a:r>
          </a:p>
          <a:p>
            <a:pPr marL="0" indent="0">
              <a:lnSpc>
                <a:spcPct val="80000"/>
              </a:lnSpc>
              <a:buNone/>
            </a:pPr>
            <a:endParaRPr lang="en-US" sz="2000" dirty="0"/>
          </a:p>
          <a:p>
            <a:pPr marL="0" indent="0">
              <a:lnSpc>
                <a:spcPct val="80000"/>
              </a:lnSpc>
              <a:buNone/>
            </a:pPr>
            <a:r>
              <a:rPr lang="en-US" sz="2000" dirty="0"/>
              <a:t>The range value of a data set is greatly influenced by the presence of just one unusually large or small value in the sample (outlier).</a:t>
            </a:r>
          </a:p>
          <a:p>
            <a:pPr marL="0" indent="0">
              <a:lnSpc>
                <a:spcPct val="80000"/>
              </a:lnSpc>
              <a:buNone/>
            </a:pPr>
            <a:endParaRPr lang="en-US" sz="2000" dirty="0"/>
          </a:p>
          <a:p>
            <a:pPr marL="0" indent="0">
              <a:lnSpc>
                <a:spcPct val="80000"/>
              </a:lnSpc>
              <a:buNone/>
            </a:pPr>
            <a:r>
              <a:rPr lang="en-US" sz="2000" dirty="0"/>
              <a:t>Examples</a:t>
            </a:r>
          </a:p>
          <a:p>
            <a:pPr marL="0" indent="0">
              <a:lnSpc>
                <a:spcPct val="80000"/>
              </a:lnSpc>
              <a:buNone/>
            </a:pPr>
            <a:endParaRPr lang="en-US" sz="1000" dirty="0"/>
          </a:p>
          <a:p>
            <a:pPr marL="0" indent="0">
              <a:lnSpc>
                <a:spcPct val="80000"/>
              </a:lnSpc>
              <a:buNone/>
            </a:pPr>
            <a:r>
              <a:rPr lang="en-US" sz="2000" dirty="0"/>
              <a:t>1. The range of 65,73,89,56,73,52,47 is 89-47 = 42.</a:t>
            </a:r>
          </a:p>
          <a:p>
            <a:pPr marL="0" indent="0">
              <a:lnSpc>
                <a:spcPct val="80000"/>
              </a:lnSpc>
              <a:buNone/>
            </a:pPr>
            <a:r>
              <a:rPr lang="en-US" sz="2000" dirty="0"/>
              <a:t>2. If the highest score in a 1st year statistics exam was 98 and the lowest 48, then the range would be 98-48 = 50.</a:t>
            </a:r>
          </a:p>
        </p:txBody>
      </p:sp>
    </p:spTree>
    <p:extLst>
      <p:ext uri="{BB962C8B-B14F-4D97-AF65-F5344CB8AC3E}">
        <p14:creationId xmlns:p14="http://schemas.microsoft.com/office/powerpoint/2010/main" val="297223869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a:defRPr/>
            </a:pPr>
            <a:r>
              <a:rPr lang="en-US"/>
              <a:t>The Normal Distribution</a:t>
            </a:r>
          </a:p>
        </p:txBody>
      </p:sp>
      <p:sp>
        <p:nvSpPr>
          <p:cNvPr id="3075" name="Rectangle 3"/>
          <p:cNvSpPr>
            <a:spLocks noGrp="1" noChangeArrowheads="1"/>
          </p:cNvSpPr>
          <p:nvPr>
            <p:ph sz="quarter" idx="1"/>
          </p:nvPr>
        </p:nvSpPr>
        <p:spPr>
          <a:xfrm>
            <a:off x="1827759" y="1792936"/>
            <a:ext cx="8534400" cy="4873625"/>
          </a:xfrm>
        </p:spPr>
        <p:txBody>
          <a:bodyPr>
            <a:normAutofit fontScale="92500" lnSpcReduction="10000"/>
          </a:bodyPr>
          <a:lstStyle/>
          <a:p>
            <a:r>
              <a:rPr lang="en-US" dirty="0"/>
              <a:t>What is it?  Why do we care?</a:t>
            </a:r>
          </a:p>
          <a:p>
            <a:endParaRPr lang="en-US" dirty="0"/>
          </a:p>
          <a:p>
            <a:r>
              <a:rPr lang="en-US" dirty="0"/>
              <a:t>The important thing is that distributions are tied to probabilities, and it is the probability which will be of interest to us</a:t>
            </a:r>
          </a:p>
          <a:p>
            <a:endParaRPr lang="en-US" dirty="0"/>
          </a:p>
          <a:p>
            <a:r>
              <a:rPr lang="en-US" dirty="0"/>
              <a:t>If we know something about the distribution of events, then we can estimate the likelihood of our particular event of interest (data)</a:t>
            </a:r>
          </a:p>
          <a:p>
            <a:endParaRPr lang="en-US" dirty="0"/>
          </a:p>
          <a:p>
            <a:pPr>
              <a:lnSpc>
                <a:spcPct val="90000"/>
              </a:lnSpc>
            </a:pPr>
            <a:r>
              <a:rPr lang="en-US" dirty="0"/>
              <a:t>We believe that the variables of interest to us are normally distributed in the population</a:t>
            </a:r>
          </a:p>
          <a:p>
            <a:pPr>
              <a:lnSpc>
                <a:spcPct val="90000"/>
              </a:lnSpc>
            </a:pPr>
            <a:endParaRPr lang="en-US" dirty="0"/>
          </a:p>
          <a:p>
            <a:pPr>
              <a:lnSpc>
                <a:spcPct val="90000"/>
              </a:lnSpc>
            </a:pPr>
            <a:r>
              <a:rPr lang="en-US" dirty="0"/>
              <a:t>Assuming a normal distribution allows us to take advantage of its properties and make inferences from our sample to the population</a:t>
            </a:r>
          </a:p>
          <a:p>
            <a:endParaRPr lang="en-US" dirty="0"/>
          </a:p>
        </p:txBody>
      </p:sp>
    </p:spTree>
    <p:extLst>
      <p:ext uri="{BB962C8B-B14F-4D97-AF65-F5344CB8AC3E}">
        <p14:creationId xmlns:p14="http://schemas.microsoft.com/office/powerpoint/2010/main" val="378140634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07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6"/>
          <p:cNvGrpSpPr>
            <a:grpSpLocks/>
          </p:cNvGrpSpPr>
          <p:nvPr/>
        </p:nvGrpSpPr>
        <p:grpSpPr bwMode="auto">
          <a:xfrm>
            <a:off x="2640013" y="1341438"/>
            <a:ext cx="6934200" cy="4851400"/>
            <a:chOff x="720" y="1008"/>
            <a:chExt cx="4368" cy="3056"/>
          </a:xfrm>
        </p:grpSpPr>
        <p:pic>
          <p:nvPicPr>
            <p:cNvPr id="6157" name="Picture 2" descr="sootymediumwan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6" y="1008"/>
              <a:ext cx="768" cy="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8" name="Picture 3" descr="sootylongwan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08" y="1824"/>
              <a:ext cx="768" cy="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9" name="Picture 4" descr="sootyshortwand"/>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32" y="3360"/>
              <a:ext cx="768" cy="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0" name="Picture 5" descr="sootymediumwan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6" y="1808"/>
              <a:ext cx="768" cy="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1" name="Picture 6" descr="sootymediumwan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6" y="2592"/>
              <a:ext cx="768" cy="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2" name="Picture 7" descr="sootymediumwan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6" y="3360"/>
              <a:ext cx="768" cy="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3" name="Picture 8" descr="sootylongwan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08" y="3360"/>
              <a:ext cx="768" cy="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4" name="Picture 9" descr="sootylongwan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08" y="2592"/>
              <a:ext cx="768" cy="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5" name="Picture 10" descr="sootyshortwand"/>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32" y="1824"/>
              <a:ext cx="768" cy="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6" name="Picture 11" descr="sootyshortwand"/>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32" y="2592"/>
              <a:ext cx="768" cy="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7" name="Picture 12" descr="sootyshortestwand"/>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0" y="3360"/>
              <a:ext cx="768" cy="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8" name="Picture 13" descr="sootylongestwand"/>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320" y="3360"/>
              <a:ext cx="768" cy="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5614" name="Text Box 14"/>
          <p:cNvSpPr txBox="1">
            <a:spLocks noChangeArrowheads="1"/>
          </p:cNvSpPr>
          <p:nvPr/>
        </p:nvSpPr>
        <p:spPr bwMode="auto">
          <a:xfrm>
            <a:off x="2208213" y="333376"/>
            <a:ext cx="80772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400" b="1" i="1">
                <a:solidFill>
                  <a:schemeClr val="accent2"/>
                </a:solidFill>
              </a:rPr>
              <a:t>An example of a normal distribution - the length of Sooty's magic wand...</a:t>
            </a:r>
          </a:p>
        </p:txBody>
      </p:sp>
      <p:grpSp>
        <p:nvGrpSpPr>
          <p:cNvPr id="3" name="Group 26"/>
          <p:cNvGrpSpPr>
            <a:grpSpLocks/>
          </p:cNvGrpSpPr>
          <p:nvPr/>
        </p:nvGrpSpPr>
        <p:grpSpPr bwMode="auto">
          <a:xfrm>
            <a:off x="1847851" y="1628776"/>
            <a:ext cx="7993063" cy="5089525"/>
            <a:chOff x="204" y="1026"/>
            <a:chExt cx="5035" cy="3206"/>
          </a:xfrm>
        </p:grpSpPr>
        <p:sp>
          <p:nvSpPr>
            <p:cNvPr id="6153" name="Line 15"/>
            <p:cNvSpPr>
              <a:spLocks noChangeShapeType="1"/>
            </p:cNvSpPr>
            <p:nvPr/>
          </p:nvSpPr>
          <p:spPr bwMode="auto">
            <a:xfrm>
              <a:off x="521" y="1026"/>
              <a:ext cx="0" cy="3084"/>
            </a:xfrm>
            <a:prstGeom prst="line">
              <a:avLst/>
            </a:prstGeom>
            <a:noFill/>
            <a:ln w="38100">
              <a:solidFill>
                <a:srgbClr val="FF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154" name="Line 17"/>
            <p:cNvSpPr>
              <a:spLocks noChangeShapeType="1"/>
            </p:cNvSpPr>
            <p:nvPr/>
          </p:nvSpPr>
          <p:spPr bwMode="auto">
            <a:xfrm flipV="1">
              <a:off x="431" y="3929"/>
              <a:ext cx="4808" cy="0"/>
            </a:xfrm>
            <a:prstGeom prst="line">
              <a:avLst/>
            </a:prstGeom>
            <a:noFill/>
            <a:ln w="38100">
              <a:solidFill>
                <a:srgbClr val="FF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155" name="Text Box 18"/>
            <p:cNvSpPr txBox="1">
              <a:spLocks noChangeArrowheads="1"/>
            </p:cNvSpPr>
            <p:nvPr/>
          </p:nvSpPr>
          <p:spPr bwMode="auto">
            <a:xfrm>
              <a:off x="1156" y="4020"/>
              <a:ext cx="353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1600" b="1"/>
                <a:t>Length of wand</a:t>
              </a:r>
            </a:p>
          </p:txBody>
        </p:sp>
        <p:sp>
          <p:nvSpPr>
            <p:cNvPr id="6156" name="Text Box 19"/>
            <p:cNvSpPr txBox="1">
              <a:spLocks noChangeArrowheads="1"/>
            </p:cNvSpPr>
            <p:nvPr/>
          </p:nvSpPr>
          <p:spPr bwMode="auto">
            <a:xfrm rot="-5400000">
              <a:off x="-960" y="2371"/>
              <a:ext cx="254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1600" b="1"/>
                <a:t>Frequency of different wand lengths</a:t>
              </a:r>
            </a:p>
          </p:txBody>
        </p:sp>
      </p:grpSp>
      <p:grpSp>
        <p:nvGrpSpPr>
          <p:cNvPr id="4" name="Group 25"/>
          <p:cNvGrpSpPr>
            <a:grpSpLocks/>
          </p:cNvGrpSpPr>
          <p:nvPr/>
        </p:nvGrpSpPr>
        <p:grpSpPr bwMode="auto">
          <a:xfrm>
            <a:off x="2711451" y="1052513"/>
            <a:ext cx="6696075" cy="5472112"/>
            <a:chOff x="748" y="663"/>
            <a:chExt cx="4218" cy="3447"/>
          </a:xfrm>
        </p:grpSpPr>
        <p:sp>
          <p:nvSpPr>
            <p:cNvPr id="6150" name="Freeform 22"/>
            <p:cNvSpPr>
              <a:spLocks/>
            </p:cNvSpPr>
            <p:nvPr/>
          </p:nvSpPr>
          <p:spPr bwMode="auto">
            <a:xfrm>
              <a:off x="748" y="799"/>
              <a:ext cx="2177" cy="3039"/>
            </a:xfrm>
            <a:custGeom>
              <a:avLst/>
              <a:gdLst>
                <a:gd name="T0" fmla="*/ 2177 w 2177"/>
                <a:gd name="T1" fmla="*/ 0 h 3039"/>
                <a:gd name="T2" fmla="*/ 1814 w 2177"/>
                <a:gd name="T3" fmla="*/ 91 h 3039"/>
                <a:gd name="T4" fmla="*/ 1588 w 2177"/>
                <a:gd name="T5" fmla="*/ 545 h 3039"/>
                <a:gd name="T6" fmla="*/ 1315 w 2177"/>
                <a:gd name="T7" fmla="*/ 1588 h 3039"/>
                <a:gd name="T8" fmla="*/ 817 w 2177"/>
                <a:gd name="T9" fmla="*/ 2586 h 3039"/>
                <a:gd name="T10" fmla="*/ 0 w 2177"/>
                <a:gd name="T11" fmla="*/ 3039 h 3039"/>
                <a:gd name="T12" fmla="*/ 0 60000 65536"/>
                <a:gd name="T13" fmla="*/ 0 60000 65536"/>
                <a:gd name="T14" fmla="*/ 0 60000 65536"/>
                <a:gd name="T15" fmla="*/ 0 60000 65536"/>
                <a:gd name="T16" fmla="*/ 0 60000 65536"/>
                <a:gd name="T17" fmla="*/ 0 60000 65536"/>
                <a:gd name="T18" fmla="*/ 0 w 2177"/>
                <a:gd name="T19" fmla="*/ 0 h 3039"/>
                <a:gd name="T20" fmla="*/ 2177 w 2177"/>
                <a:gd name="T21" fmla="*/ 3039 h 3039"/>
              </a:gdLst>
              <a:ahLst/>
              <a:cxnLst>
                <a:cxn ang="T12">
                  <a:pos x="T0" y="T1"/>
                </a:cxn>
                <a:cxn ang="T13">
                  <a:pos x="T2" y="T3"/>
                </a:cxn>
                <a:cxn ang="T14">
                  <a:pos x="T4" y="T5"/>
                </a:cxn>
                <a:cxn ang="T15">
                  <a:pos x="T6" y="T7"/>
                </a:cxn>
                <a:cxn ang="T16">
                  <a:pos x="T8" y="T9"/>
                </a:cxn>
                <a:cxn ang="T17">
                  <a:pos x="T10" y="T11"/>
                </a:cxn>
              </a:cxnLst>
              <a:rect l="T18" t="T19" r="T20" b="T21"/>
              <a:pathLst>
                <a:path w="2177" h="3039">
                  <a:moveTo>
                    <a:pt x="2177" y="0"/>
                  </a:moveTo>
                  <a:cubicBezTo>
                    <a:pt x="2044" y="0"/>
                    <a:pt x="1912" y="0"/>
                    <a:pt x="1814" y="91"/>
                  </a:cubicBezTo>
                  <a:cubicBezTo>
                    <a:pt x="1716" y="182"/>
                    <a:pt x="1671" y="296"/>
                    <a:pt x="1588" y="545"/>
                  </a:cubicBezTo>
                  <a:cubicBezTo>
                    <a:pt x="1505" y="794"/>
                    <a:pt x="1443" y="1248"/>
                    <a:pt x="1315" y="1588"/>
                  </a:cubicBezTo>
                  <a:cubicBezTo>
                    <a:pt x="1187" y="1928"/>
                    <a:pt x="1036" y="2344"/>
                    <a:pt x="817" y="2586"/>
                  </a:cubicBezTo>
                  <a:cubicBezTo>
                    <a:pt x="598" y="2828"/>
                    <a:pt x="136" y="2964"/>
                    <a:pt x="0" y="3039"/>
                  </a:cubicBezTo>
                </a:path>
              </a:pathLst>
            </a:cu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51" name="Freeform 23"/>
            <p:cNvSpPr>
              <a:spLocks/>
            </p:cNvSpPr>
            <p:nvPr/>
          </p:nvSpPr>
          <p:spPr bwMode="auto">
            <a:xfrm flipH="1">
              <a:off x="2789" y="799"/>
              <a:ext cx="2177" cy="3039"/>
            </a:xfrm>
            <a:custGeom>
              <a:avLst/>
              <a:gdLst>
                <a:gd name="T0" fmla="*/ 2177 w 2177"/>
                <a:gd name="T1" fmla="*/ 0 h 3039"/>
                <a:gd name="T2" fmla="*/ 1814 w 2177"/>
                <a:gd name="T3" fmla="*/ 91 h 3039"/>
                <a:gd name="T4" fmla="*/ 1588 w 2177"/>
                <a:gd name="T5" fmla="*/ 545 h 3039"/>
                <a:gd name="T6" fmla="*/ 1315 w 2177"/>
                <a:gd name="T7" fmla="*/ 1588 h 3039"/>
                <a:gd name="T8" fmla="*/ 817 w 2177"/>
                <a:gd name="T9" fmla="*/ 2586 h 3039"/>
                <a:gd name="T10" fmla="*/ 0 w 2177"/>
                <a:gd name="T11" fmla="*/ 3039 h 3039"/>
                <a:gd name="T12" fmla="*/ 0 60000 65536"/>
                <a:gd name="T13" fmla="*/ 0 60000 65536"/>
                <a:gd name="T14" fmla="*/ 0 60000 65536"/>
                <a:gd name="T15" fmla="*/ 0 60000 65536"/>
                <a:gd name="T16" fmla="*/ 0 60000 65536"/>
                <a:gd name="T17" fmla="*/ 0 60000 65536"/>
                <a:gd name="T18" fmla="*/ 0 w 2177"/>
                <a:gd name="T19" fmla="*/ 0 h 3039"/>
                <a:gd name="T20" fmla="*/ 2177 w 2177"/>
                <a:gd name="T21" fmla="*/ 3039 h 3039"/>
              </a:gdLst>
              <a:ahLst/>
              <a:cxnLst>
                <a:cxn ang="T12">
                  <a:pos x="T0" y="T1"/>
                </a:cxn>
                <a:cxn ang="T13">
                  <a:pos x="T2" y="T3"/>
                </a:cxn>
                <a:cxn ang="T14">
                  <a:pos x="T4" y="T5"/>
                </a:cxn>
                <a:cxn ang="T15">
                  <a:pos x="T6" y="T7"/>
                </a:cxn>
                <a:cxn ang="T16">
                  <a:pos x="T8" y="T9"/>
                </a:cxn>
                <a:cxn ang="T17">
                  <a:pos x="T10" y="T11"/>
                </a:cxn>
              </a:cxnLst>
              <a:rect l="T18" t="T19" r="T20" b="T21"/>
              <a:pathLst>
                <a:path w="2177" h="3039">
                  <a:moveTo>
                    <a:pt x="2177" y="0"/>
                  </a:moveTo>
                  <a:cubicBezTo>
                    <a:pt x="2044" y="0"/>
                    <a:pt x="1912" y="0"/>
                    <a:pt x="1814" y="91"/>
                  </a:cubicBezTo>
                  <a:cubicBezTo>
                    <a:pt x="1716" y="182"/>
                    <a:pt x="1671" y="296"/>
                    <a:pt x="1588" y="545"/>
                  </a:cubicBezTo>
                  <a:cubicBezTo>
                    <a:pt x="1505" y="794"/>
                    <a:pt x="1443" y="1248"/>
                    <a:pt x="1315" y="1588"/>
                  </a:cubicBezTo>
                  <a:cubicBezTo>
                    <a:pt x="1187" y="1928"/>
                    <a:pt x="1036" y="2344"/>
                    <a:pt x="817" y="2586"/>
                  </a:cubicBezTo>
                  <a:cubicBezTo>
                    <a:pt x="598" y="2828"/>
                    <a:pt x="136" y="2964"/>
                    <a:pt x="0" y="3039"/>
                  </a:cubicBezTo>
                </a:path>
              </a:pathLst>
            </a:cu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52" name="Line 24"/>
            <p:cNvSpPr>
              <a:spLocks noChangeShapeType="1"/>
            </p:cNvSpPr>
            <p:nvPr/>
          </p:nvSpPr>
          <p:spPr bwMode="auto">
            <a:xfrm>
              <a:off x="2880" y="663"/>
              <a:ext cx="0" cy="3447"/>
            </a:xfrm>
            <a:prstGeom prst="line">
              <a:avLst/>
            </a:prstGeom>
            <a:noFill/>
            <a:ln w="50800">
              <a:solidFill>
                <a:srgbClr val="FF0000"/>
              </a:solidFill>
              <a:round/>
              <a:headEnd/>
              <a:tailEnd/>
            </a:ln>
            <a:extLst>
              <a:ext uri="{909E8E84-426E-40DD-AFC4-6F175D3DCCD1}">
                <a14:hiddenFill xmlns:a14="http://schemas.microsoft.com/office/drawing/2010/main">
                  <a:noFill/>
                </a14:hiddenFill>
              </a:ext>
            </a:extLst>
          </p:spPr>
          <p:txBody>
            <a:bodyPr/>
            <a:lstStyle/>
            <a:p>
              <a:endParaRPr lang="en-US"/>
            </a:p>
          </p:txBody>
        </p:sp>
      </p:grpSp>
    </p:spTree>
    <p:extLst>
      <p:ext uri="{BB962C8B-B14F-4D97-AF65-F5344CB8AC3E}">
        <p14:creationId xmlns:p14="http://schemas.microsoft.com/office/powerpoint/2010/main" val="598229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1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14"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890" name="Rectangle 2"/>
          <p:cNvSpPr>
            <a:spLocks noGrp="1" noChangeArrowheads="1"/>
          </p:cNvSpPr>
          <p:nvPr>
            <p:ph type="title"/>
          </p:nvPr>
        </p:nvSpPr>
        <p:spPr/>
        <p:txBody>
          <a:bodyPr>
            <a:normAutofit/>
          </a:bodyPr>
          <a:lstStyle/>
          <a:p>
            <a:pPr>
              <a:defRPr/>
            </a:pPr>
            <a:r>
              <a:rPr lang="en-GB" dirty="0">
                <a:latin typeface="Times New Roman" pitchFamily="18" charset="0"/>
              </a:rPr>
              <a:t>Characteristics of the normal distribution</a:t>
            </a:r>
          </a:p>
        </p:txBody>
      </p:sp>
      <p:sp>
        <p:nvSpPr>
          <p:cNvPr id="293891" name="Rectangle 3"/>
          <p:cNvSpPr>
            <a:spLocks noGrp="1" noChangeArrowheads="1"/>
          </p:cNvSpPr>
          <p:nvPr>
            <p:ph idx="1"/>
          </p:nvPr>
        </p:nvSpPr>
        <p:spPr>
          <a:xfrm>
            <a:off x="723901" y="2041071"/>
            <a:ext cx="11212285" cy="5068888"/>
          </a:xfrm>
        </p:spPr>
        <p:txBody>
          <a:bodyPr/>
          <a:lstStyle/>
          <a:p>
            <a:pPr eaLnBrk="1" hangingPunct="1"/>
            <a:r>
              <a:rPr lang="en-GB" sz="2800" dirty="0">
                <a:latin typeface="Times New Roman" pitchFamily="18" charset="0"/>
              </a:rPr>
              <a:t>Smooth curve</a:t>
            </a:r>
          </a:p>
          <a:p>
            <a:pPr eaLnBrk="1" hangingPunct="1"/>
            <a:r>
              <a:rPr lang="en-GB" sz="2800" dirty="0">
                <a:latin typeface="Times New Roman" pitchFamily="18" charset="0"/>
              </a:rPr>
              <a:t>Symmetrical (number above or below mean)</a:t>
            </a:r>
          </a:p>
          <a:p>
            <a:pPr eaLnBrk="1" hangingPunct="1"/>
            <a:r>
              <a:rPr lang="en-GB" sz="2800" dirty="0">
                <a:latin typeface="Times New Roman" pitchFamily="18" charset="0"/>
              </a:rPr>
              <a:t>Highest point is the mean </a:t>
            </a:r>
          </a:p>
          <a:p>
            <a:pPr eaLnBrk="1" hangingPunct="1"/>
            <a:r>
              <a:rPr lang="en-GB" sz="2800" dirty="0">
                <a:latin typeface="Times New Roman" pitchFamily="18" charset="0"/>
              </a:rPr>
              <a:t>The more data you collect the more likely you are to approach a normal distribution</a:t>
            </a:r>
          </a:p>
          <a:p>
            <a:pPr eaLnBrk="1" hangingPunct="1"/>
            <a:r>
              <a:rPr lang="en-GB" sz="2800" dirty="0">
                <a:latin typeface="Times New Roman" pitchFamily="18" charset="0"/>
              </a:rPr>
              <a:t>Rare to find a </a:t>
            </a:r>
            <a:r>
              <a:rPr lang="en-GB" sz="2800" i="1" dirty="0">
                <a:latin typeface="Times New Roman" pitchFamily="18" charset="0"/>
              </a:rPr>
              <a:t>perfect</a:t>
            </a:r>
            <a:r>
              <a:rPr lang="en-GB" sz="2800" dirty="0">
                <a:latin typeface="Times New Roman" pitchFamily="18" charset="0"/>
              </a:rPr>
              <a:t> normal distribution in a Psychological sample (or most samples)</a:t>
            </a:r>
          </a:p>
          <a:p>
            <a:pPr eaLnBrk="1" hangingPunct="1"/>
            <a:r>
              <a:rPr lang="en-GB" sz="2800" dirty="0">
                <a:latin typeface="Times New Roman" pitchFamily="18" charset="0"/>
              </a:rPr>
              <a:t>But, we should often find </a:t>
            </a:r>
            <a:r>
              <a:rPr lang="en-GB" sz="2800" i="1" dirty="0">
                <a:latin typeface="Times New Roman" pitchFamily="18" charset="0"/>
              </a:rPr>
              <a:t>approximate</a:t>
            </a:r>
            <a:r>
              <a:rPr lang="en-GB" sz="2800" dirty="0">
                <a:latin typeface="Times New Roman" pitchFamily="18" charset="0"/>
              </a:rPr>
              <a:t> normal distribution in samples (e.g. intelligence</a:t>
            </a:r>
            <a:r>
              <a:rPr lang="en-GB" dirty="0">
                <a:latin typeface="Times New Roman" pitchFamily="18" charset="0"/>
              </a:rPr>
              <a:t>)</a:t>
            </a:r>
          </a:p>
        </p:txBody>
      </p:sp>
    </p:spTree>
    <p:extLst>
      <p:ext uri="{BB962C8B-B14F-4D97-AF65-F5344CB8AC3E}">
        <p14:creationId xmlns:p14="http://schemas.microsoft.com/office/powerpoint/2010/main" val="23907458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93891">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93891">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93891">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938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Standard Deviation and Variance</a:t>
            </a:r>
          </a:p>
        </p:txBody>
      </p:sp>
      <p:sp>
        <p:nvSpPr>
          <p:cNvPr id="3" name="Content Placeholder 2"/>
          <p:cNvSpPr>
            <a:spLocks noGrp="1"/>
          </p:cNvSpPr>
          <p:nvPr>
            <p:ph idx="1"/>
          </p:nvPr>
        </p:nvSpPr>
        <p:spPr/>
        <p:txBody>
          <a:bodyPr/>
          <a:lstStyle/>
          <a:p>
            <a:r>
              <a:rPr lang="en-GB" dirty="0"/>
              <a:t>Deviation = How far from “normal”. </a:t>
            </a:r>
          </a:p>
          <a:p>
            <a:endParaRPr lang="en-GB" dirty="0"/>
          </a:p>
          <a:p>
            <a:endParaRPr lang="en-GB" dirty="0"/>
          </a:p>
        </p:txBody>
      </p:sp>
      <p:pic>
        <p:nvPicPr>
          <p:cNvPr id="4" name="Picture 3"/>
          <p:cNvPicPr>
            <a:picLocks noChangeAspect="1"/>
          </p:cNvPicPr>
          <p:nvPr/>
        </p:nvPicPr>
        <p:blipFill>
          <a:blip r:embed="rId2"/>
          <a:stretch>
            <a:fillRect/>
          </a:stretch>
        </p:blipFill>
        <p:spPr>
          <a:xfrm>
            <a:off x="975502" y="2489688"/>
            <a:ext cx="6779340" cy="2139881"/>
          </a:xfrm>
          <a:prstGeom prst="rect">
            <a:avLst/>
          </a:prstGeom>
        </p:spPr>
      </p:pic>
      <p:pic>
        <p:nvPicPr>
          <p:cNvPr id="5" name="Picture 4"/>
          <p:cNvPicPr>
            <a:picLocks noChangeAspect="1"/>
          </p:cNvPicPr>
          <p:nvPr/>
        </p:nvPicPr>
        <p:blipFill>
          <a:blip r:embed="rId3"/>
          <a:stretch>
            <a:fillRect/>
          </a:stretch>
        </p:blipFill>
        <p:spPr>
          <a:xfrm>
            <a:off x="6363116" y="4342040"/>
            <a:ext cx="5474682" cy="1243692"/>
          </a:xfrm>
          <a:prstGeom prst="rect">
            <a:avLst/>
          </a:prstGeom>
        </p:spPr>
      </p:pic>
      <p:pic>
        <p:nvPicPr>
          <p:cNvPr id="6" name="Picture 5"/>
          <p:cNvPicPr>
            <a:picLocks noChangeAspect="1"/>
          </p:cNvPicPr>
          <p:nvPr/>
        </p:nvPicPr>
        <p:blipFill>
          <a:blip r:embed="rId4"/>
          <a:stretch>
            <a:fillRect/>
          </a:stretch>
        </p:blipFill>
        <p:spPr>
          <a:xfrm>
            <a:off x="545210" y="4878850"/>
            <a:ext cx="8815580" cy="1841152"/>
          </a:xfrm>
          <a:prstGeom prst="rect">
            <a:avLst/>
          </a:prstGeom>
        </p:spPr>
      </p:pic>
    </p:spTree>
    <p:extLst>
      <p:ext uri="{BB962C8B-B14F-4D97-AF65-F5344CB8AC3E}">
        <p14:creationId xmlns:p14="http://schemas.microsoft.com/office/powerpoint/2010/main" val="2165902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t>You and your friends have just measured the heights of your dogs (in millimeters):</a:t>
            </a:r>
          </a:p>
        </p:txBody>
      </p:sp>
      <p:sp>
        <p:nvSpPr>
          <p:cNvPr id="3" name="Content Placeholder 2"/>
          <p:cNvSpPr>
            <a:spLocks noGrp="1"/>
          </p:cNvSpPr>
          <p:nvPr>
            <p:ph idx="1"/>
          </p:nvPr>
        </p:nvSpPr>
        <p:spPr>
          <a:xfrm>
            <a:off x="1504950" y="4671218"/>
            <a:ext cx="8610600" cy="4373563"/>
          </a:xfrm>
        </p:spPr>
        <p:txBody>
          <a:bodyPr/>
          <a:lstStyle/>
          <a:p>
            <a:r>
              <a:rPr lang="en-US" dirty="0"/>
              <a:t>The heights (at the shoulders) are: 600mm, 470mm, 170mm, 430mm and 300mm.</a:t>
            </a:r>
          </a:p>
          <a:p>
            <a:r>
              <a:rPr lang="en-US" dirty="0"/>
              <a:t>Find out the Mean, the Variance, and the Standard Deviation.</a:t>
            </a:r>
          </a:p>
          <a:p>
            <a:r>
              <a:rPr lang="en-US" dirty="0"/>
              <a:t>Your first step is to find the Mean:</a:t>
            </a:r>
          </a:p>
          <a:p>
            <a:pPr marL="114300" indent="0">
              <a:buNone/>
            </a:pPr>
            <a:endParaRPr lang="en-US"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95600" y="2260527"/>
            <a:ext cx="5829300" cy="1943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5608724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Mean</a:t>
            </a:r>
            <a:endParaRPr lang="en-US" dirty="0"/>
          </a:p>
        </p:txBody>
      </p:sp>
      <p:graphicFrame>
        <p:nvGraphicFramePr>
          <p:cNvPr id="8" name="Table 7"/>
          <p:cNvGraphicFramePr>
            <a:graphicFrameLocks noGrp="1"/>
          </p:cNvGraphicFramePr>
          <p:nvPr>
            <p:extLst>
              <p:ext uri="{D42A27DB-BD31-4B8C-83A1-F6EECF244321}">
                <p14:modId xmlns:p14="http://schemas.microsoft.com/office/powerpoint/2010/main" val="71360266"/>
              </p:ext>
            </p:extLst>
          </p:nvPr>
        </p:nvGraphicFramePr>
        <p:xfrm>
          <a:off x="1828800" y="1828801"/>
          <a:ext cx="8229600" cy="1440067"/>
        </p:xfrm>
        <a:graphic>
          <a:graphicData uri="http://schemas.openxmlformats.org/drawingml/2006/table">
            <a:tbl>
              <a:tblPr/>
              <a:tblGrid>
                <a:gridCol w="1645920">
                  <a:extLst>
                    <a:ext uri="{9D8B030D-6E8A-4147-A177-3AD203B41FA5}">
                      <a16:colId xmlns:a16="http://schemas.microsoft.com/office/drawing/2014/main" val="20000"/>
                    </a:ext>
                  </a:extLst>
                </a:gridCol>
                <a:gridCol w="1645920">
                  <a:extLst>
                    <a:ext uri="{9D8B030D-6E8A-4147-A177-3AD203B41FA5}">
                      <a16:colId xmlns:a16="http://schemas.microsoft.com/office/drawing/2014/main" val="20001"/>
                    </a:ext>
                  </a:extLst>
                </a:gridCol>
                <a:gridCol w="1645920">
                  <a:extLst>
                    <a:ext uri="{9D8B030D-6E8A-4147-A177-3AD203B41FA5}">
                      <a16:colId xmlns:a16="http://schemas.microsoft.com/office/drawing/2014/main" val="20002"/>
                    </a:ext>
                  </a:extLst>
                </a:gridCol>
                <a:gridCol w="1645920">
                  <a:extLst>
                    <a:ext uri="{9D8B030D-6E8A-4147-A177-3AD203B41FA5}">
                      <a16:colId xmlns:a16="http://schemas.microsoft.com/office/drawing/2014/main" val="20003"/>
                    </a:ext>
                  </a:extLst>
                </a:gridCol>
                <a:gridCol w="1645920">
                  <a:extLst>
                    <a:ext uri="{9D8B030D-6E8A-4147-A177-3AD203B41FA5}">
                      <a16:colId xmlns:a16="http://schemas.microsoft.com/office/drawing/2014/main" val="20004"/>
                    </a:ext>
                  </a:extLst>
                </a:gridCol>
              </a:tblGrid>
              <a:tr h="1074307">
                <a:tc rowSpan="2">
                  <a:txBody>
                    <a:bodyPr/>
                    <a:lstStyle/>
                    <a:p>
                      <a:pPr algn="ctr"/>
                      <a:r>
                        <a:rPr lang="en-US" dirty="0"/>
                        <a:t>Mean = </a:t>
                      </a:r>
                    </a:p>
                  </a:txBody>
                  <a:tcPr anchor="ctr">
                    <a:lnL>
                      <a:noFill/>
                    </a:lnL>
                    <a:lnR>
                      <a:noFill/>
                    </a:lnR>
                    <a:lnT>
                      <a:noFill/>
                    </a:lnT>
                    <a:lnB>
                      <a:noFill/>
                    </a:lnB>
                    <a:solidFill>
                      <a:schemeClr val="accent4">
                        <a:lumMod val="75000"/>
                      </a:schemeClr>
                    </a:solidFill>
                  </a:tcPr>
                </a:tc>
                <a:tc>
                  <a:txBody>
                    <a:bodyPr/>
                    <a:lstStyle/>
                    <a:p>
                      <a:pPr algn="ctr"/>
                      <a:r>
                        <a:rPr lang="en-US" dirty="0"/>
                        <a:t>600 + 470 + 170 + 430 + 300</a:t>
                      </a:r>
                    </a:p>
                  </a:txBody>
                  <a:tcPr anchor="ctr">
                    <a:lnL>
                      <a:noFill/>
                    </a:lnL>
                    <a:lnR>
                      <a:noFill/>
                    </a:lnR>
                    <a:lnT>
                      <a:noFill/>
                    </a:lnT>
                    <a:lnB w="9525" cap="flat" cmpd="sng" algn="ctr">
                      <a:solidFill>
                        <a:srgbClr val="000000"/>
                      </a:solidFill>
                      <a:prstDash val="solid"/>
                      <a:round/>
                      <a:headEnd type="none" w="med" len="med"/>
                      <a:tailEnd type="none" w="med" len="med"/>
                    </a:lnB>
                    <a:solidFill>
                      <a:schemeClr val="accent4">
                        <a:lumMod val="75000"/>
                      </a:schemeClr>
                    </a:solidFill>
                  </a:tcPr>
                </a:tc>
                <a:tc rowSpan="2">
                  <a:txBody>
                    <a:bodyPr/>
                    <a:lstStyle/>
                    <a:p>
                      <a:pPr algn="ctr"/>
                      <a:r>
                        <a:rPr lang="en-US" dirty="0"/>
                        <a:t>= </a:t>
                      </a:r>
                    </a:p>
                  </a:txBody>
                  <a:tcPr anchor="ctr">
                    <a:lnL>
                      <a:noFill/>
                    </a:lnL>
                    <a:lnR>
                      <a:noFill/>
                    </a:lnR>
                    <a:lnT>
                      <a:noFill/>
                    </a:lnT>
                    <a:lnB>
                      <a:noFill/>
                    </a:lnB>
                    <a:solidFill>
                      <a:schemeClr val="accent4">
                        <a:lumMod val="75000"/>
                      </a:schemeClr>
                    </a:solidFill>
                  </a:tcPr>
                </a:tc>
                <a:tc>
                  <a:txBody>
                    <a:bodyPr/>
                    <a:lstStyle/>
                    <a:p>
                      <a:pPr algn="ctr"/>
                      <a:r>
                        <a:rPr lang="en-US" dirty="0">
                          <a:solidFill>
                            <a:schemeClr val="tx1"/>
                          </a:solidFill>
                        </a:rPr>
                        <a:t>1970</a:t>
                      </a:r>
                    </a:p>
                  </a:txBody>
                  <a:tcPr anchor="ctr">
                    <a:lnL>
                      <a:noFill/>
                    </a:lnL>
                    <a:lnR>
                      <a:noFill/>
                    </a:lnR>
                    <a:lnT>
                      <a:noFill/>
                    </a:lnT>
                    <a:lnB w="9525" cap="flat" cmpd="sng" algn="ctr">
                      <a:solidFill>
                        <a:srgbClr val="000000"/>
                      </a:solidFill>
                      <a:prstDash val="solid"/>
                      <a:round/>
                      <a:headEnd type="none" w="med" len="med"/>
                      <a:tailEnd type="none" w="med" len="med"/>
                    </a:lnB>
                    <a:solidFill>
                      <a:schemeClr val="accent4">
                        <a:lumMod val="75000"/>
                      </a:schemeClr>
                    </a:solidFill>
                  </a:tcPr>
                </a:tc>
                <a:tc rowSpan="2">
                  <a:txBody>
                    <a:bodyPr/>
                    <a:lstStyle/>
                    <a:p>
                      <a:pPr algn="ctr"/>
                      <a:r>
                        <a:rPr lang="en-US" dirty="0"/>
                        <a:t>= 394</a:t>
                      </a:r>
                    </a:p>
                  </a:txBody>
                  <a:tcPr anchor="ctr">
                    <a:lnL>
                      <a:noFill/>
                    </a:lnL>
                    <a:lnR>
                      <a:noFill/>
                    </a:lnR>
                    <a:lnT>
                      <a:noFill/>
                    </a:lnT>
                    <a:lnB>
                      <a:noFill/>
                    </a:lnB>
                    <a:solidFill>
                      <a:schemeClr val="accent4">
                        <a:lumMod val="75000"/>
                      </a:schemeClr>
                    </a:solidFill>
                  </a:tcPr>
                </a:tc>
                <a:extLst>
                  <a:ext uri="{0D108BD9-81ED-4DB2-BD59-A6C34878D82A}">
                    <a16:rowId xmlns:a16="http://schemas.microsoft.com/office/drawing/2014/main" val="10000"/>
                  </a:ext>
                </a:extLst>
              </a:tr>
              <a:tr h="297293">
                <a:tc vMerge="1">
                  <a:txBody>
                    <a:bodyPr/>
                    <a:lstStyle/>
                    <a:p>
                      <a:endParaRPr lang="en-US"/>
                    </a:p>
                  </a:txBody>
                  <a:tcPr/>
                </a:tc>
                <a:tc>
                  <a:txBody>
                    <a:bodyPr/>
                    <a:lstStyle/>
                    <a:p>
                      <a:pPr algn="ctr"/>
                      <a:r>
                        <a:rPr lang="en-US">
                          <a:effectLst/>
                        </a:rPr>
                        <a:t>5</a:t>
                      </a:r>
                    </a:p>
                  </a:txBody>
                  <a:tcPr anchor="ctr">
                    <a:lnL>
                      <a:noFill/>
                    </a:lnL>
                    <a:lnR>
                      <a:noFill/>
                    </a:lnR>
                    <a:lnT w="9525" cap="flat" cmpd="sng" algn="ctr">
                      <a:solidFill>
                        <a:srgbClr val="000000"/>
                      </a:solidFill>
                      <a:prstDash val="solid"/>
                      <a:round/>
                      <a:headEnd type="none" w="med" len="med"/>
                      <a:tailEnd type="none" w="med" len="med"/>
                    </a:lnT>
                    <a:lnB>
                      <a:noFill/>
                    </a:lnB>
                    <a:solidFill>
                      <a:schemeClr val="accent4">
                        <a:lumMod val="75000"/>
                      </a:schemeClr>
                    </a:solidFill>
                  </a:tcPr>
                </a:tc>
                <a:tc vMerge="1">
                  <a:txBody>
                    <a:bodyPr/>
                    <a:lstStyle/>
                    <a:p>
                      <a:endParaRPr lang="en-US"/>
                    </a:p>
                  </a:txBody>
                  <a:tcPr/>
                </a:tc>
                <a:tc>
                  <a:txBody>
                    <a:bodyPr/>
                    <a:lstStyle/>
                    <a:p>
                      <a:pPr algn="ctr"/>
                      <a:r>
                        <a:rPr lang="en-US" dirty="0">
                          <a:solidFill>
                            <a:schemeClr val="tx1"/>
                          </a:solidFill>
                          <a:effectLst/>
                        </a:rPr>
                        <a:t>5</a:t>
                      </a:r>
                    </a:p>
                  </a:txBody>
                  <a:tcPr anchor="ctr">
                    <a:lnL>
                      <a:noFill/>
                    </a:lnL>
                    <a:lnR>
                      <a:noFill/>
                    </a:lnR>
                    <a:lnT w="9525" cap="flat" cmpd="sng" algn="ctr">
                      <a:solidFill>
                        <a:srgbClr val="000000"/>
                      </a:solidFill>
                      <a:prstDash val="solid"/>
                      <a:round/>
                      <a:headEnd type="none" w="med" len="med"/>
                      <a:tailEnd type="none" w="med" len="med"/>
                    </a:lnT>
                    <a:lnB>
                      <a:noFill/>
                    </a:lnB>
                    <a:solidFill>
                      <a:schemeClr val="accent4">
                        <a:lumMod val="75000"/>
                      </a:schemeClr>
                    </a:solidFill>
                  </a:tcPr>
                </a:tc>
                <a:tc vMerge="1">
                  <a:txBody>
                    <a:bodyPr/>
                    <a:lstStyle/>
                    <a:p>
                      <a:endParaRPr lang="en-US"/>
                    </a:p>
                  </a:txBody>
                  <a:tcPr/>
                </a:tc>
                <a:extLst>
                  <a:ext uri="{0D108BD9-81ED-4DB2-BD59-A6C34878D82A}">
                    <a16:rowId xmlns:a16="http://schemas.microsoft.com/office/drawing/2014/main" val="10001"/>
                  </a:ext>
                </a:extLst>
              </a:tr>
            </a:tbl>
          </a:graphicData>
        </a:graphic>
      </p:graphicFrame>
      <p:sp>
        <p:nvSpPr>
          <p:cNvPr id="9" name="Rectangle 3"/>
          <p:cNvSpPr>
            <a:spLocks noChangeArrowheads="1"/>
          </p:cNvSpPr>
          <p:nvPr/>
        </p:nvSpPr>
        <p:spPr bwMode="auto">
          <a:xfrm>
            <a:off x="1752601" y="3426769"/>
            <a:ext cx="4424609"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fontAlgn="base">
              <a:spcBef>
                <a:spcPct val="0"/>
              </a:spcBef>
              <a:spcAft>
                <a:spcPct val="0"/>
              </a:spcAft>
            </a:pPr>
            <a:r>
              <a:rPr lang="en-US" sz="1300" b="1">
                <a:latin typeface="Arial" pitchFamily="34" charset="0"/>
                <a:cs typeface="Arial" pitchFamily="34" charset="0"/>
              </a:rPr>
              <a:t>Answer:</a:t>
            </a:r>
          </a:p>
          <a:p>
            <a:pPr eaLnBrk="0" fontAlgn="base" hangingPunct="0">
              <a:spcBef>
                <a:spcPct val="0"/>
              </a:spcBef>
              <a:spcAft>
                <a:spcPct val="0"/>
              </a:spcAft>
            </a:pPr>
            <a:r>
              <a:rPr lang="en-US" sz="1100">
                <a:latin typeface="Arial" pitchFamily="34" charset="0"/>
                <a:cs typeface="Arial" pitchFamily="34" charset="0"/>
              </a:rPr>
              <a:t>so the mean (average) height is 394 mm. Let's plot this on the chart:</a:t>
            </a:r>
            <a:endParaRPr lang="en-US">
              <a:latin typeface="Arial" pitchFamily="34" charset="0"/>
              <a:cs typeface="Arial" pitchFamily="34" charset="0"/>
            </a:endParaRPr>
          </a:p>
        </p:txBody>
      </p:sp>
      <p:pic>
        <p:nvPicPr>
          <p:cNvPr id="7173" name="Picture 5" descr="http://www.mathsisfun.com/data/images/statistics-dogs-mean.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3600" y="4267200"/>
            <a:ext cx="7696200" cy="2352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33058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Now, we calculate each dogs difference from the Mean:</a:t>
            </a:r>
            <a:br>
              <a:rPr lang="en-US" dirty="0"/>
            </a:br>
            <a:endParaRPr lang="en-US" dirty="0"/>
          </a:p>
          <a:p>
            <a:endParaRPr lang="en-GB" dirty="0"/>
          </a:p>
          <a:p>
            <a:endParaRPr lang="en-GB" dirty="0"/>
          </a:p>
          <a:p>
            <a:endParaRPr lang="en-GB" dirty="0"/>
          </a:p>
          <a:p>
            <a:endParaRPr lang="en-GB" dirty="0"/>
          </a:p>
          <a:p>
            <a:endParaRPr lang="en-US" dirty="0"/>
          </a:p>
          <a:p>
            <a:endParaRPr lang="en-US" dirty="0"/>
          </a:p>
          <a:p>
            <a:endParaRPr lang="en-US" dirty="0"/>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62200" y="3048000"/>
            <a:ext cx="7467600" cy="2438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0349681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Variance</a:t>
            </a:r>
          </a:p>
        </p:txBody>
      </p:sp>
      <p:sp>
        <p:nvSpPr>
          <p:cNvPr id="3" name="Content Placeholder 2"/>
          <p:cNvSpPr>
            <a:spLocks noGrp="1"/>
          </p:cNvSpPr>
          <p:nvPr>
            <p:ph idx="1"/>
          </p:nvPr>
        </p:nvSpPr>
        <p:spPr/>
        <p:txBody>
          <a:bodyPr/>
          <a:lstStyle/>
          <a:p>
            <a:endParaRPr lang="en-US" dirty="0"/>
          </a:p>
          <a:p>
            <a:endParaRPr lang="en-US"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0699" y="3048001"/>
            <a:ext cx="8637551" cy="26050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529442" y="2113837"/>
            <a:ext cx="8408953" cy="369332"/>
          </a:xfrm>
          <a:prstGeom prst="rect">
            <a:avLst/>
          </a:prstGeom>
        </p:spPr>
        <p:txBody>
          <a:bodyPr wrap="square">
            <a:spAutoFit/>
          </a:bodyPr>
          <a:lstStyle/>
          <a:p>
            <a:r>
              <a:rPr lang="en-US" dirty="0"/>
              <a:t>To calculate the Variance, take each difference, square it, and then average the result:</a:t>
            </a:r>
          </a:p>
        </p:txBody>
      </p:sp>
      <p:sp>
        <p:nvSpPr>
          <p:cNvPr id="5" name="Rectangle 4"/>
          <p:cNvSpPr/>
          <p:nvPr/>
        </p:nvSpPr>
        <p:spPr>
          <a:xfrm>
            <a:off x="1904998" y="6096000"/>
            <a:ext cx="2644314" cy="369332"/>
          </a:xfrm>
          <a:prstGeom prst="rect">
            <a:avLst/>
          </a:prstGeom>
        </p:spPr>
        <p:txBody>
          <a:bodyPr wrap="none">
            <a:spAutoFit/>
          </a:bodyPr>
          <a:lstStyle/>
          <a:p>
            <a:r>
              <a:rPr lang="en-US" dirty="0"/>
              <a:t>So, the Variance is </a:t>
            </a:r>
            <a:r>
              <a:rPr lang="en-US" b="1" dirty="0"/>
              <a:t>21,704</a:t>
            </a:r>
            <a:r>
              <a:rPr lang="en-US" dirty="0"/>
              <a:t>.</a:t>
            </a:r>
          </a:p>
        </p:txBody>
      </p:sp>
    </p:spTree>
    <p:extLst>
      <p:ext uri="{BB962C8B-B14F-4D97-AF65-F5344CB8AC3E}">
        <p14:creationId xmlns:p14="http://schemas.microsoft.com/office/powerpoint/2010/main" val="160551529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Standard Deviation</a:t>
            </a:r>
          </a:p>
        </p:txBody>
      </p:sp>
      <p:sp>
        <p:nvSpPr>
          <p:cNvPr id="3" name="Content Placeholder 2"/>
          <p:cNvSpPr>
            <a:spLocks noGrp="1"/>
          </p:cNvSpPr>
          <p:nvPr>
            <p:ph idx="1"/>
          </p:nvPr>
        </p:nvSpPr>
        <p:spPr>
          <a:xfrm>
            <a:off x="1828800" y="1981201"/>
            <a:ext cx="8229600" cy="4373563"/>
          </a:xfrm>
        </p:spPr>
        <p:txBody>
          <a:bodyPr>
            <a:normAutofit/>
          </a:bodyPr>
          <a:lstStyle/>
          <a:p>
            <a:r>
              <a:rPr lang="en-US" dirty="0"/>
              <a:t>And the Standard Deviation is just the square root of Variance, so:</a:t>
            </a:r>
          </a:p>
          <a:p>
            <a:r>
              <a:rPr lang="en-US" dirty="0"/>
              <a:t>Standard Deviation: </a:t>
            </a:r>
            <a:r>
              <a:rPr lang="en-US" b="1" dirty="0"/>
              <a:t>σ = √21,704 = 147.32...</a:t>
            </a:r>
            <a:r>
              <a:rPr lang="en-US" dirty="0"/>
              <a:t> = </a:t>
            </a:r>
            <a:r>
              <a:rPr lang="en-US" b="1" dirty="0"/>
              <a:t>147</a:t>
            </a:r>
            <a:r>
              <a:rPr lang="en-US" dirty="0"/>
              <a:t> (to the nearest mm)</a:t>
            </a:r>
          </a:p>
          <a:p>
            <a:endParaRPr lang="en-GB" dirty="0"/>
          </a:p>
          <a:p>
            <a:r>
              <a:rPr lang="en-US" dirty="0"/>
              <a:t>And the good thing about the Standard Deviation is that it is useful. </a:t>
            </a:r>
          </a:p>
          <a:p>
            <a:endParaRPr lang="en-US" dirty="0"/>
          </a:p>
          <a:p>
            <a:r>
              <a:rPr lang="en-US" dirty="0"/>
              <a:t>Now we can show which heights are within one Standard Deviation (147mm) of the Mean:</a:t>
            </a:r>
            <a:br>
              <a:rPr lang="en-US" dirty="0"/>
            </a:br>
            <a:endParaRPr lang="en-US" dirty="0"/>
          </a:p>
          <a:p>
            <a:endParaRPr lang="en-US" dirty="0"/>
          </a:p>
        </p:txBody>
      </p:sp>
    </p:spTree>
    <p:extLst>
      <p:ext uri="{BB962C8B-B14F-4D97-AF65-F5344CB8AC3E}">
        <p14:creationId xmlns:p14="http://schemas.microsoft.com/office/powerpoint/2010/main" val="417215606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http://www.mathsisfun.com/data/images/statistics-standard-deviation.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7400" y="838200"/>
            <a:ext cx="7848600" cy="239236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171700" y="4320545"/>
            <a:ext cx="7620000" cy="1477328"/>
          </a:xfrm>
          <a:prstGeom prst="rect">
            <a:avLst/>
          </a:prstGeom>
        </p:spPr>
        <p:txBody>
          <a:bodyPr wrap="square">
            <a:spAutoFit/>
          </a:bodyPr>
          <a:lstStyle/>
          <a:p>
            <a:r>
              <a:rPr lang="en-US" dirty="0"/>
              <a:t>So, using the Standard Deviation we have a "standard" way of knowing what is normal, and what is extra large or extra small.</a:t>
            </a:r>
          </a:p>
          <a:p>
            <a:endParaRPr lang="en-US" dirty="0"/>
          </a:p>
          <a:p>
            <a:r>
              <a:rPr lang="en-US" dirty="0"/>
              <a:t>So – we have 3 dogs within one SD and 2 dogs within 2 SDs of the mean.</a:t>
            </a:r>
          </a:p>
          <a:p>
            <a:endParaRPr lang="en-US" dirty="0"/>
          </a:p>
        </p:txBody>
      </p:sp>
    </p:spTree>
    <p:extLst>
      <p:ext uri="{BB962C8B-B14F-4D97-AF65-F5344CB8AC3E}">
        <p14:creationId xmlns:p14="http://schemas.microsoft.com/office/powerpoint/2010/main" val="388501139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ChangeArrowheads="1"/>
          </p:cNvSpPr>
          <p:nvPr/>
        </p:nvSpPr>
        <p:spPr bwMode="auto">
          <a:xfrm>
            <a:off x="3543300" y="1857375"/>
            <a:ext cx="9144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p>
        </p:txBody>
      </p:sp>
      <p:sp>
        <p:nvSpPr>
          <p:cNvPr id="11267" name="Rectangle 3"/>
          <p:cNvSpPr>
            <a:spLocks noChangeArrowheads="1"/>
          </p:cNvSpPr>
          <p:nvPr/>
        </p:nvSpPr>
        <p:spPr bwMode="auto">
          <a:xfrm>
            <a:off x="2692400" y="2251075"/>
            <a:ext cx="9144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p>
        </p:txBody>
      </p:sp>
      <p:sp>
        <p:nvSpPr>
          <p:cNvPr id="11269" name="Text Box 6"/>
          <p:cNvSpPr txBox="1">
            <a:spLocks noChangeArrowheads="1"/>
          </p:cNvSpPr>
          <p:nvPr/>
        </p:nvSpPr>
        <p:spPr bwMode="auto">
          <a:xfrm>
            <a:off x="179614" y="240044"/>
            <a:ext cx="11854543" cy="1077218"/>
          </a:xfrm>
          <a:prstGeom prst="rect">
            <a:avLst/>
          </a:prstGeom>
          <a:solidFill>
            <a:schemeClr val="tx1"/>
          </a:solidFill>
          <a:ln>
            <a:noFill/>
          </a:ln>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50000"/>
              </a:spcBef>
            </a:pPr>
            <a:r>
              <a:rPr lang="en-GB" sz="3200" b="1" i="1" dirty="0">
                <a:solidFill>
                  <a:schemeClr val="bg2"/>
                </a:solidFill>
              </a:rPr>
              <a:t>Relationship between the normal curve and the standard deviation:</a:t>
            </a:r>
          </a:p>
        </p:txBody>
      </p:sp>
      <p:graphicFrame>
        <p:nvGraphicFramePr>
          <p:cNvPr id="3" name="Diagram 2"/>
          <p:cNvGraphicFramePr/>
          <p:nvPr/>
        </p:nvGraphicFramePr>
        <p:xfrm>
          <a:off x="1797050" y="5181600"/>
          <a:ext cx="8686800" cy="14773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96" name="Picture 24" descr="http://files.campus.edublogs.org/blog.nus.edu.sg/dist/f/1816/files/2012/01/normal_curve-1ftn8yh.gif"/>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176587" y="1410832"/>
            <a:ext cx="5738813" cy="3505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988361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1631951" y="719763"/>
            <a:ext cx="4083050" cy="27238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b="1" dirty="0"/>
              <a:t>e.g. IQ is normally distributed (mean = 100, SD = 15).</a:t>
            </a:r>
          </a:p>
          <a:p>
            <a:pPr eaLnBrk="1" hangingPunct="1">
              <a:spcBef>
                <a:spcPct val="50000"/>
              </a:spcBef>
            </a:pPr>
            <a:r>
              <a:rPr lang="en-GB" b="1" dirty="0"/>
              <a:t>68% of people have IQs between 85 and 115 (100 +/- 15).</a:t>
            </a:r>
          </a:p>
          <a:p>
            <a:pPr eaLnBrk="1" hangingPunct="1">
              <a:spcBef>
                <a:spcPct val="50000"/>
              </a:spcBef>
            </a:pPr>
            <a:r>
              <a:rPr lang="en-GB" b="1" dirty="0"/>
              <a:t>95% have IQs between 70 and 130 (100 +/- (2*15).</a:t>
            </a:r>
          </a:p>
          <a:p>
            <a:pPr eaLnBrk="1" hangingPunct="1">
              <a:spcBef>
                <a:spcPct val="50000"/>
              </a:spcBef>
            </a:pPr>
            <a:r>
              <a:rPr lang="en-GB" b="1" dirty="0"/>
              <a:t>99.7% have IQs between 55 and 145 (100 +/- (3*15).</a:t>
            </a:r>
          </a:p>
        </p:txBody>
      </p:sp>
      <p:grpSp>
        <p:nvGrpSpPr>
          <p:cNvPr id="15363" name="Group 17"/>
          <p:cNvGrpSpPr>
            <a:grpSpLocks/>
          </p:cNvGrpSpPr>
          <p:nvPr/>
        </p:nvGrpSpPr>
        <p:grpSpPr bwMode="auto">
          <a:xfrm>
            <a:off x="6019800" y="755650"/>
            <a:ext cx="4573844" cy="3067242"/>
            <a:chOff x="672" y="2256"/>
            <a:chExt cx="4416" cy="2059"/>
          </a:xfrm>
        </p:grpSpPr>
        <p:sp>
          <p:nvSpPr>
            <p:cNvPr id="15364" name="Text Box 13"/>
            <p:cNvSpPr txBox="1">
              <a:spLocks noChangeArrowheads="1"/>
            </p:cNvSpPr>
            <p:nvPr/>
          </p:nvSpPr>
          <p:spPr bwMode="auto">
            <a:xfrm>
              <a:off x="1249" y="3840"/>
              <a:ext cx="3695" cy="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b="1" dirty="0"/>
                <a:t> </a:t>
              </a:r>
              <a:r>
                <a:rPr lang="en-GB" sz="2000" b="1" dirty="0"/>
                <a:t>85 (mean - 1 SD)                 115 (mean + 1 SD)</a:t>
              </a:r>
            </a:p>
          </p:txBody>
        </p:sp>
        <p:grpSp>
          <p:nvGrpSpPr>
            <p:cNvPr id="15365" name="Group 16"/>
            <p:cNvGrpSpPr>
              <a:grpSpLocks/>
            </p:cNvGrpSpPr>
            <p:nvPr/>
          </p:nvGrpSpPr>
          <p:grpSpPr bwMode="auto">
            <a:xfrm>
              <a:off x="672" y="2256"/>
              <a:ext cx="4416" cy="1488"/>
              <a:chOff x="960" y="2400"/>
              <a:chExt cx="3584" cy="1008"/>
            </a:xfrm>
          </p:grpSpPr>
          <p:grpSp>
            <p:nvGrpSpPr>
              <p:cNvPr id="15366" name="Group 15"/>
              <p:cNvGrpSpPr>
                <a:grpSpLocks/>
              </p:cNvGrpSpPr>
              <p:nvPr/>
            </p:nvGrpSpPr>
            <p:grpSpPr bwMode="auto">
              <a:xfrm>
                <a:off x="960" y="2400"/>
                <a:ext cx="3584" cy="1008"/>
                <a:chOff x="768" y="2928"/>
                <a:chExt cx="3584" cy="1008"/>
              </a:xfrm>
            </p:grpSpPr>
            <p:grpSp>
              <p:nvGrpSpPr>
                <p:cNvPr id="15368" name="Group 2"/>
                <p:cNvGrpSpPr>
                  <a:grpSpLocks/>
                </p:cNvGrpSpPr>
                <p:nvPr/>
              </p:nvGrpSpPr>
              <p:grpSpPr bwMode="auto">
                <a:xfrm>
                  <a:off x="768" y="2928"/>
                  <a:ext cx="3584" cy="1008"/>
                  <a:chOff x="336" y="1152"/>
                  <a:chExt cx="3456" cy="2352"/>
                </a:xfrm>
              </p:grpSpPr>
              <p:grpSp>
                <p:nvGrpSpPr>
                  <p:cNvPr id="15372" name="Group 3"/>
                  <p:cNvGrpSpPr>
                    <a:grpSpLocks/>
                  </p:cNvGrpSpPr>
                  <p:nvPr/>
                </p:nvGrpSpPr>
                <p:grpSpPr bwMode="auto">
                  <a:xfrm>
                    <a:off x="336" y="1440"/>
                    <a:ext cx="3456" cy="2016"/>
                    <a:chOff x="192" y="3360"/>
                    <a:chExt cx="3456" cy="2016"/>
                  </a:xfrm>
                </p:grpSpPr>
                <p:sp>
                  <p:nvSpPr>
                    <p:cNvPr id="15374" name="Line 4"/>
                    <p:cNvSpPr>
                      <a:spLocks noChangeShapeType="1"/>
                    </p:cNvSpPr>
                    <p:nvPr/>
                  </p:nvSpPr>
                  <p:spPr bwMode="auto">
                    <a:xfrm>
                      <a:off x="192" y="5184"/>
                      <a:ext cx="3456"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5375" name="Freeform 5"/>
                    <p:cNvSpPr>
                      <a:spLocks/>
                    </p:cNvSpPr>
                    <p:nvPr/>
                  </p:nvSpPr>
                  <p:spPr bwMode="auto">
                    <a:xfrm>
                      <a:off x="432" y="3600"/>
                      <a:ext cx="1569" cy="1536"/>
                    </a:xfrm>
                    <a:custGeom>
                      <a:avLst/>
                      <a:gdLst>
                        <a:gd name="T0" fmla="*/ 961 w 1774"/>
                        <a:gd name="T1" fmla="*/ 0 h 1895"/>
                        <a:gd name="T2" fmla="*/ 911 w 1774"/>
                        <a:gd name="T3" fmla="*/ 10 h 1895"/>
                        <a:gd name="T4" fmla="*/ 877 w 1774"/>
                        <a:gd name="T5" fmla="*/ 15 h 1895"/>
                        <a:gd name="T6" fmla="*/ 830 w 1774"/>
                        <a:gd name="T7" fmla="*/ 27 h 1895"/>
                        <a:gd name="T8" fmla="*/ 754 w 1774"/>
                        <a:gd name="T9" fmla="*/ 69 h 1895"/>
                        <a:gd name="T10" fmla="*/ 722 w 1774"/>
                        <a:gd name="T11" fmla="*/ 96 h 1895"/>
                        <a:gd name="T12" fmla="*/ 714 w 1774"/>
                        <a:gd name="T13" fmla="*/ 111 h 1895"/>
                        <a:gd name="T14" fmla="*/ 680 w 1774"/>
                        <a:gd name="T15" fmla="*/ 138 h 1895"/>
                        <a:gd name="T16" fmla="*/ 607 w 1774"/>
                        <a:gd name="T17" fmla="*/ 297 h 1895"/>
                        <a:gd name="T18" fmla="*/ 584 w 1774"/>
                        <a:gd name="T19" fmla="*/ 344 h 1895"/>
                        <a:gd name="T20" fmla="*/ 517 w 1774"/>
                        <a:gd name="T21" fmla="*/ 451 h 1895"/>
                        <a:gd name="T22" fmla="*/ 493 w 1774"/>
                        <a:gd name="T23" fmla="*/ 482 h 1895"/>
                        <a:gd name="T24" fmla="*/ 484 w 1774"/>
                        <a:gd name="T25" fmla="*/ 498 h 1895"/>
                        <a:gd name="T26" fmla="*/ 468 w 1774"/>
                        <a:gd name="T27" fmla="*/ 509 h 1895"/>
                        <a:gd name="T28" fmla="*/ 353 w 1774"/>
                        <a:gd name="T29" fmla="*/ 584 h 1895"/>
                        <a:gd name="T30" fmla="*/ 303 w 1774"/>
                        <a:gd name="T31" fmla="*/ 605 h 1895"/>
                        <a:gd name="T32" fmla="*/ 254 w 1774"/>
                        <a:gd name="T33" fmla="*/ 615 h 1895"/>
                        <a:gd name="T34" fmla="*/ 115 w 1774"/>
                        <a:gd name="T35" fmla="*/ 647 h 1895"/>
                        <a:gd name="T36" fmla="*/ 50 w 1774"/>
                        <a:gd name="T37" fmla="*/ 657 h 1895"/>
                        <a:gd name="T38" fmla="*/ 0 w 1774"/>
                        <a:gd name="T39" fmla="*/ 663 h 189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774"/>
                        <a:gd name="T61" fmla="*/ 0 h 1895"/>
                        <a:gd name="T62" fmla="*/ 1774 w 1774"/>
                        <a:gd name="T63" fmla="*/ 1895 h 189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774" h="1895">
                          <a:moveTo>
                            <a:pt x="1774" y="0"/>
                          </a:moveTo>
                          <a:cubicBezTo>
                            <a:pt x="1744" y="10"/>
                            <a:pt x="1714" y="22"/>
                            <a:pt x="1683" y="30"/>
                          </a:cubicBezTo>
                          <a:cubicBezTo>
                            <a:pt x="1663" y="35"/>
                            <a:pt x="1642" y="39"/>
                            <a:pt x="1622" y="45"/>
                          </a:cubicBezTo>
                          <a:cubicBezTo>
                            <a:pt x="1591" y="54"/>
                            <a:pt x="1531" y="76"/>
                            <a:pt x="1531" y="76"/>
                          </a:cubicBezTo>
                          <a:cubicBezTo>
                            <a:pt x="1492" y="135"/>
                            <a:pt x="1461" y="175"/>
                            <a:pt x="1395" y="197"/>
                          </a:cubicBezTo>
                          <a:cubicBezTo>
                            <a:pt x="1358" y="309"/>
                            <a:pt x="1412" y="175"/>
                            <a:pt x="1334" y="273"/>
                          </a:cubicBezTo>
                          <a:cubicBezTo>
                            <a:pt x="1324" y="285"/>
                            <a:pt x="1326" y="304"/>
                            <a:pt x="1319" y="318"/>
                          </a:cubicBezTo>
                          <a:cubicBezTo>
                            <a:pt x="1299" y="359"/>
                            <a:pt x="1288" y="365"/>
                            <a:pt x="1258" y="394"/>
                          </a:cubicBezTo>
                          <a:cubicBezTo>
                            <a:pt x="1220" y="547"/>
                            <a:pt x="1163" y="697"/>
                            <a:pt x="1122" y="849"/>
                          </a:cubicBezTo>
                          <a:cubicBezTo>
                            <a:pt x="1110" y="895"/>
                            <a:pt x="1085" y="938"/>
                            <a:pt x="1077" y="985"/>
                          </a:cubicBezTo>
                          <a:cubicBezTo>
                            <a:pt x="1057" y="1098"/>
                            <a:pt x="1039" y="1207"/>
                            <a:pt x="955" y="1288"/>
                          </a:cubicBezTo>
                          <a:cubicBezTo>
                            <a:pt x="917" y="1405"/>
                            <a:pt x="968" y="1261"/>
                            <a:pt x="910" y="1379"/>
                          </a:cubicBezTo>
                          <a:cubicBezTo>
                            <a:pt x="903" y="1393"/>
                            <a:pt x="903" y="1411"/>
                            <a:pt x="895" y="1425"/>
                          </a:cubicBezTo>
                          <a:cubicBezTo>
                            <a:pt x="888" y="1437"/>
                            <a:pt x="873" y="1444"/>
                            <a:pt x="864" y="1455"/>
                          </a:cubicBezTo>
                          <a:cubicBezTo>
                            <a:pt x="802" y="1537"/>
                            <a:pt x="755" y="1633"/>
                            <a:pt x="652" y="1667"/>
                          </a:cubicBezTo>
                          <a:cubicBezTo>
                            <a:pt x="622" y="1687"/>
                            <a:pt x="596" y="1717"/>
                            <a:pt x="561" y="1728"/>
                          </a:cubicBezTo>
                          <a:cubicBezTo>
                            <a:pt x="531" y="1738"/>
                            <a:pt x="470" y="1758"/>
                            <a:pt x="470" y="1758"/>
                          </a:cubicBezTo>
                          <a:cubicBezTo>
                            <a:pt x="408" y="1822"/>
                            <a:pt x="297" y="1829"/>
                            <a:pt x="213" y="1849"/>
                          </a:cubicBezTo>
                          <a:cubicBezTo>
                            <a:pt x="172" y="1859"/>
                            <a:pt x="132" y="1870"/>
                            <a:pt x="91" y="1880"/>
                          </a:cubicBezTo>
                          <a:cubicBezTo>
                            <a:pt x="61" y="1888"/>
                            <a:pt x="0" y="1895"/>
                            <a:pt x="0" y="1895"/>
                          </a:cubicBezTo>
                        </a:path>
                      </a:pathLst>
                    </a:custGeom>
                    <a:noFill/>
                    <a:ln w="38100">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376" name="Freeform 6"/>
                    <p:cNvSpPr>
                      <a:spLocks/>
                    </p:cNvSpPr>
                    <p:nvPr/>
                  </p:nvSpPr>
                  <p:spPr bwMode="auto">
                    <a:xfrm flipH="1">
                      <a:off x="2016" y="3600"/>
                      <a:ext cx="1584" cy="1536"/>
                    </a:xfrm>
                    <a:custGeom>
                      <a:avLst/>
                      <a:gdLst>
                        <a:gd name="T0" fmla="*/ 1007 w 1774"/>
                        <a:gd name="T1" fmla="*/ 0 h 1895"/>
                        <a:gd name="T2" fmla="*/ 955 w 1774"/>
                        <a:gd name="T3" fmla="*/ 10 h 1895"/>
                        <a:gd name="T4" fmla="*/ 921 w 1774"/>
                        <a:gd name="T5" fmla="*/ 15 h 1895"/>
                        <a:gd name="T6" fmla="*/ 869 w 1774"/>
                        <a:gd name="T7" fmla="*/ 27 h 1895"/>
                        <a:gd name="T8" fmla="*/ 793 w 1774"/>
                        <a:gd name="T9" fmla="*/ 69 h 1895"/>
                        <a:gd name="T10" fmla="*/ 756 w 1774"/>
                        <a:gd name="T11" fmla="*/ 96 h 1895"/>
                        <a:gd name="T12" fmla="*/ 748 w 1774"/>
                        <a:gd name="T13" fmla="*/ 111 h 1895"/>
                        <a:gd name="T14" fmla="*/ 714 w 1774"/>
                        <a:gd name="T15" fmla="*/ 138 h 1895"/>
                        <a:gd name="T16" fmla="*/ 637 w 1774"/>
                        <a:gd name="T17" fmla="*/ 297 h 1895"/>
                        <a:gd name="T18" fmla="*/ 612 w 1774"/>
                        <a:gd name="T19" fmla="*/ 344 h 1895"/>
                        <a:gd name="T20" fmla="*/ 542 w 1774"/>
                        <a:gd name="T21" fmla="*/ 451 h 1895"/>
                        <a:gd name="T22" fmla="*/ 517 w 1774"/>
                        <a:gd name="T23" fmla="*/ 482 h 1895"/>
                        <a:gd name="T24" fmla="*/ 508 w 1774"/>
                        <a:gd name="T25" fmla="*/ 498 h 1895"/>
                        <a:gd name="T26" fmla="*/ 489 w 1774"/>
                        <a:gd name="T27" fmla="*/ 509 h 1895"/>
                        <a:gd name="T28" fmla="*/ 370 w 1774"/>
                        <a:gd name="T29" fmla="*/ 584 h 1895"/>
                        <a:gd name="T30" fmla="*/ 318 w 1774"/>
                        <a:gd name="T31" fmla="*/ 605 h 1895"/>
                        <a:gd name="T32" fmla="*/ 267 w 1774"/>
                        <a:gd name="T33" fmla="*/ 615 h 1895"/>
                        <a:gd name="T34" fmla="*/ 121 w 1774"/>
                        <a:gd name="T35" fmla="*/ 647 h 1895"/>
                        <a:gd name="T36" fmla="*/ 51 w 1774"/>
                        <a:gd name="T37" fmla="*/ 657 h 1895"/>
                        <a:gd name="T38" fmla="*/ 0 w 1774"/>
                        <a:gd name="T39" fmla="*/ 663 h 189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774"/>
                        <a:gd name="T61" fmla="*/ 0 h 1895"/>
                        <a:gd name="T62" fmla="*/ 1774 w 1774"/>
                        <a:gd name="T63" fmla="*/ 1895 h 189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774" h="1895">
                          <a:moveTo>
                            <a:pt x="1774" y="0"/>
                          </a:moveTo>
                          <a:cubicBezTo>
                            <a:pt x="1744" y="10"/>
                            <a:pt x="1714" y="22"/>
                            <a:pt x="1683" y="30"/>
                          </a:cubicBezTo>
                          <a:cubicBezTo>
                            <a:pt x="1663" y="35"/>
                            <a:pt x="1642" y="39"/>
                            <a:pt x="1622" y="45"/>
                          </a:cubicBezTo>
                          <a:cubicBezTo>
                            <a:pt x="1591" y="54"/>
                            <a:pt x="1531" y="76"/>
                            <a:pt x="1531" y="76"/>
                          </a:cubicBezTo>
                          <a:cubicBezTo>
                            <a:pt x="1492" y="135"/>
                            <a:pt x="1461" y="175"/>
                            <a:pt x="1395" y="197"/>
                          </a:cubicBezTo>
                          <a:cubicBezTo>
                            <a:pt x="1358" y="309"/>
                            <a:pt x="1412" y="175"/>
                            <a:pt x="1334" y="273"/>
                          </a:cubicBezTo>
                          <a:cubicBezTo>
                            <a:pt x="1324" y="285"/>
                            <a:pt x="1326" y="304"/>
                            <a:pt x="1319" y="318"/>
                          </a:cubicBezTo>
                          <a:cubicBezTo>
                            <a:pt x="1299" y="359"/>
                            <a:pt x="1288" y="365"/>
                            <a:pt x="1258" y="394"/>
                          </a:cubicBezTo>
                          <a:cubicBezTo>
                            <a:pt x="1220" y="547"/>
                            <a:pt x="1163" y="697"/>
                            <a:pt x="1122" y="849"/>
                          </a:cubicBezTo>
                          <a:cubicBezTo>
                            <a:pt x="1110" y="895"/>
                            <a:pt x="1085" y="938"/>
                            <a:pt x="1077" y="985"/>
                          </a:cubicBezTo>
                          <a:cubicBezTo>
                            <a:pt x="1057" y="1098"/>
                            <a:pt x="1039" y="1207"/>
                            <a:pt x="955" y="1288"/>
                          </a:cubicBezTo>
                          <a:cubicBezTo>
                            <a:pt x="917" y="1405"/>
                            <a:pt x="968" y="1261"/>
                            <a:pt x="910" y="1379"/>
                          </a:cubicBezTo>
                          <a:cubicBezTo>
                            <a:pt x="903" y="1393"/>
                            <a:pt x="903" y="1411"/>
                            <a:pt x="895" y="1425"/>
                          </a:cubicBezTo>
                          <a:cubicBezTo>
                            <a:pt x="888" y="1437"/>
                            <a:pt x="873" y="1444"/>
                            <a:pt x="864" y="1455"/>
                          </a:cubicBezTo>
                          <a:cubicBezTo>
                            <a:pt x="802" y="1537"/>
                            <a:pt x="755" y="1633"/>
                            <a:pt x="652" y="1667"/>
                          </a:cubicBezTo>
                          <a:cubicBezTo>
                            <a:pt x="622" y="1687"/>
                            <a:pt x="596" y="1717"/>
                            <a:pt x="561" y="1728"/>
                          </a:cubicBezTo>
                          <a:cubicBezTo>
                            <a:pt x="531" y="1738"/>
                            <a:pt x="470" y="1758"/>
                            <a:pt x="470" y="1758"/>
                          </a:cubicBezTo>
                          <a:cubicBezTo>
                            <a:pt x="408" y="1822"/>
                            <a:pt x="297" y="1829"/>
                            <a:pt x="213" y="1849"/>
                          </a:cubicBezTo>
                          <a:cubicBezTo>
                            <a:pt x="172" y="1859"/>
                            <a:pt x="132" y="1870"/>
                            <a:pt x="91" y="1880"/>
                          </a:cubicBezTo>
                          <a:cubicBezTo>
                            <a:pt x="61" y="1888"/>
                            <a:pt x="0" y="1895"/>
                            <a:pt x="0" y="1895"/>
                          </a:cubicBezTo>
                        </a:path>
                      </a:pathLst>
                    </a:custGeom>
                    <a:noFill/>
                    <a:ln w="38100">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377" name="Line 7"/>
                    <p:cNvSpPr>
                      <a:spLocks noChangeShapeType="1"/>
                    </p:cNvSpPr>
                    <p:nvPr/>
                  </p:nvSpPr>
                  <p:spPr bwMode="auto">
                    <a:xfrm flipH="1">
                      <a:off x="2016" y="3360"/>
                      <a:ext cx="0" cy="2016"/>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sp>
                <p:nvSpPr>
                  <p:cNvPr id="15373" name="Line 8"/>
                  <p:cNvSpPr>
                    <a:spLocks noChangeShapeType="1"/>
                  </p:cNvSpPr>
                  <p:nvPr/>
                </p:nvSpPr>
                <p:spPr bwMode="auto">
                  <a:xfrm>
                    <a:off x="432" y="1152"/>
                    <a:ext cx="0" cy="2352"/>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sp>
              <p:nvSpPr>
                <p:cNvPr id="15369" name="Line 10"/>
                <p:cNvSpPr>
                  <a:spLocks noChangeShapeType="1"/>
                </p:cNvSpPr>
                <p:nvPr/>
              </p:nvSpPr>
              <p:spPr bwMode="auto">
                <a:xfrm>
                  <a:off x="1984" y="2988"/>
                  <a:ext cx="0" cy="93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5370" name="Line 11"/>
                <p:cNvSpPr>
                  <a:spLocks noChangeShapeType="1"/>
                </p:cNvSpPr>
                <p:nvPr/>
              </p:nvSpPr>
              <p:spPr bwMode="auto">
                <a:xfrm>
                  <a:off x="3264" y="2988"/>
                  <a:ext cx="0" cy="93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5371" name="Line 12"/>
                <p:cNvSpPr>
                  <a:spLocks noChangeShapeType="1"/>
                </p:cNvSpPr>
                <p:nvPr/>
              </p:nvSpPr>
              <p:spPr bwMode="auto">
                <a:xfrm>
                  <a:off x="1968" y="3648"/>
                  <a:ext cx="1280" cy="0"/>
                </a:xfrm>
                <a:prstGeom prst="line">
                  <a:avLst/>
                </a:prstGeom>
                <a:noFill/>
                <a:ln w="3175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US"/>
                </a:p>
              </p:txBody>
            </p:sp>
          </p:grpSp>
          <p:sp>
            <p:nvSpPr>
              <p:cNvPr id="15367" name="Text Box 14"/>
              <p:cNvSpPr txBox="1">
                <a:spLocks noChangeArrowheads="1"/>
              </p:cNvSpPr>
              <p:nvPr/>
            </p:nvSpPr>
            <p:spPr bwMode="auto">
              <a:xfrm>
                <a:off x="2496" y="2832"/>
                <a:ext cx="704" cy="171"/>
              </a:xfrm>
              <a:prstGeom prst="rect">
                <a:avLst/>
              </a:prstGeom>
              <a:solidFill>
                <a:schemeClr val="bg1"/>
              </a:solidFill>
              <a:ln w="9525">
                <a:solidFill>
                  <a:schemeClr val="tx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50000"/>
                  </a:spcBef>
                </a:pPr>
                <a:r>
                  <a:rPr lang="en-GB" b="1" dirty="0"/>
                  <a:t>68%</a:t>
                </a:r>
              </a:p>
            </p:txBody>
          </p:sp>
        </p:grpSp>
      </p:grpSp>
      <p:sp>
        <p:nvSpPr>
          <p:cNvPr id="18" name="Text Box 2"/>
          <p:cNvSpPr txBox="1">
            <a:spLocks noChangeArrowheads="1"/>
          </p:cNvSpPr>
          <p:nvPr/>
        </p:nvSpPr>
        <p:spPr bwMode="auto">
          <a:xfrm>
            <a:off x="1825567" y="4191001"/>
            <a:ext cx="8618931" cy="216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b="1" dirty="0"/>
              <a:t>We can tell a lot about a population just from knowing the mean, SD, and that scores are normally distributed. </a:t>
            </a:r>
          </a:p>
          <a:p>
            <a:pPr eaLnBrk="1" hangingPunct="1">
              <a:spcBef>
                <a:spcPct val="50000"/>
              </a:spcBef>
            </a:pPr>
            <a:r>
              <a:rPr lang="en-GB" b="1" dirty="0"/>
              <a:t>If we encounter someone with a particular score, we can assess how they stand in relation to the rest of their group.</a:t>
            </a:r>
          </a:p>
          <a:p>
            <a:pPr eaLnBrk="1" hangingPunct="1">
              <a:spcBef>
                <a:spcPct val="50000"/>
              </a:spcBef>
            </a:pPr>
            <a:r>
              <a:rPr lang="en-GB" b="1" dirty="0"/>
              <a:t>e.g. someone with an IQ of 145 is quite unusual (3 SDs above the mean). </a:t>
            </a:r>
          </a:p>
          <a:p>
            <a:pPr eaLnBrk="1" hangingPunct="1">
              <a:spcBef>
                <a:spcPct val="50000"/>
              </a:spcBef>
            </a:pPr>
            <a:r>
              <a:rPr lang="en-GB" b="1" dirty="0"/>
              <a:t>IQs of 3 SDs or above occur in only 0.15% of the population [ (100-99.7) / 2 ].</a:t>
            </a:r>
          </a:p>
        </p:txBody>
      </p:sp>
    </p:spTree>
    <p:extLst>
      <p:ext uri="{BB962C8B-B14F-4D97-AF65-F5344CB8AC3E}">
        <p14:creationId xmlns:p14="http://schemas.microsoft.com/office/powerpoint/2010/main" val="106680448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Types of Numerical Data</a:t>
            </a:r>
          </a:p>
        </p:txBody>
      </p:sp>
      <p:sp>
        <p:nvSpPr>
          <p:cNvPr id="5" name="Subtitle 4"/>
          <p:cNvSpPr>
            <a:spLocks noGrp="1"/>
          </p:cNvSpPr>
          <p:nvPr>
            <p:ph type="subTitle" idx="1"/>
          </p:nvPr>
        </p:nvSpPr>
        <p:spPr/>
        <p:txBody>
          <a:bodyPr/>
          <a:lstStyle/>
          <a:p>
            <a:r>
              <a:rPr lang="en-GB" dirty="0"/>
              <a:t>M5X02252 – Applied Research Skills</a:t>
            </a:r>
          </a:p>
          <a:p>
            <a:endParaRPr lang="en-GB" dirty="0"/>
          </a:p>
        </p:txBody>
      </p:sp>
    </p:spTree>
    <p:extLst>
      <p:ext uri="{BB962C8B-B14F-4D97-AF65-F5344CB8AC3E}">
        <p14:creationId xmlns:p14="http://schemas.microsoft.com/office/powerpoint/2010/main" val="181524746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pPr>
              <a:defRPr/>
            </a:pPr>
            <a:r>
              <a:rPr lang="en-GB" dirty="0"/>
              <a:t>Categorical/Nominal data</a:t>
            </a:r>
            <a:endParaRPr lang="en-US" dirty="0"/>
          </a:p>
        </p:txBody>
      </p:sp>
      <p:sp>
        <p:nvSpPr>
          <p:cNvPr id="91139" name="Rectangle 3"/>
          <p:cNvSpPr>
            <a:spLocks noGrp="1" noChangeArrowheads="1"/>
          </p:cNvSpPr>
          <p:nvPr>
            <p:ph idx="1"/>
          </p:nvPr>
        </p:nvSpPr>
        <p:spPr>
          <a:xfrm>
            <a:off x="1828800" y="3352801"/>
            <a:ext cx="8686800" cy="3101975"/>
          </a:xfrm>
        </p:spPr>
        <p:txBody>
          <a:bodyPr rtlCol="0">
            <a:normAutofit/>
          </a:bodyPr>
          <a:lstStyle/>
          <a:p>
            <a:pPr marL="0" lvl="1" indent="0">
              <a:spcAft>
                <a:spcPts val="0"/>
              </a:spcAft>
              <a:buNone/>
              <a:defRPr/>
            </a:pPr>
            <a:endParaRPr lang="en-GB" sz="1000" dirty="0"/>
          </a:p>
          <a:p>
            <a:pPr marL="0" lvl="1" indent="0">
              <a:buNone/>
              <a:defRPr/>
            </a:pPr>
            <a:r>
              <a:rPr lang="en-GB" sz="2600" dirty="0"/>
              <a:t>Important to note that only ONE category should be used, therefore when seeking to categorise, it must be ensured that the cases are distinct and separate. </a:t>
            </a:r>
          </a:p>
          <a:p>
            <a:pPr marL="0" lvl="1" indent="0">
              <a:buNone/>
              <a:defRPr/>
            </a:pPr>
            <a:endParaRPr lang="en-GB" sz="2600" dirty="0"/>
          </a:p>
          <a:p>
            <a:pPr marL="0" lvl="1" indent="0">
              <a:buNone/>
              <a:defRPr/>
            </a:pPr>
            <a:r>
              <a:rPr lang="en-GB" sz="2600" dirty="0"/>
              <a:t>Number of participants in each category is counted</a:t>
            </a:r>
          </a:p>
          <a:p>
            <a:pPr marL="0" lvl="1" indent="0">
              <a:buNone/>
              <a:defRPr/>
            </a:pPr>
            <a:r>
              <a:rPr lang="en-GB" sz="2600" dirty="0"/>
              <a:t>Data in form of frequencies of occurrence</a:t>
            </a:r>
          </a:p>
          <a:p>
            <a:pPr marL="0" indent="0">
              <a:spcBef>
                <a:spcPts val="0"/>
              </a:spcBef>
              <a:spcAft>
                <a:spcPts val="0"/>
              </a:spcAft>
              <a:buNone/>
              <a:defRPr/>
            </a:pPr>
            <a:endParaRPr lang="en-US" sz="2800" dirty="0"/>
          </a:p>
        </p:txBody>
      </p:sp>
      <p:sp>
        <p:nvSpPr>
          <p:cNvPr id="2" name="Rectangle 1"/>
          <p:cNvSpPr/>
          <p:nvPr/>
        </p:nvSpPr>
        <p:spPr>
          <a:xfrm>
            <a:off x="2106384" y="2013973"/>
            <a:ext cx="8180615" cy="1089529"/>
          </a:xfrm>
          <a:prstGeom prst="rect">
            <a:avLst/>
          </a:prstGeom>
          <a:solidFill>
            <a:schemeClr val="accent1">
              <a:lumMod val="60000"/>
              <a:lumOff val="40000"/>
            </a:schemeClr>
          </a:solidFill>
          <a:ln>
            <a:solidFill>
              <a:srgbClr val="000000"/>
            </a:solidFill>
          </a:ln>
        </p:spPr>
        <p:txBody>
          <a:bodyPr wrap="square">
            <a:spAutoFit/>
          </a:bodyPr>
          <a:lstStyle/>
          <a:p>
            <a:pPr algn="ctr">
              <a:lnSpc>
                <a:spcPct val="90000"/>
              </a:lnSpc>
              <a:defRPr/>
            </a:pPr>
            <a:r>
              <a:rPr lang="en-GB" dirty="0">
                <a:solidFill>
                  <a:prstClr val="black"/>
                </a:solidFill>
              </a:rPr>
              <a:t>Distinct categories, such as an Equal Opportunities  form that asks about your ‘ethnic’ group</a:t>
            </a:r>
          </a:p>
          <a:p>
            <a:pPr marL="609600" indent="-609600">
              <a:lnSpc>
                <a:spcPct val="90000"/>
              </a:lnSpc>
              <a:buFont typeface="Wingdings 2"/>
              <a:buChar char=""/>
              <a:defRPr/>
            </a:pPr>
            <a:endParaRPr lang="en-GB" dirty="0">
              <a:solidFill>
                <a:srgbClr val="93A299"/>
              </a:solidFill>
            </a:endParaRPr>
          </a:p>
          <a:p>
            <a:pPr marL="514350" indent="-514350">
              <a:lnSpc>
                <a:spcPct val="90000"/>
              </a:lnSpc>
              <a:buFont typeface="Wingdings" pitchFamily="2" charset="2"/>
              <a:buAutoNum type="arabicPeriod"/>
              <a:defRPr/>
            </a:pPr>
            <a:r>
              <a:rPr lang="en-GB" dirty="0">
                <a:solidFill>
                  <a:prstClr val="black"/>
                </a:solidFill>
              </a:rPr>
              <a:t>White (British) 2. White (European), 3. Asian,  4. Afro-Caribbean,  5. African etc.</a:t>
            </a:r>
          </a:p>
        </p:txBody>
      </p:sp>
    </p:spTree>
    <p:extLst>
      <p:ext uri="{BB962C8B-B14F-4D97-AF65-F5344CB8AC3E}">
        <p14:creationId xmlns:p14="http://schemas.microsoft.com/office/powerpoint/2010/main" val="179417690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457201"/>
            <a:ext cx="8260672" cy="1039427"/>
          </a:xfrm>
        </p:spPr>
        <p:txBody>
          <a:bodyPr>
            <a:normAutofit fontScale="90000"/>
          </a:bodyPr>
          <a:lstStyle/>
          <a:p>
            <a:r>
              <a:rPr lang="en-US" dirty="0"/>
              <a:t>Continuous Data is data that can take any value (within a range</a:t>
            </a:r>
            <a:r>
              <a:rPr lang="en-US" sz="2800" dirty="0"/>
              <a:t>)</a:t>
            </a:r>
            <a:br>
              <a:rPr lang="en-US" sz="2800" dirty="0"/>
            </a:br>
            <a:endParaRPr lang="en-US" sz="2800" dirty="0"/>
          </a:p>
        </p:txBody>
      </p:sp>
      <p:sp>
        <p:nvSpPr>
          <p:cNvPr id="3" name="Content Placeholder 2"/>
          <p:cNvSpPr>
            <a:spLocks noGrp="1"/>
          </p:cNvSpPr>
          <p:nvPr>
            <p:ph idx="1"/>
          </p:nvPr>
        </p:nvSpPr>
        <p:spPr/>
        <p:txBody>
          <a:bodyPr>
            <a:normAutofit lnSpcReduction="10000"/>
          </a:bodyPr>
          <a:lstStyle/>
          <a:p>
            <a:r>
              <a:rPr lang="en-US" sz="3200" dirty="0"/>
              <a:t>Examples:</a:t>
            </a:r>
          </a:p>
          <a:p>
            <a:endParaRPr lang="en-US" sz="3200" dirty="0"/>
          </a:p>
          <a:p>
            <a:pPr lvl="1"/>
            <a:r>
              <a:rPr lang="en-US" sz="3200" dirty="0"/>
              <a:t>A person's height: could be any value (within the range of human heights), not just certain fixed heights,</a:t>
            </a:r>
          </a:p>
          <a:p>
            <a:pPr lvl="1"/>
            <a:r>
              <a:rPr lang="en-US" sz="3200" dirty="0"/>
              <a:t>Time in a race: you could even measure it to fractions of a second,</a:t>
            </a:r>
          </a:p>
          <a:p>
            <a:pPr lvl="1"/>
            <a:r>
              <a:rPr lang="en-US" sz="3200" dirty="0"/>
              <a:t>A dog's weight,</a:t>
            </a:r>
          </a:p>
          <a:p>
            <a:pPr lvl="1"/>
            <a:r>
              <a:rPr lang="en-US" sz="3200" dirty="0"/>
              <a:t>The length of a gherkin,</a:t>
            </a:r>
          </a:p>
          <a:p>
            <a:pPr lvl="1"/>
            <a:r>
              <a:rPr lang="en-US" sz="3200" dirty="0"/>
              <a:t>Lots more</a:t>
            </a:r>
            <a:r>
              <a:rPr lang="en-US" dirty="0"/>
              <a:t>!</a:t>
            </a:r>
          </a:p>
          <a:p>
            <a:endParaRPr lang="en-US" dirty="0"/>
          </a:p>
        </p:txBody>
      </p:sp>
    </p:spTree>
    <p:extLst>
      <p:ext uri="{BB962C8B-B14F-4D97-AF65-F5344CB8AC3E}">
        <p14:creationId xmlns:p14="http://schemas.microsoft.com/office/powerpoint/2010/main" val="120414777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pPr>
              <a:defRPr/>
            </a:pPr>
            <a:r>
              <a:rPr lang="en-GB" dirty="0"/>
              <a:t>“Continuous “ data</a:t>
            </a:r>
            <a:endParaRPr lang="en-US" dirty="0"/>
          </a:p>
        </p:txBody>
      </p:sp>
      <p:sp>
        <p:nvSpPr>
          <p:cNvPr id="75779" name="Rectangle 3"/>
          <p:cNvSpPr>
            <a:spLocks noGrp="1" noChangeArrowheads="1"/>
          </p:cNvSpPr>
          <p:nvPr>
            <p:ph idx="1"/>
          </p:nvPr>
        </p:nvSpPr>
        <p:spPr/>
        <p:txBody>
          <a:bodyPr/>
          <a:lstStyle/>
          <a:p>
            <a:pPr eaLnBrk="1" hangingPunct="1"/>
            <a:r>
              <a:rPr lang="en-GB" dirty="0"/>
              <a:t>There are three types of continuous data</a:t>
            </a:r>
          </a:p>
          <a:p>
            <a:pPr eaLnBrk="1" hangingPunct="1">
              <a:buFont typeface="Wingdings" pitchFamily="2" charset="2"/>
              <a:buNone/>
            </a:pPr>
            <a:endParaRPr lang="en-GB" dirty="0"/>
          </a:p>
          <a:p>
            <a:pPr lvl="4" eaLnBrk="1" hangingPunct="1"/>
            <a:r>
              <a:rPr lang="en-GB" sz="3200" dirty="0"/>
              <a:t>Ordinal</a:t>
            </a:r>
          </a:p>
          <a:p>
            <a:pPr lvl="4" eaLnBrk="1" hangingPunct="1"/>
            <a:r>
              <a:rPr lang="en-GB" sz="3200" dirty="0"/>
              <a:t>Interval</a:t>
            </a:r>
          </a:p>
          <a:p>
            <a:pPr lvl="4" eaLnBrk="1" hangingPunct="1"/>
            <a:r>
              <a:rPr lang="en-GB" sz="3200" dirty="0"/>
              <a:t>Ratio</a:t>
            </a:r>
            <a:endParaRPr sz="3200" dirty="0"/>
          </a:p>
        </p:txBody>
      </p:sp>
      <p:pic>
        <p:nvPicPr>
          <p:cNvPr id="75780" name="Picture 4" descr="D:\temp\Temporary Internet Files\Content.IE5\9LJSUUFZ\MM900283582[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8953501" y="214314"/>
            <a:ext cx="10382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5781" name="Picture 6" descr="D:\temp\Temporary Internet Files\Content.IE5\BZ51YNQ5\MM900172572[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6953251" y="3000376"/>
            <a:ext cx="2500313" cy="250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5990160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pPr>
              <a:defRPr/>
            </a:pPr>
            <a:r>
              <a:rPr lang="en-GB" dirty="0"/>
              <a:t>Ordinal scales</a:t>
            </a:r>
            <a:endParaRPr lang="en-US" dirty="0"/>
          </a:p>
        </p:txBody>
      </p:sp>
      <p:sp>
        <p:nvSpPr>
          <p:cNvPr id="76803" name="Rectangle 3"/>
          <p:cNvSpPr>
            <a:spLocks noGrp="1" noChangeArrowheads="1"/>
          </p:cNvSpPr>
          <p:nvPr>
            <p:ph idx="1"/>
          </p:nvPr>
        </p:nvSpPr>
        <p:spPr>
          <a:xfrm>
            <a:off x="1632857" y="1774825"/>
            <a:ext cx="4038600" cy="3559175"/>
          </a:xfrm>
          <a:solidFill>
            <a:schemeClr val="accent1">
              <a:lumMod val="60000"/>
              <a:lumOff val="40000"/>
            </a:schemeClr>
          </a:solidFill>
          <a:ln w="9525">
            <a:solidFill>
              <a:schemeClr val="tx1"/>
            </a:solidFill>
          </a:ln>
        </p:spPr>
        <p:txBody>
          <a:bodyPr>
            <a:noAutofit/>
          </a:bodyPr>
          <a:lstStyle/>
          <a:p>
            <a:pPr marL="114300" indent="0">
              <a:buNone/>
            </a:pPr>
            <a:r>
              <a:rPr lang="en-GB" sz="2000" dirty="0">
                <a:solidFill>
                  <a:schemeClr val="bg1"/>
                </a:solidFill>
              </a:rPr>
              <a:t>Data is ranked in some kind of order, ascending or descending</a:t>
            </a:r>
          </a:p>
          <a:p>
            <a:pPr marL="114300" indent="0">
              <a:buNone/>
            </a:pPr>
            <a:endParaRPr lang="en-GB" sz="2000" dirty="0">
              <a:solidFill>
                <a:schemeClr val="bg1"/>
              </a:solidFill>
            </a:endParaRPr>
          </a:p>
          <a:p>
            <a:pPr marL="119062" lvl="1" indent="0">
              <a:spcBef>
                <a:spcPct val="0"/>
              </a:spcBef>
              <a:buClr>
                <a:schemeClr val="accent1"/>
              </a:buClr>
              <a:buSzPct val="80000"/>
              <a:buNone/>
            </a:pPr>
            <a:r>
              <a:rPr lang="en-GB" dirty="0">
                <a:solidFill>
                  <a:schemeClr val="bg1"/>
                </a:solidFill>
              </a:rPr>
              <a:t>Scores reflect the position in a group  - the first, third and fifth person in a race</a:t>
            </a:r>
          </a:p>
          <a:p>
            <a:pPr marL="119062" lvl="1" indent="0">
              <a:spcBef>
                <a:spcPct val="0"/>
              </a:spcBef>
              <a:buClr>
                <a:schemeClr val="accent1"/>
              </a:buClr>
              <a:buSzPct val="80000"/>
              <a:buNone/>
            </a:pPr>
            <a:endParaRPr lang="en-GB" dirty="0">
              <a:solidFill>
                <a:schemeClr val="bg1"/>
              </a:solidFill>
            </a:endParaRPr>
          </a:p>
          <a:p>
            <a:pPr marL="114300" indent="0">
              <a:buNone/>
            </a:pPr>
            <a:r>
              <a:rPr lang="en-GB" sz="2000" dirty="0">
                <a:solidFill>
                  <a:schemeClr val="bg1"/>
                </a:solidFill>
              </a:rPr>
              <a:t>Pay bands in an organization, as denoted by A, B, C and D</a:t>
            </a:r>
          </a:p>
          <a:p>
            <a:pPr marL="114300" indent="0">
              <a:buNone/>
            </a:pPr>
            <a:endParaRPr lang="en-GB" sz="2000" dirty="0"/>
          </a:p>
          <a:p>
            <a:pPr marL="114300" indent="0">
              <a:buNone/>
            </a:pPr>
            <a:endParaRPr lang="en-GB" sz="1000" dirty="0"/>
          </a:p>
        </p:txBody>
      </p:sp>
      <p:sp>
        <p:nvSpPr>
          <p:cNvPr id="3" name="Rectangle 2"/>
          <p:cNvSpPr/>
          <p:nvPr/>
        </p:nvSpPr>
        <p:spPr>
          <a:xfrm>
            <a:off x="6477001" y="1600201"/>
            <a:ext cx="3925529" cy="3243965"/>
          </a:xfrm>
          <a:prstGeom prst="rect">
            <a:avLst/>
          </a:prstGeom>
          <a:solidFill>
            <a:schemeClr val="accent1">
              <a:lumMod val="60000"/>
              <a:lumOff val="40000"/>
            </a:schemeClr>
          </a:solidFill>
          <a:ln w="19050">
            <a:solidFill>
              <a:schemeClr val="tx1"/>
            </a:solidFill>
          </a:ln>
        </p:spPr>
        <p:txBody>
          <a:bodyPr wrap="square">
            <a:spAutoFit/>
          </a:bodyPr>
          <a:lstStyle/>
          <a:p>
            <a:pPr marL="114300">
              <a:spcBef>
                <a:spcPct val="20000"/>
              </a:spcBef>
              <a:buClr>
                <a:srgbClr val="93A299"/>
              </a:buClr>
            </a:pPr>
            <a:r>
              <a:rPr lang="en-GB" sz="2000" dirty="0">
                <a:solidFill>
                  <a:srgbClr val="564B3C"/>
                </a:solidFill>
              </a:rPr>
              <a:t>The “</a:t>
            </a:r>
            <a:r>
              <a:rPr lang="en-GB" sz="2000" dirty="0" err="1">
                <a:solidFill>
                  <a:srgbClr val="564B3C"/>
                </a:solidFill>
              </a:rPr>
              <a:t>Likert</a:t>
            </a:r>
            <a:r>
              <a:rPr lang="en-GB" sz="2000" dirty="0">
                <a:solidFill>
                  <a:srgbClr val="564B3C"/>
                </a:solidFill>
              </a:rPr>
              <a:t> scale” is an example of an ordinal scale:</a:t>
            </a:r>
          </a:p>
          <a:p>
            <a:pPr marL="114300">
              <a:spcBef>
                <a:spcPct val="20000"/>
              </a:spcBef>
              <a:buClr>
                <a:srgbClr val="93A299"/>
              </a:buClr>
            </a:pPr>
            <a:endParaRPr lang="en-GB" sz="2000" dirty="0">
              <a:solidFill>
                <a:srgbClr val="564B3C"/>
              </a:solidFill>
            </a:endParaRPr>
          </a:p>
          <a:p>
            <a:pPr marL="114300">
              <a:spcBef>
                <a:spcPct val="20000"/>
              </a:spcBef>
              <a:buClr>
                <a:srgbClr val="93A299"/>
              </a:buClr>
            </a:pPr>
            <a:r>
              <a:rPr lang="en-GB" sz="2000" dirty="0">
                <a:solidFill>
                  <a:srgbClr val="564B3C"/>
                </a:solidFill>
              </a:rPr>
              <a:t>Agree, somewhat agree, disagree, dislike a lot/ dislike a little/ don’t know/ like a little/like a lot</a:t>
            </a:r>
          </a:p>
          <a:p>
            <a:pPr marL="114300">
              <a:spcBef>
                <a:spcPct val="20000"/>
              </a:spcBef>
              <a:buClr>
                <a:srgbClr val="93A299"/>
              </a:buClr>
            </a:pPr>
            <a:endParaRPr lang="en-GB" sz="2000" dirty="0">
              <a:solidFill>
                <a:srgbClr val="564B3C"/>
              </a:solidFill>
            </a:endParaRPr>
          </a:p>
          <a:p>
            <a:pPr marL="114300">
              <a:spcBef>
                <a:spcPct val="20000"/>
              </a:spcBef>
              <a:buClr>
                <a:srgbClr val="93A299"/>
              </a:buClr>
            </a:pPr>
            <a:endParaRPr lang="en-GB" sz="2400" dirty="0">
              <a:solidFill>
                <a:srgbClr val="564B3C"/>
              </a:solidFill>
            </a:endParaRPr>
          </a:p>
          <a:p>
            <a:pPr marL="114300">
              <a:spcBef>
                <a:spcPct val="20000"/>
              </a:spcBef>
              <a:buClr>
                <a:srgbClr val="93A299"/>
              </a:buClr>
            </a:pPr>
            <a:endParaRPr lang="en-GB" sz="1000" dirty="0">
              <a:solidFill>
                <a:srgbClr val="564B3C"/>
              </a:solidFill>
            </a:endParaRPr>
          </a:p>
          <a:p>
            <a:pPr marL="114300">
              <a:spcBef>
                <a:spcPct val="20000"/>
              </a:spcBef>
              <a:buClr>
                <a:srgbClr val="93A299"/>
              </a:buClr>
            </a:pPr>
            <a:endParaRPr lang="en-GB" sz="1000" dirty="0">
              <a:solidFill>
                <a:srgbClr val="564B3C"/>
              </a:solidFill>
            </a:endParaRPr>
          </a:p>
        </p:txBody>
      </p:sp>
      <p:sp>
        <p:nvSpPr>
          <p:cNvPr id="4" name="Rectangle 3"/>
          <p:cNvSpPr/>
          <p:nvPr/>
        </p:nvSpPr>
        <p:spPr>
          <a:xfrm>
            <a:off x="1632857" y="5546271"/>
            <a:ext cx="8573728" cy="923330"/>
          </a:xfrm>
          <a:prstGeom prst="rect">
            <a:avLst/>
          </a:prstGeom>
          <a:solidFill>
            <a:schemeClr val="accent1">
              <a:lumMod val="60000"/>
              <a:lumOff val="40000"/>
            </a:schemeClr>
          </a:solidFill>
          <a:ln w="19050">
            <a:solidFill>
              <a:schemeClr val="tx1"/>
            </a:solidFill>
          </a:ln>
        </p:spPr>
        <p:txBody>
          <a:bodyPr wrap="square">
            <a:spAutoFit/>
          </a:bodyPr>
          <a:lstStyle/>
          <a:p>
            <a:pPr algn="ctr"/>
            <a:r>
              <a:rPr lang="en-US" dirty="0">
                <a:solidFill>
                  <a:prstClr val="black"/>
                </a:solidFill>
              </a:rPr>
              <a:t>With ordinal data you cannot state with certainty whether the intervals between each value are equal. For example, on a 10 point scale, the difference between a 9 and a 10 is not necessarily the same difference as the difference between a 6 and a 7. </a:t>
            </a:r>
          </a:p>
        </p:txBody>
      </p:sp>
    </p:spTree>
    <p:extLst>
      <p:ext uri="{BB962C8B-B14F-4D97-AF65-F5344CB8AC3E}">
        <p14:creationId xmlns:p14="http://schemas.microsoft.com/office/powerpoint/2010/main" val="36551872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649965" y="392744"/>
            <a:ext cx="8260672" cy="1039427"/>
          </a:xfrm>
        </p:spPr>
        <p:txBody>
          <a:bodyPr/>
          <a:lstStyle/>
          <a:p>
            <a:pPr>
              <a:defRPr/>
            </a:pPr>
            <a:r>
              <a:rPr lang="en-GB" dirty="0"/>
              <a:t>Interval scales</a:t>
            </a:r>
            <a:endParaRPr lang="en-US" dirty="0"/>
          </a:p>
        </p:txBody>
      </p:sp>
      <p:sp>
        <p:nvSpPr>
          <p:cNvPr id="94211" name="Rectangle 3"/>
          <p:cNvSpPr>
            <a:spLocks noGrp="1" noChangeArrowheads="1"/>
          </p:cNvSpPr>
          <p:nvPr>
            <p:ph idx="1"/>
          </p:nvPr>
        </p:nvSpPr>
        <p:spPr>
          <a:xfrm>
            <a:off x="649965" y="1917605"/>
            <a:ext cx="6410325" cy="3679824"/>
          </a:xfrm>
        </p:spPr>
        <p:txBody>
          <a:bodyPr rtlCol="0">
            <a:normAutofit/>
          </a:bodyPr>
          <a:lstStyle/>
          <a:p>
            <a:pPr marL="0" indent="0">
              <a:spcBef>
                <a:spcPts val="0"/>
              </a:spcBef>
              <a:buNone/>
              <a:defRPr/>
            </a:pPr>
            <a:r>
              <a:rPr lang="en-GB" dirty="0"/>
              <a:t>Interval scales are those where </a:t>
            </a:r>
          </a:p>
          <a:p>
            <a:pPr marL="0" indent="0">
              <a:spcBef>
                <a:spcPts val="0"/>
              </a:spcBef>
              <a:buNone/>
              <a:defRPr/>
            </a:pPr>
            <a:r>
              <a:rPr lang="en-GB" dirty="0"/>
              <a:t>the values  held by cases on a scale </a:t>
            </a:r>
          </a:p>
          <a:p>
            <a:pPr marL="0" indent="0">
              <a:spcBef>
                <a:spcPts val="0"/>
              </a:spcBef>
              <a:buNone/>
              <a:defRPr/>
            </a:pPr>
            <a:r>
              <a:rPr lang="en-GB" dirty="0"/>
              <a:t>with a distinct ‘size’ and this is held throughout the scale.</a:t>
            </a:r>
          </a:p>
          <a:p>
            <a:pPr marL="118872" indent="0">
              <a:spcBef>
                <a:spcPts val="0"/>
              </a:spcBef>
              <a:buNone/>
              <a:defRPr/>
            </a:pPr>
            <a:endParaRPr lang="en-GB" dirty="0"/>
          </a:p>
          <a:p>
            <a:pPr>
              <a:defRPr/>
            </a:pPr>
            <a:r>
              <a:rPr lang="en-GB" dirty="0"/>
              <a:t>Temperature, in degrees Fahrenheit.</a:t>
            </a:r>
          </a:p>
          <a:p>
            <a:pPr>
              <a:defRPr/>
            </a:pPr>
            <a:r>
              <a:rPr lang="en-GB" dirty="0"/>
              <a:t>No zero</a:t>
            </a:r>
          </a:p>
          <a:p>
            <a:pPr marL="438912" indent="-320040">
              <a:spcBef>
                <a:spcPts val="0"/>
              </a:spcBef>
              <a:spcAft>
                <a:spcPts val="0"/>
              </a:spcAft>
              <a:buNone/>
              <a:defRPr/>
            </a:pPr>
            <a:endParaRPr lang="en-GB" dirty="0"/>
          </a:p>
          <a:p>
            <a:pPr marL="438912" indent="-320040">
              <a:spcBef>
                <a:spcPts val="0"/>
              </a:spcBef>
              <a:spcAft>
                <a:spcPts val="0"/>
              </a:spcAft>
              <a:buNone/>
              <a:defRPr/>
            </a:pPr>
            <a:endParaRPr lang="en-US" dirty="0"/>
          </a:p>
        </p:txBody>
      </p:sp>
      <p:pic>
        <p:nvPicPr>
          <p:cNvPr id="77828" name="Picture 5" descr="http://t1.gstatic.com/images?q=tbn:ANd9GcQvvJPersOfBV3RkCgPiREE4MaGEOKSl7OuH5uIJxkDmdy5AHSfmgXqBus">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9850" y="1369241"/>
            <a:ext cx="272415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7829" name="Picture 5" descr="http://t0.gstatic.com/images?q=tbn:ANd9GcQb1XAZBjCOYdTL38SVDRro3MnDQSrxVN3VCVovIGZwq9elgw0TUNF-sQ">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39126" y="4876801"/>
            <a:ext cx="1343025" cy="174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1828800" y="5443496"/>
            <a:ext cx="5861050" cy="1200329"/>
          </a:xfrm>
          <a:prstGeom prst="rect">
            <a:avLst/>
          </a:prstGeom>
          <a:solidFill>
            <a:schemeClr val="accent1">
              <a:lumMod val="60000"/>
              <a:lumOff val="40000"/>
            </a:schemeClr>
          </a:solidFill>
          <a:ln w="12700">
            <a:solidFill>
              <a:schemeClr val="tx1"/>
            </a:solidFill>
          </a:ln>
        </p:spPr>
        <p:txBody>
          <a:bodyPr wrap="square">
            <a:spAutoFit/>
          </a:bodyPr>
          <a:lstStyle/>
          <a:p>
            <a:pPr marL="118872">
              <a:buClr>
                <a:srgbClr val="93A299"/>
              </a:buClr>
              <a:defRPr/>
            </a:pPr>
            <a:r>
              <a:rPr lang="en-US" sz="2400" dirty="0">
                <a:solidFill>
                  <a:srgbClr val="564B3C"/>
                </a:solidFill>
              </a:rPr>
              <a:t>The difference between 29 and 30 degrees is the same magnitude as the difference between 78 and 79 </a:t>
            </a:r>
          </a:p>
        </p:txBody>
      </p:sp>
    </p:spTree>
    <p:extLst>
      <p:ext uri="{BB962C8B-B14F-4D97-AF65-F5344CB8AC3E}">
        <p14:creationId xmlns:p14="http://schemas.microsoft.com/office/powerpoint/2010/main" val="278955048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pPr>
              <a:defRPr/>
            </a:pPr>
            <a:r>
              <a:rPr lang="en-GB" dirty="0"/>
              <a:t>Ratio Scale</a:t>
            </a:r>
            <a:endParaRPr lang="en-US" dirty="0"/>
          </a:p>
        </p:txBody>
      </p:sp>
      <p:sp>
        <p:nvSpPr>
          <p:cNvPr id="78851" name="Rectangle 3"/>
          <p:cNvSpPr>
            <a:spLocks noGrp="1" noChangeArrowheads="1"/>
          </p:cNvSpPr>
          <p:nvPr>
            <p:ph idx="1"/>
          </p:nvPr>
        </p:nvSpPr>
        <p:spPr>
          <a:xfrm>
            <a:off x="601436" y="1875260"/>
            <a:ext cx="6357938" cy="4995862"/>
          </a:xfrm>
        </p:spPr>
        <p:txBody>
          <a:bodyPr>
            <a:normAutofit fontScale="92500" lnSpcReduction="10000"/>
          </a:bodyPr>
          <a:lstStyle/>
          <a:p>
            <a:pPr eaLnBrk="1" hangingPunct="1">
              <a:lnSpc>
                <a:spcPct val="90000"/>
              </a:lnSpc>
            </a:pPr>
            <a:r>
              <a:rPr lang="en-GB" sz="2400" dirty="0"/>
              <a:t>In a ratio scale, numbers can be compared as multiples of one another. Thus one person can be twice as tall as another person. </a:t>
            </a:r>
          </a:p>
          <a:p>
            <a:pPr eaLnBrk="1" hangingPunct="1">
              <a:lnSpc>
                <a:spcPct val="90000"/>
              </a:lnSpc>
            </a:pPr>
            <a:endParaRPr lang="en-GB" sz="2400" dirty="0"/>
          </a:p>
          <a:p>
            <a:pPr eaLnBrk="1" hangingPunct="1">
              <a:lnSpc>
                <a:spcPct val="90000"/>
              </a:lnSpc>
            </a:pPr>
            <a:r>
              <a:rPr lang="en-GB" sz="2400" dirty="0"/>
              <a:t>Important also, the number zero has meaning.</a:t>
            </a:r>
          </a:p>
          <a:p>
            <a:pPr eaLnBrk="1" hangingPunct="1">
              <a:lnSpc>
                <a:spcPct val="90000"/>
              </a:lnSpc>
            </a:pPr>
            <a:endParaRPr lang="en-GB" sz="2400" dirty="0"/>
          </a:p>
          <a:p>
            <a:pPr eaLnBrk="1" hangingPunct="1">
              <a:lnSpc>
                <a:spcPct val="90000"/>
              </a:lnSpc>
            </a:pPr>
            <a:r>
              <a:rPr lang="en-GB" sz="2400" dirty="0"/>
              <a:t>Thus the difference between a person of 35 and a person of 38 is the same as the difference between people who are 12 and 15. A person can also have an age of zero.</a:t>
            </a:r>
          </a:p>
          <a:p>
            <a:pPr eaLnBrk="1" hangingPunct="1">
              <a:lnSpc>
                <a:spcPct val="90000"/>
              </a:lnSpc>
            </a:pPr>
            <a:endParaRPr lang="en-GB" sz="2400" dirty="0"/>
          </a:p>
          <a:p>
            <a:pPr eaLnBrk="1" hangingPunct="1"/>
            <a:r>
              <a:rPr lang="en-GB" sz="2400" dirty="0"/>
              <a:t>A person's weight</a:t>
            </a:r>
          </a:p>
          <a:p>
            <a:pPr eaLnBrk="1" hangingPunct="1"/>
            <a:r>
              <a:rPr lang="en-GB" sz="2400" dirty="0"/>
              <a:t>The number of pizzas I can eat before throwing up</a:t>
            </a:r>
          </a:p>
          <a:p>
            <a:pPr eaLnBrk="1" hangingPunct="1">
              <a:lnSpc>
                <a:spcPct val="90000"/>
              </a:lnSpc>
            </a:pPr>
            <a:endParaRPr lang="en-US" sz="2400" dirty="0"/>
          </a:p>
        </p:txBody>
      </p:sp>
      <p:pic>
        <p:nvPicPr>
          <p:cNvPr id="78852" name="Picture 7" descr="http://t3.gstatic.com/images?q=tbn:ANd9GcQYvkshS-qsQrqu89QGrESVfwiMAUwMEwRv09KQ2d0cdJVghTszKpOst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4814" y="3983294"/>
            <a:ext cx="2357437" cy="2357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3159782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676400" y="228600"/>
            <a:ext cx="8845508" cy="6400800"/>
          </a:xfrm>
          <a:prstGeom prst="rect">
            <a:avLst/>
          </a:prstGeom>
        </p:spPr>
      </p:pic>
    </p:spTree>
    <p:extLst>
      <p:ext uri="{BB962C8B-B14F-4D97-AF65-F5344CB8AC3E}">
        <p14:creationId xmlns:p14="http://schemas.microsoft.com/office/powerpoint/2010/main" val="74568936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Statistical Testing</a:t>
            </a:r>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98020171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609600"/>
            <a:ext cx="8260672" cy="1066800"/>
          </a:xfrm>
        </p:spPr>
        <p:txBody>
          <a:bodyPr>
            <a:normAutofit fontScale="90000"/>
          </a:bodyPr>
          <a:lstStyle/>
          <a:p>
            <a:r>
              <a:rPr lang="en-GB" dirty="0"/>
              <a:t>Analysing the data using Statistics</a:t>
            </a:r>
            <a:br>
              <a:rPr lang="en-US" dirty="0"/>
            </a:br>
            <a:endParaRPr lang="en-US" dirty="0"/>
          </a:p>
        </p:txBody>
      </p:sp>
      <p:sp>
        <p:nvSpPr>
          <p:cNvPr id="3" name="Content Placeholder 2"/>
          <p:cNvSpPr>
            <a:spLocks noGrp="1"/>
          </p:cNvSpPr>
          <p:nvPr>
            <p:ph idx="1"/>
          </p:nvPr>
        </p:nvSpPr>
        <p:spPr>
          <a:xfrm>
            <a:off x="1905000" y="1981201"/>
            <a:ext cx="8229600" cy="4373563"/>
          </a:xfrm>
        </p:spPr>
        <p:txBody>
          <a:bodyPr>
            <a:normAutofit/>
          </a:bodyPr>
          <a:lstStyle/>
          <a:p>
            <a:pPr marL="114300" indent="0">
              <a:buNone/>
            </a:pPr>
            <a:r>
              <a:rPr lang="en-US" dirty="0"/>
              <a:t>Why use statistics?</a:t>
            </a:r>
          </a:p>
          <a:p>
            <a:pPr marL="114300" indent="0">
              <a:buNone/>
            </a:pPr>
            <a:endParaRPr lang="en-US" sz="1800" dirty="0"/>
          </a:p>
          <a:p>
            <a:r>
              <a:rPr lang="en-US" dirty="0"/>
              <a:t>We are also confronted by enormous amounts of data.</a:t>
            </a:r>
          </a:p>
          <a:p>
            <a:endParaRPr lang="en-US" sz="1600" dirty="0"/>
          </a:p>
          <a:p>
            <a:pPr lvl="1"/>
            <a:r>
              <a:rPr lang="en-US" dirty="0"/>
              <a:t>How do changes in one variable impact other variables? </a:t>
            </a:r>
          </a:p>
          <a:p>
            <a:pPr lvl="1"/>
            <a:r>
              <a:rPr lang="en-US" dirty="0"/>
              <a:t>Is there a way we can measure that relationship? </a:t>
            </a:r>
          </a:p>
          <a:p>
            <a:pPr lvl="1"/>
            <a:r>
              <a:rPr lang="en-US" dirty="0"/>
              <a:t>What is the overall strength of that relationship and what does that mean? </a:t>
            </a:r>
          </a:p>
          <a:p>
            <a:pPr lvl="1" indent="0">
              <a:buNone/>
            </a:pPr>
            <a:endParaRPr lang="en-US" sz="1800" dirty="0"/>
          </a:p>
          <a:p>
            <a:pPr lvl="0">
              <a:buClr>
                <a:srgbClr val="93A299"/>
              </a:buClr>
            </a:pPr>
            <a:r>
              <a:rPr lang="en-US" dirty="0"/>
              <a:t>Statistics allow us to answer these kinds of questions</a:t>
            </a:r>
          </a:p>
          <a:p>
            <a:pPr lvl="1"/>
            <a:endParaRPr lang="en-US" dirty="0"/>
          </a:p>
        </p:txBody>
      </p:sp>
    </p:spTree>
    <p:extLst>
      <p:ext uri="{BB962C8B-B14F-4D97-AF65-F5344CB8AC3E}">
        <p14:creationId xmlns:p14="http://schemas.microsoft.com/office/powerpoint/2010/main" val="238665122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114300"/>
            <a:r>
              <a:rPr lang="en-US" dirty="0"/>
              <a:t>Why use statistics?</a:t>
            </a:r>
          </a:p>
        </p:txBody>
      </p:sp>
      <p:sp>
        <p:nvSpPr>
          <p:cNvPr id="3" name="Content Placeholder 2"/>
          <p:cNvSpPr>
            <a:spLocks noGrp="1"/>
          </p:cNvSpPr>
          <p:nvPr>
            <p:ph idx="1"/>
          </p:nvPr>
        </p:nvSpPr>
        <p:spPr/>
        <p:txBody>
          <a:bodyPr/>
          <a:lstStyle/>
          <a:p>
            <a:r>
              <a:rPr lang="en-US" b="1" dirty="0"/>
              <a:t>Make Inferences Based Upon Data:</a:t>
            </a:r>
            <a:r>
              <a:rPr lang="en-US" dirty="0"/>
              <a:t> </a:t>
            </a:r>
          </a:p>
          <a:p>
            <a:endParaRPr lang="en-US" sz="1800" dirty="0"/>
          </a:p>
          <a:p>
            <a:pPr lvl="1"/>
            <a:r>
              <a:rPr lang="en-US" dirty="0"/>
              <a:t>By using inferential statistics, researchers can infer things about a given sample or population. </a:t>
            </a:r>
          </a:p>
          <a:p>
            <a:pPr lvl="1"/>
            <a:endParaRPr lang="en-US" dirty="0"/>
          </a:p>
          <a:p>
            <a:pPr lvl="1"/>
            <a:r>
              <a:rPr lang="en-US" dirty="0"/>
              <a:t>Psychologists use the data they have collected to test the hypothesis, or a guess about what they predict will happen.</a:t>
            </a:r>
          </a:p>
          <a:p>
            <a:pPr lvl="1"/>
            <a:endParaRPr lang="en-US" dirty="0"/>
          </a:p>
          <a:p>
            <a:pPr lvl="1"/>
            <a:r>
              <a:rPr lang="en-US" dirty="0"/>
              <a:t>Using this type of statistical analysis, researchers can determine the likelihood that a hypothesis should be either accepted or rejected.</a:t>
            </a:r>
          </a:p>
        </p:txBody>
      </p:sp>
    </p:spTree>
    <p:extLst>
      <p:ext uri="{BB962C8B-B14F-4D97-AF65-F5344CB8AC3E}">
        <p14:creationId xmlns:p14="http://schemas.microsoft.com/office/powerpoint/2010/main" val="157310728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pPr>
              <a:defRPr/>
            </a:pPr>
            <a:r>
              <a:rPr lang="en-GB" dirty="0"/>
              <a:t>Statistical testing</a:t>
            </a:r>
          </a:p>
        </p:txBody>
      </p:sp>
      <p:sp>
        <p:nvSpPr>
          <p:cNvPr id="300035" name="Rectangle 3"/>
          <p:cNvSpPr>
            <a:spLocks noGrp="1" noChangeArrowheads="1"/>
          </p:cNvSpPr>
          <p:nvPr>
            <p:ph idx="1"/>
          </p:nvPr>
        </p:nvSpPr>
        <p:spPr>
          <a:xfrm>
            <a:off x="1981200" y="1871664"/>
            <a:ext cx="8229600" cy="4986337"/>
          </a:xfrm>
        </p:spPr>
        <p:txBody>
          <a:bodyPr/>
          <a:lstStyle/>
          <a:p>
            <a:pPr eaLnBrk="1" hangingPunct="1"/>
            <a:r>
              <a:rPr lang="en-GB" sz="2800" dirty="0"/>
              <a:t>Can support our view of a causal relation (reject </a:t>
            </a:r>
            <a:r>
              <a:rPr lang="en-GB" sz="2800" i="1" dirty="0" err="1"/>
              <a:t>H</a:t>
            </a:r>
            <a:r>
              <a:rPr lang="en-GB" sz="2800" i="1" baseline="-30000" dirty="0" err="1"/>
              <a:t>o</a:t>
            </a:r>
            <a:r>
              <a:rPr lang="en-GB" sz="2800" i="1" dirty="0"/>
              <a:t>)</a:t>
            </a:r>
            <a:r>
              <a:rPr lang="en-GB" sz="2800" dirty="0"/>
              <a:t> between the variables if:</a:t>
            </a:r>
          </a:p>
          <a:p>
            <a:pPr eaLnBrk="1" hangingPunct="1"/>
            <a:endParaRPr lang="en-GB" dirty="0"/>
          </a:p>
          <a:p>
            <a:pPr lvl="1" eaLnBrk="1" hangingPunct="1"/>
            <a:r>
              <a:rPr lang="en-GB" sz="2400" dirty="0"/>
              <a:t>There is a difference between conditions?</a:t>
            </a:r>
          </a:p>
          <a:p>
            <a:pPr lvl="1" eaLnBrk="1" hangingPunct="1"/>
            <a:r>
              <a:rPr lang="en-GB" sz="2400" dirty="0"/>
              <a:t>Could this have been purely chance/random?</a:t>
            </a:r>
          </a:p>
          <a:p>
            <a:pPr lvl="1" eaLnBrk="1" hangingPunct="1"/>
            <a:r>
              <a:rPr lang="en-GB" sz="2400" dirty="0"/>
              <a:t>What likelihood we would get identical results for each condition?</a:t>
            </a:r>
          </a:p>
          <a:p>
            <a:pPr lvl="1" eaLnBrk="1" hangingPunct="1"/>
            <a:r>
              <a:rPr lang="en-GB" sz="2400" dirty="0"/>
              <a:t>Therefore we need to find a </a:t>
            </a:r>
            <a:r>
              <a:rPr lang="en-GB" sz="2400" i="1" dirty="0"/>
              <a:t>significant</a:t>
            </a:r>
            <a:r>
              <a:rPr lang="en-GB" sz="2400" dirty="0"/>
              <a:t> difference between conditions</a:t>
            </a:r>
          </a:p>
        </p:txBody>
      </p:sp>
    </p:spTree>
    <p:extLst>
      <p:ext uri="{BB962C8B-B14F-4D97-AF65-F5344CB8AC3E}">
        <p14:creationId xmlns:p14="http://schemas.microsoft.com/office/powerpoint/2010/main" val="67723190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0035">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0035">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00035">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0003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p:txBody>
          <a:bodyPr/>
          <a:lstStyle/>
          <a:p>
            <a:pPr>
              <a:defRPr/>
            </a:pPr>
            <a:r>
              <a:rPr lang="en-GB" dirty="0"/>
              <a:t>Statistical testing</a:t>
            </a:r>
          </a:p>
        </p:txBody>
      </p:sp>
      <p:sp>
        <p:nvSpPr>
          <p:cNvPr id="301059" name="Rectangle 3"/>
          <p:cNvSpPr>
            <a:spLocks noGrp="1" noChangeArrowheads="1"/>
          </p:cNvSpPr>
          <p:nvPr>
            <p:ph idx="1"/>
          </p:nvPr>
        </p:nvSpPr>
        <p:spPr>
          <a:xfrm>
            <a:off x="1981200" y="1494675"/>
            <a:ext cx="8229600" cy="3276600"/>
          </a:xfrm>
        </p:spPr>
        <p:txBody>
          <a:bodyPr/>
          <a:lstStyle/>
          <a:p>
            <a:pPr eaLnBrk="1" hangingPunct="1"/>
            <a:endParaRPr lang="en-GB" dirty="0"/>
          </a:p>
          <a:p>
            <a:pPr eaLnBrk="1" hangingPunct="1"/>
            <a:r>
              <a:rPr lang="en-GB" dirty="0"/>
              <a:t>How can we know whether a difference between conditions is significant?</a:t>
            </a:r>
          </a:p>
          <a:p>
            <a:pPr eaLnBrk="1" hangingPunct="1"/>
            <a:endParaRPr lang="en-GB" dirty="0"/>
          </a:p>
          <a:p>
            <a:pPr lvl="1" eaLnBrk="1" hangingPunct="1"/>
            <a:r>
              <a:rPr lang="en-GB" dirty="0"/>
              <a:t>Can we know for certain?</a:t>
            </a:r>
          </a:p>
          <a:p>
            <a:pPr lvl="1" eaLnBrk="1" hangingPunct="1"/>
            <a:r>
              <a:rPr lang="en-GB" dirty="0"/>
              <a:t>No</a:t>
            </a:r>
          </a:p>
          <a:p>
            <a:pPr lvl="1" eaLnBrk="1" hangingPunct="1"/>
            <a:r>
              <a:rPr lang="en-GB" dirty="0"/>
              <a:t>Need to test the </a:t>
            </a:r>
            <a:r>
              <a:rPr lang="en-GB" i="1" dirty="0"/>
              <a:t>probability</a:t>
            </a:r>
            <a:r>
              <a:rPr lang="en-GB" dirty="0"/>
              <a:t> that it is significant</a:t>
            </a:r>
          </a:p>
          <a:p>
            <a:pPr lvl="1" eaLnBrk="1" hangingPunct="1"/>
            <a:endParaRPr lang="en-GB" dirty="0"/>
          </a:p>
          <a:p>
            <a:pPr lvl="1" eaLnBrk="1" hangingPunct="1"/>
            <a:endParaRPr lang="en-GB" dirty="0"/>
          </a:p>
        </p:txBody>
      </p:sp>
      <p:sp>
        <p:nvSpPr>
          <p:cNvPr id="2" name="Rectangle 1"/>
          <p:cNvSpPr/>
          <p:nvPr/>
        </p:nvSpPr>
        <p:spPr>
          <a:xfrm>
            <a:off x="1752600" y="4771276"/>
            <a:ext cx="8686800" cy="1089529"/>
          </a:xfrm>
          <a:prstGeom prst="rect">
            <a:avLst/>
          </a:prstGeom>
          <a:solidFill>
            <a:schemeClr val="accent1">
              <a:lumMod val="60000"/>
              <a:lumOff val="40000"/>
            </a:schemeClr>
          </a:solidFill>
          <a:ln w="12700">
            <a:solidFill>
              <a:schemeClr val="tx1"/>
            </a:solidFill>
          </a:ln>
        </p:spPr>
        <p:txBody>
          <a:bodyPr wrap="square">
            <a:spAutoFit/>
          </a:bodyPr>
          <a:lstStyle/>
          <a:p>
            <a:pPr marL="114300" algn="ctr">
              <a:lnSpc>
                <a:spcPct val="90000"/>
              </a:lnSpc>
              <a:spcBef>
                <a:spcPct val="20000"/>
              </a:spcBef>
              <a:buClr>
                <a:srgbClr val="93A299"/>
              </a:buClr>
            </a:pPr>
            <a:r>
              <a:rPr lang="en-GB" sz="2400" dirty="0">
                <a:solidFill>
                  <a:srgbClr val="564B3C"/>
                </a:solidFill>
              </a:rPr>
              <a:t>For results to be ‘significant’ that is – the observed result is not due to chance, researchers tend to use 95% confidence intervals, indicated as p &lt;0.05.  </a:t>
            </a:r>
          </a:p>
        </p:txBody>
      </p:sp>
    </p:spTree>
    <p:extLst>
      <p:ext uri="{BB962C8B-B14F-4D97-AF65-F5344CB8AC3E}">
        <p14:creationId xmlns:p14="http://schemas.microsoft.com/office/powerpoint/2010/main" val="203867144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1059">
                                            <p:txEl>
                                              <p:pRg st="3" end="3"/>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1059">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0105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lstStyle/>
          <a:p>
            <a:pPr>
              <a:defRPr/>
            </a:pPr>
            <a:r>
              <a:rPr lang="en-GB" dirty="0"/>
              <a:t>Statistical testing</a:t>
            </a:r>
          </a:p>
        </p:txBody>
      </p:sp>
      <p:sp>
        <p:nvSpPr>
          <p:cNvPr id="302083" name="Rectangle 3"/>
          <p:cNvSpPr>
            <a:spLocks noGrp="1" noChangeArrowheads="1"/>
          </p:cNvSpPr>
          <p:nvPr>
            <p:ph idx="1"/>
          </p:nvPr>
        </p:nvSpPr>
        <p:spPr/>
        <p:txBody>
          <a:bodyPr>
            <a:normAutofit/>
          </a:bodyPr>
          <a:lstStyle/>
          <a:p>
            <a:pPr eaLnBrk="1" hangingPunct="1"/>
            <a:r>
              <a:rPr lang="en-GB" sz="4000" dirty="0"/>
              <a:t>Probability we need to test:</a:t>
            </a:r>
          </a:p>
          <a:p>
            <a:pPr eaLnBrk="1" hangingPunct="1"/>
            <a:endParaRPr lang="en-GB" sz="1100" dirty="0"/>
          </a:p>
          <a:p>
            <a:pPr lvl="1" eaLnBrk="1" hangingPunct="1"/>
            <a:r>
              <a:rPr lang="en-GB" sz="2400" dirty="0"/>
              <a:t>Probability that results were due to the </a:t>
            </a:r>
            <a:r>
              <a:rPr lang="en-GB" sz="2400" b="1" dirty="0"/>
              <a:t>null hypothesis</a:t>
            </a:r>
            <a:r>
              <a:rPr lang="en-GB" sz="2400" dirty="0"/>
              <a:t> (chance/random fluctuation)</a:t>
            </a:r>
          </a:p>
          <a:p>
            <a:pPr lvl="1" eaLnBrk="1" hangingPunct="1"/>
            <a:r>
              <a:rPr lang="en-GB" sz="2400" dirty="0"/>
              <a:t>Probability of results if</a:t>
            </a:r>
            <a:r>
              <a:rPr lang="en-GB" sz="2400" i="1" dirty="0"/>
              <a:t> </a:t>
            </a:r>
            <a:r>
              <a:rPr lang="en-GB" sz="2400" i="1" dirty="0" err="1"/>
              <a:t>H</a:t>
            </a:r>
            <a:r>
              <a:rPr lang="en-GB" sz="2400" i="1" baseline="-30000" dirty="0" err="1"/>
              <a:t>o</a:t>
            </a:r>
            <a:r>
              <a:rPr lang="en-GB" sz="2400" i="1" baseline="-30000" dirty="0"/>
              <a:t> </a:t>
            </a:r>
            <a:r>
              <a:rPr lang="en-GB" sz="2400" dirty="0"/>
              <a:t>(null hypothesis) was true</a:t>
            </a:r>
          </a:p>
          <a:p>
            <a:pPr lvl="1" eaLnBrk="1" hangingPunct="1"/>
            <a:r>
              <a:rPr lang="en-GB" sz="2400" dirty="0"/>
              <a:t>This is the ‘probability value’ or ‘p value’</a:t>
            </a:r>
          </a:p>
          <a:p>
            <a:pPr lvl="1" eaLnBrk="1" hangingPunct="1"/>
            <a:endParaRPr lang="en-GB" sz="2400" dirty="0"/>
          </a:p>
          <a:p>
            <a:pPr lvl="1" eaLnBrk="1" hangingPunct="1"/>
            <a:r>
              <a:rPr lang="en-GB" sz="2400" dirty="0"/>
              <a:t>Higher p value = more probable null hypothesis true</a:t>
            </a:r>
          </a:p>
          <a:p>
            <a:pPr lvl="1" eaLnBrk="1" hangingPunct="1"/>
            <a:r>
              <a:rPr lang="en-GB" sz="2400" dirty="0"/>
              <a:t>Lower p value = less probable null hypothesis true</a:t>
            </a:r>
          </a:p>
          <a:p>
            <a:pPr lvl="1" eaLnBrk="1" hangingPunct="1"/>
            <a:endParaRPr lang="en-GB" dirty="0"/>
          </a:p>
        </p:txBody>
      </p:sp>
    </p:spTree>
    <p:extLst>
      <p:ext uri="{BB962C8B-B14F-4D97-AF65-F5344CB8AC3E}">
        <p14:creationId xmlns:p14="http://schemas.microsoft.com/office/powerpoint/2010/main" val="14986378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208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2083">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0208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02083">
                                            <p:txEl>
                                              <p:pRg st="6" end="6"/>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0208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pPr>
              <a:defRPr/>
            </a:pPr>
            <a:r>
              <a:rPr lang="en-GB" dirty="0"/>
              <a:t>Statistical testing</a:t>
            </a:r>
          </a:p>
        </p:txBody>
      </p:sp>
      <p:sp>
        <p:nvSpPr>
          <p:cNvPr id="304131" name="Rectangle 3"/>
          <p:cNvSpPr>
            <a:spLocks noGrp="1" noChangeArrowheads="1"/>
          </p:cNvSpPr>
          <p:nvPr>
            <p:ph idx="1"/>
          </p:nvPr>
        </p:nvSpPr>
        <p:spPr>
          <a:xfrm>
            <a:off x="1828800" y="1871372"/>
            <a:ext cx="8229600" cy="4373563"/>
          </a:xfrm>
        </p:spPr>
        <p:txBody>
          <a:bodyPr/>
          <a:lstStyle/>
          <a:p>
            <a:pPr eaLnBrk="1" hangingPunct="1">
              <a:lnSpc>
                <a:spcPct val="90000"/>
              </a:lnSpc>
            </a:pPr>
            <a:r>
              <a:rPr lang="en-GB" dirty="0"/>
              <a:t>Convention for significance testing:</a:t>
            </a:r>
          </a:p>
          <a:p>
            <a:pPr lvl="1" eaLnBrk="1" hangingPunct="1">
              <a:lnSpc>
                <a:spcPct val="90000"/>
              </a:lnSpc>
            </a:pPr>
            <a:r>
              <a:rPr lang="en-GB" dirty="0"/>
              <a:t>p value lower than 0.05 means significant</a:t>
            </a:r>
          </a:p>
          <a:p>
            <a:pPr lvl="1" eaLnBrk="1" hangingPunct="1">
              <a:lnSpc>
                <a:spcPct val="90000"/>
              </a:lnSpc>
            </a:pPr>
            <a:r>
              <a:rPr lang="en-GB" dirty="0"/>
              <a:t>p value higher than 0.05 means not significant</a:t>
            </a:r>
          </a:p>
          <a:p>
            <a:pPr lvl="1" eaLnBrk="1" hangingPunct="1">
              <a:lnSpc>
                <a:spcPct val="90000"/>
              </a:lnSpc>
            </a:pPr>
            <a:r>
              <a:rPr lang="en-GB" b="1" dirty="0"/>
              <a:t>Remember this!</a:t>
            </a:r>
          </a:p>
          <a:p>
            <a:pPr lvl="1" eaLnBrk="1" hangingPunct="1">
              <a:lnSpc>
                <a:spcPct val="90000"/>
              </a:lnSpc>
            </a:pPr>
            <a:endParaRPr lang="en-GB" b="1" dirty="0"/>
          </a:p>
          <a:p>
            <a:pPr eaLnBrk="1" hangingPunct="1">
              <a:lnSpc>
                <a:spcPct val="90000"/>
              </a:lnSpc>
            </a:pPr>
            <a:r>
              <a:rPr lang="en-GB" dirty="0"/>
              <a:t>P values can have maximum of 1.0</a:t>
            </a:r>
          </a:p>
          <a:p>
            <a:pPr eaLnBrk="1" hangingPunct="1">
              <a:lnSpc>
                <a:spcPct val="90000"/>
              </a:lnSpc>
            </a:pPr>
            <a:r>
              <a:rPr lang="en-GB" dirty="0"/>
              <a:t>0.05 means there is a 5% chance that the results were due to random fluctuation (null hypothesis)</a:t>
            </a:r>
          </a:p>
          <a:p>
            <a:pPr lvl="1" eaLnBrk="1" hangingPunct="1">
              <a:lnSpc>
                <a:spcPct val="90000"/>
              </a:lnSpc>
              <a:buFontTx/>
              <a:buNone/>
            </a:pPr>
            <a:endParaRPr lang="en-GB" dirty="0"/>
          </a:p>
        </p:txBody>
      </p:sp>
      <p:sp>
        <p:nvSpPr>
          <p:cNvPr id="2" name="Rectangle 1"/>
          <p:cNvSpPr/>
          <p:nvPr/>
        </p:nvSpPr>
        <p:spPr>
          <a:xfrm>
            <a:off x="1828800" y="4965290"/>
            <a:ext cx="8686800" cy="1446550"/>
          </a:xfrm>
          <a:prstGeom prst="rect">
            <a:avLst/>
          </a:prstGeom>
        </p:spPr>
        <p:txBody>
          <a:bodyPr wrap="square">
            <a:spAutoFit/>
          </a:bodyPr>
          <a:lstStyle/>
          <a:p>
            <a:pPr marL="342900" indent="-228600">
              <a:spcBef>
                <a:spcPct val="20000"/>
              </a:spcBef>
              <a:buClr>
                <a:srgbClr val="93A299"/>
              </a:buClr>
              <a:buFont typeface="Arial" pitchFamily="34" charset="0"/>
              <a:buChar char="•"/>
            </a:pPr>
            <a:r>
              <a:rPr lang="en-GB" sz="2000" dirty="0"/>
              <a:t>Lower p value = more likely that the difference was due to your manipulation of the Independent Variable (IV)</a:t>
            </a:r>
          </a:p>
          <a:p>
            <a:pPr marL="342900" indent="-228600">
              <a:spcBef>
                <a:spcPct val="20000"/>
              </a:spcBef>
              <a:buClr>
                <a:srgbClr val="93A299"/>
              </a:buClr>
              <a:buFont typeface="Arial" pitchFamily="34" charset="0"/>
              <a:buChar char="•"/>
            </a:pPr>
            <a:endParaRPr lang="en-GB" dirty="0"/>
          </a:p>
          <a:p>
            <a:pPr marL="342900" indent="-228600">
              <a:spcBef>
                <a:spcPct val="20000"/>
              </a:spcBef>
              <a:buClr>
                <a:srgbClr val="93A299"/>
              </a:buClr>
              <a:buFont typeface="Arial" pitchFamily="34" charset="0"/>
              <a:buChar char="•"/>
            </a:pPr>
            <a:r>
              <a:rPr lang="en-GB" sz="2000" dirty="0"/>
              <a:t>Lower p value = more likely that the difference is significant</a:t>
            </a:r>
          </a:p>
        </p:txBody>
      </p:sp>
    </p:spTree>
    <p:extLst>
      <p:ext uri="{BB962C8B-B14F-4D97-AF65-F5344CB8AC3E}">
        <p14:creationId xmlns:p14="http://schemas.microsoft.com/office/powerpoint/2010/main" val="170306995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4131">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413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04131">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04131">
                                            <p:txEl>
                                              <p:pRg st="5" end="5"/>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30413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Questionnaires, Surveys and Scales</a:t>
            </a:r>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215366900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Questionnaires and Scales. </a:t>
            </a:r>
          </a:p>
        </p:txBody>
      </p:sp>
      <p:sp>
        <p:nvSpPr>
          <p:cNvPr id="3" name="Content Placeholder 2"/>
          <p:cNvSpPr>
            <a:spLocks noGrp="1"/>
          </p:cNvSpPr>
          <p:nvPr>
            <p:ph idx="1"/>
          </p:nvPr>
        </p:nvSpPr>
        <p:spPr>
          <a:xfrm>
            <a:off x="1202919" y="2011679"/>
            <a:ext cx="9784080" cy="4650377"/>
          </a:xfrm>
        </p:spPr>
        <p:txBody>
          <a:bodyPr>
            <a:normAutofit/>
          </a:bodyPr>
          <a:lstStyle/>
          <a:p>
            <a:r>
              <a:rPr lang="en-GB" sz="2800" dirty="0"/>
              <a:t>Questionnaires and Scales provide a relatively cheap, quick and efficient way of obtaining large amounts of information from a large sample of people. </a:t>
            </a:r>
          </a:p>
          <a:p>
            <a:endParaRPr lang="en-GB" sz="2800" dirty="0"/>
          </a:p>
          <a:p>
            <a:r>
              <a:rPr lang="en-GB" sz="2800" dirty="0"/>
              <a:t>Data can be collected relatively quickly because the researcher would not need to be present when the questionnaires were completed. </a:t>
            </a:r>
          </a:p>
          <a:p>
            <a:endParaRPr lang="en-GB" sz="2800" dirty="0"/>
          </a:p>
          <a:p>
            <a:r>
              <a:rPr lang="en-GB" sz="2800" dirty="0"/>
              <a:t>This is useful for large populations when interviews would be impractical.</a:t>
            </a:r>
          </a:p>
        </p:txBody>
      </p:sp>
    </p:spTree>
    <p:extLst>
      <p:ext uri="{BB962C8B-B14F-4D97-AF65-F5344CB8AC3E}">
        <p14:creationId xmlns:p14="http://schemas.microsoft.com/office/powerpoint/2010/main" val="157130991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Attitude</a:t>
            </a:r>
          </a:p>
        </p:txBody>
      </p:sp>
      <p:sp>
        <p:nvSpPr>
          <p:cNvPr id="4" name="Subtitle 2"/>
          <p:cNvSpPr>
            <a:spLocks noGrp="1"/>
          </p:cNvSpPr>
          <p:nvPr>
            <p:ph idx="1"/>
          </p:nvPr>
        </p:nvSpPr>
        <p:spPr>
          <a:xfrm>
            <a:off x="1202919" y="2011680"/>
            <a:ext cx="9784080" cy="4568734"/>
          </a:xfrm>
        </p:spPr>
        <p:txBody>
          <a:bodyPr>
            <a:normAutofit/>
          </a:bodyPr>
          <a:lstStyle/>
          <a:p>
            <a:pPr>
              <a:spcAft>
                <a:spcPts val="0"/>
              </a:spcAft>
              <a:defRPr/>
            </a:pPr>
            <a:r>
              <a:rPr lang="en-GB" altLang="en-US" sz="4000" dirty="0"/>
              <a:t>What is an attitude?</a:t>
            </a:r>
          </a:p>
          <a:p>
            <a:pPr>
              <a:spcAft>
                <a:spcPts val="0"/>
              </a:spcAft>
              <a:defRPr/>
            </a:pPr>
            <a:endParaRPr lang="en-GB" altLang="en-US" sz="4000" dirty="0"/>
          </a:p>
          <a:p>
            <a:pPr>
              <a:spcAft>
                <a:spcPts val="0"/>
              </a:spcAft>
              <a:defRPr/>
            </a:pPr>
            <a:r>
              <a:rPr lang="en-GB" altLang="en-US" sz="4000" dirty="0"/>
              <a:t>“a psychological tendency that is expressed by evaluating a particular entity with some degree of favour or disfavour” </a:t>
            </a:r>
          </a:p>
          <a:p>
            <a:pPr>
              <a:spcAft>
                <a:spcPts val="0"/>
              </a:spcAft>
              <a:defRPr/>
            </a:pPr>
            <a:endParaRPr lang="en-GB" altLang="en-US" sz="4000" dirty="0"/>
          </a:p>
          <a:p>
            <a:pPr>
              <a:spcAft>
                <a:spcPts val="0"/>
              </a:spcAft>
              <a:defRPr/>
            </a:pPr>
            <a:r>
              <a:rPr lang="en-GB" altLang="en-US" sz="4000" dirty="0"/>
              <a:t>(</a:t>
            </a:r>
            <a:r>
              <a:rPr lang="en-GB" altLang="en-US" sz="4000" dirty="0" err="1"/>
              <a:t>Eagly</a:t>
            </a:r>
            <a:r>
              <a:rPr lang="en-GB" altLang="en-US" sz="4000" dirty="0"/>
              <a:t> &amp; </a:t>
            </a:r>
            <a:r>
              <a:rPr lang="en-GB" altLang="en-US" sz="4000" dirty="0" err="1"/>
              <a:t>Chaiken</a:t>
            </a:r>
            <a:r>
              <a:rPr lang="en-GB" altLang="en-US" sz="4000" dirty="0"/>
              <a:t>, 1993)</a:t>
            </a:r>
          </a:p>
        </p:txBody>
      </p:sp>
    </p:spTree>
    <p:extLst>
      <p:ext uri="{BB962C8B-B14F-4D97-AF65-F5344CB8AC3E}">
        <p14:creationId xmlns:p14="http://schemas.microsoft.com/office/powerpoint/2010/main" val="108909006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1905000" y="313055"/>
            <a:ext cx="7772400" cy="1143000"/>
          </a:xfrm>
        </p:spPr>
        <p:txBody>
          <a:bodyPr/>
          <a:lstStyle/>
          <a:p>
            <a:pPr>
              <a:defRPr/>
            </a:pPr>
            <a:r>
              <a:rPr lang="en-US" dirty="0"/>
              <a:t>Components of Attitude</a:t>
            </a:r>
          </a:p>
        </p:txBody>
      </p:sp>
      <p:graphicFrame>
        <p:nvGraphicFramePr>
          <p:cNvPr id="2" name="Content Placeholder 1"/>
          <p:cNvGraphicFramePr>
            <a:graphicFrameLocks noGrp="1"/>
          </p:cNvGraphicFramePr>
          <p:nvPr>
            <p:ph idx="1"/>
          </p:nvPr>
        </p:nvGraphicFramePr>
        <p:xfrm>
          <a:off x="1905000" y="3352800"/>
          <a:ext cx="8610600" cy="4419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p:cNvSpPr/>
          <p:nvPr/>
        </p:nvSpPr>
        <p:spPr>
          <a:xfrm>
            <a:off x="2171700" y="1503528"/>
            <a:ext cx="8077200" cy="2215991"/>
          </a:xfrm>
          <a:prstGeom prst="rect">
            <a:avLst/>
          </a:prstGeom>
        </p:spPr>
        <p:txBody>
          <a:bodyPr wrap="square">
            <a:spAutoFit/>
          </a:bodyPr>
          <a:lstStyle/>
          <a:p>
            <a:pPr>
              <a:defRPr/>
            </a:pPr>
            <a:r>
              <a:rPr lang="en-GB" altLang="en-US" dirty="0"/>
              <a:t>What is an attitude?</a:t>
            </a:r>
          </a:p>
          <a:p>
            <a:pPr>
              <a:defRPr/>
            </a:pPr>
            <a:endParaRPr lang="en-GB" altLang="en-US" sz="2400" dirty="0"/>
          </a:p>
          <a:p>
            <a:pPr>
              <a:defRPr/>
            </a:pPr>
            <a:r>
              <a:rPr lang="en-GB" altLang="en-US" sz="2400" dirty="0"/>
              <a:t>“a psychological tendency that is expressed by evaluating a particular entity with some degree of favour or disfavour” </a:t>
            </a:r>
          </a:p>
          <a:p>
            <a:pPr>
              <a:defRPr/>
            </a:pPr>
            <a:endParaRPr lang="en-GB" altLang="en-US" sz="2400" dirty="0"/>
          </a:p>
          <a:p>
            <a:pPr>
              <a:defRPr/>
            </a:pPr>
            <a:r>
              <a:rPr lang="en-GB" altLang="en-US" sz="2400" dirty="0"/>
              <a:t>(</a:t>
            </a:r>
            <a:r>
              <a:rPr lang="en-GB" altLang="en-US" sz="2400" dirty="0" err="1"/>
              <a:t>Eagly</a:t>
            </a:r>
            <a:r>
              <a:rPr lang="en-GB" altLang="en-US" sz="2400" dirty="0"/>
              <a:t> &amp; </a:t>
            </a:r>
            <a:r>
              <a:rPr lang="en-GB" altLang="en-US" sz="2400" dirty="0" err="1"/>
              <a:t>Chaiken</a:t>
            </a:r>
            <a:r>
              <a:rPr lang="en-GB" altLang="en-US" sz="2400" dirty="0"/>
              <a:t>, 1993)</a:t>
            </a:r>
          </a:p>
        </p:txBody>
      </p:sp>
    </p:spTree>
    <p:extLst>
      <p:ext uri="{BB962C8B-B14F-4D97-AF65-F5344CB8AC3E}">
        <p14:creationId xmlns:p14="http://schemas.microsoft.com/office/powerpoint/2010/main" val="368172203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graphicEl>
                                              <a:dgm id="{0B7C23E2-F066-4AE6-A01E-1BEA8F28D910}"/>
                                            </p:graphicEl>
                                          </p:spTgt>
                                        </p:tgtEl>
                                        <p:attrNameLst>
                                          <p:attrName>style.visibility</p:attrName>
                                        </p:attrNameLst>
                                      </p:cBhvr>
                                      <p:to>
                                        <p:strVal val="visible"/>
                                      </p:to>
                                    </p:set>
                                    <p:anim calcmode="lin" valueType="num">
                                      <p:cBhvr additive="base">
                                        <p:cTn id="7" dur="500" fill="hold"/>
                                        <p:tgtEl>
                                          <p:spTgt spid="2">
                                            <p:graphicEl>
                                              <a:dgm id="{0B7C23E2-F066-4AE6-A01E-1BEA8F28D910}"/>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graphicEl>
                                              <a:dgm id="{0B7C23E2-F066-4AE6-A01E-1BEA8F28D910}"/>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graphicEl>
                                              <a:dgm id="{D4DD1986-92F7-475E-B1F8-DA203CDC3691}"/>
                                            </p:graphicEl>
                                          </p:spTgt>
                                        </p:tgtEl>
                                        <p:attrNameLst>
                                          <p:attrName>style.visibility</p:attrName>
                                        </p:attrNameLst>
                                      </p:cBhvr>
                                      <p:to>
                                        <p:strVal val="visible"/>
                                      </p:to>
                                    </p:set>
                                    <p:anim calcmode="lin" valueType="num">
                                      <p:cBhvr additive="base">
                                        <p:cTn id="13" dur="500" fill="hold"/>
                                        <p:tgtEl>
                                          <p:spTgt spid="2">
                                            <p:graphicEl>
                                              <a:dgm id="{D4DD1986-92F7-475E-B1F8-DA203CDC3691}"/>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graphicEl>
                                              <a:dgm id="{D4DD1986-92F7-475E-B1F8-DA203CDC3691}"/>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2">
                                            <p:graphicEl>
                                              <a:dgm id="{01861DE5-95EC-4293-A322-515186E54106}"/>
                                            </p:graphicEl>
                                          </p:spTgt>
                                        </p:tgtEl>
                                        <p:attrNameLst>
                                          <p:attrName>style.visibility</p:attrName>
                                        </p:attrNameLst>
                                      </p:cBhvr>
                                      <p:to>
                                        <p:strVal val="visible"/>
                                      </p:to>
                                    </p:set>
                                    <p:anim calcmode="lin" valueType="num">
                                      <p:cBhvr additive="base">
                                        <p:cTn id="17" dur="500" fill="hold"/>
                                        <p:tgtEl>
                                          <p:spTgt spid="2">
                                            <p:graphicEl>
                                              <a:dgm id="{01861DE5-95EC-4293-A322-515186E54106}"/>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graphicEl>
                                              <a:dgm id="{01861DE5-95EC-4293-A322-515186E54106}"/>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2">
                                            <p:graphicEl>
                                              <a:dgm id="{79F0DD3F-814A-4B9C-8B32-1BE42424E529}"/>
                                            </p:graphicEl>
                                          </p:spTgt>
                                        </p:tgtEl>
                                        <p:attrNameLst>
                                          <p:attrName>style.visibility</p:attrName>
                                        </p:attrNameLst>
                                      </p:cBhvr>
                                      <p:to>
                                        <p:strVal val="visible"/>
                                      </p:to>
                                    </p:set>
                                    <p:anim calcmode="lin" valueType="num">
                                      <p:cBhvr additive="base">
                                        <p:cTn id="23" dur="500" fill="hold"/>
                                        <p:tgtEl>
                                          <p:spTgt spid="2">
                                            <p:graphicEl>
                                              <a:dgm id="{79F0DD3F-814A-4B9C-8B32-1BE42424E529}"/>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graphicEl>
                                              <a:dgm id="{79F0DD3F-814A-4B9C-8B32-1BE42424E529}"/>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2">
                                            <p:graphicEl>
                                              <a:dgm id="{D84AFBF6-D583-44FD-86A0-C5988A98E1A2}"/>
                                            </p:graphicEl>
                                          </p:spTgt>
                                        </p:tgtEl>
                                        <p:attrNameLst>
                                          <p:attrName>style.visibility</p:attrName>
                                        </p:attrNameLst>
                                      </p:cBhvr>
                                      <p:to>
                                        <p:strVal val="visible"/>
                                      </p:to>
                                    </p:set>
                                    <p:anim calcmode="lin" valueType="num">
                                      <p:cBhvr additive="base">
                                        <p:cTn id="27" dur="500" fill="hold"/>
                                        <p:tgtEl>
                                          <p:spTgt spid="2">
                                            <p:graphicEl>
                                              <a:dgm id="{D84AFBF6-D583-44FD-86A0-C5988A98E1A2}"/>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graphicEl>
                                              <a:dgm id="{D84AFBF6-D583-44FD-86A0-C5988A98E1A2}"/>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a:defRPr/>
            </a:pPr>
            <a:r>
              <a:rPr lang="en-US" dirty="0">
                <a:latin typeface="Comic Sans MS" pitchFamily="66" charset="0"/>
              </a:rPr>
              <a:t>Attitude Scales</a:t>
            </a:r>
          </a:p>
        </p:txBody>
      </p:sp>
      <p:sp>
        <p:nvSpPr>
          <p:cNvPr id="37891" name="Rectangle 3"/>
          <p:cNvSpPr>
            <a:spLocks noGrp="1" noChangeArrowheads="1"/>
          </p:cNvSpPr>
          <p:nvPr>
            <p:ph idx="1"/>
          </p:nvPr>
        </p:nvSpPr>
        <p:spPr>
          <a:xfrm>
            <a:off x="2487386" y="2253344"/>
            <a:ext cx="7772400" cy="4196442"/>
          </a:xfrm>
        </p:spPr>
        <p:txBody>
          <a:bodyPr>
            <a:normAutofit fontScale="92500" lnSpcReduction="20000"/>
          </a:bodyPr>
          <a:lstStyle/>
          <a:p>
            <a:pPr eaLnBrk="1" hangingPunct="1"/>
            <a:r>
              <a:rPr lang="en-GB" altLang="en-US" sz="3600" dirty="0"/>
              <a:t>How do you feel about…</a:t>
            </a:r>
          </a:p>
          <a:p>
            <a:pPr eaLnBrk="1" hangingPunct="1"/>
            <a:r>
              <a:rPr lang="en-GB" altLang="en-US" sz="3600" dirty="0"/>
              <a:t>What do you think about…</a:t>
            </a:r>
          </a:p>
          <a:p>
            <a:pPr eaLnBrk="1" hangingPunct="1"/>
            <a:r>
              <a:rPr lang="en-GB" altLang="en-US" sz="3600" dirty="0"/>
              <a:t>How do you behave towards…</a:t>
            </a:r>
          </a:p>
          <a:p>
            <a:pPr eaLnBrk="1" hangingPunct="1"/>
            <a:endParaRPr lang="en-GB" altLang="en-US" sz="2800" dirty="0"/>
          </a:p>
          <a:p>
            <a:pPr lvl="1" eaLnBrk="1" hangingPunct="1"/>
            <a:r>
              <a:rPr lang="en-GB" altLang="en-US" sz="3200" dirty="0"/>
              <a:t>Abortion</a:t>
            </a:r>
          </a:p>
          <a:p>
            <a:pPr lvl="1" eaLnBrk="1" hangingPunct="1"/>
            <a:r>
              <a:rPr lang="en-GB" altLang="en-US" sz="3200" dirty="0"/>
              <a:t>The death penalty</a:t>
            </a:r>
          </a:p>
          <a:p>
            <a:pPr lvl="1" eaLnBrk="1" hangingPunct="1"/>
            <a:r>
              <a:rPr lang="en-GB" altLang="en-US" sz="3200" dirty="0"/>
              <a:t>Gun/knife crime</a:t>
            </a:r>
          </a:p>
          <a:p>
            <a:pPr lvl="1" eaLnBrk="1" hangingPunct="1"/>
            <a:r>
              <a:rPr lang="en-GB" altLang="en-US" sz="3200" dirty="0"/>
              <a:t>Social Anxiety Disorder (and many </a:t>
            </a:r>
            <a:r>
              <a:rPr lang="en-GB" altLang="en-US" sz="3200" dirty="0" err="1"/>
              <a:t>many</a:t>
            </a:r>
            <a:r>
              <a:rPr lang="en-GB" altLang="en-US" sz="3200" dirty="0"/>
              <a:t> more). </a:t>
            </a:r>
          </a:p>
          <a:p>
            <a:pPr eaLnBrk="1" hangingPunct="1"/>
            <a:endParaRPr lang="en-GB" altLang="en-US" sz="3600" dirty="0"/>
          </a:p>
        </p:txBody>
      </p:sp>
    </p:spTree>
    <p:extLst>
      <p:ext uri="{BB962C8B-B14F-4D97-AF65-F5344CB8AC3E}">
        <p14:creationId xmlns:p14="http://schemas.microsoft.com/office/powerpoint/2010/main" val="385923966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animEffect transition="in" filter="blinds(horizontal)">
                                      <p:cBhvr>
                                        <p:cTn id="7" dur="500"/>
                                        <p:tgtEl>
                                          <p:spTgt spid="3789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7891">
                                            <p:txEl>
                                              <p:pRg st="1" end="1"/>
                                            </p:txEl>
                                          </p:spTgt>
                                        </p:tgtEl>
                                        <p:attrNameLst>
                                          <p:attrName>style.visibility</p:attrName>
                                        </p:attrNameLst>
                                      </p:cBhvr>
                                      <p:to>
                                        <p:strVal val="visible"/>
                                      </p:to>
                                    </p:set>
                                    <p:animEffect transition="in" filter="blinds(horizontal)">
                                      <p:cBhvr>
                                        <p:cTn id="12" dur="500"/>
                                        <p:tgtEl>
                                          <p:spTgt spid="3789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37891">
                                            <p:txEl>
                                              <p:pRg st="2" end="2"/>
                                            </p:txEl>
                                          </p:spTgt>
                                        </p:tgtEl>
                                        <p:attrNameLst>
                                          <p:attrName>style.visibility</p:attrName>
                                        </p:attrNameLst>
                                      </p:cBhvr>
                                      <p:to>
                                        <p:strVal val="visible"/>
                                      </p:to>
                                    </p:set>
                                    <p:animEffect transition="in" filter="blinds(horizontal)">
                                      <p:cBhvr>
                                        <p:cTn id="17" dur="500"/>
                                        <p:tgtEl>
                                          <p:spTgt spid="3789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37891">
                                            <p:txEl>
                                              <p:pRg st="4" end="4"/>
                                            </p:txEl>
                                          </p:spTgt>
                                        </p:tgtEl>
                                        <p:attrNameLst>
                                          <p:attrName>style.visibility</p:attrName>
                                        </p:attrNameLst>
                                      </p:cBhvr>
                                      <p:to>
                                        <p:strVal val="visible"/>
                                      </p:to>
                                    </p:set>
                                    <p:animEffect transition="in" filter="blinds(horizontal)">
                                      <p:cBhvr>
                                        <p:cTn id="22" dur="500"/>
                                        <p:tgtEl>
                                          <p:spTgt spid="37891">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37891">
                                            <p:txEl>
                                              <p:pRg st="5" end="5"/>
                                            </p:txEl>
                                          </p:spTgt>
                                        </p:tgtEl>
                                        <p:attrNameLst>
                                          <p:attrName>style.visibility</p:attrName>
                                        </p:attrNameLst>
                                      </p:cBhvr>
                                      <p:to>
                                        <p:strVal val="visible"/>
                                      </p:to>
                                    </p:set>
                                    <p:animEffect transition="in" filter="blinds(horizontal)">
                                      <p:cBhvr>
                                        <p:cTn id="27" dur="500"/>
                                        <p:tgtEl>
                                          <p:spTgt spid="37891">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37891">
                                            <p:txEl>
                                              <p:pRg st="6" end="6"/>
                                            </p:txEl>
                                          </p:spTgt>
                                        </p:tgtEl>
                                        <p:attrNameLst>
                                          <p:attrName>style.visibility</p:attrName>
                                        </p:attrNameLst>
                                      </p:cBhvr>
                                      <p:to>
                                        <p:strVal val="visible"/>
                                      </p:to>
                                    </p:set>
                                    <p:animEffect transition="in" filter="blinds(horizontal)">
                                      <p:cBhvr>
                                        <p:cTn id="32" dur="500"/>
                                        <p:tgtEl>
                                          <p:spTgt spid="37891">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37891">
                                            <p:txEl>
                                              <p:pRg st="7" end="7"/>
                                            </p:txEl>
                                          </p:spTgt>
                                        </p:tgtEl>
                                        <p:attrNameLst>
                                          <p:attrName>style.visibility</p:attrName>
                                        </p:attrNameLst>
                                      </p:cBhvr>
                                      <p:to>
                                        <p:strVal val="visible"/>
                                      </p:to>
                                    </p:set>
                                    <p:animEffect transition="in" filter="blinds(horizontal)">
                                      <p:cBhvr>
                                        <p:cTn id="37" dur="500"/>
                                        <p:tgtEl>
                                          <p:spTgt spid="3789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Scales</a:t>
            </a:r>
          </a:p>
        </p:txBody>
      </p:sp>
      <p:sp>
        <p:nvSpPr>
          <p:cNvPr id="5" name="Subtitle 4"/>
          <p:cNvSpPr>
            <a:spLocks noGrp="1"/>
          </p:cNvSpPr>
          <p:nvPr>
            <p:ph type="subTitle" idx="1"/>
          </p:nvPr>
        </p:nvSpPr>
        <p:spPr/>
        <p:txBody>
          <a:bodyPr/>
          <a:lstStyle/>
          <a:p>
            <a:endParaRPr lang="en-GB"/>
          </a:p>
        </p:txBody>
      </p:sp>
      <p:pic>
        <p:nvPicPr>
          <p:cNvPr id="6" name="Picture 5"/>
          <p:cNvPicPr>
            <a:picLocks noChangeAspect="1"/>
          </p:cNvPicPr>
          <p:nvPr/>
        </p:nvPicPr>
        <p:blipFill>
          <a:blip r:embed="rId2"/>
          <a:stretch>
            <a:fillRect/>
          </a:stretch>
        </p:blipFill>
        <p:spPr>
          <a:xfrm>
            <a:off x="7497805" y="3905711"/>
            <a:ext cx="3170195" cy="2085013"/>
          </a:xfrm>
          <a:prstGeom prst="rect">
            <a:avLst/>
          </a:prstGeom>
        </p:spPr>
      </p:pic>
    </p:spTree>
    <p:extLst>
      <p:ext uri="{BB962C8B-B14F-4D97-AF65-F5344CB8AC3E}">
        <p14:creationId xmlns:p14="http://schemas.microsoft.com/office/powerpoint/2010/main" val="223301334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9229" y="284176"/>
            <a:ext cx="11609614" cy="1508760"/>
          </a:xfrm>
        </p:spPr>
        <p:txBody>
          <a:bodyPr>
            <a:normAutofit fontScale="90000"/>
          </a:bodyPr>
          <a:lstStyle/>
          <a:p>
            <a:r>
              <a:rPr lang="en-GB" dirty="0"/>
              <a:t>Characteristics Different Types of Rating Scales</a:t>
            </a:r>
            <a:br>
              <a:rPr lang="en-GB" dirty="0"/>
            </a:b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1" y="1880718"/>
            <a:ext cx="12192000" cy="4977281"/>
          </a:xfrm>
          <a:prstGeom prst="rect">
            <a:avLst/>
          </a:prstGeom>
          <a:solidFill>
            <a:schemeClr val="tx1"/>
          </a:solidFill>
        </p:spPr>
      </p:pic>
    </p:spTree>
    <p:extLst>
      <p:ext uri="{BB962C8B-B14F-4D97-AF65-F5344CB8AC3E}">
        <p14:creationId xmlns:p14="http://schemas.microsoft.com/office/powerpoint/2010/main" val="368784664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1681843" y="533399"/>
            <a:ext cx="9211264" cy="985157"/>
          </a:xfrm>
        </p:spPr>
        <p:txBody>
          <a:bodyPr>
            <a:normAutofit fontScale="90000"/>
          </a:bodyPr>
          <a:lstStyle/>
          <a:p>
            <a:pPr>
              <a:defRPr/>
            </a:pPr>
            <a:r>
              <a:rPr lang="en-US" dirty="0">
                <a:latin typeface="Comic Sans MS" pitchFamily="66" charset="0"/>
              </a:rPr>
              <a:t>Assumptions of attitude scales</a:t>
            </a:r>
          </a:p>
        </p:txBody>
      </p:sp>
      <p:graphicFrame>
        <p:nvGraphicFramePr>
          <p:cNvPr id="2" name="Content Placeholder 1"/>
          <p:cNvGraphicFramePr>
            <a:graphicFrameLocks noGrp="1"/>
          </p:cNvGraphicFramePr>
          <p:nvPr>
            <p:ph idx="1"/>
          </p:nvPr>
        </p:nvGraphicFramePr>
        <p:xfrm>
          <a:off x="1905000" y="1676400"/>
          <a:ext cx="8763000" cy="495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5605" name="Rectangle 5"/>
          <p:cNvSpPr>
            <a:spLocks noChangeArrowheads="1"/>
          </p:cNvSpPr>
          <p:nvPr/>
        </p:nvSpPr>
        <p:spPr bwMode="auto">
          <a:xfrm>
            <a:off x="2286000" y="4081463"/>
            <a:ext cx="571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defRPr sz="2400">
                <a:solidFill>
                  <a:schemeClr val="tx1"/>
                </a:solidFill>
                <a:latin typeface="Comic Sans MS" panose="030F0702030302020204" pitchFamily="66" charset="0"/>
              </a:defRPr>
            </a:lvl1pPr>
            <a:lvl2pPr marL="742950" indent="-285750">
              <a:defRPr sz="2400">
                <a:solidFill>
                  <a:schemeClr val="tx1"/>
                </a:solidFill>
                <a:latin typeface="Comic Sans MS" panose="030F0702030302020204" pitchFamily="66" charset="0"/>
              </a:defRPr>
            </a:lvl2pPr>
            <a:lvl3pPr marL="1143000" indent="-228600">
              <a:defRPr sz="2400">
                <a:solidFill>
                  <a:schemeClr val="tx1"/>
                </a:solidFill>
                <a:latin typeface="Comic Sans MS" panose="030F0702030302020204" pitchFamily="66" charset="0"/>
              </a:defRPr>
            </a:lvl3pPr>
            <a:lvl4pPr marL="1600200" indent="-228600">
              <a:defRPr sz="2400">
                <a:solidFill>
                  <a:schemeClr val="tx1"/>
                </a:solidFill>
                <a:latin typeface="Comic Sans MS" panose="030F0702030302020204" pitchFamily="66" charset="0"/>
              </a:defRPr>
            </a:lvl4pPr>
            <a:lvl5pPr marL="2057400" indent="-228600">
              <a:defRPr sz="2400">
                <a:solidFill>
                  <a:schemeClr val="tx1"/>
                </a:solidFill>
                <a:latin typeface="Comic Sans MS" panose="030F0702030302020204" pitchFamily="66" charset="0"/>
              </a:defRPr>
            </a:lvl5pPr>
            <a:lvl6pPr marL="2514600" indent="-228600" eaLnBrk="0" fontAlgn="base" hangingPunct="0">
              <a:spcBef>
                <a:spcPct val="0"/>
              </a:spcBef>
              <a:spcAft>
                <a:spcPct val="0"/>
              </a:spcAft>
              <a:defRPr sz="2400">
                <a:solidFill>
                  <a:schemeClr val="tx1"/>
                </a:solidFill>
                <a:latin typeface="Comic Sans MS" panose="030F0702030302020204" pitchFamily="66" charset="0"/>
              </a:defRPr>
            </a:lvl6pPr>
            <a:lvl7pPr marL="2971800" indent="-228600" eaLnBrk="0" fontAlgn="base" hangingPunct="0">
              <a:spcBef>
                <a:spcPct val="0"/>
              </a:spcBef>
              <a:spcAft>
                <a:spcPct val="0"/>
              </a:spcAft>
              <a:defRPr sz="2400">
                <a:solidFill>
                  <a:schemeClr val="tx1"/>
                </a:solidFill>
                <a:latin typeface="Comic Sans MS" panose="030F0702030302020204" pitchFamily="66" charset="0"/>
              </a:defRPr>
            </a:lvl7pPr>
            <a:lvl8pPr marL="3429000" indent="-228600" eaLnBrk="0" fontAlgn="base" hangingPunct="0">
              <a:spcBef>
                <a:spcPct val="0"/>
              </a:spcBef>
              <a:spcAft>
                <a:spcPct val="0"/>
              </a:spcAft>
              <a:defRPr sz="2400">
                <a:solidFill>
                  <a:schemeClr val="tx1"/>
                </a:solidFill>
                <a:latin typeface="Comic Sans MS" panose="030F0702030302020204" pitchFamily="66" charset="0"/>
              </a:defRPr>
            </a:lvl8pPr>
            <a:lvl9pPr marL="3886200" indent="-228600" eaLnBrk="0" fontAlgn="base" hangingPunct="0">
              <a:spcBef>
                <a:spcPct val="0"/>
              </a:spcBef>
              <a:spcAft>
                <a:spcPct val="0"/>
              </a:spcAft>
              <a:defRPr sz="2400">
                <a:solidFill>
                  <a:schemeClr val="tx1"/>
                </a:solidFill>
                <a:latin typeface="Comic Sans MS" panose="030F0702030302020204" pitchFamily="66" charset="0"/>
              </a:defRPr>
            </a:lvl9pPr>
          </a:lstStyle>
          <a:p>
            <a:pPr algn="ctr"/>
            <a:endParaRPr lang="en-US" altLang="en-US">
              <a:latin typeface="Times" panose="02020603050405020304" pitchFamily="18" charset="0"/>
            </a:endParaRPr>
          </a:p>
        </p:txBody>
      </p:sp>
    </p:spTree>
    <p:extLst>
      <p:ext uri="{BB962C8B-B14F-4D97-AF65-F5344CB8AC3E}">
        <p14:creationId xmlns:p14="http://schemas.microsoft.com/office/powerpoint/2010/main" val="42823872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nodePh="1">
                                  <p:stCondLst>
                                    <p:cond delay="0"/>
                                  </p:stCondLst>
                                  <p:endCondLst>
                                    <p:cond evt="begin" delay="0">
                                      <p:tn val="5"/>
                                    </p:cond>
                                  </p:endCondLst>
                                  <p:childTnLst>
                                    <p:set>
                                      <p:cBhvr>
                                        <p:cTn id="6" dur="1" fill="hold">
                                          <p:stCondLst>
                                            <p:cond delay="0"/>
                                          </p:stCondLst>
                                        </p:cTn>
                                        <p:tgtEl>
                                          <p:spTgt spid="25605">
                                            <p:txEl>
                                              <p:pRg st="0" end="0"/>
                                            </p:txEl>
                                          </p:spTgt>
                                        </p:tgtEl>
                                        <p:attrNameLst>
                                          <p:attrName>style.visibility</p:attrName>
                                        </p:attrNameLst>
                                      </p:cBhvr>
                                      <p:to>
                                        <p:strVal val="visible"/>
                                      </p:to>
                                    </p:set>
                                    <p:animEffect transition="in" filter="blinds(horizontal)">
                                      <p:cBhvr>
                                        <p:cTn id="7" dur="500"/>
                                        <p:tgtEl>
                                          <p:spTgt spid="2560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Likert Scales</a:t>
            </a:r>
          </a:p>
        </p:txBody>
      </p:sp>
      <p:graphicFrame>
        <p:nvGraphicFramePr>
          <p:cNvPr id="4" name="Content Placeholder 3"/>
          <p:cNvGraphicFramePr>
            <a:graphicFrameLocks noGrp="1"/>
          </p:cNvGraphicFramePr>
          <p:nvPr>
            <p:ph idx="1"/>
          </p:nvPr>
        </p:nvGraphicFramePr>
        <p:xfrm>
          <a:off x="1203325" y="2011363"/>
          <a:ext cx="9783763" cy="4206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nvGraphicFramePr>
        <p:xfrm>
          <a:off x="1524000" y="5510142"/>
          <a:ext cx="9144000" cy="132397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6732425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291295244"/>
              </p:ext>
            </p:extLst>
          </p:nvPr>
        </p:nvGraphicFramePr>
        <p:xfrm>
          <a:off x="0" y="-1"/>
          <a:ext cx="12191999" cy="6858000"/>
        </p:xfrm>
        <a:graphic>
          <a:graphicData uri="http://schemas.openxmlformats.org/drawingml/2006/table">
            <a:tbl>
              <a:tblPr firstRow="1" firstCol="1" bandRow="1">
                <a:tableStyleId>{5C22544A-7EE6-4342-B048-85BDC9FD1C3A}</a:tableStyleId>
              </a:tblPr>
              <a:tblGrid>
                <a:gridCol w="2196757">
                  <a:extLst>
                    <a:ext uri="{9D8B030D-6E8A-4147-A177-3AD203B41FA5}">
                      <a16:colId xmlns:a16="http://schemas.microsoft.com/office/drawing/2014/main" val="20000"/>
                    </a:ext>
                  </a:extLst>
                </a:gridCol>
                <a:gridCol w="1867242">
                  <a:extLst>
                    <a:ext uri="{9D8B030D-6E8A-4147-A177-3AD203B41FA5}">
                      <a16:colId xmlns:a16="http://schemas.microsoft.com/office/drawing/2014/main" val="20001"/>
                    </a:ext>
                  </a:extLst>
                </a:gridCol>
                <a:gridCol w="2032000">
                  <a:extLst>
                    <a:ext uri="{9D8B030D-6E8A-4147-A177-3AD203B41FA5}">
                      <a16:colId xmlns:a16="http://schemas.microsoft.com/office/drawing/2014/main" val="20002"/>
                    </a:ext>
                  </a:extLst>
                </a:gridCol>
                <a:gridCol w="2032000">
                  <a:extLst>
                    <a:ext uri="{9D8B030D-6E8A-4147-A177-3AD203B41FA5}">
                      <a16:colId xmlns:a16="http://schemas.microsoft.com/office/drawing/2014/main" val="20003"/>
                    </a:ext>
                  </a:extLst>
                </a:gridCol>
                <a:gridCol w="2032000">
                  <a:extLst>
                    <a:ext uri="{9D8B030D-6E8A-4147-A177-3AD203B41FA5}">
                      <a16:colId xmlns:a16="http://schemas.microsoft.com/office/drawing/2014/main" val="20004"/>
                    </a:ext>
                  </a:extLst>
                </a:gridCol>
                <a:gridCol w="2032000">
                  <a:extLst>
                    <a:ext uri="{9D8B030D-6E8A-4147-A177-3AD203B41FA5}">
                      <a16:colId xmlns:a16="http://schemas.microsoft.com/office/drawing/2014/main" val="20005"/>
                    </a:ext>
                  </a:extLst>
                </a:gridCol>
              </a:tblGrid>
              <a:tr h="700941">
                <a:tc>
                  <a:txBody>
                    <a:bodyPr/>
                    <a:lstStyle/>
                    <a:p>
                      <a:endParaRPr lang="en-US" sz="1800" dirty="0"/>
                    </a:p>
                  </a:txBody>
                  <a:tcPr/>
                </a:tc>
                <a:tc>
                  <a:txBody>
                    <a:bodyPr/>
                    <a:lstStyle/>
                    <a:p>
                      <a:r>
                        <a:rPr lang="en-US" sz="1600" b="0" dirty="0"/>
                        <a:t>Strongly Agree</a:t>
                      </a:r>
                    </a:p>
                  </a:txBody>
                  <a:tcPr/>
                </a:tc>
                <a:tc>
                  <a:txBody>
                    <a:bodyPr/>
                    <a:lstStyle/>
                    <a:p>
                      <a:r>
                        <a:rPr lang="en-US" sz="1600" b="0" dirty="0"/>
                        <a:t>Agree</a:t>
                      </a:r>
                    </a:p>
                  </a:txBody>
                  <a:tcPr/>
                </a:tc>
                <a:tc>
                  <a:txBody>
                    <a:bodyPr/>
                    <a:lstStyle/>
                    <a:p>
                      <a:r>
                        <a:rPr lang="en-US" sz="1600" b="0" dirty="0"/>
                        <a:t>Neutral</a:t>
                      </a:r>
                    </a:p>
                  </a:txBody>
                  <a:tcPr/>
                </a:tc>
                <a:tc>
                  <a:txBody>
                    <a:bodyPr/>
                    <a:lstStyle/>
                    <a:p>
                      <a:r>
                        <a:rPr lang="en-US" sz="1600" b="0" dirty="0"/>
                        <a:t>Disagree</a:t>
                      </a:r>
                    </a:p>
                  </a:txBody>
                  <a:tcPr/>
                </a:tc>
                <a:tc>
                  <a:txBody>
                    <a:bodyPr/>
                    <a:lstStyle/>
                    <a:p>
                      <a:r>
                        <a:rPr lang="en-US" sz="1600" b="0" dirty="0"/>
                        <a:t>Strongly disagree</a:t>
                      </a:r>
                    </a:p>
                  </a:txBody>
                  <a:tcPr/>
                </a:tc>
                <a:extLst>
                  <a:ext uri="{0D108BD9-81ED-4DB2-BD59-A6C34878D82A}">
                    <a16:rowId xmlns:a16="http://schemas.microsoft.com/office/drawing/2014/main" val="10000"/>
                  </a:ext>
                </a:extLst>
              </a:tr>
              <a:tr h="932888">
                <a:tc>
                  <a:txBody>
                    <a:bodyPr/>
                    <a:lstStyle/>
                    <a:p>
                      <a:r>
                        <a:rPr lang="en-US" sz="1400" b="0" dirty="0"/>
                        <a:t>The Product is costlier</a:t>
                      </a:r>
                    </a:p>
                  </a:txBody>
                  <a:tcPr/>
                </a:tc>
                <a:tc>
                  <a:txBody>
                    <a:bodyPr/>
                    <a:lstStyle/>
                    <a:p>
                      <a:r>
                        <a:rPr lang="en-US" sz="1600" dirty="0"/>
                        <a:t>1</a:t>
                      </a:r>
                    </a:p>
                  </a:txBody>
                  <a:tcPr/>
                </a:tc>
                <a:tc>
                  <a:txBody>
                    <a:bodyPr/>
                    <a:lstStyle/>
                    <a:p>
                      <a:r>
                        <a:rPr lang="en-US" sz="1600" dirty="0"/>
                        <a:t>2</a:t>
                      </a:r>
                    </a:p>
                  </a:txBody>
                  <a:tcPr/>
                </a:tc>
                <a:tc>
                  <a:txBody>
                    <a:bodyPr/>
                    <a:lstStyle/>
                    <a:p>
                      <a:r>
                        <a:rPr lang="en-US" sz="1600" dirty="0"/>
                        <a:t>3</a:t>
                      </a:r>
                    </a:p>
                  </a:txBody>
                  <a:tcPr/>
                </a:tc>
                <a:tc>
                  <a:txBody>
                    <a:bodyPr/>
                    <a:lstStyle/>
                    <a:p>
                      <a:r>
                        <a:rPr lang="en-US" sz="1600" dirty="0"/>
                        <a:t>4</a:t>
                      </a:r>
                    </a:p>
                  </a:txBody>
                  <a:tcPr/>
                </a:tc>
                <a:tc>
                  <a:txBody>
                    <a:bodyPr/>
                    <a:lstStyle/>
                    <a:p>
                      <a:r>
                        <a:rPr lang="en-US" sz="1600" dirty="0"/>
                        <a:t>5</a:t>
                      </a:r>
                    </a:p>
                  </a:txBody>
                  <a:tcPr/>
                </a:tc>
                <a:extLst>
                  <a:ext uri="{0D108BD9-81ED-4DB2-BD59-A6C34878D82A}">
                    <a16:rowId xmlns:a16="http://schemas.microsoft.com/office/drawing/2014/main" val="10001"/>
                  </a:ext>
                </a:extLst>
              </a:tr>
              <a:tr h="932888">
                <a:tc>
                  <a:txBody>
                    <a:bodyPr/>
                    <a:lstStyle/>
                    <a:p>
                      <a:r>
                        <a:rPr lang="en-US" sz="1400" b="0" dirty="0"/>
                        <a:t>I don’t find time to use it </a:t>
                      </a:r>
                    </a:p>
                  </a:txBody>
                  <a:tcPr/>
                </a:tc>
                <a:tc>
                  <a:txBody>
                    <a:bodyPr/>
                    <a:lstStyle/>
                    <a:p>
                      <a:r>
                        <a:rPr lang="en-US" sz="1600" dirty="0"/>
                        <a:t>1</a:t>
                      </a:r>
                    </a:p>
                  </a:txBody>
                  <a:tcPr/>
                </a:tc>
                <a:tc>
                  <a:txBody>
                    <a:bodyPr/>
                    <a:lstStyle/>
                    <a:p>
                      <a:r>
                        <a:rPr lang="en-US" sz="1600" dirty="0"/>
                        <a:t>2</a:t>
                      </a:r>
                    </a:p>
                  </a:txBody>
                  <a:tcPr/>
                </a:tc>
                <a:tc>
                  <a:txBody>
                    <a:bodyPr/>
                    <a:lstStyle/>
                    <a:p>
                      <a:r>
                        <a:rPr lang="en-US" sz="1600" dirty="0"/>
                        <a:t>3</a:t>
                      </a:r>
                    </a:p>
                  </a:txBody>
                  <a:tcPr/>
                </a:tc>
                <a:tc>
                  <a:txBody>
                    <a:bodyPr/>
                    <a:lstStyle/>
                    <a:p>
                      <a:r>
                        <a:rPr lang="en-US" sz="1600" dirty="0"/>
                        <a:t>4</a:t>
                      </a:r>
                    </a:p>
                  </a:txBody>
                  <a:tcPr/>
                </a:tc>
                <a:tc>
                  <a:txBody>
                    <a:bodyPr/>
                    <a:lstStyle/>
                    <a:p>
                      <a:r>
                        <a:rPr lang="en-US" sz="1600" dirty="0"/>
                        <a:t>5</a:t>
                      </a:r>
                    </a:p>
                  </a:txBody>
                  <a:tcPr/>
                </a:tc>
                <a:extLst>
                  <a:ext uri="{0D108BD9-81ED-4DB2-BD59-A6C34878D82A}">
                    <a16:rowId xmlns:a16="http://schemas.microsoft.com/office/drawing/2014/main" val="10002"/>
                  </a:ext>
                </a:extLst>
              </a:tr>
              <a:tr h="932888">
                <a:tc>
                  <a:txBody>
                    <a:bodyPr/>
                    <a:lstStyle/>
                    <a:p>
                      <a:r>
                        <a:rPr lang="en-US" sz="1400" b="0" dirty="0"/>
                        <a:t>Advt. is not convincing </a:t>
                      </a:r>
                    </a:p>
                  </a:txBody>
                  <a:tcPr/>
                </a:tc>
                <a:tc>
                  <a:txBody>
                    <a:bodyPr/>
                    <a:lstStyle/>
                    <a:p>
                      <a:r>
                        <a:rPr lang="en-US" sz="1600" dirty="0"/>
                        <a:t>1</a:t>
                      </a:r>
                    </a:p>
                  </a:txBody>
                  <a:tcPr/>
                </a:tc>
                <a:tc>
                  <a:txBody>
                    <a:bodyPr/>
                    <a:lstStyle/>
                    <a:p>
                      <a:r>
                        <a:rPr lang="en-US" sz="1600" dirty="0"/>
                        <a:t>2</a:t>
                      </a:r>
                    </a:p>
                  </a:txBody>
                  <a:tcPr/>
                </a:tc>
                <a:tc>
                  <a:txBody>
                    <a:bodyPr/>
                    <a:lstStyle/>
                    <a:p>
                      <a:r>
                        <a:rPr lang="en-US" sz="1600" dirty="0"/>
                        <a:t>3</a:t>
                      </a:r>
                    </a:p>
                  </a:txBody>
                  <a:tcPr/>
                </a:tc>
                <a:tc>
                  <a:txBody>
                    <a:bodyPr/>
                    <a:lstStyle/>
                    <a:p>
                      <a:r>
                        <a:rPr lang="en-US" sz="1600" dirty="0"/>
                        <a:t>4</a:t>
                      </a:r>
                    </a:p>
                  </a:txBody>
                  <a:tcPr/>
                </a:tc>
                <a:tc>
                  <a:txBody>
                    <a:bodyPr/>
                    <a:lstStyle/>
                    <a:p>
                      <a:r>
                        <a:rPr lang="en-US" sz="1600" dirty="0"/>
                        <a:t>5</a:t>
                      </a:r>
                    </a:p>
                  </a:txBody>
                  <a:tcPr/>
                </a:tc>
                <a:extLst>
                  <a:ext uri="{0D108BD9-81ED-4DB2-BD59-A6C34878D82A}">
                    <a16:rowId xmlns:a16="http://schemas.microsoft.com/office/drawing/2014/main" val="10003"/>
                  </a:ext>
                </a:extLst>
              </a:tr>
              <a:tr h="653021">
                <a:tc>
                  <a:txBody>
                    <a:bodyPr/>
                    <a:lstStyle/>
                    <a:p>
                      <a:r>
                        <a:rPr lang="en-US" sz="1400" b="0" dirty="0"/>
                        <a:t>Never use a</a:t>
                      </a:r>
                      <a:r>
                        <a:rPr lang="en-US" sz="1400" b="0" baseline="0" dirty="0"/>
                        <a:t> VC</a:t>
                      </a:r>
                      <a:endParaRPr lang="en-US" sz="1400" b="0" dirty="0"/>
                    </a:p>
                  </a:txBody>
                  <a:tcPr/>
                </a:tc>
                <a:tc>
                  <a:txBody>
                    <a:bodyPr/>
                    <a:lstStyle/>
                    <a:p>
                      <a:r>
                        <a:rPr lang="en-US" sz="1600" dirty="0"/>
                        <a:t>1</a:t>
                      </a:r>
                    </a:p>
                  </a:txBody>
                  <a:tcPr/>
                </a:tc>
                <a:tc>
                  <a:txBody>
                    <a:bodyPr/>
                    <a:lstStyle/>
                    <a:p>
                      <a:r>
                        <a:rPr lang="en-US" sz="1600" dirty="0"/>
                        <a:t>2</a:t>
                      </a:r>
                    </a:p>
                  </a:txBody>
                  <a:tcPr/>
                </a:tc>
                <a:tc>
                  <a:txBody>
                    <a:bodyPr/>
                    <a:lstStyle/>
                    <a:p>
                      <a:r>
                        <a:rPr lang="en-US" sz="1600" dirty="0"/>
                        <a:t>3</a:t>
                      </a:r>
                    </a:p>
                  </a:txBody>
                  <a:tcPr/>
                </a:tc>
                <a:tc>
                  <a:txBody>
                    <a:bodyPr/>
                    <a:lstStyle/>
                    <a:p>
                      <a:r>
                        <a:rPr lang="en-US" sz="1600" dirty="0"/>
                        <a:t>4</a:t>
                      </a:r>
                    </a:p>
                  </a:txBody>
                  <a:tcPr/>
                </a:tc>
                <a:tc>
                  <a:txBody>
                    <a:bodyPr/>
                    <a:lstStyle/>
                    <a:p>
                      <a:r>
                        <a:rPr lang="en-US" sz="1600" dirty="0"/>
                        <a:t>5</a:t>
                      </a:r>
                    </a:p>
                  </a:txBody>
                  <a:tcPr/>
                </a:tc>
                <a:extLst>
                  <a:ext uri="{0D108BD9-81ED-4DB2-BD59-A6C34878D82A}">
                    <a16:rowId xmlns:a16="http://schemas.microsoft.com/office/drawing/2014/main" val="10004"/>
                  </a:ext>
                </a:extLst>
              </a:tr>
              <a:tr h="1772486">
                <a:tc>
                  <a:txBody>
                    <a:bodyPr/>
                    <a:lstStyle/>
                    <a:p>
                      <a:r>
                        <a:rPr lang="en-US" sz="1400" b="0" dirty="0"/>
                        <a:t>I am</a:t>
                      </a:r>
                      <a:r>
                        <a:rPr lang="en-US" sz="1400" b="0" baseline="0" dirty="0"/>
                        <a:t> satisfied with the present way of cleaning</a:t>
                      </a:r>
                      <a:endParaRPr lang="en-US" sz="1400" b="0" dirty="0"/>
                    </a:p>
                  </a:txBody>
                  <a:tcPr/>
                </a:tc>
                <a:tc>
                  <a:txBody>
                    <a:bodyPr/>
                    <a:lstStyle/>
                    <a:p>
                      <a:r>
                        <a:rPr lang="en-US" sz="1600" dirty="0"/>
                        <a:t>1</a:t>
                      </a:r>
                    </a:p>
                  </a:txBody>
                  <a:tcPr/>
                </a:tc>
                <a:tc>
                  <a:txBody>
                    <a:bodyPr/>
                    <a:lstStyle/>
                    <a:p>
                      <a:r>
                        <a:rPr lang="en-US" sz="1600" dirty="0"/>
                        <a:t>2</a:t>
                      </a:r>
                    </a:p>
                  </a:txBody>
                  <a:tcPr/>
                </a:tc>
                <a:tc>
                  <a:txBody>
                    <a:bodyPr/>
                    <a:lstStyle/>
                    <a:p>
                      <a:r>
                        <a:rPr lang="en-US" sz="1600" dirty="0"/>
                        <a:t>3</a:t>
                      </a:r>
                    </a:p>
                  </a:txBody>
                  <a:tcPr/>
                </a:tc>
                <a:tc>
                  <a:txBody>
                    <a:bodyPr/>
                    <a:lstStyle/>
                    <a:p>
                      <a:r>
                        <a:rPr lang="en-US" sz="1600" dirty="0"/>
                        <a:t>4</a:t>
                      </a:r>
                    </a:p>
                  </a:txBody>
                  <a:tcPr/>
                </a:tc>
                <a:tc>
                  <a:txBody>
                    <a:bodyPr/>
                    <a:lstStyle/>
                    <a:p>
                      <a:r>
                        <a:rPr lang="en-US" sz="1600" dirty="0"/>
                        <a:t>5</a:t>
                      </a:r>
                    </a:p>
                  </a:txBody>
                  <a:tcPr/>
                </a:tc>
                <a:extLst>
                  <a:ext uri="{0D108BD9-81ED-4DB2-BD59-A6C34878D82A}">
                    <a16:rowId xmlns:a16="http://schemas.microsoft.com/office/drawing/2014/main" val="10005"/>
                  </a:ext>
                </a:extLst>
              </a:tr>
              <a:tr h="932888">
                <a:tc>
                  <a:txBody>
                    <a:bodyPr/>
                    <a:lstStyle/>
                    <a:p>
                      <a:r>
                        <a:rPr lang="en-US" sz="1400" b="0" dirty="0"/>
                        <a:t>Its use is cumbersome</a:t>
                      </a:r>
                    </a:p>
                  </a:txBody>
                  <a:tcPr/>
                </a:tc>
                <a:tc>
                  <a:txBody>
                    <a:bodyPr/>
                    <a:lstStyle/>
                    <a:p>
                      <a:r>
                        <a:rPr lang="en-US" sz="1600" dirty="0"/>
                        <a:t>1</a:t>
                      </a:r>
                    </a:p>
                  </a:txBody>
                  <a:tcPr/>
                </a:tc>
                <a:tc>
                  <a:txBody>
                    <a:bodyPr/>
                    <a:lstStyle/>
                    <a:p>
                      <a:r>
                        <a:rPr lang="en-US" sz="1600" dirty="0"/>
                        <a:t>2</a:t>
                      </a:r>
                    </a:p>
                  </a:txBody>
                  <a:tcPr/>
                </a:tc>
                <a:tc>
                  <a:txBody>
                    <a:bodyPr/>
                    <a:lstStyle/>
                    <a:p>
                      <a:r>
                        <a:rPr lang="en-US" sz="1600" dirty="0"/>
                        <a:t>3</a:t>
                      </a:r>
                    </a:p>
                  </a:txBody>
                  <a:tcPr/>
                </a:tc>
                <a:tc>
                  <a:txBody>
                    <a:bodyPr/>
                    <a:lstStyle/>
                    <a:p>
                      <a:r>
                        <a:rPr lang="en-US" sz="1600" dirty="0"/>
                        <a:t>4</a:t>
                      </a:r>
                    </a:p>
                  </a:txBody>
                  <a:tcPr/>
                </a:tc>
                <a:tc>
                  <a:txBody>
                    <a:bodyPr/>
                    <a:lstStyle/>
                    <a:p>
                      <a:r>
                        <a:rPr lang="en-US" sz="1600" dirty="0"/>
                        <a:t>5</a:t>
                      </a:r>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410866501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a:spLocks noGrp="1" noChangeArrowheads="1"/>
          </p:cNvSpPr>
          <p:nvPr>
            <p:ph type="title"/>
          </p:nvPr>
        </p:nvSpPr>
        <p:spPr>
          <a:xfrm>
            <a:off x="2843284" y="0"/>
            <a:ext cx="7499350" cy="1143000"/>
          </a:xfrm>
        </p:spPr>
        <p:txBody>
          <a:bodyPr/>
          <a:lstStyle/>
          <a:p>
            <a:pPr>
              <a:defRPr/>
            </a:pPr>
            <a:r>
              <a:rPr lang="en-US" dirty="0"/>
              <a:t>Reliability &amp; Validity</a:t>
            </a:r>
          </a:p>
        </p:txBody>
      </p:sp>
      <p:sp>
        <p:nvSpPr>
          <p:cNvPr id="4" name="Rectangle 3"/>
          <p:cNvSpPr>
            <a:spLocks noGrp="1" noChangeArrowheads="1"/>
          </p:cNvSpPr>
          <p:nvPr>
            <p:ph idx="1"/>
          </p:nvPr>
        </p:nvSpPr>
        <p:spPr bwMode="auto">
          <a:xfrm>
            <a:off x="1637848" y="1914279"/>
            <a:ext cx="7623412" cy="1524000"/>
          </a:xfrm>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vert="horz" wrap="square" lIns="91440" tIns="45720" rIns="91440" bIns="45720" numCol="1" rtlCol="0" anchor="t" anchorCtr="0" compatLnSpc="1">
            <a:prstTxWarp prst="textNoShape">
              <a:avLst/>
            </a:prstTxWarp>
            <a:normAutofit lnSpcReduction="10000"/>
          </a:bodyPr>
          <a:lstStyle/>
          <a:p>
            <a:pPr eaLnBrk="1" hangingPunct="1"/>
            <a:r>
              <a:rPr lang="en-GB" altLang="en-US" sz="2800" dirty="0"/>
              <a:t>Reliability</a:t>
            </a:r>
          </a:p>
          <a:p>
            <a:pPr eaLnBrk="1" hangingPunct="1">
              <a:buFontTx/>
              <a:buNone/>
            </a:pPr>
            <a:r>
              <a:rPr lang="en-GB" altLang="en-US" sz="2400" dirty="0"/>
              <a:t>		</a:t>
            </a:r>
            <a:r>
              <a:rPr lang="en-GB" altLang="en-US" sz="2400" i="1" dirty="0"/>
              <a:t>“…the degree to which a test or measure produces the same scores when applied in the same circumstances…” </a:t>
            </a:r>
            <a:r>
              <a:rPr lang="en-GB" altLang="en-US" sz="2400" dirty="0"/>
              <a:t>(Nelson 1997)</a:t>
            </a:r>
          </a:p>
        </p:txBody>
      </p:sp>
      <p:sp>
        <p:nvSpPr>
          <p:cNvPr id="6" name="Rectangle 3"/>
          <p:cNvSpPr txBox="1">
            <a:spLocks noChangeArrowheads="1"/>
          </p:cNvSpPr>
          <p:nvPr/>
        </p:nvSpPr>
        <p:spPr bwMode="auto">
          <a:xfrm>
            <a:off x="1637848" y="3496301"/>
            <a:ext cx="9013825" cy="292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vert="horz" wrap="square" lIns="91440" tIns="45720" rIns="91440" bIns="45720" numCol="1" anchor="t" anchorCtr="0" compatLnSpc="1">
            <a:prstTxWarp prst="textNoShape">
              <a:avLst/>
            </a:prstTxWarp>
          </a:bodyPr>
          <a:lstStyle>
            <a:lvl1pPr marL="365125" indent="-282575" algn="l" rtl="0" eaLnBrk="0" fontAlgn="base" hangingPunct="0">
              <a:spcBef>
                <a:spcPts val="600"/>
              </a:spcBef>
              <a:spcAft>
                <a:spcPct val="0"/>
              </a:spcAft>
              <a:buClr>
                <a:schemeClr val="accent1"/>
              </a:buClr>
              <a:buSzPct val="80000"/>
              <a:buFont typeface="Wingdings 2" panose="05020102010507070707" pitchFamily="18" charset="2"/>
              <a:buChar char=""/>
              <a:defRPr sz="3200" kern="1200">
                <a:solidFill>
                  <a:schemeClr val="tx1"/>
                </a:solidFill>
                <a:latin typeface="+mn-lt"/>
                <a:ea typeface="+mn-ea"/>
                <a:cs typeface="+mn-cs"/>
              </a:defRPr>
            </a:lvl1pPr>
            <a:lvl2pPr marL="639763" indent="-236538" algn="l" rtl="0" eaLnBrk="0" fontAlgn="base" hangingPunct="0">
              <a:spcBef>
                <a:spcPts val="550"/>
              </a:spcBef>
              <a:spcAft>
                <a:spcPct val="0"/>
              </a:spcAft>
              <a:buClr>
                <a:schemeClr val="accent1"/>
              </a:buClr>
              <a:buFont typeface="Verdana" panose="020B0604030504040204" pitchFamily="34" charset="0"/>
              <a:buChar char="◦"/>
              <a:defRPr sz="2800" kern="1200">
                <a:solidFill>
                  <a:schemeClr val="tx1"/>
                </a:solidFill>
                <a:latin typeface="+mn-lt"/>
                <a:ea typeface="+mn-ea"/>
                <a:cs typeface="+mn-cs"/>
              </a:defRPr>
            </a:lvl2pPr>
            <a:lvl3pPr marL="885825" indent="-228600" algn="l" rtl="0" eaLnBrk="0" fontAlgn="base" hangingPunct="0">
              <a:spcBef>
                <a:spcPct val="20000"/>
              </a:spcBef>
              <a:spcAft>
                <a:spcPct val="0"/>
              </a:spcAft>
              <a:buClr>
                <a:schemeClr val="accent2"/>
              </a:buClr>
              <a:buFont typeface="Wingdings 2" panose="05020102010507070707" pitchFamily="18" charset="2"/>
              <a:buChar char=""/>
              <a:defRPr sz="2400" kern="1200">
                <a:solidFill>
                  <a:schemeClr val="tx1"/>
                </a:solidFill>
                <a:latin typeface="+mn-lt"/>
                <a:ea typeface="+mn-ea"/>
                <a:cs typeface="+mn-cs"/>
              </a:defRPr>
            </a:lvl3pPr>
            <a:lvl4pPr marL="1096963" indent="-173038" algn="l" rtl="0" eaLnBrk="0" fontAlgn="base" hangingPunct="0">
              <a:spcBef>
                <a:spcPct val="20000"/>
              </a:spcBef>
              <a:spcAft>
                <a:spcPct val="0"/>
              </a:spcAft>
              <a:buClr>
                <a:srgbClr val="C32D2E"/>
              </a:buClr>
              <a:buFont typeface="Wingdings 2" panose="05020102010507070707" pitchFamily="18" charset="2"/>
              <a:buChar char=""/>
              <a:defRPr sz="2000" kern="1200">
                <a:solidFill>
                  <a:schemeClr val="tx1"/>
                </a:solidFill>
                <a:latin typeface="+mn-lt"/>
                <a:ea typeface="+mn-ea"/>
                <a:cs typeface="+mn-cs"/>
              </a:defRPr>
            </a:lvl4pPr>
            <a:lvl5pPr marL="1296988" indent="-182563" algn="l" rtl="0" eaLnBrk="0" fontAlgn="base" hangingPunct="0">
              <a:spcBef>
                <a:spcPct val="20000"/>
              </a:spcBef>
              <a:spcAft>
                <a:spcPct val="0"/>
              </a:spcAft>
              <a:buClr>
                <a:srgbClr val="84AA33"/>
              </a:buClr>
              <a:buFont typeface="Wingdings 2" panose="05020102010507070707" pitchFamily="18" charset="2"/>
              <a:buChar char=""/>
              <a:defRPr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pPr marL="82550" indent="0" eaLnBrk="1" hangingPunct="1">
              <a:buNone/>
            </a:pPr>
            <a:r>
              <a:rPr lang="en-GB" altLang="en-US" sz="2800" dirty="0"/>
              <a:t>Validity</a:t>
            </a:r>
          </a:p>
          <a:p>
            <a:pPr eaLnBrk="1" hangingPunct="1">
              <a:buFontTx/>
              <a:buNone/>
            </a:pPr>
            <a:r>
              <a:rPr lang="en-GB" altLang="en-US" sz="2400" dirty="0"/>
              <a:t>		</a:t>
            </a:r>
            <a:r>
              <a:rPr lang="en-GB" altLang="en-US" sz="2400" i="1" dirty="0"/>
              <a:t>“Degree to which a test or instrument measures what it purports to measure”   </a:t>
            </a:r>
            <a:r>
              <a:rPr lang="en-GB" altLang="en-US" sz="2400" dirty="0"/>
              <a:t>(Thomas &amp; Nelson 1996)</a:t>
            </a:r>
          </a:p>
        </p:txBody>
      </p:sp>
      <p:sp>
        <p:nvSpPr>
          <p:cNvPr id="7" name="Rectangle 3"/>
          <p:cNvSpPr txBox="1">
            <a:spLocks noChangeArrowheads="1"/>
          </p:cNvSpPr>
          <p:nvPr/>
        </p:nvSpPr>
        <p:spPr bwMode="auto">
          <a:xfrm>
            <a:off x="1637848" y="5102225"/>
            <a:ext cx="7848600" cy="175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vert="horz" wrap="square" lIns="91440" tIns="45720" rIns="91440" bIns="45720" numCol="1" anchor="t" anchorCtr="0" compatLnSpc="1">
            <a:prstTxWarp prst="textNoShape">
              <a:avLst/>
            </a:prstTxWarp>
          </a:bodyPr>
          <a:lstStyle>
            <a:lvl1pPr marL="365125" indent="-282575" algn="l" rtl="0" eaLnBrk="0" fontAlgn="base" hangingPunct="0">
              <a:spcBef>
                <a:spcPts val="600"/>
              </a:spcBef>
              <a:spcAft>
                <a:spcPct val="0"/>
              </a:spcAft>
              <a:buClr>
                <a:schemeClr val="accent1"/>
              </a:buClr>
              <a:buSzPct val="80000"/>
              <a:buFont typeface="Wingdings 2" panose="05020102010507070707" pitchFamily="18" charset="2"/>
              <a:buChar char=""/>
              <a:defRPr sz="3200" kern="1200">
                <a:solidFill>
                  <a:schemeClr val="tx1"/>
                </a:solidFill>
                <a:latin typeface="+mn-lt"/>
                <a:ea typeface="+mn-ea"/>
                <a:cs typeface="+mn-cs"/>
              </a:defRPr>
            </a:lvl1pPr>
            <a:lvl2pPr marL="639763" indent="-236538" algn="l" rtl="0" eaLnBrk="0" fontAlgn="base" hangingPunct="0">
              <a:spcBef>
                <a:spcPts val="550"/>
              </a:spcBef>
              <a:spcAft>
                <a:spcPct val="0"/>
              </a:spcAft>
              <a:buClr>
                <a:schemeClr val="accent1"/>
              </a:buClr>
              <a:buFont typeface="Verdana" panose="020B0604030504040204" pitchFamily="34" charset="0"/>
              <a:buChar char="◦"/>
              <a:defRPr sz="2800" kern="1200">
                <a:solidFill>
                  <a:schemeClr val="tx1"/>
                </a:solidFill>
                <a:latin typeface="+mn-lt"/>
                <a:ea typeface="+mn-ea"/>
                <a:cs typeface="+mn-cs"/>
              </a:defRPr>
            </a:lvl2pPr>
            <a:lvl3pPr marL="885825" indent="-228600" algn="l" rtl="0" eaLnBrk="0" fontAlgn="base" hangingPunct="0">
              <a:spcBef>
                <a:spcPct val="20000"/>
              </a:spcBef>
              <a:spcAft>
                <a:spcPct val="0"/>
              </a:spcAft>
              <a:buClr>
                <a:schemeClr val="accent2"/>
              </a:buClr>
              <a:buFont typeface="Wingdings 2" panose="05020102010507070707" pitchFamily="18" charset="2"/>
              <a:buChar char=""/>
              <a:defRPr sz="2400" kern="1200">
                <a:solidFill>
                  <a:schemeClr val="tx1"/>
                </a:solidFill>
                <a:latin typeface="+mn-lt"/>
                <a:ea typeface="+mn-ea"/>
                <a:cs typeface="+mn-cs"/>
              </a:defRPr>
            </a:lvl3pPr>
            <a:lvl4pPr marL="1096963" indent="-173038" algn="l" rtl="0" eaLnBrk="0" fontAlgn="base" hangingPunct="0">
              <a:spcBef>
                <a:spcPct val="20000"/>
              </a:spcBef>
              <a:spcAft>
                <a:spcPct val="0"/>
              </a:spcAft>
              <a:buClr>
                <a:srgbClr val="C32D2E"/>
              </a:buClr>
              <a:buFont typeface="Wingdings 2" panose="05020102010507070707" pitchFamily="18" charset="2"/>
              <a:buChar char=""/>
              <a:defRPr sz="2000" kern="1200">
                <a:solidFill>
                  <a:schemeClr val="tx1"/>
                </a:solidFill>
                <a:latin typeface="+mn-lt"/>
                <a:ea typeface="+mn-ea"/>
                <a:cs typeface="+mn-cs"/>
              </a:defRPr>
            </a:lvl4pPr>
            <a:lvl5pPr marL="1296988" indent="-182563" algn="l" rtl="0" eaLnBrk="0" fontAlgn="base" hangingPunct="0">
              <a:spcBef>
                <a:spcPct val="20000"/>
              </a:spcBef>
              <a:spcAft>
                <a:spcPct val="0"/>
              </a:spcAft>
              <a:buClr>
                <a:srgbClr val="84AA33"/>
              </a:buClr>
              <a:buFont typeface="Wingdings 2" panose="05020102010507070707" pitchFamily="18" charset="2"/>
              <a:buChar char=""/>
              <a:defRPr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pPr marL="82550" indent="0" eaLnBrk="1" hangingPunct="1">
              <a:buNone/>
            </a:pPr>
            <a:r>
              <a:rPr lang="en-GB" altLang="en-US" sz="2800" dirty="0"/>
              <a:t>Objectivity</a:t>
            </a:r>
          </a:p>
          <a:p>
            <a:pPr eaLnBrk="1" hangingPunct="1">
              <a:buFontTx/>
              <a:buNone/>
            </a:pPr>
            <a:r>
              <a:rPr lang="en-GB" altLang="en-US" sz="2400" dirty="0"/>
              <a:t>		</a:t>
            </a:r>
            <a:r>
              <a:rPr lang="en-GB" altLang="en-US" sz="2400" i="1" dirty="0"/>
              <a:t>“…the degree to which different observers agree on measurements…” </a:t>
            </a:r>
            <a:r>
              <a:rPr lang="en-GB" altLang="en-US" sz="2400" dirty="0"/>
              <a:t>(Atkinson &amp; </a:t>
            </a:r>
            <a:r>
              <a:rPr lang="en-GB" altLang="en-US" sz="2400" dirty="0" err="1"/>
              <a:t>Nevill</a:t>
            </a:r>
            <a:r>
              <a:rPr lang="en-GB" altLang="en-US" sz="2400" dirty="0"/>
              <a:t> 1998)</a:t>
            </a:r>
          </a:p>
        </p:txBody>
      </p:sp>
    </p:spTree>
    <p:extLst>
      <p:ext uri="{BB962C8B-B14F-4D97-AF65-F5344CB8AC3E}">
        <p14:creationId xmlns:p14="http://schemas.microsoft.com/office/powerpoint/2010/main" val="1937441579"/>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Types of Validity</a:t>
            </a:r>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3103195756"/>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bwMode="auto">
          <a:xfrm>
            <a:off x="3124200" y="287124"/>
            <a:ext cx="8229600" cy="1143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vert="horz" wrap="square" lIns="91440" tIns="45720" rIns="91440" bIns="45720" numCol="1" rtlCol="0" anchor="t" anchorCtr="0" compatLnSpc="1">
            <a:prstTxWarp prst="textNoShape">
              <a:avLst/>
            </a:prstTxWarp>
            <a:normAutofit/>
          </a:bodyPr>
          <a:lstStyle/>
          <a:p>
            <a:pPr eaLnBrk="1" hangingPunct="1">
              <a:defRPr/>
            </a:pPr>
            <a:r>
              <a:rPr lang="en-GB" dirty="0">
                <a:ea typeface="ＭＳ Ｐゴシック" charset="0"/>
                <a:cs typeface="+mn-cs"/>
              </a:rPr>
              <a:t>Face Validity</a:t>
            </a:r>
            <a:br>
              <a:rPr lang="en-GB" dirty="0">
                <a:ea typeface="ＭＳ Ｐゴシック" charset="0"/>
                <a:cs typeface="+mn-cs"/>
              </a:rPr>
            </a:br>
            <a:endParaRPr lang="en-GB" dirty="0">
              <a:ea typeface="ＭＳ Ｐゴシック" charset="0"/>
              <a:cs typeface="+mj-cs"/>
            </a:endParaRPr>
          </a:p>
        </p:txBody>
      </p:sp>
      <p:sp>
        <p:nvSpPr>
          <p:cNvPr id="156675" name="Rectangle 3"/>
          <p:cNvSpPr>
            <a:spLocks noGrp="1" noChangeArrowheads="1"/>
          </p:cNvSpPr>
          <p:nvPr>
            <p:ph type="body" idx="1"/>
          </p:nvPr>
        </p:nvSpPr>
        <p:spPr bwMode="auto">
          <a:xfrm>
            <a:off x="2636873" y="2092325"/>
            <a:ext cx="8256588" cy="489585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vert="horz" wrap="square" lIns="91440" tIns="45720" rIns="91440" bIns="45720" numCol="1" rtlCol="0" anchor="t" anchorCtr="0" compatLnSpc="1">
            <a:prstTxWarp prst="textNoShape">
              <a:avLst/>
            </a:prstTxWarp>
            <a:normAutofit/>
          </a:bodyPr>
          <a:lstStyle/>
          <a:p>
            <a:pPr lvl="1" eaLnBrk="1" hangingPunct="1">
              <a:lnSpc>
                <a:spcPct val="120000"/>
              </a:lnSpc>
              <a:defRPr/>
            </a:pPr>
            <a:r>
              <a:rPr lang="en-GB" dirty="0">
                <a:ea typeface="ＭＳ Ｐゴシック" charset="0"/>
              </a:rPr>
              <a:t>Infers that a test is valid by definition</a:t>
            </a:r>
          </a:p>
          <a:p>
            <a:pPr lvl="1" eaLnBrk="1" hangingPunct="1">
              <a:lnSpc>
                <a:spcPct val="130000"/>
              </a:lnSpc>
              <a:defRPr/>
            </a:pPr>
            <a:r>
              <a:rPr lang="en-GB" dirty="0">
                <a:ea typeface="ＭＳ Ｐゴシック" charset="0"/>
              </a:rPr>
              <a:t>It is clear that the test measures what it is supposed to</a:t>
            </a:r>
          </a:p>
          <a:p>
            <a:pPr lvl="1" algn="r" eaLnBrk="1" hangingPunct="1">
              <a:lnSpc>
                <a:spcPct val="130000"/>
              </a:lnSpc>
              <a:buFontTx/>
              <a:buNone/>
              <a:defRPr/>
            </a:pPr>
            <a:endParaRPr lang="en-GB" dirty="0">
              <a:solidFill>
                <a:srgbClr val="FF3300"/>
              </a:solidFill>
              <a:ea typeface="ＭＳ Ｐゴシック" charset="0"/>
            </a:endParaRPr>
          </a:p>
          <a:p>
            <a:pPr lvl="1" algn="r" eaLnBrk="1" hangingPunct="1">
              <a:lnSpc>
                <a:spcPct val="130000"/>
              </a:lnSpc>
              <a:buFontTx/>
              <a:buNone/>
              <a:defRPr/>
            </a:pPr>
            <a:endParaRPr lang="en-GB" dirty="0">
              <a:solidFill>
                <a:srgbClr val="FF3300"/>
              </a:solidFill>
              <a:ea typeface="ＭＳ Ｐゴシック" charset="0"/>
            </a:endParaRPr>
          </a:p>
          <a:p>
            <a:pPr lvl="1" algn="r" eaLnBrk="1" hangingPunct="1">
              <a:lnSpc>
                <a:spcPct val="130000"/>
              </a:lnSpc>
              <a:buFontTx/>
              <a:buNone/>
              <a:defRPr/>
            </a:pPr>
            <a:endParaRPr lang="en-GB" dirty="0">
              <a:solidFill>
                <a:srgbClr val="FF3300"/>
              </a:solidFill>
              <a:ea typeface="ＭＳ Ｐゴシック" charset="0"/>
            </a:endParaRPr>
          </a:p>
          <a:p>
            <a:pPr lvl="1" algn="r" eaLnBrk="1" hangingPunct="1">
              <a:lnSpc>
                <a:spcPct val="130000"/>
              </a:lnSpc>
              <a:buFontTx/>
              <a:buNone/>
              <a:defRPr/>
            </a:pPr>
            <a:endParaRPr lang="en-GB" dirty="0">
              <a:solidFill>
                <a:srgbClr val="FF3300"/>
              </a:solidFill>
              <a:ea typeface="ＭＳ Ｐゴシック" charset="0"/>
            </a:endParaRPr>
          </a:p>
          <a:p>
            <a:pPr lvl="1" algn="r" eaLnBrk="1" hangingPunct="1">
              <a:lnSpc>
                <a:spcPct val="130000"/>
              </a:lnSpc>
              <a:buFontTx/>
              <a:buNone/>
              <a:defRPr/>
            </a:pPr>
            <a:endParaRPr lang="en-GB" dirty="0">
              <a:solidFill>
                <a:srgbClr val="FF3300"/>
              </a:solidFill>
              <a:ea typeface="ＭＳ Ｐゴシック" charset="0"/>
            </a:endParaRPr>
          </a:p>
        </p:txBody>
      </p:sp>
      <p:pic>
        <p:nvPicPr>
          <p:cNvPr id="156677" name="Picture 5" descr="reaction_time_sma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5200" y="3759200"/>
            <a:ext cx="3048000"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6678" name="Text Box 6"/>
          <p:cNvSpPr txBox="1">
            <a:spLocks noChangeArrowheads="1"/>
          </p:cNvSpPr>
          <p:nvPr/>
        </p:nvSpPr>
        <p:spPr bwMode="auto">
          <a:xfrm>
            <a:off x="2547973" y="3092450"/>
            <a:ext cx="4392612" cy="378565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marL="342900" indent="-342900" eaLnBrk="0" hangingPunct="0">
              <a:defRPr sz="2400">
                <a:solidFill>
                  <a:schemeClr val="tx1"/>
                </a:solidFill>
                <a:latin typeface="Times New Roman" charset="0"/>
                <a:ea typeface="ＭＳ Ｐゴシック" charset="0"/>
              </a:defRPr>
            </a:lvl1pPr>
            <a:lvl2pPr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lvl="1" eaLnBrk="1" hangingPunct="1">
              <a:defRPr/>
            </a:pPr>
            <a:r>
              <a:rPr lang="en-GB" dirty="0"/>
              <a:t>e.g.</a:t>
            </a:r>
          </a:p>
          <a:p>
            <a:pPr lvl="1" eaLnBrk="1" hangingPunct="1">
              <a:defRPr/>
            </a:pPr>
            <a:r>
              <a:rPr lang="en-GB" dirty="0"/>
              <a:t>If you want to assess reaction time, measuring how long it takes an individual to react to a given stimulus would have face validity</a:t>
            </a:r>
          </a:p>
          <a:p>
            <a:pPr lvl="1" eaLnBrk="1" hangingPunct="1">
              <a:defRPr/>
            </a:pPr>
            <a:endParaRPr lang="en-GB" dirty="0"/>
          </a:p>
          <a:p>
            <a:pPr lvl="1" eaLnBrk="1" hangingPunct="1">
              <a:defRPr/>
            </a:pPr>
            <a:r>
              <a:rPr lang="en-GB" dirty="0"/>
              <a:t>But what about giving someone a depression scale as a measure of well-being? </a:t>
            </a:r>
          </a:p>
        </p:txBody>
      </p:sp>
    </p:spTree>
    <p:extLst>
      <p:ext uri="{BB962C8B-B14F-4D97-AF65-F5344CB8AC3E}">
        <p14:creationId xmlns:p14="http://schemas.microsoft.com/office/powerpoint/2010/main" val="40245084"/>
      </p:ext>
    </p:extLst>
  </p:cSld>
  <p:clrMapOvr>
    <a:masterClrMapping/>
  </p:clrMapOvr>
  <p:transition>
    <p:fade/>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bwMode="auto">
          <a:xfrm>
            <a:off x="268288" y="736636"/>
            <a:ext cx="8229600" cy="1143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vert="horz" wrap="square" lIns="91440" tIns="45720" rIns="91440" bIns="45720" numCol="1" rtlCol="0" anchor="t" anchorCtr="0" compatLnSpc="1">
            <a:prstTxWarp prst="textNoShape">
              <a:avLst/>
            </a:prstTxWarp>
            <a:normAutofit/>
          </a:bodyPr>
          <a:lstStyle/>
          <a:p>
            <a:pPr eaLnBrk="1" hangingPunct="1">
              <a:defRPr/>
            </a:pPr>
            <a:r>
              <a:rPr lang="en-GB" altLang="en-US" dirty="0"/>
              <a:t>Content Validity</a:t>
            </a:r>
            <a:br>
              <a:rPr lang="en-GB" altLang="en-US" dirty="0"/>
            </a:br>
            <a:endParaRPr lang="en-GB" dirty="0">
              <a:ea typeface="ＭＳ Ｐゴシック" charset="0"/>
              <a:cs typeface="+mj-cs"/>
            </a:endParaRPr>
          </a:p>
        </p:txBody>
      </p:sp>
      <p:sp>
        <p:nvSpPr>
          <p:cNvPr id="284675" name="Rectangle 3"/>
          <p:cNvSpPr>
            <a:spLocks noGrp="1" noChangeArrowheads="1"/>
          </p:cNvSpPr>
          <p:nvPr>
            <p:ph type="body" idx="1"/>
          </p:nvPr>
        </p:nvSpPr>
        <p:spPr bwMode="auto">
          <a:xfrm>
            <a:off x="0" y="1217612"/>
            <a:ext cx="8497888" cy="5640388"/>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vert="horz" wrap="square" lIns="91440" tIns="45720" rIns="91440" bIns="45720" numCol="1" rtlCol="0" anchor="t" anchorCtr="0" compatLnSpc="1">
            <a:prstTxWarp prst="textNoShape">
              <a:avLst/>
            </a:prstTxWarp>
            <a:normAutofit/>
          </a:bodyPr>
          <a:lstStyle/>
          <a:p>
            <a:pPr eaLnBrk="1" hangingPunct="1">
              <a:lnSpc>
                <a:spcPct val="120000"/>
              </a:lnSpc>
            </a:pPr>
            <a:endParaRPr lang="en-GB" altLang="en-US" sz="3600" dirty="0"/>
          </a:p>
          <a:p>
            <a:pPr lvl="1" eaLnBrk="1" hangingPunct="1">
              <a:lnSpc>
                <a:spcPct val="135000"/>
              </a:lnSpc>
            </a:pPr>
            <a:r>
              <a:rPr lang="en-GB" altLang="en-US" dirty="0"/>
              <a:t>Infers that the test measures all aspects contributing to the variable of interest</a:t>
            </a:r>
          </a:p>
          <a:p>
            <a:pPr lvl="1" eaLnBrk="1" hangingPunct="1">
              <a:lnSpc>
                <a:spcPct val="135000"/>
              </a:lnSpc>
            </a:pPr>
            <a:endParaRPr lang="en-GB" altLang="en-US" dirty="0"/>
          </a:p>
          <a:p>
            <a:pPr lvl="1" eaLnBrk="1" hangingPunct="1">
              <a:lnSpc>
                <a:spcPct val="135000"/>
              </a:lnSpc>
            </a:pPr>
            <a:endParaRPr lang="en-GB" altLang="en-US" dirty="0">
              <a:solidFill>
                <a:srgbClr val="FF3300"/>
              </a:solidFill>
            </a:endParaRPr>
          </a:p>
          <a:p>
            <a:pPr lvl="1" eaLnBrk="1" hangingPunct="1">
              <a:lnSpc>
                <a:spcPct val="135000"/>
              </a:lnSpc>
            </a:pPr>
            <a:endParaRPr lang="en-GB" altLang="en-US" dirty="0">
              <a:solidFill>
                <a:srgbClr val="FF3300"/>
              </a:solidFill>
            </a:endParaRPr>
          </a:p>
          <a:p>
            <a:pPr lvl="1" eaLnBrk="1" hangingPunct="1">
              <a:lnSpc>
                <a:spcPct val="135000"/>
              </a:lnSpc>
            </a:pPr>
            <a:endParaRPr lang="en-GB" altLang="en-US" dirty="0">
              <a:solidFill>
                <a:srgbClr val="FF3300"/>
              </a:solidFill>
            </a:endParaRPr>
          </a:p>
          <a:p>
            <a:pPr lvl="1" eaLnBrk="1" hangingPunct="1">
              <a:lnSpc>
                <a:spcPct val="135000"/>
              </a:lnSpc>
              <a:buFontTx/>
              <a:buNone/>
            </a:pPr>
            <a:r>
              <a:rPr lang="en-GB" altLang="en-US" dirty="0">
                <a:solidFill>
                  <a:srgbClr val="FF3300"/>
                </a:solidFill>
              </a:rPr>
              <a:t>                    </a:t>
            </a:r>
          </a:p>
        </p:txBody>
      </p:sp>
      <p:sp>
        <p:nvSpPr>
          <p:cNvPr id="284677" name="Text Box 5"/>
          <p:cNvSpPr txBox="1">
            <a:spLocks noChangeArrowheads="1"/>
          </p:cNvSpPr>
          <p:nvPr/>
        </p:nvSpPr>
        <p:spPr bwMode="auto">
          <a:xfrm>
            <a:off x="2590800" y="2492375"/>
            <a:ext cx="4032250" cy="120032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marL="342900" indent="-342900" eaLnBrk="0" hangingPunct="0">
              <a:defRPr sz="2400">
                <a:solidFill>
                  <a:schemeClr val="tx1"/>
                </a:solidFill>
                <a:latin typeface="Times New Roman" charset="0"/>
                <a:ea typeface="ＭＳ Ｐゴシック" charset="0"/>
              </a:defRPr>
            </a:lvl1pPr>
            <a:lvl2pPr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lvl="1" eaLnBrk="1" hangingPunct="1">
              <a:defRPr/>
            </a:pPr>
            <a:r>
              <a:rPr lang="en-GB" dirty="0"/>
              <a:t>e.g.</a:t>
            </a:r>
          </a:p>
          <a:p>
            <a:pPr lvl="1" eaLnBrk="1" hangingPunct="1">
              <a:defRPr/>
            </a:pPr>
            <a:r>
              <a:rPr lang="en-GB" dirty="0"/>
              <a:t>Who is the most physically fit?</a:t>
            </a:r>
          </a:p>
        </p:txBody>
      </p:sp>
      <p:pic>
        <p:nvPicPr>
          <p:cNvPr id="284679" name="Picture 7" descr="Lewis-Francis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3256" y="1988344"/>
            <a:ext cx="2170112" cy="3313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4680" name="Picture 8" descr="Radicliffe0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0863" y="3476626"/>
            <a:ext cx="2160588" cy="3240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9" name="Text Box 9"/>
          <p:cNvSpPr txBox="1">
            <a:spLocks noChangeArrowheads="1"/>
          </p:cNvSpPr>
          <p:nvPr/>
        </p:nvSpPr>
        <p:spPr bwMode="auto">
          <a:xfrm>
            <a:off x="4367213" y="3500438"/>
            <a:ext cx="3529012"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spcBef>
                <a:spcPct val="50000"/>
              </a:spcBef>
              <a:defRPr/>
            </a:pPr>
            <a:endParaRPr lang="en-US"/>
          </a:p>
        </p:txBody>
      </p:sp>
      <p:sp>
        <p:nvSpPr>
          <p:cNvPr id="13320" name="Text Box 20"/>
          <p:cNvSpPr txBox="1">
            <a:spLocks noChangeArrowheads="1"/>
          </p:cNvSpPr>
          <p:nvPr/>
        </p:nvSpPr>
        <p:spPr bwMode="auto">
          <a:xfrm>
            <a:off x="4367213" y="3644900"/>
            <a:ext cx="187325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spcBef>
                <a:spcPct val="50000"/>
              </a:spcBef>
              <a:defRPr/>
            </a:pPr>
            <a:endParaRPr lang="en-US"/>
          </a:p>
        </p:txBody>
      </p:sp>
      <p:sp>
        <p:nvSpPr>
          <p:cNvPr id="284694" name="Text Box 22"/>
          <p:cNvSpPr txBox="1">
            <a:spLocks noChangeArrowheads="1"/>
          </p:cNvSpPr>
          <p:nvPr/>
        </p:nvSpPr>
        <p:spPr bwMode="auto">
          <a:xfrm>
            <a:off x="4223544" y="3607082"/>
            <a:ext cx="3816350" cy="193899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spcBef>
                <a:spcPct val="50000"/>
              </a:spcBef>
              <a:buFont typeface="Wingdings" charset="0"/>
              <a:buChar char="Ø"/>
              <a:defRPr/>
            </a:pPr>
            <a:r>
              <a:rPr lang="en-GB" dirty="0"/>
              <a:t>VO</a:t>
            </a:r>
            <a:r>
              <a:rPr lang="en-GB" baseline="-25000" dirty="0"/>
              <a:t>2</a:t>
            </a:r>
            <a:r>
              <a:rPr lang="en-GB" dirty="0"/>
              <a:t> max test?</a:t>
            </a:r>
          </a:p>
          <a:p>
            <a:pPr eaLnBrk="1" hangingPunct="1">
              <a:spcBef>
                <a:spcPct val="50000"/>
              </a:spcBef>
              <a:buFont typeface="Wingdings" charset="0"/>
              <a:buChar char="Ø"/>
              <a:defRPr/>
            </a:pPr>
            <a:r>
              <a:rPr lang="en-GB" dirty="0"/>
              <a:t>Wingate test (cycle)?</a:t>
            </a:r>
          </a:p>
          <a:p>
            <a:pPr eaLnBrk="1" hangingPunct="1">
              <a:spcBef>
                <a:spcPct val="50000"/>
              </a:spcBef>
              <a:buFont typeface="Wingdings" charset="0"/>
              <a:buChar char="Ø"/>
              <a:defRPr/>
            </a:pPr>
            <a:r>
              <a:rPr lang="en-GB" dirty="0"/>
              <a:t>1 RM (</a:t>
            </a:r>
            <a:r>
              <a:rPr lang="en-GB" dirty="0" err="1"/>
              <a:t>repitition</a:t>
            </a:r>
            <a:r>
              <a:rPr lang="en-GB" dirty="0"/>
              <a:t> –weights)?</a:t>
            </a:r>
          </a:p>
        </p:txBody>
      </p:sp>
    </p:spTree>
    <p:extLst>
      <p:ext uri="{BB962C8B-B14F-4D97-AF65-F5344CB8AC3E}">
        <p14:creationId xmlns:p14="http://schemas.microsoft.com/office/powerpoint/2010/main" val="2424912663"/>
      </p:ext>
    </p:extLst>
  </p:cSld>
  <p:clrMapOvr>
    <a:masterClrMapping/>
  </p:clrMapOvr>
  <p:transition>
    <p:fade/>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292100" y="405936"/>
            <a:ext cx="8229600" cy="1143000"/>
          </a:xfrm>
        </p:spPr>
        <p:txBody>
          <a:bodyPr/>
          <a:lstStyle/>
          <a:p>
            <a:pPr marL="54864">
              <a:defRPr/>
            </a:pPr>
            <a:r>
              <a:rPr lang="en-GB" altLang="en-US" dirty="0"/>
              <a:t>Concurrent Validity. </a:t>
            </a:r>
            <a:endParaRPr lang="en-US" altLang="en-US" dirty="0"/>
          </a:p>
        </p:txBody>
      </p:sp>
      <p:sp>
        <p:nvSpPr>
          <p:cNvPr id="52227" name="Content Placeholder 2"/>
          <p:cNvSpPr>
            <a:spLocks noGrp="1"/>
          </p:cNvSpPr>
          <p:nvPr>
            <p:ph idx="1"/>
          </p:nvPr>
        </p:nvSpPr>
        <p:spPr>
          <a:xfrm>
            <a:off x="1202918" y="2011680"/>
            <a:ext cx="10696981" cy="4206240"/>
          </a:xfrm>
        </p:spPr>
        <p:txBody>
          <a:bodyPr/>
          <a:lstStyle/>
          <a:p>
            <a:pPr eaLnBrk="1" hangingPunct="1"/>
            <a:r>
              <a:rPr lang="en-GB" altLang="en-US" dirty="0"/>
              <a:t>Concurrent Validity – How does the test measure when compared to other tests (e.g. those that have been validated). </a:t>
            </a:r>
          </a:p>
          <a:p>
            <a:pPr eaLnBrk="1" hangingPunct="1"/>
            <a:endParaRPr lang="en-GB" altLang="en-US" dirty="0"/>
          </a:p>
          <a:p>
            <a:pPr eaLnBrk="1" hangingPunct="1"/>
            <a:r>
              <a:rPr lang="en-GB" altLang="en-US" dirty="0" err="1"/>
              <a:t>Neisser</a:t>
            </a:r>
            <a:r>
              <a:rPr lang="en-GB" altLang="en-US" dirty="0"/>
              <a:t> et al (1996) – Strong Correlation between a variety of Intelligent tests. </a:t>
            </a:r>
          </a:p>
          <a:p>
            <a:pPr eaLnBrk="1" hangingPunct="1"/>
            <a:endParaRPr lang="en-GB" altLang="en-US" dirty="0"/>
          </a:p>
          <a:p>
            <a:r>
              <a:rPr lang="en-GB" altLang="en-US" dirty="0"/>
              <a:t>Becks Depression Inventory and 17 item Depression scale of the Kiddie-Schedule for Affective Disorders and Schizophrenia (K-SADS) (</a:t>
            </a:r>
            <a:r>
              <a:rPr lang="en-GB" altLang="en-US" dirty="0" err="1"/>
              <a:t>Ambrosini</a:t>
            </a:r>
            <a:r>
              <a:rPr lang="en-GB" altLang="en-US" dirty="0"/>
              <a:t> et al 1991). </a:t>
            </a:r>
            <a:endParaRPr lang="en-US" altLang="en-US" dirty="0"/>
          </a:p>
        </p:txBody>
      </p:sp>
    </p:spTree>
    <p:extLst>
      <p:ext uri="{BB962C8B-B14F-4D97-AF65-F5344CB8AC3E}">
        <p14:creationId xmlns:p14="http://schemas.microsoft.com/office/powerpoint/2010/main" val="3843309741"/>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1981200" y="253536"/>
            <a:ext cx="8229600" cy="1143000"/>
          </a:xfrm>
        </p:spPr>
        <p:txBody>
          <a:bodyPr/>
          <a:lstStyle/>
          <a:p>
            <a:pPr marL="54864">
              <a:defRPr/>
            </a:pPr>
            <a:r>
              <a:rPr lang="en-GB" altLang="en-US" dirty="0"/>
              <a:t>Predictive Validity. </a:t>
            </a:r>
            <a:endParaRPr lang="en-US" altLang="en-US" dirty="0"/>
          </a:p>
        </p:txBody>
      </p:sp>
      <p:sp>
        <p:nvSpPr>
          <p:cNvPr id="53251" name="Content Placeholder 2"/>
          <p:cNvSpPr>
            <a:spLocks noGrp="1"/>
          </p:cNvSpPr>
          <p:nvPr>
            <p:ph idx="1"/>
          </p:nvPr>
        </p:nvSpPr>
        <p:spPr>
          <a:xfrm>
            <a:off x="1203960" y="2125980"/>
            <a:ext cx="9784080" cy="4206240"/>
          </a:xfrm>
        </p:spPr>
        <p:txBody>
          <a:bodyPr>
            <a:noAutofit/>
          </a:bodyPr>
          <a:lstStyle/>
          <a:p>
            <a:pPr eaLnBrk="1" hangingPunct="1"/>
            <a:r>
              <a:rPr lang="en-GB" altLang="en-US" sz="3600" dirty="0"/>
              <a:t>Predictive Validity = The relationship between the test and later scores (e.g. Knowledge, Skills or Ability). </a:t>
            </a:r>
          </a:p>
          <a:p>
            <a:pPr eaLnBrk="1" hangingPunct="1"/>
            <a:endParaRPr lang="en-GB" altLang="en-US" sz="3600" dirty="0"/>
          </a:p>
          <a:p>
            <a:pPr eaLnBrk="1" hangingPunct="1"/>
            <a:r>
              <a:rPr lang="en-GB" altLang="en-US" sz="3600" dirty="0"/>
              <a:t>Studies have highlighted that some Intelligence test have a high predictive ability when it comes to success in jobs, academic qualifications </a:t>
            </a:r>
            <a:r>
              <a:rPr lang="en-GB" altLang="en-US" sz="3600" dirty="0" err="1"/>
              <a:t>etc</a:t>
            </a:r>
            <a:r>
              <a:rPr lang="en-GB" altLang="en-US" sz="3600" dirty="0"/>
              <a:t> (</a:t>
            </a:r>
            <a:r>
              <a:rPr lang="en-GB" altLang="en-US" sz="3600" dirty="0" err="1"/>
              <a:t>Maltby</a:t>
            </a:r>
            <a:r>
              <a:rPr lang="en-GB" altLang="en-US" sz="3600" dirty="0"/>
              <a:t> et al, 2010). </a:t>
            </a:r>
            <a:endParaRPr lang="en-US" altLang="en-US" sz="3600" dirty="0"/>
          </a:p>
        </p:txBody>
      </p:sp>
    </p:spTree>
    <p:extLst>
      <p:ext uri="{BB962C8B-B14F-4D97-AF65-F5344CB8AC3E}">
        <p14:creationId xmlns:p14="http://schemas.microsoft.com/office/powerpoint/2010/main" val="178833368"/>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bwMode="auto">
          <a:xfrm>
            <a:off x="1548305" y="552974"/>
            <a:ext cx="8229600" cy="1143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vert="horz" wrap="square" lIns="91440" tIns="45720" rIns="91440" bIns="45720" numCol="1" rtlCol="0" anchor="t" anchorCtr="0" compatLnSpc="1">
            <a:prstTxWarp prst="textNoShape">
              <a:avLst/>
            </a:prstTxWarp>
            <a:normAutofit/>
          </a:bodyPr>
          <a:lstStyle/>
          <a:p>
            <a:pPr eaLnBrk="1" hangingPunct="1">
              <a:defRPr/>
            </a:pPr>
            <a:r>
              <a:rPr lang="en-GB" dirty="0">
                <a:ea typeface="ＭＳ Ｐゴシック" charset="0"/>
                <a:cs typeface="+mn-cs"/>
              </a:rPr>
              <a:t>Construct Validity</a:t>
            </a:r>
            <a:br>
              <a:rPr lang="en-GB" dirty="0">
                <a:ea typeface="ＭＳ Ｐゴシック" charset="0"/>
                <a:cs typeface="+mn-cs"/>
              </a:rPr>
            </a:br>
            <a:endParaRPr lang="en-GB" dirty="0">
              <a:ea typeface="ＭＳ Ｐゴシック" charset="0"/>
              <a:cs typeface="+mj-cs"/>
            </a:endParaRPr>
          </a:p>
        </p:txBody>
      </p:sp>
      <p:sp>
        <p:nvSpPr>
          <p:cNvPr id="294915" name="Rectangle 3"/>
          <p:cNvSpPr>
            <a:spLocks noGrp="1" noChangeArrowheads="1"/>
          </p:cNvSpPr>
          <p:nvPr>
            <p:ph type="body" idx="1"/>
          </p:nvPr>
        </p:nvSpPr>
        <p:spPr bwMode="auto">
          <a:xfrm>
            <a:off x="417512" y="1807008"/>
            <a:ext cx="8497888" cy="3438525"/>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vert="horz" wrap="square" lIns="91440" tIns="45720" rIns="91440" bIns="45720" numCol="1" rtlCol="0" anchor="t" anchorCtr="0" compatLnSpc="1">
            <a:prstTxWarp prst="textNoShape">
              <a:avLst/>
            </a:prstTxWarp>
            <a:normAutofit/>
          </a:bodyPr>
          <a:lstStyle/>
          <a:p>
            <a:pPr lvl="1" eaLnBrk="1" hangingPunct="1">
              <a:defRPr/>
            </a:pPr>
            <a:r>
              <a:rPr lang="en-GB" dirty="0">
                <a:ea typeface="ＭＳ Ｐゴシック" charset="0"/>
              </a:rPr>
              <a:t>Infers not only that the test is measuring what it is supposed to, but also that it is capable of detecting what </a:t>
            </a:r>
            <a:r>
              <a:rPr lang="en-GB" i="1" dirty="0">
                <a:ea typeface="ＭＳ Ｐゴシック" charset="0"/>
              </a:rPr>
              <a:t>should</a:t>
            </a:r>
            <a:r>
              <a:rPr lang="en-GB" dirty="0">
                <a:ea typeface="ＭＳ Ｐゴシック" charset="0"/>
              </a:rPr>
              <a:t> exist, theoretically</a:t>
            </a:r>
          </a:p>
          <a:p>
            <a:pPr lvl="1" eaLnBrk="1" hangingPunct="1">
              <a:lnSpc>
                <a:spcPct val="80000"/>
              </a:lnSpc>
              <a:defRPr/>
            </a:pPr>
            <a:r>
              <a:rPr lang="en-GB" dirty="0">
                <a:ea typeface="ＭＳ Ｐゴシック" charset="0"/>
              </a:rPr>
              <a:t>Therefore relates to hypothetical or intangible constructs</a:t>
            </a:r>
            <a:r>
              <a:rPr lang="en-GB" sz="4000" dirty="0">
                <a:ea typeface="ＭＳ Ｐゴシック" charset="0"/>
              </a:rPr>
              <a:t> </a:t>
            </a:r>
          </a:p>
          <a:p>
            <a:pPr lvl="1" eaLnBrk="1" hangingPunct="1">
              <a:buFontTx/>
              <a:buNone/>
              <a:defRPr/>
            </a:pPr>
            <a:endParaRPr lang="en-GB" sz="4400" dirty="0">
              <a:solidFill>
                <a:srgbClr val="FF3300"/>
              </a:solidFill>
              <a:ea typeface="ＭＳ Ｐゴシック" charset="0"/>
            </a:endParaRPr>
          </a:p>
        </p:txBody>
      </p:sp>
      <p:sp>
        <p:nvSpPr>
          <p:cNvPr id="18436" name="Text Box 6"/>
          <p:cNvSpPr txBox="1">
            <a:spLocks noChangeArrowheads="1"/>
          </p:cNvSpPr>
          <p:nvPr/>
        </p:nvSpPr>
        <p:spPr bwMode="auto">
          <a:xfrm>
            <a:off x="4367213" y="3644900"/>
            <a:ext cx="187325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spcBef>
                <a:spcPct val="50000"/>
              </a:spcBef>
              <a:defRPr/>
            </a:pPr>
            <a:endParaRPr lang="en-US"/>
          </a:p>
        </p:txBody>
      </p:sp>
      <p:sp>
        <p:nvSpPr>
          <p:cNvPr id="294924" name="Text Box 12"/>
          <p:cNvSpPr txBox="1">
            <a:spLocks noChangeArrowheads="1"/>
          </p:cNvSpPr>
          <p:nvPr/>
        </p:nvSpPr>
        <p:spPr bwMode="auto">
          <a:xfrm>
            <a:off x="3729530" y="3297670"/>
            <a:ext cx="6048375" cy="230832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marL="342900" indent="-342900" eaLnBrk="0" hangingPunct="0">
              <a:defRPr sz="2400">
                <a:solidFill>
                  <a:schemeClr val="tx1"/>
                </a:solidFill>
                <a:latin typeface="Times New Roman" charset="0"/>
                <a:ea typeface="ＭＳ Ｐゴシック" charset="0"/>
              </a:defRPr>
            </a:lvl1pPr>
            <a:lvl2pPr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lvl="1" eaLnBrk="1" hangingPunct="1">
              <a:defRPr/>
            </a:pPr>
            <a:r>
              <a:rPr lang="en-GB" dirty="0"/>
              <a:t>e.g.</a:t>
            </a:r>
          </a:p>
          <a:p>
            <a:pPr lvl="1" eaLnBrk="1" hangingPunct="1">
              <a:defRPr/>
            </a:pPr>
            <a:r>
              <a:rPr lang="en-GB" dirty="0"/>
              <a:t>    Team Rivalry</a:t>
            </a:r>
          </a:p>
          <a:p>
            <a:pPr lvl="1" algn="ctr" eaLnBrk="1" hangingPunct="1">
              <a:defRPr/>
            </a:pPr>
            <a:endParaRPr lang="en-GB" dirty="0"/>
          </a:p>
          <a:p>
            <a:pPr lvl="1" algn="ctr" eaLnBrk="1" hangingPunct="1">
              <a:defRPr/>
            </a:pPr>
            <a:endParaRPr lang="en-GB" dirty="0"/>
          </a:p>
          <a:p>
            <a:pPr lvl="1" algn="ctr" eaLnBrk="1" hangingPunct="1">
              <a:defRPr/>
            </a:pPr>
            <a:endParaRPr lang="en-GB" dirty="0"/>
          </a:p>
          <a:p>
            <a:pPr lvl="1" eaLnBrk="1" hangingPunct="1">
              <a:defRPr/>
            </a:pPr>
            <a:r>
              <a:rPr lang="en-GB" dirty="0"/>
              <a:t>			</a:t>
            </a:r>
          </a:p>
        </p:txBody>
      </p:sp>
      <p:pic>
        <p:nvPicPr>
          <p:cNvPr id="294928" name="Picture 16" descr="Ross%2520sportsmanship">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51253" y="3172274"/>
            <a:ext cx="2016125" cy="1947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4930" name="Picture 18" descr="varitek032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43530" y="3280241"/>
            <a:ext cx="2286000" cy="171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1593080" y="5245533"/>
            <a:ext cx="8693921" cy="1600438"/>
          </a:xfrm>
          <a:prstGeom prst="rect">
            <a:avLst/>
          </a:prstGeom>
        </p:spPr>
        <p:txBody>
          <a:bodyPr wrap="square">
            <a:spAutoFit/>
          </a:bodyPr>
          <a:lstStyle/>
          <a:p>
            <a:pPr lvl="1" eaLnBrk="1" hangingPunct="1">
              <a:defRPr/>
            </a:pPr>
            <a:r>
              <a:rPr lang="en-GB" dirty="0">
                <a:ea typeface="ＭＳ Ｐゴシック" charset="0"/>
              </a:rPr>
              <a:t>This makes assessment difficult, i.e. if what </a:t>
            </a:r>
            <a:r>
              <a:rPr lang="en-GB" i="1" dirty="0">
                <a:ea typeface="ＭＳ Ｐゴシック" charset="0"/>
              </a:rPr>
              <a:t>should</a:t>
            </a:r>
            <a:r>
              <a:rPr lang="en-GB" dirty="0">
                <a:ea typeface="ＭＳ Ｐゴシック" charset="0"/>
              </a:rPr>
              <a:t> exist cannot be detected, this could mean:</a:t>
            </a:r>
          </a:p>
          <a:p>
            <a:pPr lvl="1" eaLnBrk="1" hangingPunct="1">
              <a:defRPr/>
            </a:pPr>
            <a:endParaRPr lang="en-GB" dirty="0">
              <a:ea typeface="ＭＳ Ｐゴシック" charset="0"/>
            </a:endParaRPr>
          </a:p>
          <a:p>
            <a:pPr lvl="1" eaLnBrk="1" hangingPunct="1">
              <a:defRPr/>
            </a:pPr>
            <a:endParaRPr lang="en-GB" sz="4400" dirty="0">
              <a:ea typeface="ＭＳ Ｐゴシック" charset="0"/>
            </a:endParaRPr>
          </a:p>
        </p:txBody>
      </p:sp>
      <p:sp>
        <p:nvSpPr>
          <p:cNvPr id="10" name="Text Box 6"/>
          <p:cNvSpPr txBox="1">
            <a:spLocks noChangeArrowheads="1"/>
          </p:cNvSpPr>
          <p:nvPr/>
        </p:nvSpPr>
        <p:spPr bwMode="auto">
          <a:xfrm>
            <a:off x="1593079" y="6184251"/>
            <a:ext cx="2376488"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spcBef>
                <a:spcPct val="50000"/>
              </a:spcBef>
              <a:defRPr/>
            </a:pPr>
            <a:r>
              <a:rPr lang="en-GB" dirty="0"/>
              <a:t>a) Test Invalid?</a:t>
            </a:r>
          </a:p>
        </p:txBody>
      </p:sp>
      <p:sp>
        <p:nvSpPr>
          <p:cNvPr id="11" name="Text Box 7"/>
          <p:cNvSpPr txBox="1">
            <a:spLocks noChangeArrowheads="1"/>
          </p:cNvSpPr>
          <p:nvPr/>
        </p:nvSpPr>
        <p:spPr bwMode="auto">
          <a:xfrm>
            <a:off x="3778670" y="6172101"/>
            <a:ext cx="2951163"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spcBef>
                <a:spcPct val="50000"/>
              </a:spcBef>
              <a:defRPr/>
            </a:pPr>
            <a:r>
              <a:rPr lang="en-GB" dirty="0"/>
              <a:t>b) Theory Incorrect?</a:t>
            </a:r>
          </a:p>
        </p:txBody>
      </p:sp>
      <p:sp>
        <p:nvSpPr>
          <p:cNvPr id="12" name="Text Box 8"/>
          <p:cNvSpPr txBox="1">
            <a:spLocks noChangeArrowheads="1"/>
          </p:cNvSpPr>
          <p:nvPr/>
        </p:nvSpPr>
        <p:spPr bwMode="auto">
          <a:xfrm>
            <a:off x="6459443" y="6172101"/>
            <a:ext cx="4176712"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spcBef>
                <a:spcPct val="50000"/>
              </a:spcBef>
              <a:defRPr/>
            </a:pPr>
            <a:r>
              <a:rPr lang="en-GB" dirty="0"/>
              <a:t>c) Sensitivity/Specificity Issues?</a:t>
            </a:r>
          </a:p>
        </p:txBody>
      </p:sp>
      <p:sp>
        <p:nvSpPr>
          <p:cNvPr id="4" name="Rectangle 3"/>
          <p:cNvSpPr/>
          <p:nvPr/>
        </p:nvSpPr>
        <p:spPr>
          <a:xfrm>
            <a:off x="8195589" y="3444845"/>
            <a:ext cx="2268570" cy="400110"/>
          </a:xfrm>
          <a:prstGeom prst="rect">
            <a:avLst/>
          </a:prstGeom>
        </p:spPr>
        <p:txBody>
          <a:bodyPr wrap="none">
            <a:spAutoFit/>
          </a:bodyPr>
          <a:lstStyle/>
          <a:p>
            <a:pPr lvl="1" eaLnBrk="1" hangingPunct="1">
              <a:defRPr/>
            </a:pPr>
            <a:r>
              <a:rPr lang="en-GB" sz="2000" dirty="0"/>
              <a:t>Sportsmanship.</a:t>
            </a:r>
          </a:p>
        </p:txBody>
      </p:sp>
    </p:spTree>
    <p:extLst>
      <p:ext uri="{BB962C8B-B14F-4D97-AF65-F5344CB8AC3E}">
        <p14:creationId xmlns:p14="http://schemas.microsoft.com/office/powerpoint/2010/main" val="1592835964"/>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94915">
                                            <p:txEl>
                                              <p:pRg st="0" end="0"/>
                                            </p:txEl>
                                          </p:spTgt>
                                        </p:tgtEl>
                                        <p:attrNameLst>
                                          <p:attrName>style.visibility</p:attrName>
                                        </p:attrNameLst>
                                      </p:cBhvr>
                                      <p:to>
                                        <p:strVal val="visible"/>
                                      </p:to>
                                    </p:set>
                                    <p:animEffect transition="in" filter="fade">
                                      <p:cBhvr>
                                        <p:cTn id="7" dur="2000"/>
                                        <p:tgtEl>
                                          <p:spTgt spid="29491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94915">
                                            <p:txEl>
                                              <p:pRg st="1" end="1"/>
                                            </p:txEl>
                                          </p:spTgt>
                                        </p:tgtEl>
                                        <p:attrNameLst>
                                          <p:attrName>style.visibility</p:attrName>
                                        </p:attrNameLst>
                                      </p:cBhvr>
                                      <p:to>
                                        <p:strVal val="visible"/>
                                      </p:to>
                                    </p:set>
                                    <p:animEffect transition="in" filter="fade">
                                      <p:cBhvr>
                                        <p:cTn id="12" dur="2000"/>
                                        <p:tgtEl>
                                          <p:spTgt spid="294915">
                                            <p:txEl>
                                              <p:pRg st="1" end="1"/>
                                            </p:txEl>
                                          </p:spTgt>
                                        </p:tgtEl>
                                      </p:cBhvr>
                                    </p:animEffect>
                                  </p:childTnLst>
                                </p:cTn>
                              </p:par>
                            </p:childTnLst>
                          </p:cTn>
                        </p:par>
                        <p:par>
                          <p:cTn id="13" fill="hold" nodeType="afterGroup">
                            <p:stCondLst>
                              <p:cond delay="2000"/>
                            </p:stCondLst>
                            <p:childTnLst>
                              <p:par>
                                <p:cTn id="14" presetID="10" presetClass="entr" presetSubtype="0" fill="hold" nodeType="afterEffect">
                                  <p:stCondLst>
                                    <p:cond delay="0"/>
                                  </p:stCondLst>
                                  <p:childTnLst>
                                    <p:set>
                                      <p:cBhvr>
                                        <p:cTn id="15" dur="1" fill="hold">
                                          <p:stCondLst>
                                            <p:cond delay="0"/>
                                          </p:stCondLst>
                                        </p:cTn>
                                        <p:tgtEl>
                                          <p:spTgt spid="294924">
                                            <p:txEl>
                                              <p:pRg st="0" end="0"/>
                                            </p:txEl>
                                          </p:spTgt>
                                        </p:tgtEl>
                                        <p:attrNameLst>
                                          <p:attrName>style.visibility</p:attrName>
                                        </p:attrNameLst>
                                      </p:cBhvr>
                                      <p:to>
                                        <p:strVal val="visible"/>
                                      </p:to>
                                    </p:set>
                                    <p:animEffect transition="in" filter="fade">
                                      <p:cBhvr>
                                        <p:cTn id="16" dur="2000"/>
                                        <p:tgtEl>
                                          <p:spTgt spid="294924">
                                            <p:txEl>
                                              <p:pRg st="0" end="0"/>
                                            </p:txEl>
                                          </p:spTgt>
                                        </p:tgtEl>
                                      </p:cBhvr>
                                    </p:animEffect>
                                  </p:childTnLst>
                                </p:cTn>
                              </p:par>
                            </p:childTnLst>
                          </p:cTn>
                        </p:par>
                        <p:par>
                          <p:cTn id="17" fill="hold" nodeType="afterGroup">
                            <p:stCondLst>
                              <p:cond delay="4000"/>
                            </p:stCondLst>
                            <p:childTnLst>
                              <p:par>
                                <p:cTn id="18" presetID="10" presetClass="entr" presetSubtype="0" fill="hold" nodeType="afterEffect">
                                  <p:stCondLst>
                                    <p:cond delay="0"/>
                                  </p:stCondLst>
                                  <p:childTnLst>
                                    <p:set>
                                      <p:cBhvr>
                                        <p:cTn id="19" dur="1" fill="hold">
                                          <p:stCondLst>
                                            <p:cond delay="0"/>
                                          </p:stCondLst>
                                        </p:cTn>
                                        <p:tgtEl>
                                          <p:spTgt spid="294924">
                                            <p:txEl>
                                              <p:pRg st="1" end="1"/>
                                            </p:txEl>
                                          </p:spTgt>
                                        </p:tgtEl>
                                        <p:attrNameLst>
                                          <p:attrName>style.visibility</p:attrName>
                                        </p:attrNameLst>
                                      </p:cBhvr>
                                      <p:to>
                                        <p:strVal val="visible"/>
                                      </p:to>
                                    </p:set>
                                    <p:animEffect transition="in" filter="fade">
                                      <p:cBhvr>
                                        <p:cTn id="20" dur="2000"/>
                                        <p:tgtEl>
                                          <p:spTgt spid="294924">
                                            <p:txEl>
                                              <p:pRg st="1" end="1"/>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294930"/>
                                        </p:tgtEl>
                                        <p:attrNameLst>
                                          <p:attrName>style.visibility</p:attrName>
                                        </p:attrNameLst>
                                      </p:cBhvr>
                                      <p:to>
                                        <p:strVal val="visible"/>
                                      </p:to>
                                    </p:set>
                                    <p:animEffect transition="in" filter="fade">
                                      <p:cBhvr>
                                        <p:cTn id="23" dur="2000"/>
                                        <p:tgtEl>
                                          <p:spTgt spid="294930"/>
                                        </p:tgtEl>
                                      </p:cBhvr>
                                    </p:animEffect>
                                  </p:childTnLst>
                                </p:cTn>
                              </p:par>
                            </p:childTnLst>
                          </p:cTn>
                        </p:par>
                        <p:par>
                          <p:cTn id="24" fill="hold" nodeType="afterGroup">
                            <p:stCondLst>
                              <p:cond delay="6000"/>
                            </p:stCondLst>
                            <p:childTnLst>
                              <p:par>
                                <p:cTn id="25" presetID="10" presetClass="entr" presetSubtype="0" fill="hold" nodeType="afterEffect">
                                  <p:stCondLst>
                                    <p:cond delay="0"/>
                                  </p:stCondLst>
                                  <p:childTnLst>
                                    <p:set>
                                      <p:cBhvr>
                                        <p:cTn id="26" dur="1" fill="hold">
                                          <p:stCondLst>
                                            <p:cond delay="0"/>
                                          </p:stCondLst>
                                        </p:cTn>
                                        <p:tgtEl>
                                          <p:spTgt spid="294924">
                                            <p:txEl>
                                              <p:pRg st="5" end="5"/>
                                            </p:txEl>
                                          </p:spTgt>
                                        </p:tgtEl>
                                        <p:attrNameLst>
                                          <p:attrName>style.visibility</p:attrName>
                                        </p:attrNameLst>
                                      </p:cBhvr>
                                      <p:to>
                                        <p:strVal val="visible"/>
                                      </p:to>
                                    </p:set>
                                    <p:animEffect transition="in" filter="fade">
                                      <p:cBhvr>
                                        <p:cTn id="27" dur="2000"/>
                                        <p:tgtEl>
                                          <p:spTgt spid="294924">
                                            <p:txEl>
                                              <p:pRg st="5" end="5"/>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294928"/>
                                        </p:tgtEl>
                                        <p:attrNameLst>
                                          <p:attrName>style.visibility</p:attrName>
                                        </p:attrNameLst>
                                      </p:cBhvr>
                                      <p:to>
                                        <p:strVal val="visible"/>
                                      </p:to>
                                    </p:set>
                                    <p:animEffect transition="in" filter="fade">
                                      <p:cBhvr>
                                        <p:cTn id="30" dur="2000"/>
                                        <p:tgtEl>
                                          <p:spTgt spid="294928"/>
                                        </p:tgtEl>
                                      </p:cBhvr>
                                    </p:animEffect>
                                  </p:childTnLst>
                                </p:cTn>
                              </p:par>
                            </p:childTnLst>
                          </p:cTn>
                        </p:par>
                        <p:par>
                          <p:cTn id="31" fill="hold">
                            <p:stCondLst>
                              <p:cond delay="8000"/>
                            </p:stCondLst>
                            <p:childTnLst>
                              <p:par>
                                <p:cTn id="32" presetID="10" presetClass="entr" presetSubtype="0" fill="hold" nodeType="afterEffect">
                                  <p:stCondLst>
                                    <p:cond delay="0"/>
                                  </p:stCondLst>
                                  <p:childTnLst>
                                    <p:set>
                                      <p:cBhvr>
                                        <p:cTn id="33" dur="1" fill="hold">
                                          <p:stCondLst>
                                            <p:cond delay="0"/>
                                          </p:stCondLst>
                                        </p:cTn>
                                        <p:tgtEl>
                                          <p:spTgt spid="10">
                                            <p:txEl>
                                              <p:pRg st="0" end="0"/>
                                            </p:txEl>
                                          </p:spTgt>
                                        </p:tgtEl>
                                        <p:attrNameLst>
                                          <p:attrName>style.visibility</p:attrName>
                                        </p:attrNameLst>
                                      </p:cBhvr>
                                      <p:to>
                                        <p:strVal val="visible"/>
                                      </p:to>
                                    </p:set>
                                    <p:animEffect transition="in" filter="fade">
                                      <p:cBhvr>
                                        <p:cTn id="34" dur="2000"/>
                                        <p:tgtEl>
                                          <p:spTgt spid="10">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11">
                                            <p:txEl>
                                              <p:pRg st="0" end="0"/>
                                            </p:txEl>
                                          </p:spTgt>
                                        </p:tgtEl>
                                        <p:attrNameLst>
                                          <p:attrName>style.visibility</p:attrName>
                                        </p:attrNameLst>
                                      </p:cBhvr>
                                      <p:to>
                                        <p:strVal val="visible"/>
                                      </p:to>
                                    </p:set>
                                    <p:animEffect transition="in" filter="fade">
                                      <p:cBhvr>
                                        <p:cTn id="39" dur="2000"/>
                                        <p:tgtEl>
                                          <p:spTgt spid="11">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2"/>
                                        </p:tgtEl>
                                        <p:attrNameLst>
                                          <p:attrName>style.visibility</p:attrName>
                                        </p:attrNameLst>
                                      </p:cBhvr>
                                      <p:to>
                                        <p:strVal val="visible"/>
                                      </p:to>
                                    </p:set>
                                    <p:animEffect transition="in" filter="fade">
                                      <p:cBhvr>
                                        <p:cTn id="44"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Banded</Template>
  <TotalTime>478</TotalTime>
  <Words>6297</Words>
  <Application>Microsoft Office PowerPoint</Application>
  <PresentationFormat>Widescreen</PresentationFormat>
  <Paragraphs>754</Paragraphs>
  <Slides>96</Slides>
  <Notes>19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96</vt:i4>
      </vt:variant>
    </vt:vector>
  </HeadingPairs>
  <TitlesOfParts>
    <vt:vector size="106" baseType="lpstr">
      <vt:lpstr>Arial</vt:lpstr>
      <vt:lpstr>Calibri</vt:lpstr>
      <vt:lpstr>Comic Sans MS</vt:lpstr>
      <vt:lpstr>Corbel</vt:lpstr>
      <vt:lpstr>Tahoma</vt:lpstr>
      <vt:lpstr>Times</vt:lpstr>
      <vt:lpstr>Times New Roman</vt:lpstr>
      <vt:lpstr>Wingdings</vt:lpstr>
      <vt:lpstr>Wingdings 2</vt:lpstr>
      <vt:lpstr>Banded</vt:lpstr>
      <vt:lpstr>Quantitative Methods Continued</vt:lpstr>
      <vt:lpstr>Aims of this session</vt:lpstr>
      <vt:lpstr>Experiment </vt:lpstr>
      <vt:lpstr>Defining the Research Question </vt:lpstr>
      <vt:lpstr>Formulating Hypotheses</vt:lpstr>
      <vt:lpstr>PowerPoint Presentation</vt:lpstr>
      <vt:lpstr>Hypotheses</vt:lpstr>
      <vt:lpstr>Hypotheses </vt:lpstr>
      <vt:lpstr>So…..</vt:lpstr>
      <vt:lpstr>Experiment – hypothesis </vt:lpstr>
      <vt:lpstr>Hypothesis</vt:lpstr>
      <vt:lpstr>Null-Hypothesis</vt:lpstr>
      <vt:lpstr>Hypotheses </vt:lpstr>
      <vt:lpstr>Operationalising</vt:lpstr>
      <vt:lpstr>Clarifies terms and thus provides objectivity</vt:lpstr>
      <vt:lpstr>What is a theory?</vt:lpstr>
      <vt:lpstr>Falsifiability….</vt:lpstr>
      <vt:lpstr>PowerPoint Presentation</vt:lpstr>
      <vt:lpstr>Experiment Testing - Conditions</vt:lpstr>
      <vt:lpstr>Experiment Testing - Variable</vt:lpstr>
      <vt:lpstr>Variables</vt:lpstr>
      <vt:lpstr>Variables</vt:lpstr>
      <vt:lpstr>Controlling extraneous variables</vt:lpstr>
      <vt:lpstr>What are the IV and DV? </vt:lpstr>
      <vt:lpstr>ANswers</vt:lpstr>
      <vt:lpstr>Types of groups</vt:lpstr>
      <vt:lpstr>Randomised Control Trials</vt:lpstr>
      <vt:lpstr>Types of Randomised Controlled Trials</vt:lpstr>
      <vt:lpstr>Participants in Design</vt:lpstr>
      <vt:lpstr>Participants in designs</vt:lpstr>
      <vt:lpstr>Participants in designs</vt:lpstr>
      <vt:lpstr>Characteristics</vt:lpstr>
      <vt:lpstr>Types of Experiments</vt:lpstr>
      <vt:lpstr>Types of Experiment</vt:lpstr>
      <vt:lpstr>Laboratory Experiments</vt:lpstr>
      <vt:lpstr>Strengths and weaknesses of Lab Experiments</vt:lpstr>
      <vt:lpstr>Field Experiments</vt:lpstr>
      <vt:lpstr>Examples of Field experiments</vt:lpstr>
      <vt:lpstr>Strengths and weaknesses of Field Experiments</vt:lpstr>
      <vt:lpstr>Natural Experiments</vt:lpstr>
      <vt:lpstr>Examples of Natural experiments</vt:lpstr>
      <vt:lpstr>Strengths and weaknesses of Natural Experiments</vt:lpstr>
      <vt:lpstr>Numerical Data Analysis</vt:lpstr>
      <vt:lpstr>Quantitative Methods</vt:lpstr>
      <vt:lpstr>Numerical Data</vt:lpstr>
      <vt:lpstr>Measures of Central Tendancy. </vt:lpstr>
      <vt:lpstr>Worked Example.</vt:lpstr>
      <vt:lpstr>Calculating the Mean.</vt:lpstr>
      <vt:lpstr>Calculate the Median.</vt:lpstr>
      <vt:lpstr>Calculate the Mode. </vt:lpstr>
      <vt:lpstr>Calculating the Mode.</vt:lpstr>
      <vt:lpstr> Range The range of a data set is a measure of the spread or the dispersion of the observations.  </vt:lpstr>
      <vt:lpstr>The Normal Distribution</vt:lpstr>
      <vt:lpstr>PowerPoint Presentation</vt:lpstr>
      <vt:lpstr>Characteristics of the normal distribution</vt:lpstr>
      <vt:lpstr>Standard Deviation and Variance</vt:lpstr>
      <vt:lpstr>You and your friends have just measured the heights of your dogs (in millimeters):</vt:lpstr>
      <vt:lpstr>Mean</vt:lpstr>
      <vt:lpstr>PowerPoint Presentation</vt:lpstr>
      <vt:lpstr>Variance</vt:lpstr>
      <vt:lpstr>Standard Deviation</vt:lpstr>
      <vt:lpstr>PowerPoint Presentation</vt:lpstr>
      <vt:lpstr>PowerPoint Presentation</vt:lpstr>
      <vt:lpstr>PowerPoint Presentation</vt:lpstr>
      <vt:lpstr>Types of Numerical Data</vt:lpstr>
      <vt:lpstr>Categorical/Nominal data</vt:lpstr>
      <vt:lpstr>Continuous Data is data that can take any value (within a range) </vt:lpstr>
      <vt:lpstr>“Continuous “ data</vt:lpstr>
      <vt:lpstr>Ordinal scales</vt:lpstr>
      <vt:lpstr>Interval scales</vt:lpstr>
      <vt:lpstr>Ratio Scale</vt:lpstr>
      <vt:lpstr>PowerPoint Presentation</vt:lpstr>
      <vt:lpstr>Statistical Testing</vt:lpstr>
      <vt:lpstr>Analysing the data using Statistics </vt:lpstr>
      <vt:lpstr>Why use statistics?</vt:lpstr>
      <vt:lpstr>Statistical testing</vt:lpstr>
      <vt:lpstr>Statistical testing</vt:lpstr>
      <vt:lpstr>Statistical testing</vt:lpstr>
      <vt:lpstr>Statistical testing</vt:lpstr>
      <vt:lpstr>Questionnaires, Surveys and Scales</vt:lpstr>
      <vt:lpstr>Questionnaires and Scales. </vt:lpstr>
      <vt:lpstr>Attitude</vt:lpstr>
      <vt:lpstr>Components of Attitude</vt:lpstr>
      <vt:lpstr>Attitude Scales</vt:lpstr>
      <vt:lpstr>Scales</vt:lpstr>
      <vt:lpstr>Characteristics Different Types of Rating Scales </vt:lpstr>
      <vt:lpstr>Assumptions of attitude scales</vt:lpstr>
      <vt:lpstr>Likert Scales</vt:lpstr>
      <vt:lpstr>PowerPoint Presentation</vt:lpstr>
      <vt:lpstr>Reliability &amp; Validity</vt:lpstr>
      <vt:lpstr>Types of Validity</vt:lpstr>
      <vt:lpstr>Face Validity </vt:lpstr>
      <vt:lpstr>Content Validity </vt:lpstr>
      <vt:lpstr>Concurrent Validity. </vt:lpstr>
      <vt:lpstr>Predictive Validity. </vt:lpstr>
      <vt:lpstr>Construct Validity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Quantitative Methods Continued</dc:title>
  <dc:creator>Stuart Jones</dc:creator>
  <cp:lastModifiedBy>Stuart Jones</cp:lastModifiedBy>
  <cp:revision>8</cp:revision>
  <dcterms:created xsi:type="dcterms:W3CDTF">2017-11-30T09:37:35Z</dcterms:created>
  <dcterms:modified xsi:type="dcterms:W3CDTF">2022-10-28T15:44:28Z</dcterms:modified>
</cp:coreProperties>
</file>