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1" r:id="rId8"/>
    <p:sldId id="263" r:id="rId9"/>
    <p:sldId id="265" r:id="rId10"/>
    <p:sldId id="266" r:id="rId11"/>
    <p:sldId id="267"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153"/>
    <p:restoredTop sz="94590"/>
  </p:normalViewPr>
  <p:slideViewPr>
    <p:cSldViewPr snapToGrid="0" snapToObjects="1">
      <p:cViewPr>
        <p:scale>
          <a:sx n="83" d="100"/>
          <a:sy n="83" d="100"/>
        </p:scale>
        <p:origin x="2128"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5/6/19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5/6/19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11degrees.com/privacy-policy-i4" TargetMode="External"/><Relationship Id="rId2" Type="http://schemas.openxmlformats.org/officeDocument/2006/relationships/hyperlink" Target="https://www.itgovernance.co.uk/what-is-cybersecur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5F8EC-0931-7942-A6CD-72E0DE723FEE}"/>
              </a:ext>
            </a:extLst>
          </p:cNvPr>
          <p:cNvSpPr>
            <a:spLocks noGrp="1"/>
          </p:cNvSpPr>
          <p:nvPr>
            <p:ph type="ctrTitle"/>
          </p:nvPr>
        </p:nvSpPr>
        <p:spPr/>
        <p:txBody>
          <a:bodyPr/>
          <a:lstStyle/>
          <a:p>
            <a:r>
              <a:rPr lang="en-US" dirty="0"/>
              <a:t>Cyber security </a:t>
            </a:r>
          </a:p>
        </p:txBody>
      </p:sp>
      <p:sp>
        <p:nvSpPr>
          <p:cNvPr id="3" name="Subtitle 2">
            <a:extLst>
              <a:ext uri="{FF2B5EF4-FFF2-40B4-BE49-F238E27FC236}">
                <a16:creationId xmlns:a16="http://schemas.microsoft.com/office/drawing/2014/main" id="{90E3DE0A-A63B-5F41-8A2B-4B703A91DC62}"/>
              </a:ext>
            </a:extLst>
          </p:cNvPr>
          <p:cNvSpPr>
            <a:spLocks noGrp="1"/>
          </p:cNvSpPr>
          <p:nvPr>
            <p:ph type="subTitle" idx="1"/>
          </p:nvPr>
        </p:nvSpPr>
        <p:spPr/>
        <p:txBody>
          <a:bodyPr/>
          <a:lstStyle/>
          <a:p>
            <a:r>
              <a:rPr lang="en-US" dirty="0"/>
              <a:t>By Cameron Carlson</a:t>
            </a:r>
          </a:p>
        </p:txBody>
      </p:sp>
    </p:spTree>
    <p:extLst>
      <p:ext uri="{BB962C8B-B14F-4D97-AF65-F5344CB8AC3E}">
        <p14:creationId xmlns:p14="http://schemas.microsoft.com/office/powerpoint/2010/main" val="372423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5AF4C-F105-5E4C-BD5B-7D35D7BE3993}"/>
              </a:ext>
            </a:extLst>
          </p:cNvPr>
          <p:cNvSpPr>
            <a:spLocks noGrp="1"/>
          </p:cNvSpPr>
          <p:nvPr>
            <p:ph type="title"/>
          </p:nvPr>
        </p:nvSpPr>
        <p:spPr/>
        <p:txBody>
          <a:bodyPr/>
          <a:lstStyle/>
          <a:p>
            <a:r>
              <a:rPr lang="en-US" dirty="0"/>
              <a:t>11</a:t>
            </a:r>
            <a:r>
              <a:rPr lang="en-US" baseline="30000" dirty="0"/>
              <a:t>o </a:t>
            </a:r>
            <a:r>
              <a:rPr lang="en-US" dirty="0"/>
              <a:t> Digital channels </a:t>
            </a:r>
          </a:p>
        </p:txBody>
      </p:sp>
      <p:sp>
        <p:nvSpPr>
          <p:cNvPr id="3" name="Content Placeholder 2">
            <a:extLst>
              <a:ext uri="{FF2B5EF4-FFF2-40B4-BE49-F238E27FC236}">
                <a16:creationId xmlns:a16="http://schemas.microsoft.com/office/drawing/2014/main" id="{DD96DB8D-4EB3-544A-9CAB-190F6F6F2F3A}"/>
              </a:ext>
            </a:extLst>
          </p:cNvPr>
          <p:cNvSpPr>
            <a:spLocks noGrp="1"/>
          </p:cNvSpPr>
          <p:nvPr>
            <p:ph idx="1"/>
          </p:nvPr>
        </p:nvSpPr>
        <p:spPr/>
        <p:txBody>
          <a:bodyPr/>
          <a:lstStyle/>
          <a:p>
            <a:r>
              <a:rPr lang="en-US" dirty="0"/>
              <a:t>Their biggest digital channels they use are their social media platforms and their website. Through using these digital platforms they appeal to the masses of customers and potential customers. </a:t>
            </a:r>
          </a:p>
        </p:txBody>
      </p:sp>
    </p:spTree>
    <p:extLst>
      <p:ext uri="{BB962C8B-B14F-4D97-AF65-F5344CB8AC3E}">
        <p14:creationId xmlns:p14="http://schemas.microsoft.com/office/powerpoint/2010/main" val="1730599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4274333-8B95-3747-9737-33AFBF3290E5}"/>
              </a:ext>
            </a:extLst>
          </p:cNvPr>
          <p:cNvSpPr>
            <a:spLocks noGrp="1"/>
          </p:cNvSpPr>
          <p:nvPr>
            <p:ph type="title"/>
          </p:nvPr>
        </p:nvSpPr>
        <p:spPr>
          <a:xfrm>
            <a:off x="1141413" y="618518"/>
            <a:ext cx="4459286" cy="1478570"/>
          </a:xfrm>
        </p:spPr>
        <p:txBody>
          <a:bodyPr>
            <a:normAutofit/>
          </a:bodyPr>
          <a:lstStyle/>
          <a:p>
            <a:r>
              <a:rPr lang="en-US" sz="3200"/>
              <a:t>Website </a:t>
            </a:r>
          </a:p>
        </p:txBody>
      </p:sp>
      <p:sp>
        <p:nvSpPr>
          <p:cNvPr id="3" name="Content Placeholder 2">
            <a:extLst>
              <a:ext uri="{FF2B5EF4-FFF2-40B4-BE49-F238E27FC236}">
                <a16:creationId xmlns:a16="http://schemas.microsoft.com/office/drawing/2014/main" id="{D4D83E0B-BFA5-CE4B-A510-2AA0980FAC69}"/>
              </a:ext>
            </a:extLst>
          </p:cNvPr>
          <p:cNvSpPr>
            <a:spLocks noGrp="1"/>
          </p:cNvSpPr>
          <p:nvPr>
            <p:ph idx="1"/>
          </p:nvPr>
        </p:nvSpPr>
        <p:spPr>
          <a:xfrm>
            <a:off x="1141412" y="2249487"/>
            <a:ext cx="4459287" cy="3965046"/>
          </a:xfrm>
        </p:spPr>
        <p:txBody>
          <a:bodyPr>
            <a:normAutofit/>
          </a:bodyPr>
          <a:lstStyle/>
          <a:p>
            <a:r>
              <a:rPr lang="en-US" sz="2000" dirty="0"/>
              <a:t>Their website is where you will find all their products and other deals that are on offer to you. Ordering clothing online comes with a risk because you are putting confidential  details into a random website in a sense. 11</a:t>
            </a:r>
            <a:r>
              <a:rPr lang="en-US" sz="2000" baseline="30000" dirty="0"/>
              <a:t>o </a:t>
            </a:r>
            <a:r>
              <a:rPr lang="en-US" sz="2000" dirty="0"/>
              <a:t>understands this hence why they offer the three different options and provide information at the bottom of the web page to help reassure the customer.</a:t>
            </a:r>
          </a:p>
        </p:txBody>
      </p:sp>
      <p:pic>
        <p:nvPicPr>
          <p:cNvPr id="5" name="Picture 4" descr="A screenshot of a social media post&#13;&#10;&#13;&#10;Description automatically generated">
            <a:extLst>
              <a:ext uri="{FF2B5EF4-FFF2-40B4-BE49-F238E27FC236}">
                <a16:creationId xmlns:a16="http://schemas.microsoft.com/office/drawing/2014/main" id="{C4C2C5C7-2F3C-DF4D-B61D-4A3DD1B28492}"/>
              </a:ext>
            </a:extLst>
          </p:cNvPr>
          <p:cNvPicPr>
            <a:picLocks noChangeAspect="1"/>
          </p:cNvPicPr>
          <p:nvPr/>
        </p:nvPicPr>
        <p:blipFill>
          <a:blip r:embed="rId4"/>
          <a:stretch>
            <a:fillRect/>
          </a:stretch>
        </p:blipFill>
        <p:spPr>
          <a:xfrm>
            <a:off x="6096000" y="1902408"/>
            <a:ext cx="5456279" cy="302823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4" name="Group 1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2794280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31073-2599-AA44-94F1-A4CAD27AEE87}"/>
              </a:ext>
            </a:extLst>
          </p:cNvPr>
          <p:cNvSpPr>
            <a:spLocks noGrp="1"/>
          </p:cNvSpPr>
          <p:nvPr>
            <p:ph type="title"/>
          </p:nvPr>
        </p:nvSpPr>
        <p:spPr/>
        <p:txBody>
          <a:bodyPr/>
          <a:lstStyle/>
          <a:p>
            <a:r>
              <a:rPr lang="en-US" dirty="0"/>
              <a:t>Social Media </a:t>
            </a:r>
          </a:p>
        </p:txBody>
      </p:sp>
      <p:sp>
        <p:nvSpPr>
          <p:cNvPr id="3" name="Content Placeholder 2">
            <a:extLst>
              <a:ext uri="{FF2B5EF4-FFF2-40B4-BE49-F238E27FC236}">
                <a16:creationId xmlns:a16="http://schemas.microsoft.com/office/drawing/2014/main" id="{598032F6-A1FA-BF45-99C3-8575AB74076F}"/>
              </a:ext>
            </a:extLst>
          </p:cNvPr>
          <p:cNvSpPr>
            <a:spLocks noGrp="1"/>
          </p:cNvSpPr>
          <p:nvPr>
            <p:ph idx="1"/>
          </p:nvPr>
        </p:nvSpPr>
        <p:spPr/>
        <p:txBody>
          <a:bodyPr/>
          <a:lstStyle/>
          <a:p>
            <a:r>
              <a:rPr lang="en-US" dirty="0"/>
              <a:t>Social media is a big platform for 11 degrees, because they are able to show off products through using their various models. Also the owner (Gaz Beadle) is a big influence in the public eye therefore he can help to promote the business. The biggest platform they use to market their products is Instagram, this platform is used mainly for pictures. There are specific guidelines and safety precautions that are followed when using social media. </a:t>
            </a:r>
          </a:p>
        </p:txBody>
      </p:sp>
    </p:spTree>
    <p:extLst>
      <p:ext uri="{BB962C8B-B14F-4D97-AF65-F5344CB8AC3E}">
        <p14:creationId xmlns:p14="http://schemas.microsoft.com/office/powerpoint/2010/main" val="1722852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02CC-B70D-D140-A80F-77ACC86FAFA7}"/>
              </a:ext>
            </a:extLst>
          </p:cNvPr>
          <p:cNvSpPr>
            <a:spLocks noGrp="1"/>
          </p:cNvSpPr>
          <p:nvPr>
            <p:ph type="title"/>
          </p:nvPr>
        </p:nvSpPr>
        <p:spPr/>
        <p:txBody>
          <a:bodyPr/>
          <a:lstStyle/>
          <a:p>
            <a:r>
              <a:rPr lang="en-US" dirty="0"/>
              <a:t>Social media Privacy </a:t>
            </a:r>
          </a:p>
        </p:txBody>
      </p:sp>
      <p:sp>
        <p:nvSpPr>
          <p:cNvPr id="3" name="Content Placeholder 2">
            <a:extLst>
              <a:ext uri="{FF2B5EF4-FFF2-40B4-BE49-F238E27FC236}">
                <a16:creationId xmlns:a16="http://schemas.microsoft.com/office/drawing/2014/main" id="{91DB807D-8839-9142-8F58-009809425C6F}"/>
              </a:ext>
            </a:extLst>
          </p:cNvPr>
          <p:cNvSpPr>
            <a:spLocks noGrp="1"/>
          </p:cNvSpPr>
          <p:nvPr>
            <p:ph idx="1"/>
          </p:nvPr>
        </p:nvSpPr>
        <p:spPr/>
        <p:txBody>
          <a:bodyPr/>
          <a:lstStyle/>
          <a:p>
            <a:pPr marL="0" indent="0">
              <a:buNone/>
            </a:pPr>
            <a:r>
              <a:rPr lang="en-US" dirty="0"/>
              <a:t>Instagram has 35 points on their privacy page that breaks down all the general terms that are followed when either creating an account or posting something on the application. Therefore Eleven degree’s know that when they create a post it has to stick to certain guidelines.</a:t>
            </a:r>
          </a:p>
        </p:txBody>
      </p:sp>
    </p:spTree>
    <p:extLst>
      <p:ext uri="{BB962C8B-B14F-4D97-AF65-F5344CB8AC3E}">
        <p14:creationId xmlns:p14="http://schemas.microsoft.com/office/powerpoint/2010/main" val="2859646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F7800-79DB-FD44-A142-34C750C2E839}"/>
              </a:ext>
            </a:extLst>
          </p:cNvPr>
          <p:cNvSpPr>
            <a:spLocks noGrp="1"/>
          </p:cNvSpPr>
          <p:nvPr>
            <p:ph type="title"/>
          </p:nvPr>
        </p:nvSpPr>
        <p:spPr>
          <a:xfrm>
            <a:off x="1141413" y="618517"/>
            <a:ext cx="2877336" cy="5507328"/>
          </a:xfrm>
        </p:spPr>
        <p:txBody>
          <a:bodyPr>
            <a:normAutofit/>
          </a:bodyPr>
          <a:lstStyle/>
          <a:p>
            <a:r>
              <a:rPr lang="en-US"/>
              <a:t>Privacy of Eleven degree’s </a:t>
            </a:r>
            <a:endParaRPr lang="en-US" dirty="0"/>
          </a:p>
        </p:txBody>
      </p:sp>
      <p:sp>
        <p:nvSpPr>
          <p:cNvPr id="3" name="Content Placeholder 2">
            <a:extLst>
              <a:ext uri="{FF2B5EF4-FFF2-40B4-BE49-F238E27FC236}">
                <a16:creationId xmlns:a16="http://schemas.microsoft.com/office/drawing/2014/main" id="{95D64A07-77CC-DA4D-955F-819D113EF73B}"/>
              </a:ext>
            </a:extLst>
          </p:cNvPr>
          <p:cNvSpPr>
            <a:spLocks noGrp="1"/>
          </p:cNvSpPr>
          <p:nvPr>
            <p:ph idx="1"/>
          </p:nvPr>
        </p:nvSpPr>
        <p:spPr>
          <a:xfrm>
            <a:off x="4540743" y="638650"/>
            <a:ext cx="7034485" cy="3782778"/>
          </a:xfrm>
        </p:spPr>
        <p:txBody>
          <a:bodyPr>
            <a:normAutofit/>
          </a:bodyPr>
          <a:lstStyle/>
          <a:p>
            <a:r>
              <a:rPr lang="en-US" dirty="0"/>
              <a:t>This is taken straight from eleven degree’s privacy page. They outline that the customer “must” provide your name and email address, this is so their customer service teams can analysis the data that’s being given, also it gives them a chance to email the customer regarding new products and services. </a:t>
            </a:r>
          </a:p>
        </p:txBody>
      </p:sp>
      <p:pic>
        <p:nvPicPr>
          <p:cNvPr id="8" name="Picture 7">
            <a:extLst>
              <a:ext uri="{FF2B5EF4-FFF2-40B4-BE49-F238E27FC236}">
                <a16:creationId xmlns:a16="http://schemas.microsoft.com/office/drawing/2014/main" id="{D6E6D285-F944-D641-B3DC-8EACC5EA353B}"/>
              </a:ext>
            </a:extLst>
          </p:cNvPr>
          <p:cNvPicPr>
            <a:picLocks noChangeAspect="1"/>
          </p:cNvPicPr>
          <p:nvPr/>
        </p:nvPicPr>
        <p:blipFill>
          <a:blip r:embed="rId3"/>
          <a:stretch>
            <a:fillRect/>
          </a:stretch>
        </p:blipFill>
        <p:spPr>
          <a:xfrm>
            <a:off x="2073129" y="4998203"/>
            <a:ext cx="10118871" cy="185979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983564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99FB-25BB-9D47-B8BD-A0D2369B26B8}"/>
              </a:ext>
            </a:extLst>
          </p:cNvPr>
          <p:cNvSpPr>
            <a:spLocks noGrp="1"/>
          </p:cNvSpPr>
          <p:nvPr>
            <p:ph type="title"/>
          </p:nvPr>
        </p:nvSpPr>
        <p:spPr/>
        <p:txBody>
          <a:bodyPr/>
          <a:lstStyle/>
          <a:p>
            <a:r>
              <a:rPr lang="en-US" dirty="0"/>
              <a:t>Trust</a:t>
            </a:r>
          </a:p>
        </p:txBody>
      </p:sp>
      <p:sp>
        <p:nvSpPr>
          <p:cNvPr id="3" name="Content Placeholder 2">
            <a:extLst>
              <a:ext uri="{FF2B5EF4-FFF2-40B4-BE49-F238E27FC236}">
                <a16:creationId xmlns:a16="http://schemas.microsoft.com/office/drawing/2014/main" id="{8A8E64F9-3F77-7F4F-B93B-2A89869AF608}"/>
              </a:ext>
            </a:extLst>
          </p:cNvPr>
          <p:cNvSpPr>
            <a:spLocks noGrp="1"/>
          </p:cNvSpPr>
          <p:nvPr>
            <p:ph idx="1"/>
          </p:nvPr>
        </p:nvSpPr>
        <p:spPr/>
        <p:txBody>
          <a:bodyPr/>
          <a:lstStyle/>
          <a:p>
            <a:r>
              <a:rPr lang="en-GB" dirty="0"/>
              <a:t>Trust is defined by Schlenker as “a reliance upon information received from another person about uncertain environmental states and their accompanying outcomes in a risky situation.” Trusting new products or websites is a very risky thing to do from a consumers point of view, therefore when shopping from a clothing website there has to be a certain level of trust made with the customer. </a:t>
            </a:r>
          </a:p>
          <a:p>
            <a:endParaRPr lang="en-GB" dirty="0"/>
          </a:p>
          <a:p>
            <a:endParaRPr lang="en-US" dirty="0"/>
          </a:p>
        </p:txBody>
      </p:sp>
      <p:sp>
        <p:nvSpPr>
          <p:cNvPr id="4" name="TextBox 3">
            <a:extLst>
              <a:ext uri="{FF2B5EF4-FFF2-40B4-BE49-F238E27FC236}">
                <a16:creationId xmlns:a16="http://schemas.microsoft.com/office/drawing/2014/main" id="{693AFB7F-5316-0D4F-BBD4-FF8D81FCE7C9}"/>
              </a:ext>
            </a:extLst>
          </p:cNvPr>
          <p:cNvSpPr txBox="1"/>
          <p:nvPr/>
        </p:nvSpPr>
        <p:spPr>
          <a:xfrm>
            <a:off x="6541477" y="6239482"/>
            <a:ext cx="3416439" cy="369332"/>
          </a:xfrm>
          <a:prstGeom prst="rect">
            <a:avLst/>
          </a:prstGeom>
          <a:noFill/>
        </p:spPr>
        <p:txBody>
          <a:bodyPr wrap="square" rtlCol="0">
            <a:spAutoFit/>
          </a:bodyPr>
          <a:lstStyle/>
          <a:p>
            <a:r>
              <a:rPr lang="en-US" dirty="0"/>
              <a:t>1. </a:t>
            </a:r>
          </a:p>
        </p:txBody>
      </p:sp>
    </p:spTree>
    <p:extLst>
      <p:ext uri="{BB962C8B-B14F-4D97-AF65-F5344CB8AC3E}">
        <p14:creationId xmlns:p14="http://schemas.microsoft.com/office/powerpoint/2010/main" val="3623491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6FE53-F238-814E-A76A-D2F3E3F8509A}"/>
              </a:ext>
            </a:extLst>
          </p:cNvPr>
          <p:cNvSpPr>
            <a:spLocks noGrp="1"/>
          </p:cNvSpPr>
          <p:nvPr>
            <p:ph type="title"/>
          </p:nvPr>
        </p:nvSpPr>
        <p:spPr/>
        <p:txBody>
          <a:bodyPr/>
          <a:lstStyle/>
          <a:p>
            <a:r>
              <a:rPr lang="en-US" dirty="0"/>
              <a:t>Trusting Eleven degrees </a:t>
            </a:r>
          </a:p>
        </p:txBody>
      </p:sp>
      <p:sp>
        <p:nvSpPr>
          <p:cNvPr id="3" name="Content Placeholder 2">
            <a:extLst>
              <a:ext uri="{FF2B5EF4-FFF2-40B4-BE49-F238E27FC236}">
                <a16:creationId xmlns:a16="http://schemas.microsoft.com/office/drawing/2014/main" id="{879024DB-77BF-834F-AEFD-393718EBEACF}"/>
              </a:ext>
            </a:extLst>
          </p:cNvPr>
          <p:cNvSpPr>
            <a:spLocks noGrp="1"/>
          </p:cNvSpPr>
          <p:nvPr>
            <p:ph idx="1"/>
          </p:nvPr>
        </p:nvSpPr>
        <p:spPr/>
        <p:txBody>
          <a:bodyPr>
            <a:normAutofit lnSpcReduction="10000"/>
          </a:bodyPr>
          <a:lstStyle/>
          <a:p>
            <a:r>
              <a:rPr lang="en-US" dirty="0"/>
              <a:t>Through researching the company you start to gain a sense of trust, what helps to gain trust is the welcoming social media platforms and the easily accessed website. The user interface of the website helps to provide some sort of reassurance, this is because of how professional it looks. You understand that it’s not scam and feel more comfortable parting with your personal information such as: email address, phone number and name. Also the secure icon in the search bar helps to provide that bit more reassurance to the customer. </a:t>
            </a:r>
          </a:p>
        </p:txBody>
      </p:sp>
    </p:spTree>
    <p:extLst>
      <p:ext uri="{BB962C8B-B14F-4D97-AF65-F5344CB8AC3E}">
        <p14:creationId xmlns:p14="http://schemas.microsoft.com/office/powerpoint/2010/main" val="342803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406E-E9F3-9B46-8FD4-F7545D5BE269}"/>
              </a:ext>
            </a:extLst>
          </p:cNvPr>
          <p:cNvSpPr>
            <a:spLocks noGrp="1"/>
          </p:cNvSpPr>
          <p:nvPr>
            <p:ph type="title"/>
          </p:nvPr>
        </p:nvSpPr>
        <p:spPr/>
        <p:txBody>
          <a:bodyPr/>
          <a:lstStyle/>
          <a:p>
            <a:r>
              <a:rPr lang="en-US" dirty="0"/>
              <a:t>Cyber security </a:t>
            </a:r>
          </a:p>
        </p:txBody>
      </p:sp>
      <p:sp>
        <p:nvSpPr>
          <p:cNvPr id="3" name="Content Placeholder 2">
            <a:extLst>
              <a:ext uri="{FF2B5EF4-FFF2-40B4-BE49-F238E27FC236}">
                <a16:creationId xmlns:a16="http://schemas.microsoft.com/office/drawing/2014/main" id="{8BFFFF3B-87DD-F24F-A60D-08D99B97DA1A}"/>
              </a:ext>
            </a:extLst>
          </p:cNvPr>
          <p:cNvSpPr>
            <a:spLocks noGrp="1"/>
          </p:cNvSpPr>
          <p:nvPr>
            <p:ph idx="1"/>
          </p:nvPr>
        </p:nvSpPr>
        <p:spPr/>
        <p:txBody>
          <a:bodyPr/>
          <a:lstStyle/>
          <a:p>
            <a:r>
              <a:rPr lang="en-US" dirty="0"/>
              <a:t>“</a:t>
            </a:r>
            <a:r>
              <a:rPr lang="en-GB" dirty="0"/>
              <a:t>Cyber security consists of technologies, processes and controls designed to protect systems, networks and data from cyber attacks” (</a:t>
            </a:r>
            <a:r>
              <a:rPr lang="en-GB" dirty="0" err="1"/>
              <a:t>Itgovernance</a:t>
            </a:r>
            <a:r>
              <a:rPr lang="en-GB" dirty="0"/>
              <a:t>). This is what protects all of the information that’s stored online. Companies take this very serious due to the new GDPR (General, Data, Protection, Regulation) act. After four years of debate the GDPR act was finally enforced in 2018, therefore a lot of companies cracked down on how they handle data.</a:t>
            </a:r>
            <a:endParaRPr lang="en-US" dirty="0"/>
          </a:p>
        </p:txBody>
      </p:sp>
    </p:spTree>
    <p:extLst>
      <p:ext uri="{BB962C8B-B14F-4D97-AF65-F5344CB8AC3E}">
        <p14:creationId xmlns:p14="http://schemas.microsoft.com/office/powerpoint/2010/main" val="168237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C9035-669F-D840-AE6F-94D271DAC158}"/>
              </a:ext>
            </a:extLst>
          </p:cNvPr>
          <p:cNvSpPr>
            <a:spLocks noGrp="1"/>
          </p:cNvSpPr>
          <p:nvPr>
            <p:ph type="title"/>
          </p:nvPr>
        </p:nvSpPr>
        <p:spPr>
          <a:xfrm>
            <a:off x="1141413" y="618517"/>
            <a:ext cx="2877336" cy="5507328"/>
          </a:xfrm>
        </p:spPr>
        <p:txBody>
          <a:bodyPr>
            <a:normAutofit/>
          </a:bodyPr>
          <a:lstStyle/>
          <a:p>
            <a:r>
              <a:rPr lang="en-US" dirty="0"/>
              <a:t>Cyber security of Eleven degree’s </a:t>
            </a:r>
          </a:p>
        </p:txBody>
      </p:sp>
      <p:sp>
        <p:nvSpPr>
          <p:cNvPr id="3" name="Content Placeholder 2">
            <a:extLst>
              <a:ext uri="{FF2B5EF4-FFF2-40B4-BE49-F238E27FC236}">
                <a16:creationId xmlns:a16="http://schemas.microsoft.com/office/drawing/2014/main" id="{938103B8-FF51-9F46-B752-A633211D196F}"/>
              </a:ext>
            </a:extLst>
          </p:cNvPr>
          <p:cNvSpPr>
            <a:spLocks noGrp="1"/>
          </p:cNvSpPr>
          <p:nvPr>
            <p:ph idx="1"/>
          </p:nvPr>
        </p:nvSpPr>
        <p:spPr>
          <a:xfrm>
            <a:off x="4540743" y="638650"/>
            <a:ext cx="7034485" cy="3782778"/>
          </a:xfrm>
        </p:spPr>
        <p:txBody>
          <a:bodyPr>
            <a:normAutofit fontScale="92500"/>
          </a:bodyPr>
          <a:lstStyle/>
          <a:p>
            <a:r>
              <a:rPr lang="en-US" dirty="0"/>
              <a:t>When buying any product through the website they ensure its’ all handled by secure socket layer technology. You are able to checkout using PayPal which is a highly credited payment platform in the sense of security and keeping your money safe. This helps to link in with the trust aspect of the business, they say that no information is to be leaked or given out to any third part companies. This ensure that the information given is secure and safe with them, which boosts that </a:t>
            </a:r>
            <a:r>
              <a:rPr lang="en-US"/>
              <a:t>trust factor. </a:t>
            </a:r>
            <a:endParaRPr lang="en-US" dirty="0"/>
          </a:p>
        </p:txBody>
      </p:sp>
      <p:pic>
        <p:nvPicPr>
          <p:cNvPr id="4" name="Picture 3">
            <a:extLst>
              <a:ext uri="{FF2B5EF4-FFF2-40B4-BE49-F238E27FC236}">
                <a16:creationId xmlns:a16="http://schemas.microsoft.com/office/drawing/2014/main" id="{A8CB9566-806D-604C-ADE9-0C68C070E386}"/>
              </a:ext>
            </a:extLst>
          </p:cNvPr>
          <p:cNvPicPr>
            <a:picLocks noChangeAspect="1"/>
          </p:cNvPicPr>
          <p:nvPr/>
        </p:nvPicPr>
        <p:blipFill>
          <a:blip r:embed="rId3"/>
          <a:stretch>
            <a:fillRect/>
          </a:stretch>
        </p:blipFill>
        <p:spPr>
          <a:xfrm>
            <a:off x="890945" y="5301671"/>
            <a:ext cx="11301055" cy="155632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361129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7071-ECA6-EF47-BD52-FCC674AD72C2}"/>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4F06F48A-D4A7-914D-A7F0-6202E76CCC03}"/>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984373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13056-FE56-3D40-AC9A-A6B7D56E6136}"/>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531EEC8-FD67-284E-99A4-1C55AA3E64C3}"/>
              </a:ext>
            </a:extLst>
          </p:cNvPr>
          <p:cNvSpPr>
            <a:spLocks noGrp="1"/>
          </p:cNvSpPr>
          <p:nvPr>
            <p:ph idx="1"/>
          </p:nvPr>
        </p:nvSpPr>
        <p:spPr/>
        <p:txBody>
          <a:bodyPr>
            <a:normAutofit fontScale="92500"/>
          </a:bodyPr>
          <a:lstStyle/>
          <a:p>
            <a:r>
              <a:rPr lang="en-GB" dirty="0"/>
              <a:t>B. R. Schlenker, B. Helm, and J. T. Tedeschi. The effects of personality and situational variables on behavioural trust. Journal of Personality and Social Psychology, 25(3):419, 1973. </a:t>
            </a:r>
          </a:p>
          <a:p>
            <a:r>
              <a:rPr lang="en-GB" dirty="0">
                <a:hlinkClick r:id="rId2"/>
              </a:rPr>
              <a:t>https://www.itgovernance.co.uk/what-is-cybersecurity</a:t>
            </a:r>
            <a:endParaRPr lang="en-GB" dirty="0"/>
          </a:p>
          <a:p>
            <a:r>
              <a:rPr lang="en-GB" dirty="0">
                <a:hlinkClick r:id="rId3"/>
              </a:rPr>
              <a:t>https://www.11degrees.com/privacy-policy-i4</a:t>
            </a:r>
            <a:r>
              <a:rPr lang="en-GB" dirty="0"/>
              <a:t> (The information we collect and how we use it)</a:t>
            </a:r>
          </a:p>
          <a:p>
            <a:r>
              <a:rPr lang="en-GB" dirty="0">
                <a:hlinkClick r:id="rId3"/>
              </a:rPr>
              <a:t>https://www.11degrees.com/privacy-policy-i4</a:t>
            </a:r>
            <a:r>
              <a:rPr lang="en-GB" dirty="0"/>
              <a:t> (How we protect your information)</a:t>
            </a:r>
          </a:p>
          <a:p>
            <a:endParaRPr lang="en-GB" dirty="0"/>
          </a:p>
          <a:p>
            <a:endParaRPr lang="en-US" dirty="0"/>
          </a:p>
        </p:txBody>
      </p:sp>
    </p:spTree>
    <p:extLst>
      <p:ext uri="{BB962C8B-B14F-4D97-AF65-F5344CB8AC3E}">
        <p14:creationId xmlns:p14="http://schemas.microsoft.com/office/powerpoint/2010/main" val="21368993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3</TotalTime>
  <Words>752</Words>
  <Application>Microsoft Macintosh PowerPoint</Application>
  <PresentationFormat>Widescreen</PresentationFormat>
  <Paragraphs>27</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Circuit</vt:lpstr>
      <vt:lpstr>Cyber security </vt:lpstr>
      <vt:lpstr>11o  Digital channels </vt:lpstr>
      <vt:lpstr>Website </vt:lpstr>
      <vt:lpstr>Social Media </vt:lpstr>
      <vt:lpstr>Social media Privacy </vt:lpstr>
      <vt:lpstr>Privacy of Eleven degree’s </vt:lpstr>
      <vt:lpstr>Trust</vt:lpstr>
      <vt:lpstr>Trusting Eleven degrees </vt:lpstr>
      <vt:lpstr>Cyber security </vt:lpstr>
      <vt:lpstr>Cyber security of Eleven degree’s </vt:lpstr>
      <vt:lpstr>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security </dc:title>
  <dc:creator>Cameron Carlson (1701627)</dc:creator>
  <cp:lastModifiedBy>Cameron Carlson (1701627)</cp:lastModifiedBy>
  <cp:revision>1</cp:revision>
  <dcterms:created xsi:type="dcterms:W3CDTF">2019-05-06T17:55:18Z</dcterms:created>
  <dcterms:modified xsi:type="dcterms:W3CDTF">2019-05-06T17:59:03Z</dcterms:modified>
</cp:coreProperties>
</file>