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2"/>
  </p:notesMasterIdLst>
  <p:sldIdLst>
    <p:sldId id="281" r:id="rId3"/>
    <p:sldId id="282" r:id="rId4"/>
    <p:sldId id="301" r:id="rId5"/>
    <p:sldId id="286" r:id="rId6"/>
    <p:sldId id="287" r:id="rId7"/>
    <p:sldId id="307" r:id="rId8"/>
    <p:sldId id="319" r:id="rId9"/>
    <p:sldId id="320" r:id="rId10"/>
    <p:sldId id="304" r:id="rId11"/>
    <p:sldId id="305" r:id="rId12"/>
    <p:sldId id="313" r:id="rId13"/>
    <p:sldId id="314" r:id="rId14"/>
    <p:sldId id="315" r:id="rId15"/>
    <p:sldId id="316" r:id="rId16"/>
    <p:sldId id="341" r:id="rId17"/>
    <p:sldId id="312" r:id="rId18"/>
    <p:sldId id="317" r:id="rId19"/>
    <p:sldId id="337" r:id="rId20"/>
    <p:sldId id="336"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7" autoAdjust="0"/>
    <p:restoredTop sz="56140" autoAdjust="0"/>
  </p:normalViewPr>
  <p:slideViewPr>
    <p:cSldViewPr snapToGrid="0">
      <p:cViewPr varScale="1">
        <p:scale>
          <a:sx n="37" d="100"/>
          <a:sy n="37" d="100"/>
        </p:scale>
        <p:origin x="1720"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0EC693D7-D567-410C-B810-7BE718EB4B3F}"/>
    <pc:docChg chg="modSld">
      <pc:chgData name="Sioned Saer" userId="56a06dd508c3ffa7" providerId="LiveId" clId="{0EC693D7-D567-410C-B810-7BE718EB4B3F}" dt="2022-02-15T10:23:28.634" v="7" actId="6549"/>
      <pc:docMkLst>
        <pc:docMk/>
      </pc:docMkLst>
      <pc:sldChg chg="modNotesTx">
        <pc:chgData name="Sioned Saer" userId="56a06dd508c3ffa7" providerId="LiveId" clId="{0EC693D7-D567-410C-B810-7BE718EB4B3F}" dt="2022-02-15T10:22:47.795" v="0" actId="6549"/>
        <pc:sldMkLst>
          <pc:docMk/>
          <pc:sldMk cId="1846019856" sldId="286"/>
        </pc:sldMkLst>
      </pc:sldChg>
      <pc:sldChg chg="modNotesTx">
        <pc:chgData name="Sioned Saer" userId="56a06dd508c3ffa7" providerId="LiveId" clId="{0EC693D7-D567-410C-B810-7BE718EB4B3F}" dt="2022-02-15T10:22:51.883" v="1" actId="6549"/>
        <pc:sldMkLst>
          <pc:docMk/>
          <pc:sldMk cId="895809844" sldId="287"/>
        </pc:sldMkLst>
      </pc:sldChg>
      <pc:sldChg chg="modNotesTx">
        <pc:chgData name="Sioned Saer" userId="56a06dd508c3ffa7" providerId="LiveId" clId="{0EC693D7-D567-410C-B810-7BE718EB4B3F}" dt="2022-02-15T10:23:02.419" v="3" actId="6549"/>
        <pc:sldMkLst>
          <pc:docMk/>
          <pc:sldMk cId="1242399537" sldId="305"/>
        </pc:sldMkLst>
      </pc:sldChg>
      <pc:sldChg chg="modNotesTx">
        <pc:chgData name="Sioned Saer" userId="56a06dd508c3ffa7" providerId="LiveId" clId="{0EC693D7-D567-410C-B810-7BE718EB4B3F}" dt="2022-02-15T10:23:07.824" v="4" actId="6549"/>
        <pc:sldMkLst>
          <pc:docMk/>
          <pc:sldMk cId="1591034688" sldId="313"/>
        </pc:sldMkLst>
      </pc:sldChg>
      <pc:sldChg chg="modNotesTx">
        <pc:chgData name="Sioned Saer" userId="56a06dd508c3ffa7" providerId="LiveId" clId="{0EC693D7-D567-410C-B810-7BE718EB4B3F}" dt="2022-02-15T10:23:12.508" v="5" actId="6549"/>
        <pc:sldMkLst>
          <pc:docMk/>
          <pc:sldMk cId="1434744118" sldId="314"/>
        </pc:sldMkLst>
      </pc:sldChg>
      <pc:sldChg chg="modNotesTx">
        <pc:chgData name="Sioned Saer" userId="56a06dd508c3ffa7" providerId="LiveId" clId="{0EC693D7-D567-410C-B810-7BE718EB4B3F}" dt="2022-02-15T10:23:18.337" v="6" actId="6549"/>
        <pc:sldMkLst>
          <pc:docMk/>
          <pc:sldMk cId="955632249" sldId="315"/>
        </pc:sldMkLst>
      </pc:sldChg>
      <pc:sldChg chg="modNotesTx">
        <pc:chgData name="Sioned Saer" userId="56a06dd508c3ffa7" providerId="LiveId" clId="{0EC693D7-D567-410C-B810-7BE718EB4B3F}" dt="2022-02-15T10:23:28.634" v="7" actId="6549"/>
        <pc:sldMkLst>
          <pc:docMk/>
          <pc:sldMk cId="1717755504" sldId="317"/>
        </pc:sldMkLst>
      </pc:sldChg>
      <pc:sldChg chg="modNotesTx">
        <pc:chgData name="Sioned Saer" userId="56a06dd508c3ffa7" providerId="LiveId" clId="{0EC693D7-D567-410C-B810-7BE718EB4B3F}" dt="2022-02-15T10:22:57.540" v="2" actId="6549"/>
        <pc:sldMkLst>
          <pc:docMk/>
          <pc:sldMk cId="1959624093" sldId="320"/>
        </pc:sldMkLst>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5T08:47:22.696" v="23560" actId="20577"/>
      <pc:docMkLst>
        <pc:docMk/>
      </pc:docMkLst>
      <pc:sldChg chg="modSp del mod modNotesTx">
        <pc:chgData name="Sioned Saer" userId="56a06dd508c3ffa7" providerId="LiveId" clId="{DA1BA5A4-A209-48D2-9747-FE2BEB7A6273}" dt="2022-02-12T10:37:47.817" v="22970" actId="4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del mod ord modNotesTx">
        <pc:chgData name="Sioned Saer" userId="56a06dd508c3ffa7" providerId="LiveId" clId="{DA1BA5A4-A209-48D2-9747-FE2BEB7A6273}" dt="2022-02-12T10:37:53.062" v="22987" actId="47"/>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del mod modNotesTx">
        <pc:chgData name="Sioned Saer" userId="56a06dd508c3ffa7" providerId="LiveId" clId="{DA1BA5A4-A209-48D2-9747-FE2BEB7A6273}" dt="2022-02-12T10:37:50.619" v="22981" actId="47"/>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del mod modNotesTx">
        <pc:chgData name="Sioned Saer" userId="56a06dd508c3ffa7" providerId="LiveId" clId="{DA1BA5A4-A209-48D2-9747-FE2BEB7A6273}" dt="2022-02-12T10:37:46.042" v="22963" actId="4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del modNotesTx">
        <pc:chgData name="Sioned Saer" userId="56a06dd508c3ffa7" providerId="LiveId" clId="{DA1BA5A4-A209-48D2-9747-FE2BEB7A6273}" dt="2022-02-12T10:37:46.876" v="22966" actId="4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del mod modClrScheme chgLayout modNotesTx">
        <pc:chgData name="Sioned Saer" userId="56a06dd508c3ffa7" providerId="LiveId" clId="{DA1BA5A4-A209-48D2-9747-FE2BEB7A6273}" dt="2022-02-12T10:37:47.365" v="22968" actId="4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del mod setBg modNotesTx">
        <pc:chgData name="Sioned Saer" userId="56a06dd508c3ffa7" providerId="LiveId" clId="{DA1BA5A4-A209-48D2-9747-FE2BEB7A6273}" dt="2022-02-12T10:37:47.597" v="22969" actId="4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del mod modNotesTx">
        <pc:chgData name="Sioned Saer" userId="56a06dd508c3ffa7" providerId="LiveId" clId="{DA1BA5A4-A209-48D2-9747-FE2BEB7A6273}" dt="2022-02-12T10:37:51.839" v="22984" actId="47"/>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del mod modNotesTx">
        <pc:chgData name="Sioned Saer" userId="56a06dd508c3ffa7" providerId="LiveId" clId="{DA1BA5A4-A209-48D2-9747-FE2BEB7A6273}" dt="2022-02-12T10:37:52.177" v="22985" actId="47"/>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del mod">
        <pc:chgData name="Sioned Saer" userId="56a06dd508c3ffa7" providerId="LiveId" clId="{DA1BA5A4-A209-48D2-9747-FE2BEB7A6273}" dt="2022-02-12T10:37:55.171" v="22990" actId="47"/>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modNotesTx">
        <pc:chgData name="Sioned Saer" userId="56a06dd508c3ffa7" providerId="LiveId" clId="{DA1BA5A4-A209-48D2-9747-FE2BEB7A6273}" dt="2022-02-15T08:45:11.490" v="23527" actId="20577"/>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del mod">
        <pc:chgData name="Sioned Saer" userId="56a06dd508c3ffa7" providerId="LiveId" clId="{DA1BA5A4-A209-48D2-9747-FE2BEB7A6273}" dt="2022-02-12T10:37:49.163" v="22976" actId="47"/>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del mod">
        <pc:chgData name="Sioned Saer" userId="56a06dd508c3ffa7" providerId="LiveId" clId="{DA1BA5A4-A209-48D2-9747-FE2BEB7A6273}" dt="2022-02-12T10:37:48.512" v="22973" actId="47"/>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5T08:47:22.696" v="23560"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2T10:40:54.727" v="23343" actId="20577"/>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del mod">
        <pc:chgData name="Sioned Saer" userId="56a06dd508c3ffa7" providerId="LiveId" clId="{DA1BA5A4-A209-48D2-9747-FE2BEB7A6273}" dt="2022-02-12T10:37:48.054" v="22971" actId="4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del mod chgLayout">
        <pc:chgData name="Sioned Saer" userId="56a06dd508c3ffa7" providerId="LiveId" clId="{DA1BA5A4-A209-48D2-9747-FE2BEB7A6273}" dt="2022-02-12T10:37:46.331" v="22964" actId="4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del mod modClrScheme chgLayout modNotesTx">
        <pc:chgData name="Sioned Saer" userId="56a06dd508c3ffa7" providerId="LiveId" clId="{DA1BA5A4-A209-48D2-9747-FE2BEB7A6273}" dt="2022-02-12T10:37:47.115" v="22967" actId="47"/>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del mod setBg modClrScheme chgLayout modNotesTx">
        <pc:chgData name="Sioned Saer" userId="56a06dd508c3ffa7" providerId="LiveId" clId="{DA1BA5A4-A209-48D2-9747-FE2BEB7A6273}" dt="2022-02-12T10:37:46.613" v="22965" actId="47"/>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del mod modNotesTx">
        <pc:chgData name="Sioned Saer" userId="56a06dd508c3ffa7" providerId="LiveId" clId="{DA1BA5A4-A209-48D2-9747-FE2BEB7A6273}" dt="2022-02-12T10:37:49.378" v="22977" actId="4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del mod modNotesTx">
        <pc:chgData name="Sioned Saer" userId="56a06dd508c3ffa7" providerId="LiveId" clId="{DA1BA5A4-A209-48D2-9747-FE2BEB7A6273}" dt="2022-02-12T10:37:48.282" v="22972" actId="47"/>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del mod modNotesTx">
        <pc:chgData name="Sioned Saer" userId="56a06dd508c3ffa7" providerId="LiveId" clId="{DA1BA5A4-A209-48D2-9747-FE2BEB7A6273}" dt="2022-02-12T10:37:52.657" v="22986" actId="4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del mod modNotesTx">
        <pc:chgData name="Sioned Saer" userId="56a06dd508c3ffa7" providerId="LiveId" clId="{DA1BA5A4-A209-48D2-9747-FE2BEB7A6273}" dt="2022-02-12T10:37:49.954" v="22979" actId="4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del mod modNotesTx">
        <pc:chgData name="Sioned Saer" userId="56a06dd508c3ffa7" providerId="LiveId" clId="{DA1BA5A4-A209-48D2-9747-FE2BEB7A6273}" dt="2022-02-12T10:37:50.965" v="22982" actId="47"/>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del mod ord setBg modClrScheme setClrOvrMap chgLayout modNotesTx">
        <pc:chgData name="Sioned Saer" userId="56a06dd508c3ffa7" providerId="LiveId" clId="{DA1BA5A4-A209-48D2-9747-FE2BEB7A6273}" dt="2022-02-12T10:37:51.284" v="22983" actId="4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del mod setBg modClrScheme chgLayout modNotesTx">
        <pc:chgData name="Sioned Saer" userId="56a06dd508c3ffa7" providerId="LiveId" clId="{DA1BA5A4-A209-48D2-9747-FE2BEB7A6273}" dt="2022-02-12T10:37:54.235" v="22989" actId="4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del mod modNotesTx">
        <pc:chgData name="Sioned Saer" userId="56a06dd508c3ffa7" providerId="LiveId" clId="{DA1BA5A4-A209-48D2-9747-FE2BEB7A6273}" dt="2022-02-12T10:37:53.553" v="22988" actId="4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del mod">
        <pc:chgData name="Sioned Saer" userId="56a06dd508c3ffa7" providerId="LiveId" clId="{DA1BA5A4-A209-48D2-9747-FE2BEB7A6273}" dt="2022-02-12T10:37:48.726" v="22974" actId="47"/>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del mod">
        <pc:chgData name="Sioned Saer" userId="56a06dd508c3ffa7" providerId="LiveId" clId="{DA1BA5A4-A209-48D2-9747-FE2BEB7A6273}" dt="2022-02-12T10:37:48.926" v="22975" actId="47"/>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del mod modNotesTx">
        <pc:chgData name="Sioned Saer" userId="56a06dd508c3ffa7" providerId="LiveId" clId="{DA1BA5A4-A209-48D2-9747-FE2BEB7A6273}" dt="2022-02-12T10:37:50.272" v="22980" actId="4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del mod ord modNotesTx">
        <pc:chgData name="Sioned Saer" userId="56a06dd508c3ffa7" providerId="LiveId" clId="{DA1BA5A4-A209-48D2-9747-FE2BEB7A6273}" dt="2022-02-12T10:37:49.695" v="22978" actId="4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49:10.630" v="23432" actId="14100"/>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49:10.630" v="23432" actId="14100"/>
          <ac:spMkLst>
            <pc:docMk/>
            <pc:sldMk cId="3288721034" sldId="336"/>
            <ac:spMk id="3" creationId="{A0CD1211-BBBE-41EC-A4CF-A743865ED374}"/>
          </ac:spMkLst>
        </pc:spChg>
        <pc:spChg chg="mod">
          <ac:chgData name="Sioned Saer" userId="56a06dd508c3ffa7" providerId="LiveId" clId="{DA1BA5A4-A209-48D2-9747-FE2BEB7A6273}" dt="2022-02-12T10:49:03.347" v="23431" actId="14100"/>
          <ac:spMkLst>
            <pc:docMk/>
            <pc:sldMk cId="3288721034" sldId="336"/>
            <ac:spMk id="4" creationId="{7655A014-F21A-4746-9375-2284BF184513}"/>
          </ac:spMkLst>
        </pc:spChg>
      </pc:sldChg>
      <pc:sldChg chg="modSp new mod">
        <pc:chgData name="Sioned Saer" userId="56a06dd508c3ffa7" providerId="LiveId" clId="{DA1BA5A4-A209-48D2-9747-FE2BEB7A6273}" dt="2022-02-12T10:46:38.016" v="23427" actId="6549"/>
        <pc:sldMkLst>
          <pc:docMk/>
          <pc:sldMk cId="4110314890" sldId="337"/>
        </pc:sldMkLst>
        <pc:spChg chg="mod">
          <ac:chgData name="Sioned Saer" userId="56a06dd508c3ffa7" providerId="LiveId" clId="{DA1BA5A4-A209-48D2-9747-FE2BEB7A6273}" dt="2022-02-12T10:39:25.682" v="23131" actId="2711"/>
          <ac:spMkLst>
            <pc:docMk/>
            <pc:sldMk cId="4110314890" sldId="337"/>
            <ac:spMk id="2" creationId="{8B362AFD-9F93-4CF0-AFFE-135409142362}"/>
          </ac:spMkLst>
        </pc:spChg>
        <pc:spChg chg="mod">
          <ac:chgData name="Sioned Saer" userId="56a06dd508c3ffa7" providerId="LiveId" clId="{DA1BA5A4-A209-48D2-9747-FE2BEB7A6273}" dt="2022-02-12T10:46:38.016" v="23427" actId="6549"/>
          <ac:spMkLst>
            <pc:docMk/>
            <pc:sldMk cId="4110314890" sldId="337"/>
            <ac:spMk id="3" creationId="{51414D80-457C-4642-B923-A85A9986BD3F}"/>
          </ac:spMkLst>
        </pc:spChg>
        <pc:spChg chg="mod">
          <ac:chgData name="Sioned Saer" userId="56a06dd508c3ffa7" providerId="LiveId" clId="{DA1BA5A4-A209-48D2-9747-FE2BEB7A6273}" dt="2022-02-12T10:46:33.403" v="23426" actId="255"/>
          <ac:spMkLst>
            <pc:docMk/>
            <pc:sldMk cId="4110314890" sldId="337"/>
            <ac:spMk id="4" creationId="{BDD359C8-DF34-42E6-8E9E-0731C35BE87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15/02/2022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158854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a:t>
            </a:fld>
            <a:endParaRPr lang="en-GB"/>
          </a:p>
        </p:txBody>
      </p:sp>
    </p:spTree>
    <p:extLst>
      <p:ext uri="{BB962C8B-B14F-4D97-AF65-F5344CB8AC3E}">
        <p14:creationId xmlns:p14="http://schemas.microsoft.com/office/powerpoint/2010/main" val="1907573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1467079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1751510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8</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3836762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3948260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3241255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4057672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204477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42114970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15/02/2022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mailto:paul.darby@uwtsd.ac.uk"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mailto:g.tinney@uwtsd.ac.uk" TargetMode="External"/><Relationship Id="rId4" Type="http://schemas.openxmlformats.org/officeDocument/2006/relationships/hyperlink" Target="mailto:j.pitman@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1 – Introduction to the module </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1 – </a:t>
            </a:r>
            <a:r>
              <a:rPr lang="en-GB" sz="4000" b="1" dirty="0" err="1">
                <a:latin typeface="Arial" panose="020B0604020202020204" pitchFamily="34" charset="0"/>
                <a:cs typeface="Arial" panose="020B0604020202020204" pitchFamily="34" charset="0"/>
              </a:rPr>
              <a:t>Cyflwyniad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i’r</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modiwl</a:t>
            </a:r>
            <a:r>
              <a:rPr lang="en-GB" sz="4000" b="1" dirty="0">
                <a:latin typeface="Arial" panose="020B0604020202020204" pitchFamily="34" charset="0"/>
                <a:cs typeface="Arial" panose="020B0604020202020204" pitchFamily="34" charset="0"/>
              </a:rPr>
              <a:t>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36998" y="274638"/>
            <a:ext cx="9573802" cy="778098"/>
          </a:xfrm>
        </p:spPr>
        <p:txBody>
          <a:bodyPr/>
          <a:lstStyle/>
          <a:p>
            <a:pPr eaLnBrk="1" hangingPunct="1"/>
            <a:r>
              <a:rPr lang="en-GB" altLang="en-US" dirty="0">
                <a:latin typeface="Arial" panose="020B0604020202020204" pitchFamily="34" charset="0"/>
                <a:cs typeface="Arial" panose="020B0604020202020204" pitchFamily="34" charset="0"/>
              </a:rPr>
              <a:t>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y </a:t>
            </a:r>
            <a:r>
              <a:rPr lang="en-GB" altLang="en-US" dirty="0" err="1">
                <a:latin typeface="Arial" panose="020B0604020202020204" pitchFamily="34" charset="0"/>
                <a:cs typeface="Arial" panose="020B0604020202020204" pitchFamily="34" charset="0"/>
              </a:rPr>
              <a:t>modiwl</a:t>
            </a:r>
            <a:r>
              <a:rPr lang="en-GB" altLang="en-US" dirty="0">
                <a:latin typeface="Arial" panose="020B0604020202020204" pitchFamily="34" charset="0"/>
                <a:cs typeface="Arial" panose="020B0604020202020204" pitchFamily="34" charset="0"/>
              </a:rPr>
              <a:t>         Module team</a:t>
            </a:r>
          </a:p>
        </p:txBody>
      </p:sp>
      <p:sp>
        <p:nvSpPr>
          <p:cNvPr id="3" name="Content Placeholder 2"/>
          <p:cNvSpPr>
            <a:spLocks noGrp="1"/>
          </p:cNvSpPr>
          <p:nvPr>
            <p:ph sz="half" idx="4294967295"/>
          </p:nvPr>
        </p:nvSpPr>
        <p:spPr>
          <a:xfrm>
            <a:off x="636999" y="1414732"/>
            <a:ext cx="9851490" cy="3814270"/>
          </a:xfrm>
        </p:spPr>
        <p:txBody>
          <a:bodyPr rtlCol="0">
            <a:normAutofit fontScale="92500" lnSpcReduction="10000"/>
          </a:bodyPr>
          <a:lstStyle/>
          <a:p>
            <a:pPr marL="0" indent="0" eaLnBrk="1" hangingPunct="1">
              <a:spcBef>
                <a:spcPts val="700"/>
              </a:spcBef>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/Team</a:t>
            </a:r>
          </a:p>
          <a:p>
            <a:pPr marL="0" indent="0" eaLnBrk="1" hangingPunct="1">
              <a:spcBef>
                <a:spcPts val="700"/>
              </a:spcBef>
              <a:buNone/>
              <a:defRPr/>
            </a:pPr>
            <a:endParaRPr lang="en-GB" altLang="en-US" sz="3000" b="1" dirty="0">
              <a:latin typeface="Arial" panose="020B0604020202020204" pitchFamily="34" charset="0"/>
              <a:cs typeface="Arial" panose="020B0604020202020204" pitchFamily="34" charset="0"/>
            </a:endParaRPr>
          </a:p>
          <a:p>
            <a:pPr marL="0" indent="0" eaLnBrk="1" hangingPunct="1">
              <a:spcBef>
                <a:spcPts val="700"/>
              </a:spcBef>
              <a:buNone/>
              <a:defRPr/>
            </a:pPr>
            <a:r>
              <a:rPr lang="en-GB" altLang="en-US" sz="3000" b="1" dirty="0">
                <a:latin typeface="Arial" panose="020B0604020202020204" pitchFamily="34" charset="0"/>
                <a:cs typeface="Arial" panose="020B0604020202020204" pitchFamily="34" charset="0"/>
              </a:rPr>
              <a:t>Paul Darby </a:t>
            </a:r>
            <a:r>
              <a:rPr lang="en-GB" altLang="en-US" sz="3000" b="1" dirty="0">
                <a:latin typeface="Arial" panose="020B0604020202020204" pitchFamily="34" charset="0"/>
                <a:cs typeface="Arial" panose="020B0604020202020204" pitchFamily="34" charset="0"/>
                <a:hlinkClick r:id="rId3"/>
              </a:rPr>
              <a:t>paul.darby@uwtsd.ac.uk</a:t>
            </a:r>
            <a:r>
              <a:rPr lang="en-GB" altLang="en-US" sz="3000" b="1" dirty="0">
                <a:latin typeface="Arial" panose="020B0604020202020204" pitchFamily="34" charset="0"/>
                <a:cs typeface="Arial" panose="020B0604020202020204" pitchFamily="34" charset="0"/>
              </a:rPr>
              <a:t> </a:t>
            </a:r>
          </a:p>
          <a:p>
            <a:pPr eaLnBrk="1" hangingPunct="1">
              <a:spcBef>
                <a:spcPts val="700"/>
              </a:spcBef>
              <a:buNone/>
              <a:defRPr/>
            </a:pPr>
            <a:r>
              <a:rPr lang="en-GB" altLang="en-US" sz="3000" b="1" dirty="0">
                <a:latin typeface="Arial" panose="020B0604020202020204" pitchFamily="34" charset="0"/>
                <a:cs typeface="Arial" panose="020B0604020202020204" pitchFamily="34" charset="0"/>
              </a:rPr>
              <a:t>Natalie Macdonald </a:t>
            </a:r>
            <a:r>
              <a:rPr lang="en-GB" altLang="en-US" sz="3000" b="1" dirty="0" err="1">
                <a:latin typeface="Arial" panose="020B0604020202020204" pitchFamily="34" charset="0"/>
                <a:cs typeface="Arial" panose="020B0604020202020204" pitchFamily="34" charset="0"/>
                <a:hlinkClick r:id="rId3"/>
              </a:rPr>
              <a:t>natalie.macdonald</a:t>
            </a:r>
            <a:r>
              <a:rPr lang="en-GB" altLang="en-US" sz="3000" b="1" dirty="0">
                <a:latin typeface="Arial" panose="020B0604020202020204" pitchFamily="34" charset="0"/>
                <a:cs typeface="Arial" panose="020B0604020202020204" pitchFamily="34" charset="0"/>
                <a:hlinkClick r:id="rId3"/>
              </a:rPr>
              <a:t> @uwtsd.ac.uk</a:t>
            </a:r>
            <a:endParaRPr lang="en-GB" altLang="en-US" sz="3000" b="1" dirty="0">
              <a:latin typeface="Arial" panose="020B0604020202020204" pitchFamily="34" charset="0"/>
              <a:cs typeface="Arial" panose="020B0604020202020204" pitchFamily="34" charset="0"/>
            </a:endParaRPr>
          </a:p>
          <a:p>
            <a:pPr eaLnBrk="1" hangingPunct="1">
              <a:spcBef>
                <a:spcPts val="700"/>
              </a:spcBef>
              <a:buNone/>
              <a:defRPr/>
            </a:pPr>
            <a:r>
              <a:rPr lang="en-GB" altLang="en-US" sz="3000" b="1" dirty="0">
                <a:latin typeface="Arial" panose="020B0604020202020204" pitchFamily="34" charset="0"/>
                <a:cs typeface="Arial" panose="020B0604020202020204" pitchFamily="34" charset="0"/>
              </a:rPr>
              <a:t>Jess Pitman  </a:t>
            </a:r>
            <a:r>
              <a:rPr lang="en-GB" altLang="en-US" sz="3000" b="1" dirty="0">
                <a:latin typeface="Arial" panose="020B0604020202020204" pitchFamily="34" charset="0"/>
                <a:cs typeface="Arial" panose="020B0604020202020204" pitchFamily="34" charset="0"/>
                <a:hlinkClick r:id="rId4"/>
              </a:rPr>
              <a:t>j.pitman@uwtsd.ac.uk</a:t>
            </a:r>
            <a:r>
              <a:rPr lang="en-GB" altLang="en-US" sz="3000" b="1" dirty="0">
                <a:latin typeface="Arial" panose="020B0604020202020204" pitchFamily="34" charset="0"/>
                <a:cs typeface="Arial" panose="020B0604020202020204" pitchFamily="34" charset="0"/>
              </a:rPr>
              <a:t>  </a:t>
            </a:r>
          </a:p>
          <a:p>
            <a:pPr eaLnBrk="1" hangingPunct="1">
              <a:spcBef>
                <a:spcPts val="700"/>
              </a:spcBef>
              <a:buNone/>
              <a:defRPr/>
            </a:pPr>
            <a:r>
              <a:rPr lang="en-GB" altLang="en-US" sz="3000" b="1" dirty="0">
                <a:latin typeface="Arial" panose="020B0604020202020204" pitchFamily="34" charset="0"/>
                <a:cs typeface="Arial" panose="020B0604020202020204" pitchFamily="34" charset="0"/>
              </a:rPr>
              <a:t>Glenda </a:t>
            </a:r>
            <a:r>
              <a:rPr lang="en-GB" altLang="en-US" sz="3000" b="1" dirty="0" err="1">
                <a:latin typeface="Arial" panose="020B0604020202020204" pitchFamily="34" charset="0"/>
                <a:cs typeface="Arial" panose="020B0604020202020204" pitchFamily="34" charset="0"/>
              </a:rPr>
              <a:t>Tinney</a:t>
            </a:r>
            <a:r>
              <a:rPr lang="en-GB" altLang="en-US" sz="3000" b="1" dirty="0">
                <a:latin typeface="Arial" panose="020B0604020202020204" pitchFamily="34" charset="0"/>
                <a:cs typeface="Arial" panose="020B0604020202020204" pitchFamily="34" charset="0"/>
              </a:rPr>
              <a:t>  </a:t>
            </a:r>
            <a:r>
              <a:rPr lang="en-GB" altLang="en-US" sz="3000" b="1" dirty="0">
                <a:latin typeface="Arial" panose="020B0604020202020204" pitchFamily="34" charset="0"/>
                <a:cs typeface="Arial" panose="020B0604020202020204" pitchFamily="34" charset="0"/>
                <a:hlinkClick r:id="rId5"/>
              </a:rPr>
              <a:t>g.tinney@uwtsd.ac.uk</a:t>
            </a:r>
            <a:r>
              <a:rPr lang="en-GB" altLang="en-US" sz="3000" b="1" dirty="0">
                <a:latin typeface="Arial" panose="020B0604020202020204" pitchFamily="34" charset="0"/>
                <a:cs typeface="Arial" panose="020B0604020202020204" pitchFamily="34" charset="0"/>
              </a:rPr>
              <a:t> </a:t>
            </a:r>
          </a:p>
          <a:p>
            <a:pPr eaLnBrk="1" hangingPunct="1">
              <a:spcBef>
                <a:spcPts val="700"/>
              </a:spcBef>
              <a:buNone/>
              <a:defRPr/>
            </a:pPr>
            <a:endParaRPr lang="en-GB" altLang="en-US" sz="3000" b="1" dirty="0">
              <a:latin typeface="Arial" panose="020B0604020202020204" pitchFamily="34" charset="0"/>
              <a:cs typeface="Arial" panose="020B0604020202020204" pitchFamily="34" charset="0"/>
            </a:endParaRPr>
          </a:p>
          <a:p>
            <a:pPr eaLnBrk="1" hangingPunct="1">
              <a:spcBef>
                <a:spcPts val="700"/>
              </a:spcBef>
              <a:buNone/>
              <a:defRPr/>
            </a:pPr>
            <a:r>
              <a:rPr lang="en-GB" altLang="en-US" sz="3000" b="1" dirty="0">
                <a:solidFill>
                  <a:srgbClr val="0000FF"/>
                </a:solidFill>
                <a:latin typeface="Arial" panose="020B0604020202020204" pitchFamily="34" charset="0"/>
                <a:cs typeface="Arial" panose="020B0604020202020204" pitchFamily="34" charset="0"/>
              </a:rPr>
              <a:t> </a:t>
            </a:r>
            <a:endParaRPr lang="en-GB" altLang="en-US" sz="30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9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Deilliannau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Dysgu</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p:txBody>
          <a:bodyPr>
            <a:normAutofit/>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Dadansoddi’n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faterion cymdeithasegol </a:t>
            </a:r>
            <a:r>
              <a:rPr lang="cy-GB" dirty="0">
                <a:effectLst/>
                <a:latin typeface="Arial" panose="020B0604020202020204" pitchFamily="34" charset="0"/>
                <a:ea typeface="Times New Roman" panose="02020603050405020304" pitchFamily="18" charset="0"/>
                <a:cs typeface="Arial" panose="020B0604020202020204" pitchFamily="34" charset="0"/>
              </a:rPr>
              <a:t>sy’n effeithio ar </a:t>
            </a:r>
            <a:r>
              <a:rPr lang="cy-GB" b="1" dirty="0">
                <a:effectLst/>
                <a:latin typeface="Arial" panose="020B0604020202020204" pitchFamily="34" charset="0"/>
                <a:ea typeface="Times New Roman" panose="02020603050405020304" pitchFamily="18" charset="0"/>
                <a:cs typeface="Arial" panose="020B0604020202020204" pitchFamily="34" charset="0"/>
              </a:rPr>
              <a:t>brofiadau bywyd plant </a:t>
            </a:r>
            <a:r>
              <a:rPr lang="cy-GB" dirty="0">
                <a:effectLst/>
                <a:latin typeface="Arial" panose="020B0604020202020204" pitchFamily="34" charset="0"/>
                <a:ea typeface="Times New Roman" panose="02020603050405020304" pitchFamily="18" charset="0"/>
                <a:cs typeface="Arial" panose="020B0604020202020204" pitchFamily="34" charset="0"/>
              </a:rPr>
              <a:t>megis tlodi, profiadau niweidiol yn ystod plentyndod, ac anghydraddoldeb</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Gwerthuso’n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rôl arweinyddiaeth a rheolaeth </a:t>
            </a:r>
            <a:r>
              <a:rPr lang="cy-GB" dirty="0">
                <a:effectLst/>
                <a:latin typeface="Arial" panose="020B0604020202020204" pitchFamily="34" charset="0"/>
                <a:ea typeface="Times New Roman" panose="02020603050405020304" pitchFamily="18" charset="0"/>
                <a:cs typeface="Arial" panose="020B0604020202020204" pitchFamily="34" charset="0"/>
              </a:rPr>
              <a:t>wrth gefnogi/hyrwyddo </a:t>
            </a:r>
            <a:r>
              <a:rPr lang="cy-GB" b="1" dirty="0">
                <a:effectLst/>
                <a:latin typeface="Arial" panose="020B0604020202020204" pitchFamily="34" charset="0"/>
                <a:ea typeface="Times New Roman" panose="02020603050405020304" pitchFamily="18" charset="0"/>
                <a:cs typeface="Arial" panose="020B0604020202020204" pitchFamily="34" charset="0"/>
              </a:rPr>
              <a:t>gwydnwch plant </a:t>
            </a: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rPr>
              <a:t>Dadansoddi’n feirniadol </a:t>
            </a:r>
            <a:r>
              <a:rPr lang="cy-GB" b="1" dirty="0">
                <a:effectLst/>
                <a:latin typeface="Arial" panose="020B0604020202020204" pitchFamily="34" charset="0"/>
                <a:ea typeface="Times New Roman" panose="02020603050405020304" pitchFamily="18" charset="0"/>
              </a:rPr>
              <a:t>gyd-destunau ac agendâu gwleidyddol hanesyddo</a:t>
            </a:r>
            <a:r>
              <a:rPr lang="cy-GB" dirty="0">
                <a:effectLst/>
                <a:latin typeface="Arial" panose="020B0604020202020204" pitchFamily="34" charset="0"/>
                <a:ea typeface="Times New Roman" panose="02020603050405020304" pitchFamily="18" charset="0"/>
              </a:rPr>
              <a:t>l wrth wneud penderfyniadau rheoli/arwain neu roi sylw i benderfyniadau o’r fath yn y blynyddoedd cynnar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6019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p:txBody>
          <a:bodyPr>
            <a:normAutofit fontScale="92500"/>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en-GB" sz="3200" dirty="0">
                <a:effectLst/>
                <a:latin typeface="Arial" panose="020B0604020202020204" pitchFamily="34" charset="0"/>
                <a:ea typeface="Times New Roman" panose="02020603050405020304" pitchFamily="18" charset="0"/>
                <a:cs typeface="Arial" panose="020B0604020202020204" pitchFamily="34" charset="0"/>
              </a:rPr>
              <a:t>Critically analyse </a:t>
            </a:r>
            <a:r>
              <a:rPr lang="en-GB" sz="3200" b="1" dirty="0">
                <a:effectLst/>
                <a:latin typeface="Arial" panose="020B0604020202020204" pitchFamily="34" charset="0"/>
                <a:ea typeface="Times New Roman" panose="02020603050405020304" pitchFamily="18" charset="0"/>
                <a:cs typeface="Arial" panose="020B0604020202020204" pitchFamily="34" charset="0"/>
              </a:rPr>
              <a:t>sociological issues </a:t>
            </a:r>
            <a:r>
              <a:rPr lang="en-GB" sz="3200" dirty="0">
                <a:effectLst/>
                <a:latin typeface="Arial" panose="020B0604020202020204" pitchFamily="34" charset="0"/>
                <a:ea typeface="Times New Roman" panose="02020603050405020304" pitchFamily="18" charset="0"/>
                <a:cs typeface="Arial" panose="020B0604020202020204" pitchFamily="34" charset="0"/>
              </a:rPr>
              <a:t>impacting on </a:t>
            </a:r>
            <a:r>
              <a:rPr lang="en-GB" sz="3200" b="1" dirty="0">
                <a:effectLst/>
                <a:latin typeface="Arial" panose="020B0604020202020204" pitchFamily="34" charset="0"/>
                <a:ea typeface="Times New Roman" panose="02020603050405020304" pitchFamily="18" charset="0"/>
                <a:cs typeface="Arial" panose="020B0604020202020204" pitchFamily="34" charset="0"/>
              </a:rPr>
              <a:t>children’s life experiences </a:t>
            </a:r>
            <a:r>
              <a:rPr lang="en-GB" sz="3200" dirty="0">
                <a:effectLst/>
                <a:latin typeface="Arial" panose="020B0604020202020204" pitchFamily="34" charset="0"/>
                <a:ea typeface="Times New Roman" panose="02020603050405020304" pitchFamily="18" charset="0"/>
                <a:cs typeface="Arial" panose="020B0604020202020204" pitchFamily="34" charset="0"/>
              </a:rPr>
              <a:t>such as poverty, adverse childhood experiences and inequality</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en-GB" sz="3200" dirty="0">
                <a:effectLst/>
                <a:latin typeface="Arial" panose="020B0604020202020204" pitchFamily="34" charset="0"/>
                <a:ea typeface="Times New Roman" panose="02020603050405020304" pitchFamily="18" charset="0"/>
                <a:cs typeface="Arial" panose="020B0604020202020204" pitchFamily="34" charset="0"/>
              </a:rPr>
              <a:t>Critically evaluate the </a:t>
            </a:r>
            <a:r>
              <a:rPr lang="en-GB" sz="3200" b="1" dirty="0">
                <a:effectLst/>
                <a:latin typeface="Arial" panose="020B0604020202020204" pitchFamily="34" charset="0"/>
                <a:ea typeface="Times New Roman" panose="02020603050405020304" pitchFamily="18" charset="0"/>
                <a:cs typeface="Arial" panose="020B0604020202020204" pitchFamily="34" charset="0"/>
              </a:rPr>
              <a:t>role of leadership and management </a:t>
            </a:r>
            <a:r>
              <a:rPr lang="en-GB" sz="3200" dirty="0">
                <a:effectLst/>
                <a:latin typeface="Arial" panose="020B0604020202020204" pitchFamily="34" charset="0"/>
                <a:ea typeface="Times New Roman" panose="02020603050405020304" pitchFamily="18" charset="0"/>
                <a:cs typeface="Arial" panose="020B0604020202020204" pitchFamily="34" charset="0"/>
              </a:rPr>
              <a:t>in supporting/promoting </a:t>
            </a:r>
            <a:r>
              <a:rPr lang="en-GB" sz="3200" b="1" dirty="0">
                <a:effectLst/>
                <a:latin typeface="Arial" panose="020B0604020202020204" pitchFamily="34" charset="0"/>
                <a:ea typeface="Times New Roman" panose="02020603050405020304" pitchFamily="18" charset="0"/>
                <a:cs typeface="Arial" panose="020B0604020202020204" pitchFamily="34" charset="0"/>
              </a:rPr>
              <a:t>children’s resilience  </a:t>
            </a:r>
            <a:endParaRPr lang="en-GB" sz="32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sz="3200" dirty="0">
                <a:solidFill>
                  <a:srgbClr val="000000"/>
                </a:solidFill>
                <a:effectLst/>
                <a:latin typeface="Arial" panose="020B0604020202020204" pitchFamily="34" charset="0"/>
                <a:ea typeface="Times New Roman" panose="02020603050405020304" pitchFamily="18" charset="0"/>
              </a:rPr>
              <a:t>Critically analyse </a:t>
            </a:r>
            <a:r>
              <a:rPr lang="en-GB" sz="3200" b="1" dirty="0">
                <a:solidFill>
                  <a:srgbClr val="000000"/>
                </a:solidFill>
                <a:effectLst/>
                <a:latin typeface="Arial" panose="020B0604020202020204" pitchFamily="34" charset="0"/>
                <a:ea typeface="Times New Roman" panose="02020603050405020304" pitchFamily="18" charset="0"/>
              </a:rPr>
              <a:t>historical political  contexts and agendas </a:t>
            </a:r>
            <a:r>
              <a:rPr lang="en-GB" sz="3200" dirty="0">
                <a:solidFill>
                  <a:srgbClr val="000000"/>
                </a:solidFill>
                <a:effectLst/>
                <a:latin typeface="Arial" panose="020B0604020202020204" pitchFamily="34" charset="0"/>
                <a:ea typeface="Times New Roman" panose="02020603050405020304" pitchFamily="18" charset="0"/>
              </a:rPr>
              <a:t>when making/ addressing  management/leadership decisions in the early years</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95809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08917" y="394540"/>
            <a:ext cx="9189503" cy="863599"/>
          </a:xfrm>
        </p:spPr>
        <p:txBody>
          <a:bodyPr rtlCol="0">
            <a:noAutofit/>
          </a:bodyPr>
          <a:lstStyle/>
          <a:p>
            <a:pPr>
              <a:defRPr/>
            </a:pPr>
            <a:r>
              <a:rPr lang="cy-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b="1" kern="0" dirty="0">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200" b="1"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708917" y="1573305"/>
            <a:ext cx="5380733" cy="4170269"/>
          </a:xfrm>
        </p:spPr>
        <p:txBody>
          <a:bodyPr rtlCol="0">
            <a:normAutofit/>
          </a:bodyPr>
          <a:lstStyle/>
          <a:p>
            <a:pPr>
              <a:defRPr/>
            </a:pPr>
            <a:r>
              <a:rPr lang="cy-GB" altLang="cy-GB" dirty="0">
                <a:latin typeface="Arial" panose="020B0604020202020204" pitchFamily="34" charset="0"/>
                <a:cs typeface="Arial" panose="020B0604020202020204" pitchFamily="34" charset="0"/>
              </a:rPr>
              <a:t>Dadansoddi, mewn dyfnder</a:t>
            </a:r>
          </a:p>
          <a:p>
            <a:pPr>
              <a:defRPr/>
            </a:pPr>
            <a:r>
              <a:rPr lang="cy-GB" altLang="cy-GB" dirty="0">
                <a:latin typeface="Arial" panose="020B0604020202020204" pitchFamily="34" charset="0"/>
                <a:cs typeface="Arial" panose="020B0604020202020204" pitchFamily="34" charset="0"/>
              </a:rPr>
              <a:t>Gwerthuso’n feirniadol</a:t>
            </a:r>
          </a:p>
          <a:p>
            <a:pPr>
              <a:defRPr/>
            </a:pPr>
            <a:r>
              <a:rPr lang="cy-GB" altLang="cy-GB" dirty="0">
                <a:latin typeface="Arial" panose="020B0604020202020204" pitchFamily="34" charset="0"/>
                <a:cs typeface="Arial" panose="020B0604020202020204" pitchFamily="34" charset="0"/>
              </a:rPr>
              <a:t>Archwilio, mewn dyfnder</a:t>
            </a:r>
          </a:p>
          <a:p>
            <a:pPr>
              <a:defRPr/>
            </a:pPr>
            <a:r>
              <a:rPr lang="cy-GB" altLang="cy-GB" dirty="0">
                <a:latin typeface="Arial" panose="020B0604020202020204" pitchFamily="34" charset="0"/>
                <a:cs typeface="Arial" panose="020B0604020202020204" pitchFamily="34" charset="0"/>
              </a:rPr>
              <a:t>Trefn</a:t>
            </a:r>
          </a:p>
          <a:p>
            <a:pPr>
              <a:defRPr/>
            </a:pPr>
            <a:r>
              <a:rPr lang="cy-GB" altLang="cy-GB" dirty="0">
                <a:latin typeface="Arial" panose="020B0604020202020204" pitchFamily="34" charset="0"/>
                <a:cs typeface="Arial" panose="020B0604020202020204" pitchFamily="34" charset="0"/>
              </a:rPr>
              <a:t>Ystod o adnoddau gwybodaeth</a:t>
            </a:r>
          </a:p>
          <a:p>
            <a:pPr>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type="body" sz="half" idx="2"/>
          </p:nvPr>
        </p:nvSpPr>
        <p:spPr>
          <a:xfrm>
            <a:off x="6240463" y="1573305"/>
            <a:ext cx="5605640" cy="4170270"/>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1578916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712099" y="260649"/>
            <a:ext cx="10495370" cy="936104"/>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Aseiniad</a:t>
            </a:r>
            <a:r>
              <a:rPr lang="en-US" altLang="en-US" sz="3600" b="1" dirty="0">
                <a:latin typeface="Arial" panose="020B0604020202020204" pitchFamily="34" charset="0"/>
                <a:cs typeface="Arial" panose="020B0604020202020204" pitchFamily="34" charset="0"/>
              </a:rPr>
              <a:t> </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Assessment</a:t>
            </a:r>
          </a:p>
        </p:txBody>
      </p:sp>
      <p:sp>
        <p:nvSpPr>
          <p:cNvPr id="17411" name="Content Placeholder 2"/>
          <p:cNvSpPr>
            <a:spLocks noGrp="1"/>
          </p:cNvSpPr>
          <p:nvPr>
            <p:ph sz="half" idx="1"/>
          </p:nvPr>
        </p:nvSpPr>
        <p:spPr>
          <a:xfrm>
            <a:off x="517890" y="1519144"/>
            <a:ext cx="5130279" cy="3674270"/>
          </a:xfrm>
        </p:spPr>
        <p:txBody>
          <a:bodyPr>
            <a:normAutofit/>
          </a:bodyPr>
          <a:lstStyle/>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b="1" dirty="0" err="1">
                <a:latin typeface="Arial" panose="020B0604020202020204" pitchFamily="34" charset="0"/>
                <a:ea typeface="ＭＳ Ｐゴシック" pitchFamily="34" charset="-128"/>
                <a:cs typeface="Arial" panose="020B0604020202020204" pitchFamily="34" charset="0"/>
              </a:rPr>
              <a:t>Portffolio</a:t>
            </a:r>
            <a:endParaRPr lang="en-GB" altLang="en-US" b="1"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3 </a:t>
            </a:r>
            <a:r>
              <a:rPr lang="en-GB" altLang="en-US" dirty="0" err="1">
                <a:latin typeface="Arial" panose="020B0604020202020204" pitchFamily="34" charset="0"/>
                <a:ea typeface="ＭＳ Ｐゴシック" pitchFamily="34" charset="-128"/>
                <a:cs typeface="Arial" panose="020B0604020202020204" pitchFamily="34" charset="0"/>
              </a:rPr>
              <a:t>rhan</a:t>
            </a: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5000 o </a:t>
            </a:r>
            <a:r>
              <a:rPr lang="en-GB" altLang="en-US" dirty="0" err="1">
                <a:latin typeface="Arial" panose="020B0604020202020204" pitchFamily="34" charset="0"/>
                <a:ea typeface="ＭＳ Ｐゴシック" pitchFamily="34" charset="-128"/>
                <a:cs typeface="Arial" panose="020B0604020202020204" pitchFamily="34" charset="0"/>
              </a:rPr>
              <a:t>eiriau</a:t>
            </a:r>
            <a:r>
              <a:rPr lang="en-GB" altLang="en-US" dirty="0">
                <a:latin typeface="Arial" panose="020B0604020202020204" pitchFamily="34" charset="0"/>
                <a:ea typeface="ＭＳ Ｐゴシック" pitchFamily="34" charset="-128"/>
                <a:cs typeface="Arial" panose="020B0604020202020204" pitchFamily="34" charset="0"/>
              </a:rPr>
              <a:t>  </a:t>
            </a: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5964266" y="1412777"/>
            <a:ext cx="5388860" cy="4016476"/>
          </a:xfrm>
        </p:spPr>
        <p:txBody>
          <a:bodyPr>
            <a:normAutofit/>
          </a:bodyPr>
          <a:lstStyle/>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b="1" dirty="0">
                <a:latin typeface="Arial" panose="020B0604020202020204" pitchFamily="34" charset="0"/>
                <a:ea typeface="ＭＳ Ｐゴシック" pitchFamily="34" charset="-128"/>
                <a:cs typeface="Arial" panose="020B0604020202020204" pitchFamily="34" charset="0"/>
              </a:rPr>
              <a:t>Portfolio</a:t>
            </a:r>
          </a:p>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dirty="0">
                <a:latin typeface="Arial" panose="020B0604020202020204" pitchFamily="34" charset="0"/>
                <a:ea typeface="ＭＳ Ｐゴシック" pitchFamily="34" charset="-128"/>
                <a:cs typeface="Arial" panose="020B0604020202020204" pitchFamily="34" charset="0"/>
              </a:rPr>
              <a:t>3 parts</a:t>
            </a:r>
          </a:p>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dirty="0">
                <a:latin typeface="Arial" panose="020B0604020202020204" pitchFamily="34" charset="0"/>
                <a:ea typeface="ＭＳ Ｐゴシック" pitchFamily="34" charset="-128"/>
                <a:cs typeface="Arial" panose="020B0604020202020204" pitchFamily="34" charset="0"/>
              </a:rPr>
              <a:t>5000 words                 </a:t>
            </a:r>
          </a:p>
          <a:p>
            <a:pPr marL="0" indent="0">
              <a:buNone/>
            </a:pPr>
            <a:endParaRPr lang="en-GB" altLang="en-US" dirty="0">
              <a:ea typeface="ＭＳ Ｐゴシック" pitchFamily="34" charset="-128"/>
            </a:endParaRPr>
          </a:p>
        </p:txBody>
      </p:sp>
    </p:spTree>
    <p:custDataLst>
      <p:tags r:id="rId1"/>
    </p:custDataLst>
    <p:extLst>
      <p:ext uri="{BB962C8B-B14F-4D97-AF65-F5344CB8AC3E}">
        <p14:creationId xmlns:p14="http://schemas.microsoft.com/office/powerpoint/2010/main" val="3750503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244472"/>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Dasg</a:t>
            </a:r>
            <a:r>
              <a:rPr lang="en-GB" dirty="0">
                <a:latin typeface="Arial" panose="020B0604020202020204" pitchFamily="34" charset="0"/>
                <a:cs typeface="Arial" panose="020B0604020202020204" pitchFamily="34" charset="0"/>
              </a:rPr>
              <a:t>                           The Task</a:t>
            </a:r>
          </a:p>
        </p:txBody>
      </p:sp>
      <p:sp>
        <p:nvSpPr>
          <p:cNvPr id="3" name="Content Placeholder 2"/>
          <p:cNvSpPr>
            <a:spLocks noGrp="1"/>
          </p:cNvSpPr>
          <p:nvPr>
            <p:ph sz="half" idx="1"/>
          </p:nvPr>
        </p:nvSpPr>
        <p:spPr>
          <a:xfrm>
            <a:off x="271850" y="782597"/>
            <a:ext cx="5747952" cy="5394367"/>
          </a:xfrm>
        </p:spPr>
        <p:txBody>
          <a:bodyPr>
            <a:normAutofit fontScale="62500" lnSpcReduction="20000"/>
          </a:bodyPr>
          <a:lstStyle/>
          <a:p>
            <a:pPr indent="0">
              <a:buNone/>
            </a:pPr>
            <a:r>
              <a:rPr lang="cy-GB" sz="2900" b="1" dirty="0">
                <a:effectLst/>
                <a:latin typeface="Arial" panose="020B0604020202020204" pitchFamily="34" charset="0"/>
                <a:ea typeface="Times New Roman" panose="02020603050405020304" pitchFamily="18" charset="0"/>
              </a:rPr>
              <a:t>Cynhyrchwch portffolio ysgrifenedig a chyflwynwch hwn mewn tri rhan, sydd yn cynnig archwiliad beirniadol sydd yn cynnwys y canlynol: </a:t>
            </a:r>
            <a:endParaRPr lang="en-GB" sz="2900" b="1" dirty="0">
              <a:effectLst/>
              <a:latin typeface="Times New Roman" panose="02020603050405020304" pitchFamily="18" charset="0"/>
              <a:ea typeface="Times New Roman" panose="02020603050405020304" pitchFamily="18" charset="0"/>
            </a:endParaRPr>
          </a:p>
          <a:p>
            <a:pPr indent="0">
              <a:buNone/>
            </a:pPr>
            <a:r>
              <a:rPr lang="cy-GB" sz="2900" dirty="0">
                <a:effectLst/>
                <a:latin typeface="Arial" panose="020B0604020202020204" pitchFamily="34" charset="0"/>
                <a:ea typeface="Times New Roman" panose="02020603050405020304" pitchFamily="18" charset="0"/>
              </a:rPr>
              <a:t>1) 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(tua. 1750 - 2000 o eiriau); </a:t>
            </a:r>
            <a:endParaRPr lang="en-GB" sz="2900" dirty="0">
              <a:effectLst/>
              <a:latin typeface="Times New Roman" panose="02020603050405020304" pitchFamily="18" charset="0"/>
              <a:ea typeface="Times New Roman" panose="02020603050405020304" pitchFamily="18" charset="0"/>
            </a:endParaRPr>
          </a:p>
          <a:p>
            <a:pPr indent="0">
              <a:buNone/>
            </a:pPr>
            <a:r>
              <a:rPr lang="cy-GB" sz="2900" dirty="0">
                <a:effectLst/>
                <a:latin typeface="Arial" panose="020B0604020202020204" pitchFamily="34" charset="0"/>
                <a:ea typeface="Times New Roman" panose="02020603050405020304" pitchFamily="18" charset="0"/>
              </a:rPr>
              <a:t>2) Tra’n ystyried cyd-destunau gwleidyddol hanesyddol, darparwch archwiliad cymharol a beirniadol ar sut mae hawliau plant ynghyd ac apwyntio Comisiynwyr Plant ar draws y DU wedi cael effaith ar plentyndod cynnar (tua 1750 - 2000 o eiriau); </a:t>
            </a:r>
            <a:endParaRPr lang="en-GB" sz="2900" dirty="0">
              <a:latin typeface="Times New Roman" panose="02020603050405020304" pitchFamily="18" charset="0"/>
              <a:ea typeface="Times New Roman" panose="02020603050405020304" pitchFamily="18" charset="0"/>
            </a:endParaRPr>
          </a:p>
          <a:p>
            <a:pPr indent="0">
              <a:buNone/>
            </a:pPr>
            <a:r>
              <a:rPr lang="cy-GB" sz="2900" dirty="0">
                <a:effectLst/>
                <a:latin typeface="Arial" panose="020B0604020202020204" pitchFamily="34" charset="0"/>
                <a:ea typeface="Times New Roman" panose="02020603050405020304" pitchFamily="18" charset="0"/>
              </a:rPr>
              <a:t>3) Dewiswch UN agwedd cymdeithasegol sydd yn herio profiadau bywyd plant a darparwch gwerthusiad beirniadol o’r ymyraethau cynnar a’r gwasanaethau sydd yn eu lle i gefnogi eich agwedd dewisedig (tua.1000 - 1500 o eiriau). </a:t>
            </a:r>
            <a:r>
              <a:rPr lang="cy-GB" sz="29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900" dirty="0">
              <a:effectLst/>
              <a:latin typeface="Times New Roman" panose="02020603050405020304" pitchFamily="18" charset="0"/>
              <a:ea typeface="Times New Roman" panose="02020603050405020304" pitchFamily="18" charset="0"/>
            </a:endParaRPr>
          </a:p>
          <a:p>
            <a:pPr indent="0">
              <a:buNone/>
            </a:pPr>
            <a:endParaRPr lang="en-GB" dirty="0"/>
          </a:p>
        </p:txBody>
      </p:sp>
      <p:sp>
        <p:nvSpPr>
          <p:cNvPr id="4" name="Content Placeholder 3"/>
          <p:cNvSpPr>
            <a:spLocks noGrp="1"/>
          </p:cNvSpPr>
          <p:nvPr>
            <p:ph sz="half" idx="2"/>
          </p:nvPr>
        </p:nvSpPr>
        <p:spPr>
          <a:xfrm>
            <a:off x="6172199" y="1029730"/>
            <a:ext cx="5747951" cy="5147234"/>
          </a:xfrm>
        </p:spPr>
        <p:txBody>
          <a:bodyPr>
            <a:normAutofit fontScale="62500" lnSpcReduction="20000"/>
          </a:bodyPr>
          <a:lstStyle/>
          <a:p>
            <a:pPr indent="0">
              <a:buNone/>
            </a:pPr>
            <a:r>
              <a:rPr lang="en-GB" sz="2800" b="1" dirty="0">
                <a:effectLst/>
                <a:latin typeface="Arial" panose="020B0604020202020204" pitchFamily="34" charset="0"/>
                <a:ea typeface="Times New Roman" panose="02020603050405020304" pitchFamily="18" charset="0"/>
              </a:rPr>
              <a:t>Produce a written portfolio and present this in three parts, providing a critical exploration that includes the following:</a:t>
            </a:r>
            <a:endParaRPr lang="en-GB" sz="2800" b="1" dirty="0">
              <a:effectLst/>
              <a:latin typeface="Times New Roman" panose="02020603050405020304" pitchFamily="18" charset="0"/>
              <a:ea typeface="Times New Roman" panose="02020603050405020304" pitchFamily="18" charset="0"/>
            </a:endParaRPr>
          </a:p>
          <a:p>
            <a:pPr indent="0">
              <a:buNone/>
            </a:pPr>
            <a:r>
              <a:rPr lang="en-GB" sz="2800" dirty="0">
                <a:effectLst/>
                <a:latin typeface="Arial" panose="020B0604020202020204" pitchFamily="34" charset="0"/>
                <a:ea typeface="Times New Roman" panose="02020603050405020304" pitchFamily="18" charset="0"/>
              </a:rPr>
              <a:t>1) 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(approx. 1750 - 2000 words) </a:t>
            </a:r>
            <a:endParaRPr lang="en-GB" dirty="0">
              <a:latin typeface="Times New Roman" panose="02020603050405020304" pitchFamily="18" charset="0"/>
              <a:ea typeface="Times New Roman" panose="02020603050405020304" pitchFamily="18" charset="0"/>
            </a:endParaRPr>
          </a:p>
          <a:p>
            <a:pPr indent="0">
              <a:buNone/>
            </a:pPr>
            <a:r>
              <a:rPr lang="en-GB" sz="2800" dirty="0">
                <a:effectLst/>
                <a:latin typeface="Arial" panose="020B0604020202020204" pitchFamily="34" charset="0"/>
                <a:ea typeface="Times New Roman" panose="02020603050405020304" pitchFamily="18" charset="0"/>
              </a:rPr>
              <a:t>2) Whilst considering historical political contexts, provide a comparative and critical exploration of how children’s rights and the appointment of Children’s Commissioners across the UK have impacted on early childhood; (approx. 1750 - 2000 words) </a:t>
            </a:r>
            <a:endParaRPr lang="en-GB" dirty="0">
              <a:latin typeface="Times New Roman" panose="02020603050405020304" pitchFamily="18" charset="0"/>
              <a:ea typeface="Times New Roman" panose="02020603050405020304" pitchFamily="18" charset="0"/>
            </a:endParaRPr>
          </a:p>
          <a:p>
            <a:pPr indent="0">
              <a:buNone/>
            </a:pPr>
            <a:r>
              <a:rPr lang="en-GB" sz="2800" dirty="0">
                <a:effectLst/>
                <a:latin typeface="Arial" panose="020B0604020202020204" pitchFamily="34" charset="0"/>
                <a:ea typeface="Times New Roman" panose="02020603050405020304" pitchFamily="18" charset="0"/>
              </a:rPr>
              <a:t>3) Choose ONE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124239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227" y="365128"/>
            <a:ext cx="10999573"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1 o 3                   Part 1 of 3</a:t>
            </a:r>
          </a:p>
        </p:txBody>
      </p:sp>
      <p:sp>
        <p:nvSpPr>
          <p:cNvPr id="3" name="Content Placeholder 2"/>
          <p:cNvSpPr>
            <a:spLocks noGrp="1"/>
          </p:cNvSpPr>
          <p:nvPr>
            <p:ph sz="half" idx="1"/>
          </p:nvPr>
        </p:nvSpPr>
        <p:spPr>
          <a:xfrm>
            <a:off x="354227" y="1250576"/>
            <a:ext cx="5665573" cy="4276165"/>
          </a:xfrm>
        </p:spPr>
        <p:txBody>
          <a:bodyPr>
            <a:normAutofit lnSpcReduction="10000"/>
          </a:bodyPr>
          <a:lstStyle/>
          <a:p>
            <a:pPr marL="0" indent="0">
              <a:buNone/>
            </a:pPr>
            <a:r>
              <a:rPr lang="cy-GB" dirty="0">
                <a:effectLst/>
                <a:latin typeface="Arial" panose="020B0604020202020204" pitchFamily="34" charset="0"/>
                <a:ea typeface="Times New Roman" panose="02020603050405020304" pitchFamily="18" charset="0"/>
              </a:rPr>
              <a:t>1) 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(tua. 1750 - 2000 o eiriau); </a:t>
            </a:r>
            <a:endParaRPr lang="en-GB"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5907110" y="1102660"/>
            <a:ext cx="5988327" cy="3993163"/>
          </a:xfrm>
        </p:spPr>
        <p:txBody>
          <a:bodyPr>
            <a:normAutofit lnSpcReduction="10000"/>
          </a:bodyPr>
          <a:lstStyle/>
          <a:p>
            <a:pPr marL="514350" indent="-514350">
              <a:buAutoNum type="arabicParenR"/>
            </a:pPr>
            <a:r>
              <a:rPr lang="en-GB" dirty="0">
                <a:effectLst/>
                <a:latin typeface="Arial" panose="020B0604020202020204" pitchFamily="34" charset="0"/>
                <a:ea typeface="Times New Roman" panose="02020603050405020304" pitchFamily="18" charset="0"/>
              </a:rPr>
              <a:t>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1034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715" y="365128"/>
            <a:ext cx="10919085"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2 o 3                   Part 2 of 3</a:t>
            </a:r>
          </a:p>
        </p:txBody>
      </p:sp>
      <p:sp>
        <p:nvSpPr>
          <p:cNvPr id="3" name="Content Placeholder 2"/>
          <p:cNvSpPr>
            <a:spLocks noGrp="1"/>
          </p:cNvSpPr>
          <p:nvPr>
            <p:ph sz="half" idx="1"/>
          </p:nvPr>
        </p:nvSpPr>
        <p:spPr>
          <a:xfrm>
            <a:off x="434715" y="1250576"/>
            <a:ext cx="5585085" cy="4276165"/>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2) Tra’n ystyried cyd-destunau gwleidyddol hanesyddol, darparwch archwiliad cymharol a beirniadol ar sut mae hawliau plant ynghyd ac apwyntio Comisiynwyr Plant ar draws y DU wedi cael effaith ar plentyndod cynnar (tua 1750 - 2000 o eiriau); </a:t>
            </a:r>
            <a:endParaRPr lang="en-GB" sz="2800" dirty="0">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199" y="1250576"/>
            <a:ext cx="5585085" cy="4477871"/>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2) Whilst considering historical political contexts, provide a comparative and critical exploration of how children’s rights and the appointment of Children’s Commissioners across the UK have impacted on early childhood;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34744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616" y="365128"/>
            <a:ext cx="10769184" cy="737532"/>
          </a:xfrm>
        </p:spPr>
        <p:txBody>
          <a:bodyPr>
            <a:normAutofit/>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3 o 3                    Part 3 of 3</a:t>
            </a:r>
          </a:p>
        </p:txBody>
      </p:sp>
      <p:sp>
        <p:nvSpPr>
          <p:cNvPr id="3" name="Content Placeholder 2"/>
          <p:cNvSpPr>
            <a:spLocks noGrp="1"/>
          </p:cNvSpPr>
          <p:nvPr>
            <p:ph sz="half" idx="1"/>
          </p:nvPr>
        </p:nvSpPr>
        <p:spPr>
          <a:xfrm>
            <a:off x="449705" y="1452282"/>
            <a:ext cx="5570095" cy="4074459"/>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3) 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(tua.1000 - 1500 o eiriau). </a:t>
            </a:r>
            <a:r>
              <a:rPr lang="cy-GB" sz="2800" b="1" u="none" strike="noStrike" dirty="0">
                <a:solidFill>
                  <a:srgbClr val="000000"/>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200" y="1452282"/>
            <a:ext cx="5181600" cy="4276165"/>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3) 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(approx. 1000 - 1500 words)  </a:t>
            </a:r>
            <a:endParaRPr lang="en-GB" dirty="0"/>
          </a:p>
          <a:p>
            <a:endParaRPr lang="en-GB" dirty="0"/>
          </a:p>
        </p:txBody>
      </p:sp>
    </p:spTree>
    <p:extLst>
      <p:ext uri="{BB962C8B-B14F-4D97-AF65-F5344CB8AC3E}">
        <p14:creationId xmlns:p14="http://schemas.microsoft.com/office/powerpoint/2010/main" val="955632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4284-62B6-4A0A-9FCE-28EED0AF50C2}"/>
              </a:ext>
            </a:extLst>
          </p:cNvPr>
          <p:cNvSpPr>
            <a:spLocks noGrp="1"/>
          </p:cNvSpPr>
          <p:nvPr>
            <p:ph type="title"/>
          </p:nvPr>
        </p:nvSpPr>
        <p:spPr>
          <a:xfrm>
            <a:off x="344774" y="365128"/>
            <a:ext cx="11009026" cy="804106"/>
          </a:xfrm>
        </p:spPr>
        <p:txBody>
          <a:bodyPr/>
          <a:lstStyle/>
          <a:p>
            <a:r>
              <a:rPr lang="en-GB" b="1" dirty="0" err="1"/>
              <a:t>Meini</a:t>
            </a:r>
            <a:r>
              <a:rPr lang="en-GB" b="1" dirty="0"/>
              <a:t> </a:t>
            </a:r>
            <a:r>
              <a:rPr lang="en-GB" b="1" dirty="0" err="1"/>
              <a:t>Prawf</a:t>
            </a:r>
            <a:r>
              <a:rPr lang="en-GB" b="1" dirty="0"/>
              <a:t>                         Marking Criteria</a:t>
            </a:r>
          </a:p>
        </p:txBody>
      </p:sp>
      <p:sp>
        <p:nvSpPr>
          <p:cNvPr id="3" name="Content Placeholder 2">
            <a:extLst>
              <a:ext uri="{FF2B5EF4-FFF2-40B4-BE49-F238E27FC236}">
                <a16:creationId xmlns:a16="http://schemas.microsoft.com/office/drawing/2014/main" id="{A1503DF3-7ABE-4DDB-A53D-319FD3ACED98}"/>
              </a:ext>
            </a:extLst>
          </p:cNvPr>
          <p:cNvSpPr>
            <a:spLocks noGrp="1"/>
          </p:cNvSpPr>
          <p:nvPr>
            <p:ph sz="half" idx="1"/>
          </p:nvPr>
        </p:nvSpPr>
        <p:spPr>
          <a:xfrm>
            <a:off x="539646" y="1289154"/>
            <a:ext cx="5480154" cy="4887809"/>
          </a:xfrm>
        </p:spPr>
        <p:txBody>
          <a:bodyPr>
            <a:normAutofit/>
          </a:bodyPr>
          <a:lstStyle/>
          <a:p>
            <a:pPr marL="0" indent="0">
              <a:buNone/>
            </a:pPr>
            <a:r>
              <a:rPr lang="en-GB" dirty="0" err="1"/>
              <a:t>Gwrandewch</a:t>
            </a:r>
            <a:r>
              <a:rPr lang="en-GB" dirty="0"/>
              <a:t> </a:t>
            </a:r>
            <a:r>
              <a:rPr lang="en-GB" dirty="0" err="1"/>
              <a:t>ar</a:t>
            </a:r>
            <a:r>
              <a:rPr lang="en-GB" dirty="0"/>
              <a:t> y </a:t>
            </a:r>
            <a:r>
              <a:rPr lang="en-GB" b="1" dirty="0" err="1"/>
              <a:t>Recordiad</a:t>
            </a:r>
            <a:r>
              <a:rPr lang="en-GB" b="1" dirty="0"/>
              <a:t> Panopto</a:t>
            </a:r>
            <a:r>
              <a:rPr lang="en-GB" dirty="0"/>
              <a:t> </a:t>
            </a:r>
            <a:r>
              <a:rPr lang="en-GB" dirty="0" err="1"/>
              <a:t>i</a:t>
            </a:r>
            <a:r>
              <a:rPr lang="en-GB" dirty="0"/>
              <a:t> </a:t>
            </a:r>
            <a:r>
              <a:rPr lang="en-GB" dirty="0" err="1"/>
              <a:t>ddeall</a:t>
            </a:r>
            <a:r>
              <a:rPr lang="en-GB" dirty="0"/>
              <a:t> </a:t>
            </a:r>
            <a:r>
              <a:rPr lang="en-GB" dirty="0" err="1"/>
              <a:t>sut</a:t>
            </a:r>
            <a:r>
              <a:rPr lang="en-GB" dirty="0"/>
              <a:t> </a:t>
            </a:r>
            <a:r>
              <a:rPr lang="en-GB" dirty="0" err="1"/>
              <a:t>mae’r</a:t>
            </a:r>
            <a:r>
              <a:rPr lang="en-GB" dirty="0"/>
              <a:t> </a:t>
            </a:r>
            <a:r>
              <a:rPr lang="en-GB" dirty="0" err="1"/>
              <a:t>marciau</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dosbarthu</a:t>
            </a:r>
            <a:r>
              <a:rPr lang="en-GB" dirty="0"/>
              <a:t> </a:t>
            </a:r>
            <a:r>
              <a:rPr lang="en-GB" dirty="0" err="1"/>
              <a:t>ar</a:t>
            </a:r>
            <a:r>
              <a:rPr lang="en-GB" dirty="0"/>
              <a:t> </a:t>
            </a:r>
            <a:r>
              <a:rPr lang="en-GB" dirty="0" err="1"/>
              <a:t>gyfer</a:t>
            </a:r>
            <a:r>
              <a:rPr lang="en-GB" dirty="0"/>
              <a:t> y portfolio, </a:t>
            </a:r>
            <a:r>
              <a:rPr lang="en-GB" dirty="0" err="1"/>
              <a:t>ond</a:t>
            </a:r>
            <a:r>
              <a:rPr lang="en-GB" dirty="0"/>
              <a:t> </a:t>
            </a:r>
            <a:r>
              <a:rPr lang="en-GB" dirty="0" err="1"/>
              <a:t>dyma’r</a:t>
            </a:r>
            <a:r>
              <a:rPr lang="en-GB" dirty="0"/>
              <a:t> </a:t>
            </a:r>
            <a:r>
              <a:rPr lang="en-GB" dirty="0" err="1"/>
              <a:t>marciau</a:t>
            </a:r>
            <a:r>
              <a:rPr lang="en-GB" dirty="0"/>
              <a:t> </a:t>
            </a:r>
            <a:r>
              <a:rPr lang="en-GB" dirty="0" err="1"/>
              <a:t>yn</a:t>
            </a:r>
            <a:r>
              <a:rPr lang="en-GB" dirty="0"/>
              <a:t> </a:t>
            </a:r>
            <a:r>
              <a:rPr lang="en-GB" dirty="0" err="1"/>
              <a:t>frâs</a:t>
            </a:r>
            <a:r>
              <a:rPr lang="en-GB" dirty="0"/>
              <a:t>: </a:t>
            </a:r>
          </a:p>
          <a:p>
            <a:pPr marL="514350" indent="-514350">
              <a:buFont typeface="+mj-lt"/>
              <a:buAutoNum type="arabicPeriod"/>
            </a:pPr>
            <a:r>
              <a:rPr lang="en-GB" sz="2400" b="1" dirty="0" err="1"/>
              <a:t>Cyfeirnodi</a:t>
            </a:r>
            <a:r>
              <a:rPr lang="en-GB" sz="2400" b="1" dirty="0"/>
              <a:t> – 10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1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2 – 30 marc</a:t>
            </a:r>
          </a:p>
          <a:p>
            <a:pPr marL="514350" indent="-514350">
              <a:buFont typeface="+mj-lt"/>
              <a:buAutoNum type="arabicPeriod"/>
            </a:pPr>
            <a:r>
              <a:rPr lang="en-GB" sz="2400" b="1" dirty="0" err="1">
                <a:highlight>
                  <a:srgbClr val="FFFF00"/>
                </a:highlight>
              </a:rPr>
              <a:t>Rhan</a:t>
            </a:r>
            <a:r>
              <a:rPr lang="en-GB" sz="2400" b="1" dirty="0">
                <a:highlight>
                  <a:srgbClr val="FFFF00"/>
                </a:highlight>
              </a:rPr>
              <a:t> 3 – 20 marc</a:t>
            </a:r>
          </a:p>
          <a:p>
            <a:pPr marL="514350" indent="-514350">
              <a:buFont typeface="+mj-lt"/>
              <a:buAutoNum type="arabicPeriod"/>
            </a:pPr>
            <a:r>
              <a:rPr lang="en-GB" sz="2400" b="1" dirty="0" err="1"/>
              <a:t>Sgiliau</a:t>
            </a:r>
            <a:r>
              <a:rPr lang="en-GB" sz="2400" b="1" dirty="0"/>
              <a:t> </a:t>
            </a:r>
            <a:r>
              <a:rPr lang="en-GB" sz="2400" b="1" dirty="0" err="1"/>
              <a:t>ysgrifenedig</a:t>
            </a:r>
            <a:r>
              <a:rPr lang="en-GB" sz="2400" b="1" dirty="0"/>
              <a:t> – 10 marc</a:t>
            </a:r>
          </a:p>
        </p:txBody>
      </p:sp>
      <p:sp>
        <p:nvSpPr>
          <p:cNvPr id="4" name="Content Placeholder 3">
            <a:extLst>
              <a:ext uri="{FF2B5EF4-FFF2-40B4-BE49-F238E27FC236}">
                <a16:creationId xmlns:a16="http://schemas.microsoft.com/office/drawing/2014/main" id="{EC8CB809-9181-4FB0-9055-7C43AA29DD63}"/>
              </a:ext>
            </a:extLst>
          </p:cNvPr>
          <p:cNvSpPr>
            <a:spLocks noGrp="1"/>
          </p:cNvSpPr>
          <p:nvPr>
            <p:ph sz="half" idx="2"/>
          </p:nvPr>
        </p:nvSpPr>
        <p:spPr>
          <a:xfrm>
            <a:off x="6172200" y="1169234"/>
            <a:ext cx="5181600" cy="5007729"/>
          </a:xfrm>
        </p:spPr>
        <p:txBody>
          <a:bodyPr>
            <a:normAutofit/>
          </a:bodyPr>
          <a:lstStyle/>
          <a:p>
            <a:pPr marL="0" indent="0">
              <a:buNone/>
            </a:pPr>
            <a:r>
              <a:rPr lang="en-GB" dirty="0"/>
              <a:t>Listen to the Panopto recording to understand how the marks are being allocated for this portfolio. However, this is a brief overview:</a:t>
            </a:r>
          </a:p>
          <a:p>
            <a:pPr marL="514350" indent="-514350">
              <a:buFont typeface="+mj-lt"/>
              <a:buAutoNum type="arabicPeriod"/>
            </a:pPr>
            <a:r>
              <a:rPr lang="en-GB" sz="2400" b="1" dirty="0"/>
              <a:t>Referencing – 10 marks</a:t>
            </a:r>
          </a:p>
          <a:p>
            <a:pPr marL="514350" indent="-514350">
              <a:buFont typeface="+mj-lt"/>
              <a:buAutoNum type="arabicPeriod"/>
            </a:pPr>
            <a:r>
              <a:rPr lang="en-GB" sz="2400" b="1" dirty="0">
                <a:highlight>
                  <a:srgbClr val="FFFF00"/>
                </a:highlight>
              </a:rPr>
              <a:t>Part 1 – 30 marks</a:t>
            </a:r>
          </a:p>
          <a:p>
            <a:pPr marL="514350" indent="-514350">
              <a:buFont typeface="+mj-lt"/>
              <a:buAutoNum type="arabicPeriod"/>
            </a:pPr>
            <a:r>
              <a:rPr lang="en-GB" sz="2400" b="1" dirty="0">
                <a:highlight>
                  <a:srgbClr val="FFFF00"/>
                </a:highlight>
              </a:rPr>
              <a:t>Part 2 – 30 marks</a:t>
            </a:r>
          </a:p>
          <a:p>
            <a:pPr marL="514350" indent="-514350">
              <a:buFont typeface="+mj-lt"/>
              <a:buAutoNum type="arabicPeriod"/>
            </a:pPr>
            <a:r>
              <a:rPr lang="en-GB" sz="2400" b="1" dirty="0">
                <a:highlight>
                  <a:srgbClr val="FFFF00"/>
                </a:highlight>
              </a:rPr>
              <a:t>Part 3 – 20 marks</a:t>
            </a:r>
          </a:p>
          <a:p>
            <a:pPr marL="514350" indent="-514350">
              <a:buFont typeface="+mj-lt"/>
              <a:buAutoNum type="arabicPeriod"/>
            </a:pPr>
            <a:r>
              <a:rPr lang="en-GB" sz="2400" b="1" dirty="0"/>
              <a:t>Writing skills – 10 marks</a:t>
            </a:r>
          </a:p>
          <a:p>
            <a:pPr marL="514350" indent="-514350">
              <a:buFont typeface="+mj-lt"/>
              <a:buAutoNum type="arabicPeriod"/>
            </a:pPr>
            <a:endParaRPr lang="en-GB" dirty="0"/>
          </a:p>
        </p:txBody>
      </p:sp>
    </p:spTree>
    <p:extLst>
      <p:ext uri="{BB962C8B-B14F-4D97-AF65-F5344CB8AC3E}">
        <p14:creationId xmlns:p14="http://schemas.microsoft.com/office/powerpoint/2010/main" val="548046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FE9D-EFAC-4C97-B6A7-BE5066D0F775}"/>
              </a:ext>
            </a:extLst>
          </p:cNvPr>
          <p:cNvSpPr>
            <a:spLocks noGrp="1"/>
          </p:cNvSpPr>
          <p:nvPr>
            <p:ph type="title"/>
          </p:nvPr>
        </p:nvSpPr>
        <p:spPr>
          <a:xfrm>
            <a:off x="838200" y="365127"/>
            <a:ext cx="10515600" cy="790813"/>
          </a:xfrm>
        </p:spPr>
        <p:txBody>
          <a:bodyPr/>
          <a:lstStyle/>
          <a:p>
            <a:r>
              <a:rPr lang="en-GB" b="1" dirty="0" err="1">
                <a:latin typeface="Arial" panose="020B0604020202020204" pitchFamily="34" charset="0"/>
                <a:cs typeface="Arial" panose="020B0604020202020204" pitchFamily="34" charset="0"/>
              </a:rPr>
              <a:t>Dyddiad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cyflwyno</a:t>
            </a:r>
            <a:r>
              <a:rPr lang="en-GB" b="1" dirty="0">
                <a:latin typeface="Arial" panose="020B0604020202020204" pitchFamily="34" charset="0"/>
                <a:cs typeface="Arial" panose="020B0604020202020204" pitchFamily="34" charset="0"/>
              </a:rPr>
              <a:t>  Submission date</a:t>
            </a:r>
          </a:p>
        </p:txBody>
      </p:sp>
      <p:sp>
        <p:nvSpPr>
          <p:cNvPr id="3" name="Content Placeholder 2">
            <a:extLst>
              <a:ext uri="{FF2B5EF4-FFF2-40B4-BE49-F238E27FC236}">
                <a16:creationId xmlns:a16="http://schemas.microsoft.com/office/drawing/2014/main" id="{AB43B30B-DAF9-4745-B364-2D9276F8DBD9}"/>
              </a:ext>
            </a:extLst>
          </p:cNvPr>
          <p:cNvSpPr>
            <a:spLocks noGrp="1"/>
          </p:cNvSpPr>
          <p:nvPr>
            <p:ph sz="half" idx="1"/>
          </p:nvPr>
        </p:nvSpPr>
        <p:spPr>
          <a:xfrm>
            <a:off x="414068" y="1328468"/>
            <a:ext cx="5605732" cy="4848495"/>
          </a:xfrm>
        </p:spPr>
        <p:txBody>
          <a:bodyPr>
            <a:normAutofit/>
          </a:bodyPr>
          <a:lstStyle/>
          <a:p>
            <a:r>
              <a:rPr lang="en-GB" b="1" dirty="0"/>
              <a:t>Nos Sul 27ain o </a:t>
            </a:r>
            <a:r>
              <a:rPr lang="en-GB" b="1" dirty="0" err="1"/>
              <a:t>Fawrth</a:t>
            </a:r>
            <a:r>
              <a:rPr lang="en-GB" b="1" dirty="0"/>
              <a:t> 2022 </a:t>
            </a:r>
            <a:r>
              <a:rPr lang="en-GB" b="1" dirty="0" err="1"/>
              <a:t>erbyn</a:t>
            </a:r>
            <a:r>
              <a:rPr lang="en-GB" b="1" dirty="0"/>
              <a:t> 23.59yh</a:t>
            </a:r>
          </a:p>
          <a:p>
            <a:r>
              <a:rPr lang="en-GB" dirty="0" err="1"/>
              <a:t>Portffolio</a:t>
            </a:r>
            <a:r>
              <a:rPr lang="en-GB" dirty="0"/>
              <a:t> a </a:t>
            </a:r>
            <a:r>
              <a:rPr lang="en-GB" dirty="0" err="1"/>
              <a:t>rhestr</a:t>
            </a:r>
            <a:r>
              <a:rPr lang="en-GB" dirty="0"/>
              <a:t> </a:t>
            </a:r>
            <a:r>
              <a:rPr lang="en-GB" dirty="0" err="1"/>
              <a:t>cyfeirnodi</a:t>
            </a:r>
            <a:r>
              <a:rPr lang="en-GB" dirty="0"/>
              <a:t> </a:t>
            </a:r>
            <a:r>
              <a:rPr lang="en-GB" dirty="0" err="1"/>
              <a:t>fel</a:t>
            </a:r>
            <a:r>
              <a:rPr lang="en-GB" dirty="0"/>
              <a:t> un </a:t>
            </a:r>
            <a:r>
              <a:rPr lang="en-GB" dirty="0" err="1"/>
              <a:t>ddogfen</a:t>
            </a:r>
            <a:r>
              <a:rPr lang="en-GB" dirty="0"/>
              <a:t> I Turnitin</a:t>
            </a:r>
          </a:p>
          <a:p>
            <a:r>
              <a:rPr lang="en-GB" dirty="0" err="1"/>
              <a:t>Cofiwch</a:t>
            </a:r>
            <a:r>
              <a:rPr lang="en-GB" dirty="0"/>
              <a:t> </a:t>
            </a:r>
            <a:r>
              <a:rPr lang="en-GB" dirty="0" err="1"/>
              <a:t>cyflwyno</a:t>
            </a:r>
            <a:r>
              <a:rPr lang="en-GB" dirty="0"/>
              <a:t> </a:t>
            </a:r>
            <a:r>
              <a:rPr lang="en-GB" dirty="0" err="1"/>
              <a:t>eich</a:t>
            </a:r>
            <a:r>
              <a:rPr lang="en-GB" dirty="0"/>
              <a:t> </a:t>
            </a:r>
            <a:r>
              <a:rPr lang="en-GB" dirty="0" err="1"/>
              <a:t>gwaith</a:t>
            </a:r>
            <a:r>
              <a:rPr lang="en-GB" dirty="0"/>
              <a:t> </a:t>
            </a:r>
            <a:r>
              <a:rPr lang="en-GB" dirty="0" err="1"/>
              <a:t>yn</a:t>
            </a:r>
            <a:r>
              <a:rPr lang="en-GB" dirty="0"/>
              <a:t> </a:t>
            </a:r>
            <a:r>
              <a:rPr lang="en-GB" dirty="0" err="1"/>
              <a:t>gywir</a:t>
            </a:r>
            <a:r>
              <a:rPr lang="en-GB" dirty="0"/>
              <a:t> </a:t>
            </a:r>
            <a:r>
              <a:rPr lang="en-GB" dirty="0" err="1"/>
              <a:t>gyda</a:t>
            </a:r>
            <a:r>
              <a:rPr lang="en-GB" dirty="0"/>
              <a:t> </a:t>
            </a:r>
            <a:r>
              <a:rPr lang="en-GB" dirty="0" err="1"/>
              <a:t>chod</a:t>
            </a:r>
            <a:r>
              <a:rPr lang="en-GB" dirty="0"/>
              <a:t> y </a:t>
            </a:r>
            <a:r>
              <a:rPr lang="en-GB" dirty="0" err="1"/>
              <a:t>modiwl</a:t>
            </a:r>
            <a:r>
              <a:rPr lang="en-GB" dirty="0"/>
              <a:t>, </a:t>
            </a:r>
            <a:r>
              <a:rPr lang="en-GB" dirty="0" err="1"/>
              <a:t>rhif</a:t>
            </a:r>
            <a:r>
              <a:rPr lang="en-GB" dirty="0"/>
              <a:t> </a:t>
            </a:r>
            <a:r>
              <a:rPr lang="en-GB" dirty="0" err="1"/>
              <a:t>myfyriwr</a:t>
            </a:r>
            <a:r>
              <a:rPr lang="en-GB" dirty="0"/>
              <a:t> a </a:t>
            </a:r>
            <a:r>
              <a:rPr lang="en-GB" dirty="0" err="1"/>
              <a:t>nifer</a:t>
            </a:r>
            <a:r>
              <a:rPr lang="en-GB" dirty="0"/>
              <a:t> o </a:t>
            </a:r>
            <a:r>
              <a:rPr lang="en-GB" dirty="0" err="1"/>
              <a:t>eiriau</a:t>
            </a:r>
            <a:r>
              <a:rPr lang="en-GB" dirty="0"/>
              <a:t> </a:t>
            </a:r>
            <a:r>
              <a:rPr lang="en-GB" dirty="0" err="1"/>
              <a:t>yn</a:t>
            </a:r>
            <a:r>
              <a:rPr lang="en-GB" dirty="0"/>
              <a:t> y </a:t>
            </a:r>
            <a:r>
              <a:rPr lang="en-GB" dirty="0" err="1"/>
              <a:t>pennyd</a:t>
            </a:r>
            <a:r>
              <a:rPr lang="en-GB" dirty="0"/>
              <a:t> a </a:t>
            </a:r>
            <a:r>
              <a:rPr lang="en-GB" dirty="0" err="1"/>
              <a:t>rhifau</a:t>
            </a:r>
            <a:r>
              <a:rPr lang="en-GB" dirty="0"/>
              <a:t> </a:t>
            </a:r>
            <a:r>
              <a:rPr lang="en-GB" dirty="0" err="1"/>
              <a:t>tudalenni</a:t>
            </a:r>
            <a:r>
              <a:rPr lang="en-GB" dirty="0"/>
              <a:t> </a:t>
            </a:r>
            <a:r>
              <a:rPr lang="en-GB" dirty="0" err="1"/>
              <a:t>ar</a:t>
            </a:r>
            <a:r>
              <a:rPr lang="en-GB" dirty="0"/>
              <a:t> y </a:t>
            </a:r>
            <a:r>
              <a:rPr lang="en-GB" dirty="0" err="1"/>
              <a:t>gwaelod</a:t>
            </a:r>
            <a:r>
              <a:rPr lang="en-GB" dirty="0"/>
              <a:t>.  </a:t>
            </a:r>
          </a:p>
          <a:p>
            <a:r>
              <a:rPr lang="en-GB" b="1" dirty="0"/>
              <a:t>POB LWC</a:t>
            </a:r>
          </a:p>
        </p:txBody>
      </p:sp>
      <p:sp>
        <p:nvSpPr>
          <p:cNvPr id="4" name="Content Placeholder 3">
            <a:extLst>
              <a:ext uri="{FF2B5EF4-FFF2-40B4-BE49-F238E27FC236}">
                <a16:creationId xmlns:a16="http://schemas.microsoft.com/office/drawing/2014/main" id="{8F0C13AA-B6FC-4B4C-BCA6-31F6F5545C63}"/>
              </a:ext>
            </a:extLst>
          </p:cNvPr>
          <p:cNvSpPr>
            <a:spLocks noGrp="1"/>
          </p:cNvSpPr>
          <p:nvPr>
            <p:ph sz="half" idx="2"/>
          </p:nvPr>
        </p:nvSpPr>
        <p:spPr>
          <a:xfrm>
            <a:off x="6172200" y="1035170"/>
            <a:ext cx="5605732" cy="5141793"/>
          </a:xfrm>
        </p:spPr>
        <p:txBody>
          <a:bodyPr>
            <a:normAutofit/>
          </a:bodyPr>
          <a:lstStyle/>
          <a:p>
            <a:r>
              <a:rPr lang="en-GB" b="1" dirty="0"/>
              <a:t>Sunday evening 27</a:t>
            </a:r>
            <a:r>
              <a:rPr lang="en-GB" b="1" baseline="30000" dirty="0"/>
              <a:t>th</a:t>
            </a:r>
            <a:r>
              <a:rPr lang="en-GB" b="1" dirty="0"/>
              <a:t> Mawrth 2022 by 23.29hrs.</a:t>
            </a:r>
          </a:p>
          <a:p>
            <a:r>
              <a:rPr lang="en-GB" dirty="0"/>
              <a:t>Portfolio and reference list as one document to Turnitin.</a:t>
            </a:r>
          </a:p>
          <a:p>
            <a:r>
              <a:rPr lang="en-GB" dirty="0"/>
              <a:t>Remember to present your work correctly with module code, student number and word count in the header. Page numbers in the footer.</a:t>
            </a:r>
          </a:p>
          <a:p>
            <a:r>
              <a:rPr lang="en-GB" b="1" dirty="0"/>
              <a:t>GOOD LUCK</a:t>
            </a:r>
          </a:p>
        </p:txBody>
      </p:sp>
    </p:spTree>
    <p:extLst>
      <p:ext uri="{BB962C8B-B14F-4D97-AF65-F5344CB8AC3E}">
        <p14:creationId xmlns:p14="http://schemas.microsoft.com/office/powerpoint/2010/main" val="439011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61" y="298174"/>
            <a:ext cx="11145078" cy="1358239"/>
          </a:xfrm>
        </p:spPr>
        <p:txBody>
          <a:bodyPr>
            <a:normAutofit/>
          </a:bodyPr>
          <a:lstStyle/>
          <a:p>
            <a:r>
              <a:rPr lang="en-GB" b="1" dirty="0" err="1">
                <a:latin typeface="Arial" panose="020B0604020202020204" pitchFamily="34" charset="0"/>
                <a:cs typeface="Arial" panose="020B0604020202020204" pitchFamily="34" charset="0"/>
              </a:rPr>
              <a:t>Pwysig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ychwanegol</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655983" y="1656413"/>
            <a:ext cx="5363817" cy="3545174"/>
          </a:xfrm>
        </p:spPr>
        <p:txBody>
          <a:bodyPr>
            <a:noAutofit/>
          </a:bodyPr>
          <a:lstStyle/>
          <a:p>
            <a:r>
              <a:rPr lang="en-GB" dirty="0">
                <a:latin typeface="Arial" panose="020B0604020202020204" pitchFamily="34" charset="0"/>
                <a:cs typeface="Arial" panose="020B0604020202020204" pitchFamily="34" charset="0"/>
              </a:rPr>
              <a:t>10%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 5500 o </a:t>
            </a:r>
            <a:r>
              <a:rPr lang="en-GB" dirty="0" err="1">
                <a:latin typeface="Arial" panose="020B0604020202020204" pitchFamily="34" charset="0"/>
                <a:cs typeface="Arial" panose="020B0604020202020204" pitchFamily="34" charset="0"/>
              </a:rPr>
              <a:t>eiriau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Tiwtorialau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4 – </a:t>
            </a:r>
            <a:r>
              <a:rPr lang="en-GB" dirty="0" err="1">
                <a:latin typeface="Arial" panose="020B0604020202020204" pitchFamily="34" charset="0"/>
                <a:cs typeface="Arial" panose="020B0604020202020204" pitchFamily="34" charset="0"/>
              </a:rPr>
              <a:t>bwciwch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 x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Dewch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chwestiynau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199" y="1813810"/>
            <a:ext cx="5198165" cy="3046425"/>
          </a:xfrm>
        </p:spPr>
        <p:txBody>
          <a:bodyPr>
            <a:noAutofit/>
          </a:bodyPr>
          <a:lstStyle/>
          <a:p>
            <a:r>
              <a:rPr lang="en-GB" dirty="0">
                <a:latin typeface="Arial" panose="020B0604020202020204" pitchFamily="34" charset="0"/>
                <a:cs typeface="Arial" panose="020B0604020202020204" pitchFamily="34" charset="0"/>
              </a:rPr>
              <a:t>Additional 10% = 5500 words</a:t>
            </a:r>
          </a:p>
          <a:p>
            <a:r>
              <a:rPr lang="en-GB" dirty="0">
                <a:latin typeface="Arial" panose="020B0604020202020204" pitchFamily="34" charset="0"/>
                <a:cs typeface="Arial" panose="020B0604020202020204" pitchFamily="34" charset="0"/>
              </a:rPr>
              <a:t>Tutorials during Week 4 – please book with your lecturer</a:t>
            </a:r>
          </a:p>
          <a:p>
            <a:r>
              <a:rPr lang="en-GB" dirty="0">
                <a:latin typeface="Arial" panose="020B0604020202020204" pitchFamily="34" charset="0"/>
                <a:cs typeface="Arial" panose="020B0604020202020204" pitchFamily="34" charset="0"/>
              </a:rPr>
              <a:t>1 x Individual Tutorial</a:t>
            </a:r>
          </a:p>
          <a:p>
            <a:r>
              <a:rPr lang="en-GB" dirty="0">
                <a:latin typeface="Arial" panose="020B0604020202020204" pitchFamily="34" charset="0"/>
                <a:cs typeface="Arial" panose="020B0604020202020204" pitchFamily="34" charset="0"/>
              </a:rPr>
              <a:t>Bring focused questions to your tutorial – come prepared.</a:t>
            </a:r>
          </a:p>
        </p:txBody>
      </p:sp>
    </p:spTree>
    <p:extLst>
      <p:ext uri="{BB962C8B-B14F-4D97-AF65-F5344CB8AC3E}">
        <p14:creationId xmlns:p14="http://schemas.microsoft.com/office/powerpoint/2010/main" val="1541283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EC7EA-033E-4EF5-A61C-72F679625310}"/>
              </a:ext>
            </a:extLst>
          </p:cNvPr>
          <p:cNvSpPr>
            <a:spLocks noGrp="1"/>
          </p:cNvSpPr>
          <p:nvPr>
            <p:ph type="title"/>
          </p:nvPr>
        </p:nvSpPr>
        <p:spPr>
          <a:xfrm>
            <a:off x="362309" y="365127"/>
            <a:ext cx="10991491" cy="1325563"/>
          </a:xfrm>
        </p:spPr>
        <p:txBody>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…mor belled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Leadership…so far</a:t>
            </a:r>
          </a:p>
        </p:txBody>
      </p:sp>
      <p:sp>
        <p:nvSpPr>
          <p:cNvPr id="3" name="Content Placeholder 2">
            <a:extLst>
              <a:ext uri="{FF2B5EF4-FFF2-40B4-BE49-F238E27FC236}">
                <a16:creationId xmlns:a16="http://schemas.microsoft.com/office/drawing/2014/main" id="{CB7A1C94-D901-4A97-B538-578BE9D59D5C}"/>
              </a:ext>
            </a:extLst>
          </p:cNvPr>
          <p:cNvSpPr>
            <a:spLocks noGrp="1"/>
          </p:cNvSpPr>
          <p:nvPr>
            <p:ph sz="half" idx="1"/>
          </p:nvPr>
        </p:nvSpPr>
        <p:spPr>
          <a:xfrm>
            <a:off x="362309" y="1825625"/>
            <a:ext cx="5657491" cy="4351338"/>
          </a:xfrm>
        </p:spPr>
        <p:txBody>
          <a:bodyPr/>
          <a:lstStyle/>
          <a:p>
            <a:pPr marL="0" indent="0">
              <a:buNone/>
            </a:pPr>
            <a:r>
              <a:rPr lang="en-GB" b="1" dirty="0">
                <a:latin typeface="Arial" panose="020B0604020202020204" pitchFamily="34" charset="0"/>
                <a:cs typeface="Arial" panose="020B0604020202020204" pitchFamily="34" charset="0"/>
              </a:rPr>
              <a:t>ECEY5006C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ECEY6004C</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Gynhwysol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ECEY6008C</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07FF0534-4952-41D5-AC10-7CE698B63993}"/>
              </a:ext>
            </a:extLst>
          </p:cNvPr>
          <p:cNvSpPr>
            <a:spLocks noGrp="1"/>
          </p:cNvSpPr>
          <p:nvPr>
            <p:ph sz="half" idx="2"/>
          </p:nvPr>
        </p:nvSpPr>
        <p:spPr>
          <a:xfrm>
            <a:off x="6172199" y="1825625"/>
            <a:ext cx="5657491" cy="4351338"/>
          </a:xfrm>
        </p:spPr>
        <p:txBody>
          <a:bodyPr/>
          <a:lstStyle/>
          <a:p>
            <a:r>
              <a:rPr lang="en-GB" b="1" dirty="0">
                <a:latin typeface="Arial" panose="020B0604020202020204" pitchFamily="34" charset="0"/>
                <a:cs typeface="Arial" panose="020B0604020202020204" pitchFamily="34" charset="0"/>
              </a:rPr>
              <a:t>ECEY5006</a:t>
            </a:r>
            <a:r>
              <a:rPr lang="en-GB" dirty="0">
                <a:latin typeface="Arial" panose="020B0604020202020204" pitchFamily="34" charset="0"/>
                <a:cs typeface="Arial" panose="020B0604020202020204" pitchFamily="34" charset="0"/>
              </a:rPr>
              <a:t> - Leadership and teamworking in the early years;</a:t>
            </a:r>
          </a:p>
          <a:p>
            <a:r>
              <a:rPr lang="en-GB" b="1" dirty="0">
                <a:latin typeface="Arial" panose="020B0604020202020204" pitchFamily="34" charset="0"/>
                <a:cs typeface="Arial" panose="020B0604020202020204" pitchFamily="34" charset="0"/>
              </a:rPr>
              <a:t>ECEY6004</a:t>
            </a:r>
            <a:r>
              <a:rPr lang="en-GB" dirty="0">
                <a:latin typeface="Arial" panose="020B0604020202020204" pitchFamily="34" charset="0"/>
                <a:cs typeface="Arial" panose="020B0604020202020204" pitchFamily="34" charset="0"/>
              </a:rPr>
              <a:t> - Inclusive leadership: working together to support families;</a:t>
            </a:r>
          </a:p>
          <a:p>
            <a:r>
              <a:rPr lang="en-GB" b="1" dirty="0">
                <a:latin typeface="Arial" panose="020B0604020202020204" pitchFamily="34" charset="0"/>
                <a:cs typeface="Arial" panose="020B0604020202020204" pitchFamily="34" charset="0"/>
              </a:rPr>
              <a:t>ECEY6008</a:t>
            </a:r>
            <a:r>
              <a:rPr lang="en-GB" dirty="0">
                <a:latin typeface="Arial" panose="020B0604020202020204" pitchFamily="34" charset="0"/>
                <a:cs typeface="Arial" panose="020B0604020202020204" pitchFamily="34" charset="0"/>
              </a:rPr>
              <a:t>  -  Leadership and management for systems of quality</a:t>
            </a:r>
          </a:p>
        </p:txBody>
      </p:sp>
    </p:spTree>
    <p:extLst>
      <p:ext uri="{BB962C8B-B14F-4D97-AF65-F5344CB8AC3E}">
        <p14:creationId xmlns:p14="http://schemas.microsoft.com/office/powerpoint/2010/main" val="1717755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2AFD-9F93-4CF0-AFFE-1354091423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Moodle</a:t>
            </a:r>
          </a:p>
        </p:txBody>
      </p:sp>
      <p:sp>
        <p:nvSpPr>
          <p:cNvPr id="3" name="Content Placeholder 2">
            <a:extLst>
              <a:ext uri="{FF2B5EF4-FFF2-40B4-BE49-F238E27FC236}">
                <a16:creationId xmlns:a16="http://schemas.microsoft.com/office/drawing/2014/main" id="{51414D80-457C-4642-B923-A85A9986BD3F}"/>
              </a:ext>
            </a:extLst>
          </p:cNvPr>
          <p:cNvSpPr>
            <a:spLocks noGrp="1"/>
          </p:cNvSpPr>
          <p:nvPr>
            <p:ph sz="half" idx="1"/>
          </p:nvPr>
        </p:nvSpPr>
        <p:spPr/>
        <p:txBody>
          <a:bodyPr>
            <a:normAutofit/>
          </a:bodyPr>
          <a:lstStyle/>
          <a:p>
            <a:pPr marL="0" indent="0">
              <a:buNone/>
            </a:pPr>
            <a:r>
              <a:rPr lang="en-GB" sz="3200" dirty="0" err="1">
                <a:latin typeface="Arial" panose="020B0604020202020204" pitchFamily="34" charset="0"/>
                <a:cs typeface="Arial" panose="020B0604020202020204" pitchFamily="34" charset="0"/>
              </a:rPr>
              <a:t>Cofiwch</a:t>
            </a:r>
            <a:r>
              <a:rPr lang="en-GB" sz="3200" dirty="0">
                <a:latin typeface="Arial" panose="020B0604020202020204" pitchFamily="34" charset="0"/>
                <a:cs typeface="Arial" panose="020B0604020202020204" pitchFamily="34" charset="0"/>
              </a:rPr>
              <a:t> am y </a:t>
            </a:r>
            <a:r>
              <a:rPr lang="en-GB" sz="3200" dirty="0" err="1">
                <a:latin typeface="Arial" panose="020B0604020202020204" pitchFamily="34" charset="0"/>
                <a:cs typeface="Arial" panose="020B0604020202020204" pitchFamily="34" charset="0"/>
              </a:rPr>
              <a:t>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eang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chi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Moodle:</a:t>
            </a:r>
          </a:p>
          <a:p>
            <a:r>
              <a:rPr lang="en-GB" sz="3200" dirty="0" err="1">
                <a:latin typeface="Arial" panose="020B0604020202020204" pitchFamily="34" charset="0"/>
                <a:cs typeface="Arial" panose="020B0604020202020204" pitchFamily="34" charset="0"/>
              </a:rPr>
              <a:t>Darlithoedd</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ychwanegol</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Leganto – </a:t>
            </a:r>
            <a:r>
              <a:rPr lang="en-GB" sz="3200" dirty="0" err="1">
                <a:latin typeface="Arial" panose="020B0604020202020204" pitchFamily="34" charset="0"/>
                <a:cs typeface="Arial" panose="020B0604020202020204" pitchFamily="34" charset="0"/>
              </a:rPr>
              <a:t>rhestr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ddarllen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ar-lein</a:t>
            </a:r>
            <a:endParaRPr lang="en-GB" sz="3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DD359C8-DF34-42E6-8E9E-0731C35BE877}"/>
              </a:ext>
            </a:extLst>
          </p:cNvPr>
          <p:cNvSpPr>
            <a:spLocks noGrp="1"/>
          </p:cNvSpPr>
          <p:nvPr>
            <p:ph sz="half" idx="2"/>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Remember about all the reading that is available to you on Moodle:</a:t>
            </a:r>
          </a:p>
          <a:p>
            <a:r>
              <a:rPr lang="en-GB" sz="3200" dirty="0">
                <a:latin typeface="Arial" panose="020B0604020202020204" pitchFamily="34" charset="0"/>
                <a:cs typeface="Arial" panose="020B0604020202020204" pitchFamily="34" charset="0"/>
              </a:rPr>
              <a:t>Lectures</a:t>
            </a:r>
          </a:p>
          <a:p>
            <a:r>
              <a:rPr lang="en-GB" sz="3200" dirty="0">
                <a:latin typeface="Arial" panose="020B0604020202020204" pitchFamily="34" charset="0"/>
                <a:cs typeface="Arial" panose="020B0604020202020204" pitchFamily="34" charset="0"/>
              </a:rPr>
              <a:t>Additional reading</a:t>
            </a:r>
          </a:p>
          <a:p>
            <a:r>
              <a:rPr lang="en-GB" sz="3200" dirty="0">
                <a:latin typeface="Arial" panose="020B0604020202020204" pitchFamily="34" charset="0"/>
                <a:cs typeface="Arial" panose="020B0604020202020204" pitchFamily="34" charset="0"/>
              </a:rPr>
              <a:t>Leganto - online reading list</a:t>
            </a:r>
          </a:p>
        </p:txBody>
      </p:sp>
    </p:spTree>
    <p:extLst>
      <p:ext uri="{BB962C8B-B14F-4D97-AF65-F5344CB8AC3E}">
        <p14:creationId xmlns:p14="http://schemas.microsoft.com/office/powerpoint/2010/main" val="4110314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B396-0770-4F6F-935E-88ECD27B9E36}"/>
              </a:ext>
            </a:extLst>
          </p:cNvPr>
          <p:cNvSpPr>
            <a:spLocks noGrp="1"/>
          </p:cNvSpPr>
          <p:nvPr>
            <p:ph type="title"/>
          </p:nvPr>
        </p:nvSpPr>
        <p:spPr/>
        <p:txBody>
          <a:bodyPr>
            <a:normAutofit/>
          </a:bodyPr>
          <a:lstStyle/>
          <a:p>
            <a:r>
              <a:rPr lang="en-GB" sz="4800" dirty="0" err="1">
                <a:latin typeface="Arial" panose="020B0604020202020204" pitchFamily="34" charset="0"/>
                <a:cs typeface="Arial" panose="020B0604020202020204" pitchFamily="34" charset="0"/>
              </a:rPr>
              <a:t>Brêc</a:t>
            </a:r>
            <a:r>
              <a:rPr lang="en-GB" sz="4800" dirty="0">
                <a:latin typeface="Arial" panose="020B0604020202020204" pitchFamily="34" charset="0"/>
                <a:cs typeface="Arial" panose="020B0604020202020204" pitchFamily="34" charset="0"/>
              </a:rPr>
              <a:t>/Break</a:t>
            </a:r>
          </a:p>
        </p:txBody>
      </p:sp>
      <p:sp>
        <p:nvSpPr>
          <p:cNvPr id="3" name="Content Placeholder 2">
            <a:extLst>
              <a:ext uri="{FF2B5EF4-FFF2-40B4-BE49-F238E27FC236}">
                <a16:creationId xmlns:a16="http://schemas.microsoft.com/office/drawing/2014/main" id="{A0CD1211-BBBE-41EC-A4CF-A743865ED374}"/>
              </a:ext>
            </a:extLst>
          </p:cNvPr>
          <p:cNvSpPr>
            <a:spLocks noGrp="1"/>
          </p:cNvSpPr>
          <p:nvPr>
            <p:ph sz="half" idx="1"/>
          </p:nvPr>
        </p:nvSpPr>
        <p:spPr>
          <a:xfrm>
            <a:off x="310552" y="1825625"/>
            <a:ext cx="5486400" cy="3798798"/>
          </a:xfrm>
        </p:spPr>
        <p:txBody>
          <a:bodyPr>
            <a:normAutofit/>
          </a:bodyPr>
          <a:lstStyle/>
          <a:p>
            <a:pPr marL="0" indent="0">
              <a:buNone/>
            </a:pPr>
            <a:r>
              <a:rPr lang="en-GB" sz="4800" dirty="0" err="1">
                <a:latin typeface="Arial" panose="020B0604020202020204" pitchFamily="34" charset="0"/>
                <a:cs typeface="Arial" panose="020B0604020202020204" pitchFamily="34" charset="0"/>
              </a:rPr>
              <a:t>Unrhyw</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gwestiwn</a:t>
            </a:r>
            <a:r>
              <a:rPr lang="en-GB" sz="4800" dirty="0">
                <a:latin typeface="Arial" panose="020B0604020202020204" pitchFamily="34" charset="0"/>
                <a:cs typeface="Arial" panose="020B0604020202020204" pitchFamily="34" charset="0"/>
              </a:rPr>
              <a:t> mor belled?</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err="1">
                <a:latin typeface="Arial" panose="020B0604020202020204" pitchFamily="34" charset="0"/>
                <a:cs typeface="Arial" panose="020B0604020202020204" pitchFamily="34" charset="0"/>
              </a:rPr>
              <a:t>Ymlaen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i</a:t>
            </a:r>
            <a:r>
              <a:rPr lang="en-GB" sz="4800" dirty="0">
                <a:latin typeface="Arial" panose="020B0604020202020204" pitchFamily="34" charset="0"/>
                <a:cs typeface="Arial" panose="020B0604020202020204" pitchFamily="34" charset="0"/>
              </a:rPr>
              <a:t> </a:t>
            </a:r>
          </a:p>
          <a:p>
            <a:pPr marL="0" indent="0">
              <a:buNone/>
            </a:pPr>
            <a:r>
              <a:rPr lang="en-GB" sz="4800" dirty="0" err="1">
                <a:latin typeface="Arial" panose="020B0604020202020204" pitchFamily="34" charset="0"/>
                <a:cs typeface="Arial" panose="020B0604020202020204" pitchFamily="34" charset="0"/>
              </a:rPr>
              <a:t>Ddarlith</a:t>
            </a:r>
            <a:r>
              <a:rPr lang="en-GB" sz="4800" dirty="0">
                <a:latin typeface="Arial" panose="020B0604020202020204" pitchFamily="34" charset="0"/>
                <a:cs typeface="Arial" panose="020B0604020202020204" pitchFamily="34" charset="0"/>
              </a:rPr>
              <a:t> 2 </a:t>
            </a:r>
          </a:p>
        </p:txBody>
      </p:sp>
      <p:sp>
        <p:nvSpPr>
          <p:cNvPr id="4" name="Content Placeholder 3">
            <a:extLst>
              <a:ext uri="{FF2B5EF4-FFF2-40B4-BE49-F238E27FC236}">
                <a16:creationId xmlns:a16="http://schemas.microsoft.com/office/drawing/2014/main" id="{7655A014-F21A-4746-9375-2284BF184513}"/>
              </a:ext>
            </a:extLst>
          </p:cNvPr>
          <p:cNvSpPr>
            <a:spLocks noGrp="1"/>
          </p:cNvSpPr>
          <p:nvPr>
            <p:ph sz="half" idx="2"/>
          </p:nvPr>
        </p:nvSpPr>
        <p:spPr>
          <a:xfrm>
            <a:off x="6711350" y="1825625"/>
            <a:ext cx="5170097" cy="4351338"/>
          </a:xfrm>
        </p:spPr>
        <p:txBody>
          <a:bodyPr>
            <a:normAutofit/>
          </a:bodyPr>
          <a:lstStyle/>
          <a:p>
            <a:pPr marL="0" indent="0">
              <a:buNone/>
            </a:pPr>
            <a:r>
              <a:rPr lang="en-GB" sz="4800" dirty="0">
                <a:latin typeface="Arial" panose="020B0604020202020204" pitchFamily="34" charset="0"/>
                <a:cs typeface="Arial" panose="020B0604020202020204" pitchFamily="34" charset="0"/>
              </a:rPr>
              <a:t>Any questions so far?</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Onto Lecture 2</a:t>
            </a:r>
          </a:p>
        </p:txBody>
      </p:sp>
    </p:spTree>
    <p:extLst>
      <p:ext uri="{BB962C8B-B14F-4D97-AF65-F5344CB8AC3E}">
        <p14:creationId xmlns:p14="http://schemas.microsoft.com/office/powerpoint/2010/main" val="32887210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812</TotalTime>
  <Words>1424</Words>
  <Application>Microsoft Office PowerPoint</Application>
  <PresentationFormat>Widescreen</PresentationFormat>
  <Paragraphs>154</Paragraphs>
  <Slides>19</Slides>
  <Notes>13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19</vt:i4>
      </vt:variant>
    </vt:vector>
  </HeadingPairs>
  <TitlesOfParts>
    <vt:vector size="29" baseType="lpstr">
      <vt:lpstr>Arial</vt:lpstr>
      <vt:lpstr>Calibri</vt:lpstr>
      <vt:lpstr>Calibri Light</vt:lpstr>
      <vt:lpstr>Lucida Sans</vt:lpstr>
      <vt:lpstr>Myriad Pro</vt:lpstr>
      <vt:lpstr>Symbol</vt:lpstr>
      <vt:lpstr>Times</vt:lpstr>
      <vt:lpstr>Times New Roman</vt:lpstr>
      <vt:lpstr>20140311PresentationUWTSDTemplate</vt:lpstr>
      <vt:lpstr>Office Theme</vt:lpstr>
      <vt:lpstr>PowerPoint Presentation</vt:lpstr>
      <vt:lpstr>         ECEY6003/C ECEY6003   Arweinyddiaeth Gatalytig: hawliau, gwydnwch a newid cymdeithasol  Catalytic Leadership: rights, resilience and social change  Darlith 1 – Introduction to the module  Lecture 1 – Cyflwyniad i’r modiwl      </vt:lpstr>
      <vt:lpstr>Tîm y modiwl         Module team</vt:lpstr>
      <vt:lpstr>Deilliannau Dysgu</vt:lpstr>
      <vt:lpstr>Learning Outcomes</vt:lpstr>
      <vt:lpstr>Gofynion lefel 6 Level 6 requirements</vt:lpstr>
      <vt:lpstr>Adnoddau Resources</vt:lpstr>
      <vt:lpstr>Sgiliau Cyflogadwyedd/Trosglwyddadwy Employability/Transferable Skills</vt:lpstr>
      <vt:lpstr>Aseiniad  Assessment</vt:lpstr>
      <vt:lpstr>Y Dasg                           The Task</vt:lpstr>
      <vt:lpstr>Rhan 1 o 3                   Part 1 of 3</vt:lpstr>
      <vt:lpstr>Rhan 2 o 3                   Part 2 of 3</vt:lpstr>
      <vt:lpstr>Rhan 3 o 3                    Part 3 of 3</vt:lpstr>
      <vt:lpstr>Meini Prawf                         Marking Criteria</vt:lpstr>
      <vt:lpstr>Dyddiad cyflwyno  Submission date</vt:lpstr>
      <vt:lpstr>Pwysig: Rhai pwyntiau ychwanegol Important: Some additional points</vt:lpstr>
      <vt:lpstr>Arweinyddiaeth…mor belled Leadership…so far</vt:lpstr>
      <vt:lpstr>Moodle</vt:lpstr>
      <vt:lpstr>Brêc/Break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21</cp:revision>
  <cp:lastPrinted>2018-05-09T13:29:31Z</cp:lastPrinted>
  <dcterms:created xsi:type="dcterms:W3CDTF">2018-05-09T13:29:04Z</dcterms:created>
  <dcterms:modified xsi:type="dcterms:W3CDTF">2022-02-15T10:23:34Z</dcterms:modified>
</cp:coreProperties>
</file>