
<file path=[Content_Types].xml><?xml version="1.0" encoding="utf-8"?>
<Types xmlns="http://schemas.openxmlformats.org/package/2006/content-types">
  <Override PartName="/ppt/slides/slide17.xml" ContentType="application/vnd.openxmlformats-officedocument.presentationml.slide+xml"/>
  <Override PartName="/ppt/slideLayouts/slideLayout8.xml" ContentType="application/vnd.openxmlformats-officedocument.presentationml.slideLayout+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s/slide22.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6.xml" ContentType="application/vnd.openxmlformats-officedocument.presentationml.slideLayout+xml"/>
  <Override PartName="/ppt/presentation.xml" ContentType="application/vnd.openxmlformats-officedocument.presentationml.presentation.main+xml"/>
  <Override PartName="/docProps/app.xml" ContentType="application/vnd.openxmlformats-officedocument.extended-properties+xml"/>
  <Override PartName="/ppt/slides/slide5.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8.xml" ContentType="application/vnd.openxmlformats-officedocument.presentationml.slide+xml"/>
  <Override PartName="/ppt/slideLayouts/slideLayout7.xml" ContentType="application/vnd.openxmlformats-officedocument.presentationml.slideLayout+xml"/>
  <Override PartName="/ppt/presProps.xml" ContentType="application/vnd.openxmlformats-officedocument.presentationml.presProps+xml"/>
  <Default Extension="jpeg" ContentType="image/jpeg"/>
  <Override PartName="/ppt/slideLayouts/slideLayout3.xml" ContentType="application/vnd.openxmlformats-officedocument.presentationml.slideLayout+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Layouts/slideLayout5.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Default Extension="png" ContentType="image/png"/>
  <Override PartName="/ppt/slides/slide1.xml" ContentType="application/vnd.openxmlformats-officedocument.presentationml.slide+xml"/>
  <Override PartName="/ppt/tableStyles.xml" ContentType="application/vnd.openxmlformats-officedocument.presentationml.tableStyles+xml"/>
  <Default Extension="xml" ContentType="application/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s/slide15.xml" ContentType="application/vnd.openxmlformats-officedocument.presentationml.slide+xml"/>
  <Override PartName="/ppt/viewProps.xml" ContentType="application/vnd.openxmlformats-officedocument.presentationml.viewProps+xml"/>
  <Default Extension="bin" ContentType="application/vnd.openxmlformats-officedocument.presentationml.printerSettings"/>
  <Override PartName="/docProps/core.xml" ContentType="application/vnd.openxmlformats-package.core-properties+xml"/>
  <Default Extension="rels" ContentType="application/vnd.openxmlformats-package.relationships+xml"/>
  <Override PartName="/ppt/slides/slide9.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6.xml" ContentType="application/vnd.openxmlformats-officedocument.presentationml.slide+xml"/>
  <Override PartName="/ppt/slides/slide16.xml" ContentType="application/vnd.openxmlformats-officedocument.presentationml.slide+xml"/>
  <Override PartName="/ppt/slides/slide19.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Types>
</file>

<file path=_rels/.rels><?xml version="1.0" encoding="UTF-8" standalone="yes"?>
<Relationships xmlns="http://schemas.openxmlformats.org/package/2006/relationships"><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r:id="rId1"/>
  </p:sldMasterIdLst>
  <p:sldIdLst>
    <p:sldId id="256" r:id="rId2"/>
    <p:sldId id="257" r:id="rId3"/>
    <p:sldId id="259" r:id="rId4"/>
    <p:sldId id="260" r:id="rId5"/>
    <p:sldId id="267" r:id="rId6"/>
    <p:sldId id="268" r:id="rId7"/>
    <p:sldId id="261" r:id="rId8"/>
    <p:sldId id="272" r:id="rId9"/>
    <p:sldId id="274" r:id="rId10"/>
    <p:sldId id="275" r:id="rId11"/>
    <p:sldId id="262" r:id="rId12"/>
    <p:sldId id="276" r:id="rId13"/>
    <p:sldId id="263" r:id="rId14"/>
    <p:sldId id="269" r:id="rId15"/>
    <p:sldId id="264" r:id="rId16"/>
    <p:sldId id="277" r:id="rId17"/>
    <p:sldId id="265" r:id="rId18"/>
    <p:sldId id="273" r:id="rId19"/>
    <p:sldId id="270" r:id="rId20"/>
    <p:sldId id="266" r:id="rId21"/>
    <p:sldId id="278" r:id="rId22"/>
    <p:sldId id="271"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32F3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showOutlineIcons="0">
    <p:restoredLeft sz="15620"/>
    <p:restoredTop sz="94660"/>
  </p:normalViewPr>
  <p:slideViewPr>
    <p:cSldViewPr snapToObjects="1">
      <p:cViewPr varScale="1">
        <p:scale>
          <a:sx n="80" d="100"/>
          <a:sy n="80" d="100"/>
        </p:scale>
        <p:origin x="-1160" y="-11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7" Type="http://schemas.openxmlformats.org/officeDocument/2006/relationships/slide" Target="slides/slide6.xml"/><Relationship Id="rId1" Type="http://schemas.openxmlformats.org/officeDocument/2006/relationships/slideMaster" Target="slideMasters/slideMaster1.xml"/><Relationship Id="rId24" Type="http://schemas.openxmlformats.org/officeDocument/2006/relationships/printerSettings" Target="printerSettings/printerSettings1.bin"/><Relationship Id="rId25" Type="http://schemas.openxmlformats.org/officeDocument/2006/relationships/presProps" Target="presProps.xml"/><Relationship Id="rId8" Type="http://schemas.openxmlformats.org/officeDocument/2006/relationships/slide" Target="slides/slide7.xml"/><Relationship Id="rId13" Type="http://schemas.openxmlformats.org/officeDocument/2006/relationships/slide" Target="slides/slide12.xml"/><Relationship Id="rId10" Type="http://schemas.openxmlformats.org/officeDocument/2006/relationships/slide" Target="slides/slide9.xml"/><Relationship Id="rId12" Type="http://schemas.openxmlformats.org/officeDocument/2006/relationships/slide" Target="slides/slide11.xml"/><Relationship Id="rId17" Type="http://schemas.openxmlformats.org/officeDocument/2006/relationships/slide" Target="slides/slide16.xml"/><Relationship Id="rId9" Type="http://schemas.openxmlformats.org/officeDocument/2006/relationships/slide" Target="slides/slide8.xml"/><Relationship Id="rId18" Type="http://schemas.openxmlformats.org/officeDocument/2006/relationships/slide" Target="slides/slide17.xml"/><Relationship Id="rId3" Type="http://schemas.openxmlformats.org/officeDocument/2006/relationships/slide" Target="slides/slide2.xml"/><Relationship Id="rId27" Type="http://schemas.openxmlformats.org/officeDocument/2006/relationships/theme" Target="theme/theme1.xml"/><Relationship Id="rId14" Type="http://schemas.openxmlformats.org/officeDocument/2006/relationships/slide" Target="slides/slide13.xml"/><Relationship Id="rId23" Type="http://schemas.openxmlformats.org/officeDocument/2006/relationships/slide" Target="slides/slide22.xml"/><Relationship Id="rId4" Type="http://schemas.openxmlformats.org/officeDocument/2006/relationships/slide" Target="slides/slide3.xml"/><Relationship Id="rId28" Type="http://schemas.openxmlformats.org/officeDocument/2006/relationships/tableStyles" Target="tableStyles.xml"/><Relationship Id="rId26" Type="http://schemas.openxmlformats.org/officeDocument/2006/relationships/viewProps" Target="viewProps.xml"/><Relationship Id="rId11" Type="http://schemas.openxmlformats.org/officeDocument/2006/relationships/slide" Target="slides/slide10.xml"/><Relationship Id="rId6" Type="http://schemas.openxmlformats.org/officeDocument/2006/relationships/slide" Target="slides/slide5.xml"/><Relationship Id="rId16" Type="http://schemas.openxmlformats.org/officeDocument/2006/relationships/slide" Target="slides/slide15.xml"/><Relationship Id="rId5" Type="http://schemas.openxmlformats.org/officeDocument/2006/relationships/slide" Target="slides/slide4.xml"/><Relationship Id="rId15" Type="http://schemas.openxmlformats.org/officeDocument/2006/relationships/slide" Target="slides/slide14.xml"/><Relationship Id="rId19" Type="http://schemas.openxmlformats.org/officeDocument/2006/relationships/slide" Target="slides/slide18.xml"/><Relationship Id="rId20" Type="http://schemas.openxmlformats.org/officeDocument/2006/relationships/slide" Target="slides/slide19.xml"/><Relationship Id="rId22" Type="http://schemas.openxmlformats.org/officeDocument/2006/relationships/slide" Target="slides/slide21.xml"/><Relationship Id="rId21" Type="http://schemas.openxmlformats.org/officeDocument/2006/relationships/slide" Target="slides/slide20.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2D4BFFAE-2875-C843-92C5-660308F3B5D0}" type="datetimeFigureOut">
              <a:rPr lang="en-US" smtClean="0"/>
              <a:pPr/>
              <a:t>2/18/14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2F3BE93-F05F-174E-A8A2-73E4CC516BD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2D4BFFAE-2875-C843-92C5-660308F3B5D0}" type="datetimeFigureOut">
              <a:rPr lang="en-US" smtClean="0"/>
              <a:pPr/>
              <a:t>2/18/14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2F3BE93-F05F-174E-A8A2-73E4CC516BD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2D4BFFAE-2875-C843-92C5-660308F3B5D0}" type="datetimeFigureOut">
              <a:rPr lang="en-US" smtClean="0"/>
              <a:pPr/>
              <a:t>2/18/14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2F3BE93-F05F-174E-A8A2-73E4CC516BD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2D4BFFAE-2875-C843-92C5-660308F3B5D0}" type="datetimeFigureOut">
              <a:rPr lang="en-US" smtClean="0"/>
              <a:pPr/>
              <a:t>2/18/14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2F3BE93-F05F-174E-A8A2-73E4CC516BD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2D4BFFAE-2875-C843-92C5-660308F3B5D0}" type="datetimeFigureOut">
              <a:rPr lang="en-US" smtClean="0"/>
              <a:pPr/>
              <a:t>2/18/14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92F3BE93-F05F-174E-A8A2-73E4CC516BD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2D4BFFAE-2875-C843-92C5-660308F3B5D0}" type="datetimeFigureOut">
              <a:rPr lang="en-US" smtClean="0"/>
              <a:pPr/>
              <a:t>2/18/14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2F3BE93-F05F-174E-A8A2-73E4CC516BD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4BFFAE-2875-C843-92C5-660308F3B5D0}" type="datetimeFigureOut">
              <a:rPr lang="en-US" smtClean="0"/>
              <a:pPr/>
              <a:t>2/18/14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92F3BE93-F05F-174E-A8A2-73E4CC516BD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2D4BFFAE-2875-C843-92C5-660308F3B5D0}" type="datetimeFigureOut">
              <a:rPr lang="en-US" smtClean="0"/>
              <a:pPr/>
              <a:t>2/18/14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2F3BE93-F05F-174E-A8A2-73E4CC516BD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2D4BFFAE-2875-C843-92C5-660308F3B5D0}" type="datetimeFigureOut">
              <a:rPr lang="en-US" smtClean="0"/>
              <a:pPr/>
              <a:t>2/18/14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2F3BE93-F05F-174E-A8A2-73E4CC516BD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2D4BFFAE-2875-C843-92C5-660308F3B5D0}" type="datetimeFigureOut">
              <a:rPr lang="en-US" smtClean="0"/>
              <a:pPr/>
              <a:t>2/18/14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2F3BE93-F05F-174E-A8A2-73E4CC516BD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2D4BFFAE-2875-C843-92C5-660308F3B5D0}" type="datetimeFigureOut">
              <a:rPr lang="en-US" smtClean="0"/>
              <a:pPr/>
              <a:t>2/18/14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2F3BE93-F05F-174E-A8A2-73E4CC516BD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4" Type="http://schemas.openxmlformats.org/officeDocument/2006/relationships/slideLayout" Target="../slideLayouts/slideLayout4.xml"/><Relationship Id="rId10" Type="http://schemas.openxmlformats.org/officeDocument/2006/relationships/slideLayout" Target="../slideLayouts/slideLayout10.xml"/><Relationship Id="rId5" Type="http://schemas.openxmlformats.org/officeDocument/2006/relationships/slideLayout" Target="../slideLayouts/slideLayout5.xml"/><Relationship Id="rId7" Type="http://schemas.openxmlformats.org/officeDocument/2006/relationships/slideLayout" Target="../slideLayouts/slideLayout7.xml"/><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9" Type="http://schemas.openxmlformats.org/officeDocument/2006/relationships/slideLayout" Target="../slideLayouts/slideLayout9.xml"/><Relationship Id="rId3" Type="http://schemas.openxmlformats.org/officeDocument/2006/relationships/slideLayout" Target="../slideLayouts/slideLayout3.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4BFFAE-2875-C843-92C5-660308F3B5D0}" type="datetimeFigureOut">
              <a:rPr lang="en-US" smtClean="0"/>
              <a:pPr/>
              <a:t>2/18/14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F3BE93-F05F-174E-A8A2-73E4CC516BDB}"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r:id="rId1"/>
    <p:sldLayoutId r:id="rId2"/>
    <p:sldLayoutId r:id="rId3"/>
    <p:sldLayoutId r:id="rId4"/>
    <p:sldLayoutId r:id="rId5"/>
    <p:sldLayoutId r:id="rId6"/>
    <p:sldLayoutId r:id="rId7"/>
    <p:sldLayoutId r:id="rId8"/>
    <p:sldLayoutId r:id="rId9"/>
    <p:sldLayoutId r:id="rId10"/>
    <p:sldLayoutId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889" dirty="0" smtClean="0"/>
              <a:t>Jesus through Faith and </a:t>
            </a:r>
            <a:r>
              <a:rPr lang="en-US" sz="4889" dirty="0" smtClean="0"/>
              <a:t>Culture</a:t>
            </a:r>
            <a:r>
              <a:rPr lang="en-US" dirty="0" smtClean="0"/>
              <a:t/>
            </a:r>
            <a:br>
              <a:rPr lang="en-US" dirty="0" smtClean="0"/>
            </a:br>
            <a:r>
              <a:rPr lang="en-US" sz="3111" dirty="0" smtClean="0"/>
              <a:t>The Gospel of Mark</a:t>
            </a:r>
            <a:endParaRPr lang="en-US" sz="3111" dirty="0"/>
          </a:p>
        </p:txBody>
      </p:sp>
      <p:pic>
        <p:nvPicPr>
          <p:cNvPr id="4" name="Content Placeholder 3" descr="stmark-600-heures.jpg"/>
          <p:cNvPicPr>
            <a:picLocks noGrp="1" noChangeAspect="1"/>
          </p:cNvPicPr>
          <p:nvPr>
            <p:ph idx="1"/>
          </p:nvPr>
        </p:nvPicPr>
        <p:blipFill>
          <a:blip r:embed="rId2"/>
          <a:stretch>
            <a:fillRect/>
          </a:stretch>
        </p:blipFill>
        <p:spPr>
          <a:xfrm>
            <a:off x="2734459" y="1752600"/>
            <a:ext cx="3675082" cy="4525963"/>
          </a:xfrm>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Origins and Background</a:t>
            </a:r>
            <a:endParaRPr lang="en-US" dirty="0"/>
          </a:p>
        </p:txBody>
      </p:sp>
      <p:sp>
        <p:nvSpPr>
          <p:cNvPr id="3" name="Content Placeholder 2"/>
          <p:cNvSpPr>
            <a:spLocks noGrp="1"/>
          </p:cNvSpPr>
          <p:nvPr>
            <p:ph sz="half" idx="1"/>
          </p:nvPr>
        </p:nvSpPr>
        <p:spPr/>
        <p:txBody>
          <a:bodyPr>
            <a:normAutofit/>
          </a:bodyPr>
          <a:lstStyle/>
          <a:p>
            <a:r>
              <a:rPr lang="en-US" dirty="0" smtClean="0"/>
              <a:t>Probable </a:t>
            </a:r>
            <a:r>
              <a:rPr lang="en-US" dirty="0" smtClean="0"/>
              <a:t>date of composition</a:t>
            </a:r>
            <a:r>
              <a:rPr lang="en-US" dirty="0" smtClean="0"/>
              <a:t> </a:t>
            </a:r>
            <a:r>
              <a:rPr lang="en-US" dirty="0" smtClean="0"/>
              <a:t>is </a:t>
            </a:r>
            <a:r>
              <a:rPr lang="en-US" dirty="0" smtClean="0"/>
              <a:t>around </a:t>
            </a:r>
            <a:r>
              <a:rPr lang="en-US" dirty="0" smtClean="0"/>
              <a:t>70 CE (shortly before or after the destruction of the Jerusalem Temple). </a:t>
            </a:r>
          </a:p>
          <a:p>
            <a:r>
              <a:rPr lang="en-US" dirty="0" smtClean="0"/>
              <a:t>Paul’s last known letters pre-dated the Gospel of Mark by around 15 years.</a:t>
            </a:r>
            <a:endParaRPr lang="en-US" dirty="0" smtClean="0"/>
          </a:p>
          <a:p>
            <a:pPr>
              <a:buNone/>
            </a:pPr>
            <a:endParaRPr lang="en-US" dirty="0"/>
          </a:p>
        </p:txBody>
      </p:sp>
      <p:sp>
        <p:nvSpPr>
          <p:cNvPr id="4" name="Content Placeholder 3"/>
          <p:cNvSpPr>
            <a:spLocks noGrp="1"/>
          </p:cNvSpPr>
          <p:nvPr>
            <p:ph sz="half" idx="2"/>
          </p:nvPr>
        </p:nvSpPr>
        <p:spPr/>
        <p:txBody>
          <a:bodyPr>
            <a:normAutofit/>
          </a:bodyPr>
          <a:lstStyle/>
          <a:p>
            <a:r>
              <a:rPr lang="en-US" dirty="0" smtClean="0"/>
              <a:t>The earliest – and shortest - of the four canonical Gospels, the main source for the other Synoptic Gospels (Matthew and Luke; what about John?).</a:t>
            </a:r>
          </a:p>
          <a:p>
            <a:r>
              <a:rPr lang="en-US" dirty="0" smtClean="0"/>
              <a:t>Markan</a:t>
            </a:r>
            <a:r>
              <a:rPr lang="en-US" dirty="0" smtClean="0"/>
              <a:t> priority: closer links with oral traditions?</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defRPr/>
            </a:pPr>
            <a:r>
              <a:rPr lang="en-US" sz="4000" dirty="0">
                <a:ea typeface="+mj-ea"/>
                <a:cs typeface="+mj-cs"/>
              </a:rPr>
              <a:t>Synoptic Gospels: Literary Relationship</a:t>
            </a:r>
            <a:endParaRPr lang="en-US" dirty="0">
              <a:ea typeface="+mj-ea"/>
              <a:cs typeface="+mj-cs"/>
            </a:endParaRPr>
          </a:p>
        </p:txBody>
      </p:sp>
      <p:sp>
        <p:nvSpPr>
          <p:cNvPr id="20483" name="Text Box 5"/>
          <p:cNvSpPr txBox="1">
            <a:spLocks noChangeArrowheads="1"/>
          </p:cNvSpPr>
          <p:nvPr/>
        </p:nvSpPr>
        <p:spPr bwMode="auto">
          <a:xfrm>
            <a:off x="2819400" y="4572000"/>
            <a:ext cx="1219200" cy="396875"/>
          </a:xfrm>
          <a:prstGeom prst="rect">
            <a:avLst/>
          </a:prstGeom>
          <a:noFill/>
          <a:ln w="9525">
            <a:noFill/>
            <a:miter lim="800000"/>
            <a:headEnd/>
            <a:tailEnd/>
          </a:ln>
        </p:spPr>
        <p:txBody>
          <a:bodyPr>
            <a:prstTxWarp prst="textNoShape">
              <a:avLst/>
            </a:prstTxWarp>
            <a:spAutoFit/>
          </a:bodyPr>
          <a:lstStyle/>
          <a:p>
            <a:pPr eaLnBrk="1" hangingPunct="1">
              <a:spcBef>
                <a:spcPct val="50000"/>
              </a:spcBef>
            </a:pPr>
            <a:r>
              <a:rPr lang="en-GB" sz="2000" b="1" dirty="0">
                <a:solidFill>
                  <a:srgbClr val="00B0F0"/>
                </a:solidFill>
              </a:rPr>
              <a:t>Matthew</a:t>
            </a:r>
          </a:p>
        </p:txBody>
      </p:sp>
      <p:sp>
        <p:nvSpPr>
          <p:cNvPr id="20484" name="Text Box 6"/>
          <p:cNvSpPr txBox="1">
            <a:spLocks noChangeArrowheads="1"/>
          </p:cNvSpPr>
          <p:nvPr/>
        </p:nvSpPr>
        <p:spPr bwMode="auto">
          <a:xfrm>
            <a:off x="3505200" y="2286000"/>
            <a:ext cx="838200" cy="396875"/>
          </a:xfrm>
          <a:prstGeom prst="rect">
            <a:avLst/>
          </a:prstGeom>
          <a:noFill/>
          <a:ln w="9525">
            <a:noFill/>
            <a:miter lim="800000"/>
            <a:headEnd/>
            <a:tailEnd/>
          </a:ln>
        </p:spPr>
        <p:txBody>
          <a:bodyPr>
            <a:prstTxWarp prst="textNoShape">
              <a:avLst/>
            </a:prstTxWarp>
            <a:spAutoFit/>
          </a:bodyPr>
          <a:lstStyle/>
          <a:p>
            <a:pPr eaLnBrk="1" hangingPunct="1">
              <a:spcBef>
                <a:spcPct val="50000"/>
              </a:spcBef>
            </a:pPr>
            <a:r>
              <a:rPr lang="en-GB" sz="2000" b="1" dirty="0">
                <a:solidFill>
                  <a:srgbClr val="FF3300"/>
                </a:solidFill>
              </a:rPr>
              <a:t>Mark</a:t>
            </a:r>
          </a:p>
        </p:txBody>
      </p:sp>
      <p:sp>
        <p:nvSpPr>
          <p:cNvPr id="20485" name="Text Box 7"/>
          <p:cNvSpPr txBox="1">
            <a:spLocks noChangeArrowheads="1"/>
          </p:cNvSpPr>
          <p:nvPr/>
        </p:nvSpPr>
        <p:spPr bwMode="auto">
          <a:xfrm>
            <a:off x="4800600" y="4648200"/>
            <a:ext cx="838200" cy="396875"/>
          </a:xfrm>
          <a:prstGeom prst="rect">
            <a:avLst/>
          </a:prstGeom>
          <a:solidFill>
            <a:schemeClr val="bg2"/>
          </a:solidFill>
          <a:ln w="9525">
            <a:noFill/>
            <a:miter lim="800000"/>
            <a:headEnd/>
            <a:tailEnd/>
          </a:ln>
        </p:spPr>
        <p:txBody>
          <a:bodyPr>
            <a:prstTxWarp prst="textNoShape">
              <a:avLst/>
            </a:prstTxWarp>
            <a:spAutoFit/>
          </a:bodyPr>
          <a:lstStyle/>
          <a:p>
            <a:pPr eaLnBrk="1" hangingPunct="1">
              <a:spcBef>
                <a:spcPct val="50000"/>
              </a:spcBef>
            </a:pPr>
            <a:r>
              <a:rPr lang="en-GB" sz="2000" b="1" dirty="0">
                <a:solidFill>
                  <a:srgbClr val="FFFF00"/>
                </a:solidFill>
              </a:rPr>
              <a:t>Luke</a:t>
            </a:r>
          </a:p>
        </p:txBody>
      </p:sp>
      <p:sp>
        <p:nvSpPr>
          <p:cNvPr id="20486" name="Line 9"/>
          <p:cNvSpPr>
            <a:spLocks noChangeShapeType="1"/>
          </p:cNvSpPr>
          <p:nvPr/>
        </p:nvSpPr>
        <p:spPr bwMode="auto">
          <a:xfrm flipH="1">
            <a:off x="3352800" y="2819400"/>
            <a:ext cx="381000" cy="1676400"/>
          </a:xfrm>
          <a:prstGeom prst="line">
            <a:avLst/>
          </a:prstGeom>
          <a:noFill/>
          <a:ln w="9525">
            <a:solidFill>
              <a:schemeClr val="tx1"/>
            </a:solidFill>
            <a:round/>
            <a:headEnd/>
            <a:tailEnd type="triangle" w="med" len="med"/>
          </a:ln>
        </p:spPr>
        <p:txBody>
          <a:bodyPr>
            <a:prstTxWarp prst="textNoShape">
              <a:avLst/>
            </a:prstTxWarp>
          </a:bodyPr>
          <a:lstStyle/>
          <a:p>
            <a:endParaRPr lang="en-US" dirty="0"/>
          </a:p>
        </p:txBody>
      </p:sp>
      <p:sp>
        <p:nvSpPr>
          <p:cNvPr id="20487" name="Line 10"/>
          <p:cNvSpPr>
            <a:spLocks noChangeShapeType="1"/>
          </p:cNvSpPr>
          <p:nvPr/>
        </p:nvSpPr>
        <p:spPr bwMode="auto">
          <a:xfrm>
            <a:off x="4038600" y="2819400"/>
            <a:ext cx="1066800" cy="1676400"/>
          </a:xfrm>
          <a:prstGeom prst="line">
            <a:avLst/>
          </a:prstGeom>
          <a:noFill/>
          <a:ln w="9525">
            <a:solidFill>
              <a:schemeClr val="tx1"/>
            </a:solidFill>
            <a:round/>
            <a:headEnd/>
            <a:tailEnd type="triangle" w="med" len="med"/>
          </a:ln>
        </p:spPr>
        <p:txBody>
          <a:bodyPr>
            <a:prstTxWarp prst="textNoShape">
              <a:avLst/>
            </a:prstTxWarp>
          </a:bodyPr>
          <a:lstStyle/>
          <a:p>
            <a:endParaRPr lang="en-US" dirty="0"/>
          </a:p>
        </p:txBody>
      </p:sp>
      <p:sp>
        <p:nvSpPr>
          <p:cNvPr id="20488" name="Text Box 11"/>
          <p:cNvSpPr txBox="1">
            <a:spLocks noChangeArrowheads="1"/>
          </p:cNvSpPr>
          <p:nvPr/>
        </p:nvSpPr>
        <p:spPr bwMode="auto">
          <a:xfrm>
            <a:off x="4572000" y="2209800"/>
            <a:ext cx="1447800" cy="396875"/>
          </a:xfrm>
          <a:prstGeom prst="rect">
            <a:avLst/>
          </a:prstGeom>
          <a:noFill/>
          <a:ln w="9525">
            <a:noFill/>
            <a:miter lim="800000"/>
            <a:headEnd/>
            <a:tailEnd/>
          </a:ln>
        </p:spPr>
        <p:txBody>
          <a:bodyPr>
            <a:prstTxWarp prst="textNoShape">
              <a:avLst/>
            </a:prstTxWarp>
            <a:spAutoFit/>
          </a:bodyPr>
          <a:lstStyle/>
          <a:p>
            <a:pPr eaLnBrk="1" hangingPunct="1">
              <a:spcBef>
                <a:spcPct val="50000"/>
              </a:spcBef>
            </a:pPr>
            <a:r>
              <a:rPr lang="en-GB" sz="2000" b="1" dirty="0">
                <a:solidFill>
                  <a:srgbClr val="FFC000"/>
                </a:solidFill>
              </a:rPr>
              <a:t>Logia ‘Q’</a:t>
            </a:r>
          </a:p>
        </p:txBody>
      </p:sp>
      <p:sp>
        <p:nvSpPr>
          <p:cNvPr id="20489" name="Line 12"/>
          <p:cNvSpPr>
            <a:spLocks noChangeShapeType="1"/>
          </p:cNvSpPr>
          <p:nvPr/>
        </p:nvSpPr>
        <p:spPr bwMode="auto">
          <a:xfrm flipH="1">
            <a:off x="3505200" y="2819400"/>
            <a:ext cx="1447800" cy="1524000"/>
          </a:xfrm>
          <a:prstGeom prst="line">
            <a:avLst/>
          </a:prstGeom>
          <a:noFill/>
          <a:ln w="9525">
            <a:solidFill>
              <a:schemeClr val="tx1"/>
            </a:solidFill>
            <a:round/>
            <a:headEnd/>
            <a:tailEnd type="triangle" w="med" len="med"/>
          </a:ln>
        </p:spPr>
        <p:txBody>
          <a:bodyPr>
            <a:prstTxWarp prst="textNoShape">
              <a:avLst/>
            </a:prstTxWarp>
          </a:bodyPr>
          <a:lstStyle/>
          <a:p>
            <a:endParaRPr lang="en-US" dirty="0"/>
          </a:p>
        </p:txBody>
      </p:sp>
      <p:sp>
        <p:nvSpPr>
          <p:cNvPr id="20490" name="Line 13"/>
          <p:cNvSpPr>
            <a:spLocks noChangeShapeType="1"/>
          </p:cNvSpPr>
          <p:nvPr/>
        </p:nvSpPr>
        <p:spPr bwMode="auto">
          <a:xfrm>
            <a:off x="5334000" y="3200400"/>
            <a:ext cx="0" cy="1295400"/>
          </a:xfrm>
          <a:prstGeom prst="line">
            <a:avLst/>
          </a:prstGeom>
          <a:noFill/>
          <a:ln w="9525">
            <a:solidFill>
              <a:schemeClr val="tx1"/>
            </a:solidFill>
            <a:round/>
            <a:headEnd/>
            <a:tailEnd type="triangle" w="med" len="med"/>
          </a:ln>
        </p:spPr>
        <p:txBody>
          <a:bodyPr>
            <a:prstTxWarp prst="textNoShape">
              <a:avLst/>
            </a:prstTxWarp>
          </a:bodyPr>
          <a:lstStyle/>
          <a:p>
            <a:endParaRPr lang="en-US" dirty="0"/>
          </a:p>
        </p:txBody>
      </p:sp>
      <p:sp>
        <p:nvSpPr>
          <p:cNvPr id="11" name="Text Box 14"/>
          <p:cNvSpPr txBox="1">
            <a:spLocks noChangeArrowheads="1"/>
          </p:cNvSpPr>
          <p:nvPr/>
        </p:nvSpPr>
        <p:spPr bwMode="auto">
          <a:xfrm>
            <a:off x="1500188" y="3000375"/>
            <a:ext cx="457200" cy="396875"/>
          </a:xfrm>
          <a:prstGeom prst="rect">
            <a:avLst/>
          </a:prstGeom>
          <a:noFill/>
          <a:ln w="9525">
            <a:noFill/>
            <a:miter lim="800000"/>
            <a:headEnd/>
            <a:tailEnd/>
          </a:ln>
        </p:spPr>
        <p:txBody>
          <a:bodyPr>
            <a:prstTxWarp prst="textNoShape">
              <a:avLst/>
            </a:prstTxWarp>
            <a:spAutoFit/>
          </a:bodyPr>
          <a:lstStyle/>
          <a:p>
            <a:pPr eaLnBrk="1" hangingPunct="1">
              <a:spcBef>
                <a:spcPct val="50000"/>
              </a:spcBef>
            </a:pPr>
            <a:r>
              <a:rPr lang="en-GB" sz="2000" b="1" dirty="0">
                <a:solidFill>
                  <a:srgbClr val="00B0F0"/>
                </a:solidFill>
              </a:rPr>
              <a:t>M</a:t>
            </a:r>
          </a:p>
        </p:txBody>
      </p:sp>
      <p:sp>
        <p:nvSpPr>
          <p:cNvPr id="12" name="Line 15"/>
          <p:cNvSpPr>
            <a:spLocks noChangeShapeType="1"/>
          </p:cNvSpPr>
          <p:nvPr/>
        </p:nvSpPr>
        <p:spPr bwMode="auto">
          <a:xfrm>
            <a:off x="1676400" y="3352800"/>
            <a:ext cx="1295400" cy="914400"/>
          </a:xfrm>
          <a:prstGeom prst="line">
            <a:avLst/>
          </a:prstGeom>
          <a:noFill/>
          <a:ln w="9525">
            <a:solidFill>
              <a:schemeClr val="tx1"/>
            </a:solidFill>
            <a:round/>
            <a:headEnd/>
            <a:tailEnd type="triangle" w="med" len="med"/>
          </a:ln>
        </p:spPr>
        <p:txBody>
          <a:bodyPr>
            <a:prstTxWarp prst="textNoShape">
              <a:avLst/>
            </a:prstTxWarp>
          </a:bodyPr>
          <a:lstStyle/>
          <a:p>
            <a:endParaRPr lang="en-US" dirty="0"/>
          </a:p>
        </p:txBody>
      </p:sp>
      <p:sp>
        <p:nvSpPr>
          <p:cNvPr id="13" name="Text Box 16"/>
          <p:cNvSpPr txBox="1">
            <a:spLocks noChangeArrowheads="1"/>
          </p:cNvSpPr>
          <p:nvPr/>
        </p:nvSpPr>
        <p:spPr bwMode="auto">
          <a:xfrm>
            <a:off x="6934200" y="3048000"/>
            <a:ext cx="457200" cy="396875"/>
          </a:xfrm>
          <a:prstGeom prst="rect">
            <a:avLst/>
          </a:prstGeom>
          <a:solidFill>
            <a:schemeClr val="bg2"/>
          </a:solidFill>
          <a:ln w="9525">
            <a:noFill/>
            <a:miter lim="800000"/>
            <a:headEnd/>
            <a:tailEnd/>
          </a:ln>
        </p:spPr>
        <p:txBody>
          <a:bodyPr>
            <a:prstTxWarp prst="textNoShape">
              <a:avLst/>
            </a:prstTxWarp>
            <a:spAutoFit/>
          </a:bodyPr>
          <a:lstStyle/>
          <a:p>
            <a:pPr eaLnBrk="1" hangingPunct="1">
              <a:spcBef>
                <a:spcPct val="50000"/>
              </a:spcBef>
            </a:pPr>
            <a:r>
              <a:rPr lang="en-GB" sz="2000" b="1" dirty="0">
                <a:solidFill>
                  <a:srgbClr val="FFFF00"/>
                </a:solidFill>
              </a:rPr>
              <a:t>L</a:t>
            </a:r>
          </a:p>
        </p:txBody>
      </p:sp>
      <p:sp>
        <p:nvSpPr>
          <p:cNvPr id="14" name="Line 17"/>
          <p:cNvSpPr>
            <a:spLocks noChangeShapeType="1"/>
          </p:cNvSpPr>
          <p:nvPr/>
        </p:nvSpPr>
        <p:spPr bwMode="auto">
          <a:xfrm flipH="1">
            <a:off x="5638800" y="3505200"/>
            <a:ext cx="1219200" cy="685800"/>
          </a:xfrm>
          <a:prstGeom prst="line">
            <a:avLst/>
          </a:prstGeom>
          <a:noFill/>
          <a:ln w="9525">
            <a:solidFill>
              <a:schemeClr val="tx1"/>
            </a:solidFill>
            <a:round/>
            <a:headEnd/>
            <a:tailEnd type="triangle" w="med" len="med"/>
          </a:ln>
        </p:spPr>
        <p:txBody>
          <a:bodyPr>
            <a:prstTxWarp prst="textNoShape">
              <a:avLst/>
            </a:prstTxWarp>
          </a:bodyPr>
          <a:lstStyle/>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slide(from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1+#ppt_w/2"/>
                                          </p:val>
                                        </p:tav>
                                        <p:tav tm="100000">
                                          <p:val>
                                            <p:strVal val="#ppt_x"/>
                                          </p:val>
                                        </p:tav>
                                      </p:tavLst>
                                    </p:anim>
                                    <p:anim calcmode="lin" valueType="num">
                                      <p:cBhvr additive="base">
                                        <p:cTn id="18" dur="500" fill="hold"/>
                                        <p:tgtEl>
                                          <p:spTgt spid="13"/>
                                        </p:tgtEl>
                                        <p:attrNameLst>
                                          <p:attrName>ppt_y</p:attrName>
                                        </p:attrNameLst>
                                      </p:cBhvr>
                                      <p:tavLst>
                                        <p:tav tm="0">
                                          <p:val>
                                            <p:strVal val="#ppt_y"/>
                                          </p:val>
                                        </p:tav>
                                        <p:tav tm="100000">
                                          <p:val>
                                            <p:strVal val="#ppt_y"/>
                                          </p:val>
                                        </p:tav>
                                      </p:tavLst>
                                    </p:anim>
                                  </p:childTnLst>
                                </p:cTn>
                              </p:par>
                            </p:childTnLst>
                          </p:cTn>
                        </p:par>
                        <p:par>
                          <p:cTn id="19" fill="hold">
                            <p:stCondLst>
                              <p:cond delay="500"/>
                            </p:stCondLst>
                            <p:childTnLst>
                              <p:par>
                                <p:cTn id="20" presetID="12" presetClass="entr" presetSubtype="2"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slide(fromRight)">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3" grpId="0" animBg="1"/>
      <p:bldP spid="14" grpId="0" animBg="1"/>
    </p:bld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Mark’s Interest in Christology</a:t>
            </a:r>
            <a:endParaRPr lang="en-US" dirty="0"/>
          </a:p>
        </p:txBody>
      </p:sp>
      <p:sp>
        <p:nvSpPr>
          <p:cNvPr id="3" name="Content Placeholder 2"/>
          <p:cNvSpPr>
            <a:spLocks noGrp="1"/>
          </p:cNvSpPr>
          <p:nvPr>
            <p:ph idx="1"/>
          </p:nvPr>
        </p:nvSpPr>
        <p:spPr/>
        <p:txBody>
          <a:bodyPr>
            <a:normAutofit lnSpcReduction="10000"/>
          </a:bodyPr>
          <a:lstStyle/>
          <a:p>
            <a:r>
              <a:rPr lang="en-US" dirty="0" smtClean="0"/>
              <a:t>Not simply a random collection of units (‘string of pearls’), but a carefully woven account.</a:t>
            </a:r>
          </a:p>
          <a:p>
            <a:r>
              <a:rPr lang="en-US" dirty="0" smtClean="0"/>
              <a:t>Distinctiveness </a:t>
            </a:r>
            <a:r>
              <a:rPr lang="en-US" dirty="0" smtClean="0"/>
              <a:t>of his interpretations of Jesus in the shaping and structuring of his material.</a:t>
            </a:r>
          </a:p>
          <a:p>
            <a:r>
              <a:rPr lang="en-US" dirty="0" smtClean="0"/>
              <a:t>Recurrent themes and </a:t>
            </a:r>
            <a:r>
              <a:rPr lang="en-US" dirty="0" smtClean="0"/>
              <a:t>motifs.</a:t>
            </a:r>
          </a:p>
          <a:p>
            <a:r>
              <a:rPr lang="en-US" dirty="0" smtClean="0"/>
              <a:t>Declarations and events of christological significance are placed at key points in the narrative.</a:t>
            </a:r>
          </a:p>
          <a:p>
            <a:pPr>
              <a:buNone/>
            </a:pP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Shape of Mark</a:t>
            </a:r>
            <a:endParaRPr lang="en-US" dirty="0"/>
          </a:p>
        </p:txBody>
      </p:sp>
      <p:sp>
        <p:nvSpPr>
          <p:cNvPr id="3" name="Content Placeholder 2"/>
          <p:cNvSpPr>
            <a:spLocks noGrp="1"/>
          </p:cNvSpPr>
          <p:nvPr>
            <p:ph idx="1"/>
          </p:nvPr>
        </p:nvSpPr>
        <p:spPr/>
        <p:txBody>
          <a:bodyPr>
            <a:normAutofit/>
          </a:bodyPr>
          <a:lstStyle/>
          <a:p>
            <a:r>
              <a:rPr lang="en-US" dirty="0" smtClean="0">
                <a:solidFill>
                  <a:srgbClr val="FFFF00"/>
                </a:solidFill>
              </a:rPr>
              <a:t>Prologue</a:t>
            </a:r>
            <a:r>
              <a:rPr lang="en-US" dirty="0" smtClean="0"/>
              <a:t> (1:1-13)</a:t>
            </a:r>
            <a:endParaRPr lang="en-US" sz="2400" dirty="0" smtClean="0">
              <a:solidFill>
                <a:srgbClr val="32F3FF"/>
              </a:solidFill>
            </a:endParaRPr>
          </a:p>
          <a:p>
            <a:r>
              <a:rPr lang="en-US" dirty="0" smtClean="0">
                <a:solidFill>
                  <a:srgbClr val="FFFF00"/>
                </a:solidFill>
              </a:rPr>
              <a:t>The </a:t>
            </a:r>
            <a:r>
              <a:rPr lang="en-US" dirty="0" smtClean="0">
                <a:solidFill>
                  <a:srgbClr val="FFFF00"/>
                </a:solidFill>
              </a:rPr>
              <a:t>k</a:t>
            </a:r>
            <a:r>
              <a:rPr lang="en-US" dirty="0" smtClean="0">
                <a:solidFill>
                  <a:srgbClr val="FFFF00"/>
                </a:solidFill>
              </a:rPr>
              <a:t>ingdom proclaimed </a:t>
            </a:r>
            <a:r>
              <a:rPr lang="en-US" dirty="0" smtClean="0"/>
              <a:t>(1:14-8:26)</a:t>
            </a:r>
          </a:p>
          <a:p>
            <a:r>
              <a:rPr lang="en-US" dirty="0" smtClean="0">
                <a:solidFill>
                  <a:srgbClr val="FFFF00"/>
                </a:solidFill>
              </a:rPr>
              <a:t>Turning-point </a:t>
            </a:r>
            <a:r>
              <a:rPr lang="en-US" dirty="0" smtClean="0"/>
              <a:t>(8:27-30)</a:t>
            </a:r>
          </a:p>
          <a:p>
            <a:r>
              <a:rPr lang="en-US" dirty="0" smtClean="0">
                <a:solidFill>
                  <a:srgbClr val="FFFF00"/>
                </a:solidFill>
              </a:rPr>
              <a:t>The road to Jerusalem </a:t>
            </a:r>
            <a:r>
              <a:rPr lang="en-US" dirty="0" smtClean="0"/>
              <a:t>(8:31-15:39)</a:t>
            </a:r>
          </a:p>
          <a:p>
            <a:r>
              <a:rPr lang="en-US" dirty="0" smtClean="0">
                <a:solidFill>
                  <a:srgbClr val="FFFF00"/>
                </a:solidFill>
              </a:rPr>
              <a:t>Epilogue</a:t>
            </a:r>
            <a:r>
              <a:rPr lang="en-US" dirty="0" smtClean="0"/>
              <a:t> (15:40-16:8)</a:t>
            </a:r>
          </a:p>
          <a:p>
            <a:pPr>
              <a:buNone/>
            </a:pPr>
            <a:endParaRPr lang="en-US" dirty="0" smtClean="0"/>
          </a:p>
          <a:p>
            <a:r>
              <a:rPr lang="en-US" sz="2400" dirty="0" smtClean="0"/>
              <a:t>Later ending? Oldest manuscripts end abruptly at 16:8; later copyists added a shorter and longer ending.</a:t>
            </a:r>
            <a:endParaRPr lang="en-US" sz="2400" dirty="0" smtClean="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solidFill>
                  <a:srgbClr val="FFFF00"/>
                </a:solidFill>
              </a:rPr>
              <a:t>The Prologue (1:1-13)</a:t>
            </a:r>
            <a:endParaRPr lang="en-US" dirty="0">
              <a:solidFill>
                <a:srgbClr val="FFFF00"/>
              </a:solidFill>
            </a:endParaRPr>
          </a:p>
        </p:txBody>
      </p:sp>
      <p:pic>
        <p:nvPicPr>
          <p:cNvPr id="7" name="Content Placeholder 6" descr="Joachim PATENIER The Baptism of Christ (1515) Kunsthistorisches Museum, Vienna.jpg"/>
          <p:cNvPicPr>
            <a:picLocks noGrp="1" noChangeAspect="1"/>
          </p:cNvPicPr>
          <p:nvPr>
            <p:ph sz="half" idx="1"/>
          </p:nvPr>
        </p:nvPicPr>
        <p:blipFill>
          <a:blip r:embed="rId2"/>
          <a:stretch>
            <a:fillRect/>
          </a:stretch>
        </p:blipFill>
        <p:spPr>
          <a:xfrm>
            <a:off x="457200" y="1600200"/>
            <a:ext cx="3657600" cy="4525963"/>
          </a:xfrm>
        </p:spPr>
      </p:pic>
      <p:sp>
        <p:nvSpPr>
          <p:cNvPr id="6" name="Content Placeholder 5"/>
          <p:cNvSpPr>
            <a:spLocks noGrp="1"/>
          </p:cNvSpPr>
          <p:nvPr>
            <p:ph sz="half" idx="2"/>
          </p:nvPr>
        </p:nvSpPr>
        <p:spPr/>
        <p:txBody>
          <a:bodyPr/>
          <a:lstStyle/>
          <a:p>
            <a:endParaRPr lang="en-US" dirty="0" smtClean="0"/>
          </a:p>
          <a:p>
            <a:r>
              <a:rPr lang="en-US" dirty="0" smtClean="0"/>
              <a:t>Vital clues about the gospel and about Jesus’ identity.</a:t>
            </a:r>
          </a:p>
          <a:p>
            <a:r>
              <a:rPr lang="en-US" dirty="0" smtClean="0"/>
              <a:t>Sets Jesus in relation to John the Baptist</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Jesus as Messiah, Son of God</a:t>
            </a:r>
            <a:endParaRPr lang="en-US" dirty="0"/>
          </a:p>
        </p:txBody>
      </p:sp>
      <p:sp>
        <p:nvSpPr>
          <p:cNvPr id="5" name="Content Placeholder 4"/>
          <p:cNvSpPr>
            <a:spLocks noGrp="1"/>
          </p:cNvSpPr>
          <p:nvPr>
            <p:ph sz="half" idx="1"/>
          </p:nvPr>
        </p:nvSpPr>
        <p:spPr/>
        <p:txBody>
          <a:bodyPr>
            <a:normAutofit fontScale="92500" lnSpcReduction="20000"/>
          </a:bodyPr>
          <a:lstStyle/>
          <a:p>
            <a:r>
              <a:rPr lang="en-US" dirty="0" smtClean="0">
                <a:solidFill>
                  <a:srgbClr val="FFFF00"/>
                </a:solidFill>
              </a:rPr>
              <a:t>‘The beginning of the good news (gospel) </a:t>
            </a:r>
            <a:r>
              <a:rPr lang="en-US" dirty="0" smtClean="0">
                <a:solidFill>
                  <a:srgbClr val="FFFF00"/>
                </a:solidFill>
              </a:rPr>
              <a:t>of Jesus</a:t>
            </a:r>
            <a:r>
              <a:rPr lang="en-US" dirty="0" smtClean="0">
                <a:solidFill>
                  <a:srgbClr val="FFFF00"/>
                </a:solidFill>
              </a:rPr>
              <a:t> Christ, </a:t>
            </a:r>
            <a:r>
              <a:rPr lang="en-US" dirty="0" smtClean="0">
                <a:solidFill>
                  <a:srgbClr val="FFFF00"/>
                </a:solidFill>
              </a:rPr>
              <a:t>the Son of </a:t>
            </a:r>
            <a:r>
              <a:rPr lang="en-US" dirty="0" smtClean="0">
                <a:solidFill>
                  <a:srgbClr val="FFFF00"/>
                </a:solidFill>
              </a:rPr>
              <a:t>God’ </a:t>
            </a:r>
            <a:r>
              <a:rPr lang="en-US" dirty="0" smtClean="0">
                <a:solidFill>
                  <a:srgbClr val="FFFF00"/>
                </a:solidFill>
              </a:rPr>
              <a:t>(Mark 1:1)</a:t>
            </a:r>
            <a:r>
              <a:rPr lang="en-US" dirty="0" smtClean="0">
                <a:solidFill>
                  <a:srgbClr val="FFFF00"/>
                </a:solidFill>
              </a:rPr>
              <a:t>.</a:t>
            </a:r>
          </a:p>
          <a:p>
            <a:r>
              <a:rPr lang="en-US" dirty="0" smtClean="0"/>
              <a:t>‘Jesus Christ’ or ‘Jesus the Messiah’?</a:t>
            </a:r>
          </a:p>
          <a:p>
            <a:r>
              <a:rPr lang="en-US" dirty="0" smtClean="0"/>
              <a:t>Some textual witnesses omit ‘Son of God’.</a:t>
            </a:r>
          </a:p>
          <a:p>
            <a:r>
              <a:rPr lang="en-US" dirty="0" smtClean="0"/>
              <a:t>The meaning of this heading and its designations is unfolded at key points in the narrative:</a:t>
            </a:r>
            <a:endParaRPr lang="en-US" dirty="0"/>
          </a:p>
        </p:txBody>
      </p:sp>
      <p:sp>
        <p:nvSpPr>
          <p:cNvPr id="6" name="Content Placeholder 5"/>
          <p:cNvSpPr>
            <a:spLocks noGrp="1"/>
          </p:cNvSpPr>
          <p:nvPr>
            <p:ph sz="half" idx="2"/>
          </p:nvPr>
        </p:nvSpPr>
        <p:spPr/>
        <p:txBody>
          <a:bodyPr>
            <a:normAutofit fontScale="92500" lnSpcReduction="20000"/>
          </a:bodyPr>
          <a:lstStyle/>
          <a:p>
            <a:r>
              <a:rPr lang="en-US" u="sng" dirty="0" smtClean="0">
                <a:solidFill>
                  <a:srgbClr val="45FFF9"/>
                </a:solidFill>
              </a:rPr>
              <a:t>Beginning</a:t>
            </a:r>
            <a:r>
              <a:rPr lang="en-US" u="sng" dirty="0" smtClean="0">
                <a:solidFill>
                  <a:srgbClr val="45FFF9"/>
                </a:solidFill>
              </a:rPr>
              <a:t>:</a:t>
            </a:r>
            <a:r>
              <a:rPr lang="en-US" dirty="0" smtClean="0">
                <a:solidFill>
                  <a:srgbClr val="45FFF9"/>
                </a:solidFill>
              </a:rPr>
              <a:t> ‘You are my Son, the Beloved; with you I am well pleased’ (1:11).</a:t>
            </a:r>
          </a:p>
          <a:p>
            <a:pPr>
              <a:buNone/>
            </a:pPr>
            <a:endParaRPr lang="en-US" dirty="0" smtClean="0">
              <a:solidFill>
                <a:srgbClr val="45FFF9"/>
              </a:solidFill>
            </a:endParaRPr>
          </a:p>
          <a:p>
            <a:r>
              <a:rPr lang="en-US" u="sng" dirty="0" smtClean="0">
                <a:solidFill>
                  <a:srgbClr val="45FFF9"/>
                </a:solidFill>
              </a:rPr>
              <a:t>Middle</a:t>
            </a:r>
            <a:r>
              <a:rPr lang="en-US" u="sng" dirty="0" smtClean="0">
                <a:solidFill>
                  <a:srgbClr val="45FFF9"/>
                </a:solidFill>
              </a:rPr>
              <a:t>:</a:t>
            </a:r>
            <a:r>
              <a:rPr lang="en-US" dirty="0" smtClean="0">
                <a:solidFill>
                  <a:srgbClr val="45FFF9"/>
                </a:solidFill>
              </a:rPr>
              <a:t> ‘You are the Messiah’ (8:29; cf. </a:t>
            </a:r>
            <a:r>
              <a:rPr lang="en-US" dirty="0" smtClean="0">
                <a:solidFill>
                  <a:srgbClr val="45FFF9"/>
                </a:solidFill>
              </a:rPr>
              <a:t>9:7</a:t>
            </a:r>
            <a:r>
              <a:rPr lang="en-US" dirty="0" smtClean="0">
                <a:solidFill>
                  <a:srgbClr val="45FFF9"/>
                </a:solidFill>
              </a:rPr>
              <a:t>).</a:t>
            </a:r>
          </a:p>
          <a:p>
            <a:pPr>
              <a:buNone/>
            </a:pPr>
            <a:endParaRPr lang="en-US" dirty="0" smtClean="0">
              <a:solidFill>
                <a:srgbClr val="45FFF9"/>
              </a:solidFill>
            </a:endParaRPr>
          </a:p>
          <a:p>
            <a:r>
              <a:rPr lang="en-US" u="sng" dirty="0" smtClean="0">
                <a:solidFill>
                  <a:srgbClr val="45FFF9"/>
                </a:solidFill>
              </a:rPr>
              <a:t>End</a:t>
            </a:r>
            <a:r>
              <a:rPr lang="en-US" u="sng" dirty="0" smtClean="0">
                <a:solidFill>
                  <a:srgbClr val="45FFF9"/>
                </a:solidFill>
              </a:rPr>
              <a:t>:</a:t>
            </a:r>
            <a:r>
              <a:rPr lang="en-US" dirty="0" smtClean="0">
                <a:solidFill>
                  <a:srgbClr val="45FFF9"/>
                </a:solidFill>
              </a:rPr>
              <a:t> </a:t>
            </a:r>
            <a:r>
              <a:rPr lang="en-US" dirty="0" smtClean="0">
                <a:solidFill>
                  <a:srgbClr val="45FFF9"/>
                </a:solidFill>
              </a:rPr>
              <a:t>‘Truly this man was God’s </a:t>
            </a:r>
            <a:r>
              <a:rPr lang="en-US" dirty="0" smtClean="0">
                <a:solidFill>
                  <a:srgbClr val="45FFF9"/>
                </a:solidFill>
              </a:rPr>
              <a:t>Son’ (15:39; cf. 14:61-</a:t>
            </a:r>
            <a:r>
              <a:rPr lang="en-US" dirty="0" smtClean="0">
                <a:solidFill>
                  <a:srgbClr val="45FFF9"/>
                </a:solidFill>
              </a:rPr>
              <a:t>62).</a:t>
            </a:r>
            <a:endParaRPr lang="en-US" dirty="0" smtClean="0">
              <a:solidFill>
                <a:srgbClr val="45FFF9"/>
              </a:solidFill>
            </a:endParaRPr>
          </a:p>
          <a:p>
            <a:endParaRPr lang="en-US" dirty="0" smtClean="0">
              <a:solidFill>
                <a:srgbClr val="45FFF9"/>
              </a:solidFill>
            </a:endParaRP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Jesus as Messiah, Son of God</a:t>
            </a:r>
            <a:endParaRPr lang="en-US" dirty="0"/>
          </a:p>
        </p:txBody>
      </p:sp>
      <p:sp>
        <p:nvSpPr>
          <p:cNvPr id="5" name="Content Placeholder 4"/>
          <p:cNvSpPr>
            <a:spLocks noGrp="1"/>
          </p:cNvSpPr>
          <p:nvPr>
            <p:ph sz="half" idx="1"/>
          </p:nvPr>
        </p:nvSpPr>
        <p:spPr/>
        <p:txBody>
          <a:bodyPr>
            <a:normAutofit lnSpcReduction="10000"/>
          </a:bodyPr>
          <a:lstStyle/>
          <a:p>
            <a:r>
              <a:rPr lang="en-US" dirty="0" smtClean="0"/>
              <a:t>Note that the </a:t>
            </a:r>
            <a:r>
              <a:rPr lang="en-US" dirty="0" smtClean="0"/>
              <a:t>Markan</a:t>
            </a:r>
            <a:r>
              <a:rPr lang="en-US" dirty="0" smtClean="0"/>
              <a:t> Jesus never </a:t>
            </a:r>
            <a:r>
              <a:rPr lang="en-US" dirty="0" smtClean="0"/>
              <a:t>refers to himself as Son of God.</a:t>
            </a:r>
          </a:p>
          <a:p>
            <a:r>
              <a:rPr lang="en-US" dirty="0" smtClean="0"/>
              <a:t>Mark always puts this title on the lips of others:</a:t>
            </a:r>
          </a:p>
          <a:p>
            <a:pPr>
              <a:buNone/>
            </a:pPr>
            <a:r>
              <a:rPr lang="en-US" dirty="0" smtClean="0"/>
              <a:t>	</a:t>
            </a:r>
            <a:r>
              <a:rPr lang="en-US" dirty="0" smtClean="0">
                <a:solidFill>
                  <a:srgbClr val="32F3FF"/>
                </a:solidFill>
              </a:rPr>
              <a:t>- narrator (1:1)</a:t>
            </a:r>
          </a:p>
          <a:p>
            <a:pPr>
              <a:buNone/>
            </a:pPr>
            <a:r>
              <a:rPr lang="en-US" dirty="0" smtClean="0">
                <a:solidFill>
                  <a:srgbClr val="32F3FF"/>
                </a:solidFill>
              </a:rPr>
              <a:t>	- God (1:11; 9:7)</a:t>
            </a:r>
          </a:p>
          <a:p>
            <a:pPr>
              <a:buNone/>
            </a:pPr>
            <a:r>
              <a:rPr lang="en-US" dirty="0" smtClean="0">
                <a:solidFill>
                  <a:srgbClr val="32F3FF"/>
                </a:solidFill>
              </a:rPr>
              <a:t>	- demons (3:11; 5:7)</a:t>
            </a:r>
          </a:p>
          <a:p>
            <a:pPr>
              <a:buNone/>
            </a:pPr>
            <a:r>
              <a:rPr lang="en-US" dirty="0" smtClean="0">
                <a:solidFill>
                  <a:srgbClr val="32F3FF"/>
                </a:solidFill>
              </a:rPr>
              <a:t>	- centurion (15:39)</a:t>
            </a:r>
            <a:endParaRPr lang="en-US" dirty="0">
              <a:solidFill>
                <a:srgbClr val="32F3FF"/>
              </a:solidFill>
            </a:endParaRPr>
          </a:p>
        </p:txBody>
      </p:sp>
      <p:sp>
        <p:nvSpPr>
          <p:cNvPr id="6" name="Content Placeholder 5"/>
          <p:cNvSpPr>
            <a:spLocks noGrp="1"/>
          </p:cNvSpPr>
          <p:nvPr>
            <p:ph sz="half" idx="2"/>
          </p:nvPr>
        </p:nvSpPr>
        <p:spPr/>
        <p:txBody>
          <a:bodyPr>
            <a:normAutofit lnSpcReduction="10000"/>
          </a:bodyPr>
          <a:lstStyle/>
          <a:p>
            <a:pPr>
              <a:buClr>
                <a:schemeClr val="tx1"/>
              </a:buClr>
            </a:pPr>
            <a:r>
              <a:rPr lang="en-US" dirty="0" smtClean="0"/>
              <a:t>Key titles (Messiah and Son of God) brought into conversation with each other in unprecedented </a:t>
            </a:r>
            <a:r>
              <a:rPr lang="en-US" dirty="0" smtClean="0"/>
              <a:t>ways.</a:t>
            </a:r>
          </a:p>
          <a:p>
            <a:r>
              <a:rPr lang="en-US" dirty="0" smtClean="0"/>
              <a:t>Emphasis </a:t>
            </a:r>
            <a:r>
              <a:rPr lang="en-US" dirty="0" smtClean="0"/>
              <a:t>on the unfolding of Jesus’ identity through the flow of the narrative = narrative </a:t>
            </a:r>
            <a:r>
              <a:rPr lang="en-US" dirty="0" smtClean="0"/>
              <a:t>christology</a:t>
            </a:r>
            <a:r>
              <a:rPr lang="en-US" dirty="0" smtClean="0"/>
              <a:t>.</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 as Narrative Christology</a:t>
            </a:r>
            <a:endParaRPr lang="en-US" dirty="0"/>
          </a:p>
        </p:txBody>
      </p:sp>
      <p:sp>
        <p:nvSpPr>
          <p:cNvPr id="3" name="Content Placeholder 2"/>
          <p:cNvSpPr>
            <a:spLocks noGrp="1"/>
          </p:cNvSpPr>
          <p:nvPr>
            <p:ph sz="half" idx="1"/>
          </p:nvPr>
        </p:nvSpPr>
        <p:spPr/>
        <p:txBody>
          <a:bodyPr>
            <a:normAutofit lnSpcReduction="10000"/>
          </a:bodyPr>
          <a:lstStyle/>
          <a:p>
            <a:r>
              <a:rPr lang="en-US" dirty="0" smtClean="0"/>
              <a:t>How is the story (narrative) told?</a:t>
            </a:r>
          </a:p>
          <a:p>
            <a:r>
              <a:rPr lang="en-US" dirty="0" smtClean="0"/>
              <a:t>How does the narrative shape the ‘knowledge’ of the reader?</a:t>
            </a:r>
          </a:p>
          <a:p>
            <a:endParaRPr lang="en-US" dirty="0" smtClean="0"/>
          </a:p>
          <a:p>
            <a:r>
              <a:rPr lang="en-US" dirty="0" smtClean="0"/>
              <a:t>Importance of </a:t>
            </a:r>
          </a:p>
          <a:p>
            <a:pPr lvl="1"/>
            <a:r>
              <a:rPr lang="en-US" dirty="0" smtClean="0"/>
              <a:t>Plot</a:t>
            </a:r>
          </a:p>
          <a:p>
            <a:pPr lvl="1"/>
            <a:r>
              <a:rPr lang="en-US" dirty="0" smtClean="0"/>
              <a:t>Characters</a:t>
            </a:r>
          </a:p>
          <a:p>
            <a:pPr lvl="1"/>
            <a:r>
              <a:rPr lang="en-US" dirty="0" smtClean="0"/>
              <a:t>Setting</a:t>
            </a:r>
          </a:p>
        </p:txBody>
      </p:sp>
      <p:pic>
        <p:nvPicPr>
          <p:cNvPr id="5" name="Content Placeholder 4" descr="1975644.jpg"/>
          <p:cNvPicPr>
            <a:picLocks noGrp="1" noChangeAspect="1"/>
          </p:cNvPicPr>
          <p:nvPr>
            <p:ph sz="half" idx="2"/>
          </p:nvPr>
        </p:nvPicPr>
        <p:blipFill>
          <a:blip r:embed="rId2"/>
          <a:stretch>
            <a:fillRect/>
          </a:stretch>
        </p:blipFill>
        <p:spPr>
          <a:xfrm>
            <a:off x="4953000" y="1417638"/>
            <a:ext cx="3352800" cy="4708525"/>
          </a:xfrm>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 as Narrative Christology</a:t>
            </a:r>
            <a:endParaRPr lang="en-US" dirty="0"/>
          </a:p>
        </p:txBody>
      </p:sp>
      <p:sp>
        <p:nvSpPr>
          <p:cNvPr id="4" name="Content Placeholder 3"/>
          <p:cNvSpPr>
            <a:spLocks noGrp="1"/>
          </p:cNvSpPr>
          <p:nvPr>
            <p:ph idx="1"/>
          </p:nvPr>
        </p:nvSpPr>
        <p:spPr/>
        <p:txBody>
          <a:bodyPr>
            <a:normAutofit fontScale="92500" lnSpcReduction="20000"/>
          </a:bodyPr>
          <a:lstStyle/>
          <a:p>
            <a:r>
              <a:rPr lang="en-US" dirty="0" smtClean="0">
                <a:solidFill>
                  <a:srgbClr val="32F3FF"/>
                </a:solidFill>
              </a:rPr>
              <a:t>Point of view </a:t>
            </a:r>
            <a:r>
              <a:rPr lang="en-US" dirty="0" smtClean="0"/>
              <a:t>(norms, values and worldview assumed in/by the text).</a:t>
            </a:r>
          </a:p>
          <a:p>
            <a:r>
              <a:rPr lang="en-US" dirty="0" smtClean="0">
                <a:solidFill>
                  <a:srgbClr val="32F3FF"/>
                </a:solidFill>
              </a:rPr>
              <a:t>Narration</a:t>
            </a:r>
            <a:r>
              <a:rPr lang="en-US" dirty="0" smtClean="0"/>
              <a:t> – how are characters or events presented and perceived.</a:t>
            </a:r>
          </a:p>
          <a:p>
            <a:r>
              <a:rPr lang="en-US" dirty="0" smtClean="0">
                <a:solidFill>
                  <a:srgbClr val="32F3FF"/>
                </a:solidFill>
              </a:rPr>
              <a:t>Symbolism and irony</a:t>
            </a:r>
            <a:r>
              <a:rPr lang="en-US" dirty="0" smtClean="0"/>
              <a:t>: a text of many levels, and one which uses irony as a device pointing to the real meaning as opposite to the apparent meaning (e.g. crowning of Jesus with thorns).</a:t>
            </a:r>
          </a:p>
          <a:p>
            <a:r>
              <a:rPr lang="en-US" dirty="0" smtClean="0">
                <a:solidFill>
                  <a:srgbClr val="32F3FF"/>
                </a:solidFill>
              </a:rPr>
              <a:t>Narrative patterns </a:t>
            </a:r>
            <a:r>
              <a:rPr lang="en-US" dirty="0" smtClean="0"/>
              <a:t>to guide how the text is to be read and understood  – repetition, contrasts, comparisons (‘intercalation’).</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FFFF00"/>
                </a:solidFill>
              </a:rPr>
              <a:t>The kingdom proclaimed (1:14-8:26)</a:t>
            </a:r>
            <a:endParaRPr lang="en-US" dirty="0"/>
          </a:p>
        </p:txBody>
      </p:sp>
      <p:sp>
        <p:nvSpPr>
          <p:cNvPr id="5" name="Content Placeholder 4"/>
          <p:cNvSpPr>
            <a:spLocks noGrp="1"/>
          </p:cNvSpPr>
          <p:nvPr>
            <p:ph idx="1"/>
          </p:nvPr>
        </p:nvSpPr>
        <p:spPr/>
        <p:txBody>
          <a:bodyPr>
            <a:normAutofit fontScale="77500" lnSpcReduction="20000"/>
          </a:bodyPr>
          <a:lstStyle/>
          <a:p>
            <a:r>
              <a:rPr lang="en-US" dirty="0" smtClean="0">
                <a:solidFill>
                  <a:srgbClr val="FFFF00"/>
                </a:solidFill>
              </a:rPr>
              <a:t>Mission statement: ‘</a:t>
            </a:r>
            <a:r>
              <a:rPr lang="en-US" dirty="0" smtClean="0">
                <a:solidFill>
                  <a:srgbClr val="FFFF00"/>
                </a:solidFill>
              </a:rPr>
              <a:t>The time is </a:t>
            </a:r>
            <a:r>
              <a:rPr lang="en-US" dirty="0" smtClean="0">
                <a:solidFill>
                  <a:srgbClr val="FFFF00"/>
                </a:solidFill>
              </a:rPr>
              <a:t>fulfilled, </a:t>
            </a:r>
            <a:r>
              <a:rPr lang="en-US" dirty="0" smtClean="0">
                <a:solidFill>
                  <a:srgbClr val="FFFF00"/>
                </a:solidFill>
              </a:rPr>
              <a:t>and the kingdom of God</a:t>
            </a:r>
            <a:r>
              <a:rPr lang="en-US" dirty="0" smtClean="0">
                <a:solidFill>
                  <a:srgbClr val="FFFF00"/>
                </a:solidFill>
              </a:rPr>
              <a:t> has come near; repent, and believe in the good news’ </a:t>
            </a:r>
            <a:r>
              <a:rPr lang="en-US" dirty="0" smtClean="0">
                <a:solidFill>
                  <a:srgbClr val="FFFF00"/>
                </a:solidFill>
              </a:rPr>
              <a:t>(1:15)</a:t>
            </a:r>
            <a:r>
              <a:rPr lang="en-US" dirty="0" smtClean="0">
                <a:solidFill>
                  <a:srgbClr val="FFFF00"/>
                </a:solidFill>
              </a:rPr>
              <a:t>.</a:t>
            </a:r>
          </a:p>
          <a:p>
            <a:pPr>
              <a:buNone/>
            </a:pPr>
            <a:endParaRPr lang="en-US" dirty="0" smtClean="0"/>
          </a:p>
          <a:p>
            <a:r>
              <a:rPr lang="en-US" dirty="0" smtClean="0"/>
              <a:t>Style: continuous flow of action and repeated use of </a:t>
            </a:r>
            <a:r>
              <a:rPr lang="en-US" i="1" dirty="0" smtClean="0"/>
              <a:t>euthus</a:t>
            </a:r>
            <a:r>
              <a:rPr lang="en-US" i="1" dirty="0" smtClean="0"/>
              <a:t> </a:t>
            </a:r>
            <a:r>
              <a:rPr lang="en-US" dirty="0" smtClean="0"/>
              <a:t>(at once, immediately).</a:t>
            </a:r>
          </a:p>
          <a:p>
            <a:pPr>
              <a:buNone/>
            </a:pPr>
            <a:endParaRPr lang="en-US" dirty="0" smtClean="0"/>
          </a:p>
          <a:p>
            <a:r>
              <a:rPr lang="en-US" dirty="0" smtClean="0"/>
              <a:t>Much more emphasis on activity than on teaching.</a:t>
            </a:r>
            <a:endParaRPr lang="en-US" dirty="0" smtClean="0"/>
          </a:p>
          <a:p>
            <a:pPr>
              <a:buNone/>
            </a:pPr>
            <a:endParaRPr lang="en-US" dirty="0" smtClean="0"/>
          </a:p>
          <a:p>
            <a:r>
              <a:rPr lang="en-US" dirty="0" smtClean="0"/>
              <a:t>This is confirmed in Jesus’ activity as </a:t>
            </a:r>
            <a:r>
              <a:rPr lang="en-US" dirty="0" smtClean="0"/>
              <a:t>authoritative </a:t>
            </a:r>
            <a:r>
              <a:rPr lang="en-US" dirty="0" smtClean="0"/>
              <a:t>healer (5:25-43; 7:31-37) and exorcist (1:23-27; 5:1-20).</a:t>
            </a: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FFFF00"/>
                </a:solidFill>
              </a:rPr>
              <a:t>The kingdom proclaimed (1:14-8:26)</a:t>
            </a:r>
            <a:endParaRPr lang="en-US" dirty="0"/>
          </a:p>
        </p:txBody>
      </p:sp>
      <p:sp>
        <p:nvSpPr>
          <p:cNvPr id="6" name="Content Placeholder 5"/>
          <p:cNvSpPr>
            <a:spLocks noGrp="1"/>
          </p:cNvSpPr>
          <p:nvPr>
            <p:ph idx="1"/>
          </p:nvPr>
        </p:nvSpPr>
        <p:spPr/>
        <p:txBody>
          <a:bodyPr>
            <a:normAutofit fontScale="92500" lnSpcReduction="20000"/>
          </a:bodyPr>
          <a:lstStyle/>
          <a:p>
            <a:r>
              <a:rPr lang="en-US" dirty="0" smtClean="0"/>
              <a:t>Paradoxical message: Jesus proclaims the kingdom, but is not recognized by </a:t>
            </a:r>
            <a:r>
              <a:rPr lang="en-US" dirty="0" smtClean="0"/>
              <a:t>his people. </a:t>
            </a:r>
          </a:p>
          <a:p>
            <a:endParaRPr lang="en-US" dirty="0" smtClean="0"/>
          </a:p>
          <a:p>
            <a:r>
              <a:rPr lang="en-US" dirty="0" smtClean="0"/>
              <a:t>They </a:t>
            </a:r>
            <a:r>
              <a:rPr lang="en-US" dirty="0" smtClean="0"/>
              <a:t>marvel at his authority but only gain a partial understanding of his identity and mission.</a:t>
            </a:r>
          </a:p>
          <a:p>
            <a:pPr>
              <a:buNone/>
            </a:pPr>
            <a:r>
              <a:rPr lang="en-US" dirty="0" smtClean="0"/>
              <a:t> </a:t>
            </a:r>
          </a:p>
          <a:p>
            <a:r>
              <a:rPr lang="en-US" dirty="0" smtClean="0"/>
              <a:t>Even the disciples do not grasp his significance: </a:t>
            </a:r>
            <a:r>
              <a:rPr lang="en-US" dirty="0" smtClean="0">
                <a:solidFill>
                  <a:srgbClr val="FFFF00"/>
                </a:solidFill>
              </a:rPr>
              <a:t>‘Who then is </a:t>
            </a:r>
            <a:r>
              <a:rPr lang="en-US" dirty="0" smtClean="0">
                <a:solidFill>
                  <a:srgbClr val="FFFF00"/>
                </a:solidFill>
              </a:rPr>
              <a:t>this, </a:t>
            </a:r>
            <a:r>
              <a:rPr lang="en-US" dirty="0" smtClean="0">
                <a:solidFill>
                  <a:srgbClr val="FFFF00"/>
                </a:solidFill>
              </a:rPr>
              <a:t>that even the wind and the sea obey him?’ (4:41)</a:t>
            </a:r>
            <a:r>
              <a:rPr lang="en-US" dirty="0" smtClean="0"/>
              <a:t>. And they are rebuked for their lack of faith (6:52; 8:17-21).</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FFFF00"/>
                </a:solidFill>
              </a:rPr>
              <a:t>The kingdom proclaimed (</a:t>
            </a:r>
            <a:r>
              <a:rPr lang="en-US" dirty="0" smtClean="0">
                <a:solidFill>
                  <a:srgbClr val="FFFF00"/>
                </a:solidFill>
              </a:rPr>
              <a:t>1:</a:t>
            </a:r>
            <a:r>
              <a:rPr lang="en-US" dirty="0" smtClean="0">
                <a:solidFill>
                  <a:srgbClr val="FFFF00"/>
                </a:solidFill>
              </a:rPr>
              <a:t>14-</a:t>
            </a:r>
            <a:r>
              <a:rPr lang="en-US" dirty="0" smtClean="0">
                <a:solidFill>
                  <a:srgbClr val="FFFF00"/>
                </a:solidFill>
              </a:rPr>
              <a:t>8:26)</a:t>
            </a:r>
            <a:endParaRPr lang="en-US" dirty="0">
              <a:solidFill>
                <a:srgbClr val="FFFF00"/>
              </a:solidFill>
            </a:endParaRPr>
          </a:p>
        </p:txBody>
      </p:sp>
      <p:sp>
        <p:nvSpPr>
          <p:cNvPr id="5" name="Content Placeholder 4"/>
          <p:cNvSpPr>
            <a:spLocks noGrp="1"/>
          </p:cNvSpPr>
          <p:nvPr>
            <p:ph sz="half" idx="1"/>
          </p:nvPr>
        </p:nvSpPr>
        <p:spPr/>
        <p:txBody>
          <a:bodyPr>
            <a:normAutofit fontScale="92500" lnSpcReduction="20000"/>
          </a:bodyPr>
          <a:lstStyle/>
          <a:p>
            <a:r>
              <a:rPr lang="en-US" dirty="0" smtClean="0"/>
              <a:t>Preaching ‘the gospel’ and performing miracles leads to immediate attention (demons) and </a:t>
            </a:r>
            <a:r>
              <a:rPr lang="en-US" dirty="0" smtClean="0"/>
              <a:t>opposition</a:t>
            </a:r>
            <a:r>
              <a:rPr lang="en-US" dirty="0" smtClean="0"/>
              <a:t>. </a:t>
            </a:r>
          </a:p>
          <a:p>
            <a:r>
              <a:rPr lang="en-US" dirty="0" smtClean="0"/>
              <a:t>Jesus</a:t>
            </a:r>
            <a:r>
              <a:rPr lang="en-US" dirty="0" smtClean="0"/>
              <a:t>’ unique status is recognized by demons</a:t>
            </a:r>
            <a:r>
              <a:rPr lang="en-US" dirty="0" smtClean="0"/>
              <a:t>.</a:t>
            </a:r>
          </a:p>
          <a:p>
            <a:r>
              <a:rPr lang="en-US" dirty="0" smtClean="0"/>
              <a:t>They acclaim him as ‘the Son of God’ (3:11; cf. 1:24; 5:7), echoing the words of the divine voice at Jesus’ </a:t>
            </a:r>
            <a:r>
              <a:rPr lang="en-US" dirty="0" smtClean="0"/>
              <a:t>baptism (</a:t>
            </a:r>
            <a:r>
              <a:rPr lang="en-US" dirty="0" smtClean="0"/>
              <a:t>1:11; cf. Ps. 2:7; Isa. 42:1).</a:t>
            </a:r>
          </a:p>
        </p:txBody>
      </p:sp>
      <p:pic>
        <p:nvPicPr>
          <p:cNvPr id="7" name="Content Placeholder 6" descr="healing_of_the_demon-possessed.jpg?w=720.jpeg"/>
          <p:cNvPicPr>
            <a:picLocks noGrp="1" noChangeAspect="1"/>
          </p:cNvPicPr>
          <p:nvPr>
            <p:ph sz="half" idx="2"/>
          </p:nvPr>
        </p:nvPicPr>
        <p:blipFill>
          <a:blip r:embed="rId2"/>
          <a:stretch>
            <a:fillRect/>
          </a:stretch>
        </p:blipFill>
        <p:spPr>
          <a:xfrm>
            <a:off x="4648200" y="1777128"/>
            <a:ext cx="4038600" cy="4172107"/>
          </a:xfrm>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Secrecy Motif</a:t>
            </a:r>
            <a:endParaRPr lang="en-US" dirty="0"/>
          </a:p>
        </p:txBody>
      </p:sp>
      <p:sp>
        <p:nvSpPr>
          <p:cNvPr id="3" name="Content Placeholder 2"/>
          <p:cNvSpPr>
            <a:spLocks noGrp="1"/>
          </p:cNvSpPr>
          <p:nvPr>
            <p:ph sz="half" idx="1"/>
          </p:nvPr>
        </p:nvSpPr>
        <p:spPr/>
        <p:txBody>
          <a:bodyPr>
            <a:normAutofit fontScale="85000" lnSpcReduction="20000"/>
          </a:bodyPr>
          <a:lstStyle/>
          <a:p>
            <a:r>
              <a:rPr lang="en-US" dirty="0" smtClean="0"/>
              <a:t>Jesus’ </a:t>
            </a:r>
            <a:r>
              <a:rPr lang="en-US" dirty="0" smtClean="0"/>
              <a:t>open acknowledgement of</a:t>
            </a:r>
            <a:r>
              <a:rPr lang="en-US" dirty="0" smtClean="0"/>
              <a:t> his divine </a:t>
            </a:r>
            <a:r>
              <a:rPr lang="en-US" dirty="0" smtClean="0"/>
              <a:t>sonship</a:t>
            </a:r>
            <a:r>
              <a:rPr lang="en-US" dirty="0" smtClean="0"/>
              <a:t> is followed by his command for</a:t>
            </a:r>
            <a:r>
              <a:rPr lang="en-US" dirty="0" smtClean="0"/>
              <a:t> the demons </a:t>
            </a:r>
            <a:r>
              <a:rPr lang="en-US" dirty="0" smtClean="0"/>
              <a:t>to be silent.</a:t>
            </a:r>
          </a:p>
          <a:p>
            <a:r>
              <a:rPr lang="en-US" dirty="0" smtClean="0"/>
              <a:t>This is a key component of the </a:t>
            </a:r>
            <a:r>
              <a:rPr lang="en-US" dirty="0" smtClean="0"/>
              <a:t>Markan</a:t>
            </a:r>
            <a:r>
              <a:rPr lang="en-US" dirty="0" smtClean="0"/>
              <a:t> secrecy motif – ‘the messianic secret’.</a:t>
            </a:r>
            <a:endParaRPr lang="en-US" dirty="0" smtClean="0"/>
          </a:p>
          <a:p>
            <a:r>
              <a:rPr lang="en-US" dirty="0" smtClean="0"/>
              <a:t>Wilhelm </a:t>
            </a:r>
            <a:r>
              <a:rPr lang="en-US" dirty="0" smtClean="0"/>
              <a:t>Wrede</a:t>
            </a:r>
            <a:r>
              <a:rPr lang="en-US" dirty="0" smtClean="0"/>
              <a:t> (1901) suggested that the command to silence (1:34, 44; 5:43; 7:36; 9:9, 30) was the creation of the Early Church.</a:t>
            </a:r>
          </a:p>
          <a:p>
            <a:endParaRPr lang="en-US" dirty="0"/>
          </a:p>
        </p:txBody>
      </p:sp>
      <p:sp>
        <p:nvSpPr>
          <p:cNvPr id="4" name="Content Placeholder 3"/>
          <p:cNvSpPr>
            <a:spLocks noGrp="1"/>
          </p:cNvSpPr>
          <p:nvPr>
            <p:ph sz="half" idx="2"/>
          </p:nvPr>
        </p:nvSpPr>
        <p:spPr/>
        <p:txBody>
          <a:bodyPr>
            <a:normAutofit fontScale="85000" lnSpcReduction="20000"/>
          </a:bodyPr>
          <a:lstStyle/>
          <a:p>
            <a:r>
              <a:rPr lang="en-US" dirty="0" smtClean="0"/>
              <a:t>Wrede</a:t>
            </a:r>
            <a:r>
              <a:rPr lang="en-US" dirty="0" smtClean="0"/>
              <a:t>: Jesus made no claim to be the Messiah, but the Church sought to justify its claim that he did.</a:t>
            </a:r>
          </a:p>
          <a:p>
            <a:r>
              <a:rPr lang="en-US" dirty="0" smtClean="0"/>
              <a:t>The secret is not consistent in Mark (e.g. Jesus does not prevent </a:t>
            </a:r>
            <a:r>
              <a:rPr lang="en-US" dirty="0" smtClean="0"/>
              <a:t>Bartimaeus</a:t>
            </a:r>
            <a:r>
              <a:rPr lang="en-US" dirty="0" smtClean="0"/>
              <a:t> in 10:46-50). </a:t>
            </a:r>
          </a:p>
          <a:p>
            <a:r>
              <a:rPr lang="en-US" dirty="0" smtClean="0"/>
              <a:t>Whatever the origin of this motif, it is a key theme for interpreting Mark’s presentation of Jesus.</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solidFill>
                  <a:srgbClr val="FFFF00"/>
                </a:solidFill>
              </a:rPr>
              <a:t>Turning-point (</a:t>
            </a:r>
            <a:r>
              <a:rPr lang="en-US" dirty="0" smtClean="0">
                <a:solidFill>
                  <a:srgbClr val="FFFF00"/>
                </a:solidFill>
              </a:rPr>
              <a:t>8:27-30)</a:t>
            </a:r>
            <a:endParaRPr lang="en-US" dirty="0">
              <a:solidFill>
                <a:srgbClr val="FFFF00"/>
              </a:solidFill>
            </a:endParaRPr>
          </a:p>
        </p:txBody>
      </p:sp>
      <p:sp>
        <p:nvSpPr>
          <p:cNvPr id="7" name="Content Placeholder 6"/>
          <p:cNvSpPr>
            <a:spLocks noGrp="1"/>
          </p:cNvSpPr>
          <p:nvPr>
            <p:ph sz="half" idx="1"/>
          </p:nvPr>
        </p:nvSpPr>
        <p:spPr/>
        <p:txBody>
          <a:bodyPr>
            <a:normAutofit fontScale="77500" lnSpcReduction="20000"/>
          </a:bodyPr>
          <a:lstStyle/>
          <a:p>
            <a:pPr>
              <a:buNone/>
            </a:pPr>
            <a:r>
              <a:rPr lang="en-US" dirty="0" smtClean="0">
                <a:solidFill>
                  <a:srgbClr val="FFFF00"/>
                </a:solidFill>
              </a:rPr>
              <a:t>	Jesus went on with his disciples to the villages of Caesarea Philippi; and on the way he asked his disciples, ‘Who do people say that I am?’ And they answered him, ‘John the Baptist; and others, Elijah; and still others, one of the prophets.’ He asked them, ‘But who do you say that I am?’ Peter answered him, ‘You are the Messiah.’ And he sternly ordered them not to tell anyone about him</a:t>
            </a:r>
            <a:r>
              <a:rPr lang="en-US" dirty="0" smtClean="0">
                <a:solidFill>
                  <a:srgbClr val="FFFF00"/>
                </a:solidFill>
              </a:rPr>
              <a:t>.</a:t>
            </a:r>
          </a:p>
          <a:p>
            <a:pPr>
              <a:buNone/>
            </a:pPr>
            <a:r>
              <a:rPr lang="en-US" dirty="0" smtClean="0">
                <a:solidFill>
                  <a:srgbClr val="FFFF00"/>
                </a:solidFill>
              </a:rPr>
              <a:t>	(Mark 8:27-30; par. Matt. 16:13-20; Luke 9:18-21).</a:t>
            </a:r>
          </a:p>
          <a:p>
            <a:endParaRPr lang="en-US" dirty="0"/>
          </a:p>
        </p:txBody>
      </p:sp>
      <p:sp>
        <p:nvSpPr>
          <p:cNvPr id="8" name="Content Placeholder 7"/>
          <p:cNvSpPr>
            <a:spLocks noGrp="1"/>
          </p:cNvSpPr>
          <p:nvPr>
            <p:ph sz="half" idx="2"/>
          </p:nvPr>
        </p:nvSpPr>
        <p:spPr/>
        <p:txBody>
          <a:bodyPr>
            <a:normAutofit fontScale="77500" lnSpcReduction="20000"/>
          </a:bodyPr>
          <a:lstStyle/>
          <a:p>
            <a:r>
              <a:rPr lang="en-US" dirty="0" smtClean="0"/>
              <a:t>Second time for Jesus’ messiahship to be mentioned since the title or introduction (1:1).</a:t>
            </a:r>
          </a:p>
          <a:p>
            <a:endParaRPr lang="en-US" dirty="0" smtClean="0"/>
          </a:p>
          <a:p>
            <a:r>
              <a:rPr lang="en-US" dirty="0" smtClean="0"/>
              <a:t>Jesus’ response is that they should not ‘tell anyone about him (8:30)</a:t>
            </a:r>
            <a:r>
              <a:rPr lang="en-US" dirty="0" smtClean="0"/>
              <a:t>.</a:t>
            </a: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solidFill>
                  <a:srgbClr val="FFFF00"/>
                </a:solidFill>
              </a:rPr>
              <a:t>Turning-point (</a:t>
            </a:r>
            <a:r>
              <a:rPr lang="en-US" dirty="0" smtClean="0">
                <a:solidFill>
                  <a:srgbClr val="FFFF00"/>
                </a:solidFill>
              </a:rPr>
              <a:t>8:27-30)</a:t>
            </a:r>
            <a:endParaRPr lang="en-US" dirty="0">
              <a:solidFill>
                <a:srgbClr val="FFFF00"/>
              </a:solidFill>
            </a:endParaRPr>
          </a:p>
        </p:txBody>
      </p:sp>
      <p:sp>
        <p:nvSpPr>
          <p:cNvPr id="7" name="Content Placeholder 6"/>
          <p:cNvSpPr>
            <a:spLocks noGrp="1"/>
          </p:cNvSpPr>
          <p:nvPr>
            <p:ph sz="half" idx="1"/>
          </p:nvPr>
        </p:nvSpPr>
        <p:spPr/>
        <p:txBody>
          <a:bodyPr>
            <a:normAutofit fontScale="77500" lnSpcReduction="20000"/>
          </a:bodyPr>
          <a:lstStyle/>
          <a:p>
            <a:pPr>
              <a:buNone/>
            </a:pPr>
            <a:r>
              <a:rPr lang="en-US" dirty="0" smtClean="0">
                <a:solidFill>
                  <a:srgbClr val="FFFF00"/>
                </a:solidFill>
              </a:rPr>
              <a:t>	</a:t>
            </a:r>
          </a:p>
          <a:p>
            <a:pPr>
              <a:buNone/>
            </a:pPr>
            <a:endParaRPr lang="en-US" dirty="0" smtClean="0">
              <a:solidFill>
                <a:srgbClr val="FFFF00"/>
              </a:solidFill>
            </a:endParaRPr>
          </a:p>
          <a:p>
            <a:pPr>
              <a:buNone/>
            </a:pPr>
            <a:r>
              <a:rPr lang="en-US" dirty="0" smtClean="0">
                <a:solidFill>
                  <a:srgbClr val="FFFF00"/>
                </a:solidFill>
              </a:rPr>
              <a:t>	</a:t>
            </a:r>
            <a:r>
              <a:rPr lang="en-US" dirty="0" smtClean="0"/>
              <a:t>No </a:t>
            </a:r>
            <a:r>
              <a:rPr lang="en-US" dirty="0" smtClean="0"/>
              <a:t>denial follows but</a:t>
            </a:r>
            <a:r>
              <a:rPr lang="en-US" dirty="0" smtClean="0"/>
              <a:t> a qualification </a:t>
            </a:r>
            <a:r>
              <a:rPr lang="en-US" dirty="0" smtClean="0"/>
              <a:t>(with a distinctive shift): he is the Son of Man who must suffer, be rejected by the authorities, killed and then rise again (8:31; cf. 9:31; 10:32-34).</a:t>
            </a:r>
          </a:p>
          <a:p>
            <a:pPr>
              <a:buNone/>
            </a:pPr>
            <a:endParaRPr lang="en-US" dirty="0"/>
          </a:p>
        </p:txBody>
      </p:sp>
      <p:sp>
        <p:nvSpPr>
          <p:cNvPr id="8" name="Content Placeholder 7"/>
          <p:cNvSpPr>
            <a:spLocks noGrp="1"/>
          </p:cNvSpPr>
          <p:nvPr>
            <p:ph sz="half" idx="2"/>
          </p:nvPr>
        </p:nvSpPr>
        <p:spPr/>
        <p:txBody>
          <a:bodyPr>
            <a:normAutofit fontScale="77500" lnSpcReduction="20000"/>
          </a:bodyPr>
          <a:lstStyle/>
          <a:p>
            <a:pPr>
              <a:buNone/>
            </a:pPr>
            <a:r>
              <a:rPr lang="en-US" dirty="0" smtClean="0"/>
              <a:t>	</a:t>
            </a:r>
            <a:r>
              <a:rPr lang="en-US" dirty="0" smtClean="0">
                <a:solidFill>
                  <a:srgbClr val="FFFF00"/>
                </a:solidFill>
              </a:rPr>
              <a:t>Then he began to teach them that the Son of Man must undergo great suffering, and be rejected by the elders, the chief </a:t>
            </a:r>
            <a:r>
              <a:rPr lang="en-US" dirty="0" smtClean="0">
                <a:solidFill>
                  <a:srgbClr val="FFFF00"/>
                </a:solidFill>
              </a:rPr>
              <a:t>priests, and the scribes, and be killed, and after three days rise again. He said all this quite openly. And Peter took him aside and began to rebuke him. But turning and looking at his disciples, he rebuked Peter and said, ‘Get behind me, Satan! For you are setting your mind not on divine things but on human things’. (8:31-33)</a:t>
            </a:r>
            <a:endParaRPr lang="en-US" dirty="0" smtClean="0">
              <a:solidFill>
                <a:srgbClr val="FFFF0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US" dirty="0" smtClean="0"/>
              <a:t>The Suffering and Crucified Messiah</a:t>
            </a:r>
            <a:endParaRPr lang="en-US" dirty="0"/>
          </a:p>
        </p:txBody>
      </p:sp>
      <p:sp>
        <p:nvSpPr>
          <p:cNvPr id="6" name="Content Placeholder 5"/>
          <p:cNvSpPr>
            <a:spLocks noGrp="1"/>
          </p:cNvSpPr>
          <p:nvPr>
            <p:ph sz="half" idx="1"/>
          </p:nvPr>
        </p:nvSpPr>
        <p:spPr/>
        <p:txBody>
          <a:bodyPr>
            <a:normAutofit fontScale="77500" lnSpcReduction="20000"/>
          </a:bodyPr>
          <a:lstStyle/>
          <a:p>
            <a:r>
              <a:rPr lang="en-US" dirty="0" smtClean="0"/>
              <a:t>Jesus’ messianic identity cannot be understood in isolation from his suffering, death and resurrection</a:t>
            </a:r>
            <a:r>
              <a:rPr lang="en-US" dirty="0" smtClean="0"/>
              <a:t>.</a:t>
            </a:r>
          </a:p>
          <a:p>
            <a:r>
              <a:rPr lang="en-US" dirty="0" smtClean="0"/>
              <a:t>There is no ‘gospel’ without the cross.</a:t>
            </a:r>
            <a:endParaRPr lang="en-US" dirty="0" smtClean="0"/>
          </a:p>
          <a:p>
            <a:r>
              <a:rPr lang="en-US" dirty="0" smtClean="0"/>
              <a:t>Note also the transfiguration: after the divine voice declares, ‘This is my Son, the Beloved’ (9:7), the disciples are commanded to say nothing of Jesus’ glory until after Jesus’ resurrection (9:9). </a:t>
            </a:r>
            <a:endParaRPr lang="en-US" dirty="0"/>
          </a:p>
        </p:txBody>
      </p:sp>
      <p:pic>
        <p:nvPicPr>
          <p:cNvPr id="7" name="Content Placeholder 6" descr="Transfig.jpg"/>
          <p:cNvPicPr>
            <a:picLocks noGrp="1" noChangeAspect="1"/>
          </p:cNvPicPr>
          <p:nvPr>
            <p:ph sz="half" idx="2"/>
          </p:nvPr>
        </p:nvPicPr>
        <p:blipFill>
          <a:blip r:embed="rId2"/>
          <a:stretch>
            <a:fillRect/>
          </a:stretch>
        </p:blipFill>
        <p:spPr>
          <a:xfrm>
            <a:off x="4995346" y="1600200"/>
            <a:ext cx="3344308" cy="4525963"/>
          </a:xfrm>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Jesus as Son of Man</a:t>
            </a:r>
            <a:endParaRPr lang="en-US" dirty="0"/>
          </a:p>
        </p:txBody>
      </p:sp>
      <p:sp>
        <p:nvSpPr>
          <p:cNvPr id="3" name="Content Placeholder 2"/>
          <p:cNvSpPr>
            <a:spLocks noGrp="1"/>
          </p:cNvSpPr>
          <p:nvPr>
            <p:ph sz="half" idx="1"/>
          </p:nvPr>
        </p:nvSpPr>
        <p:spPr/>
        <p:txBody>
          <a:bodyPr>
            <a:normAutofit lnSpcReduction="10000"/>
          </a:bodyPr>
          <a:lstStyle/>
          <a:p>
            <a:r>
              <a:rPr lang="en-US" dirty="0" smtClean="0"/>
              <a:t>Jesus often uses the term ‘Son of Man’ but not consistently.</a:t>
            </a:r>
          </a:p>
          <a:p>
            <a:r>
              <a:rPr lang="en-US" dirty="0" smtClean="0"/>
              <a:t>In Aramaic it could be simply a form of reference (‘one such as I’).</a:t>
            </a:r>
          </a:p>
          <a:p>
            <a:r>
              <a:rPr lang="en-US" dirty="0" smtClean="0"/>
              <a:t>It could also function as a designation or title.</a:t>
            </a:r>
            <a:endParaRPr lang="en-US" dirty="0"/>
          </a:p>
        </p:txBody>
      </p:sp>
      <p:sp>
        <p:nvSpPr>
          <p:cNvPr id="4" name="Content Placeholder 3"/>
          <p:cNvSpPr>
            <a:spLocks noGrp="1"/>
          </p:cNvSpPr>
          <p:nvPr>
            <p:ph sz="half" idx="2"/>
          </p:nvPr>
        </p:nvSpPr>
        <p:spPr/>
        <p:txBody>
          <a:bodyPr>
            <a:normAutofit lnSpcReduction="10000"/>
          </a:bodyPr>
          <a:lstStyle/>
          <a:p>
            <a:r>
              <a:rPr lang="en-US" dirty="0" smtClean="0"/>
              <a:t>It is used in some places in Mark’s Gospel (13:26; 14:62) with echoes of Daniel 7, where it possesses a titular significance.</a:t>
            </a:r>
          </a:p>
          <a:p>
            <a:r>
              <a:rPr lang="en-US" dirty="0" smtClean="0"/>
              <a:t>Scholarly consensus that Son of Man was not understood as a messianic reference in Judaism. </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FF00"/>
                </a:solidFill>
              </a:rPr>
              <a:t>The road to Jerusalem (8:31-15:39)</a:t>
            </a:r>
            <a:endParaRPr lang="en-US" dirty="0">
              <a:solidFill>
                <a:srgbClr val="FFFF00"/>
              </a:solidFill>
            </a:endParaRPr>
          </a:p>
        </p:txBody>
      </p:sp>
      <p:sp>
        <p:nvSpPr>
          <p:cNvPr id="5" name="Content Placeholder 4"/>
          <p:cNvSpPr>
            <a:spLocks noGrp="1"/>
          </p:cNvSpPr>
          <p:nvPr>
            <p:ph idx="1"/>
          </p:nvPr>
        </p:nvSpPr>
        <p:spPr/>
        <p:txBody>
          <a:bodyPr>
            <a:normAutofit fontScale="92500" lnSpcReduction="20000"/>
          </a:bodyPr>
          <a:lstStyle/>
          <a:p>
            <a:r>
              <a:rPr lang="en-US" dirty="0" smtClean="0"/>
              <a:t>The journey to Jerusalem is marked by Jesus’ teaching of his disciples (e.g. about divorce, wealth, power).</a:t>
            </a:r>
          </a:p>
          <a:p>
            <a:r>
              <a:rPr lang="en-US" dirty="0" smtClean="0"/>
              <a:t>Arrival in Jerusalem is a mix of messianic expectation and enthusiasm for a popular uprising.</a:t>
            </a:r>
          </a:p>
          <a:p>
            <a:r>
              <a:rPr lang="en-US" dirty="0" smtClean="0"/>
              <a:t>Period of mounting opposition from the Jewish religious authorities, leading to a demand for the Romans to execute Jesus.</a:t>
            </a:r>
          </a:p>
          <a:p>
            <a:r>
              <a:rPr lang="en-US" dirty="0" smtClean="0"/>
              <a:t>Fulfilment</a:t>
            </a:r>
            <a:r>
              <a:rPr lang="en-US" dirty="0" smtClean="0"/>
              <a:t> of earlier predictions through Jesus’ arrival in Jerusalem.</a:t>
            </a:r>
          </a:p>
          <a:p>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From Concealment to Disclosure</a:t>
            </a:r>
            <a:endParaRPr lang="en-US" dirty="0"/>
          </a:p>
        </p:txBody>
      </p:sp>
      <p:sp>
        <p:nvSpPr>
          <p:cNvPr id="3" name="Content Placeholder 2"/>
          <p:cNvSpPr>
            <a:spLocks noGrp="1"/>
          </p:cNvSpPr>
          <p:nvPr>
            <p:ph sz="half" idx="1"/>
          </p:nvPr>
        </p:nvSpPr>
        <p:spPr/>
        <p:txBody>
          <a:bodyPr>
            <a:normAutofit fontScale="85000" lnSpcReduction="20000"/>
          </a:bodyPr>
          <a:lstStyle/>
          <a:p>
            <a:pPr>
              <a:buNone/>
            </a:pPr>
            <a:r>
              <a:rPr lang="en-US" dirty="0" smtClean="0"/>
              <a:t>	</a:t>
            </a:r>
            <a:r>
              <a:rPr lang="en-US" dirty="0" smtClean="0">
                <a:solidFill>
                  <a:srgbClr val="FFFF00"/>
                </a:solidFill>
              </a:rPr>
              <a:t>The high priest asked him, ‘Are you the Messiah, the Son of the Blessed </a:t>
            </a:r>
            <a:r>
              <a:rPr lang="en-US" dirty="0" smtClean="0">
                <a:solidFill>
                  <a:srgbClr val="FFFF00"/>
                </a:solidFill>
              </a:rPr>
              <a:t>One?’ Jesus said, ‘I am; and you will see the Son of Man seated at the right hand of the Power, and coming with the clouds of heaven’. Then the high priest tore his clothes and said, ‘Why do we still need witnesses? You have have heard his blasphemy’. (Mark 14:61-64; cf. Psalm 110:1; Dan. 7:13-14).</a:t>
            </a:r>
            <a:endParaRPr lang="en-US" dirty="0" smtClean="0">
              <a:solidFill>
                <a:srgbClr val="FFFF00"/>
              </a:solidFill>
            </a:endParaRPr>
          </a:p>
        </p:txBody>
      </p:sp>
      <p:pic>
        <p:nvPicPr>
          <p:cNvPr id="8" name="Content Placeholder 7" descr="christ-before-caiaphas.jpg"/>
          <p:cNvPicPr>
            <a:picLocks noGrp="1" noChangeAspect="1"/>
          </p:cNvPicPr>
          <p:nvPr>
            <p:ph sz="half" idx="2"/>
          </p:nvPr>
        </p:nvPicPr>
        <p:blipFill>
          <a:blip r:embed="rId2"/>
          <a:stretch>
            <a:fillRect/>
          </a:stretch>
        </p:blipFill>
        <p:spPr>
          <a:xfrm>
            <a:off x="5029200" y="1600200"/>
            <a:ext cx="3657600" cy="4525963"/>
          </a:xfrm>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dirty="0" smtClean="0"/>
              <a:t>The ‘End’ of Mark’s Christology</a:t>
            </a:r>
            <a:endParaRPr lang="en-US" dirty="0"/>
          </a:p>
        </p:txBody>
      </p:sp>
      <p:sp>
        <p:nvSpPr>
          <p:cNvPr id="6" name="Content Placeholder 5"/>
          <p:cNvSpPr>
            <a:spLocks noGrp="1"/>
          </p:cNvSpPr>
          <p:nvPr>
            <p:ph sz="half" idx="1"/>
          </p:nvPr>
        </p:nvSpPr>
        <p:spPr/>
        <p:txBody>
          <a:bodyPr/>
          <a:lstStyle/>
          <a:p>
            <a:r>
              <a:rPr lang="en-US" dirty="0" smtClean="0"/>
              <a:t>His divine </a:t>
            </a:r>
            <a:r>
              <a:rPr lang="en-US" dirty="0" smtClean="0"/>
              <a:t>sonship</a:t>
            </a:r>
            <a:r>
              <a:rPr lang="en-US" dirty="0" smtClean="0"/>
              <a:t> is acclaimed at the moment of his death on the cross by a Roman centurion: ‘Truly this man was God’s Son’ (15:39).</a:t>
            </a:r>
          </a:p>
          <a:p>
            <a:r>
              <a:rPr lang="en-US" dirty="0" smtClean="0"/>
              <a:t>This marks the climax of Mark’s narrative </a:t>
            </a:r>
            <a:r>
              <a:rPr lang="en-US" dirty="0" smtClean="0"/>
              <a:t>christology</a:t>
            </a:r>
            <a:r>
              <a:rPr lang="en-US" dirty="0" smtClean="0"/>
              <a:t>.</a:t>
            </a:r>
            <a:endParaRPr lang="en-US" dirty="0"/>
          </a:p>
        </p:txBody>
      </p:sp>
      <p:pic>
        <p:nvPicPr>
          <p:cNvPr id="8" name="Content Placeholder 7" descr="crucifixion.png?w=510.png"/>
          <p:cNvPicPr>
            <a:picLocks noGrp="1" noChangeAspect="1"/>
          </p:cNvPicPr>
          <p:nvPr>
            <p:ph sz="half" idx="2"/>
          </p:nvPr>
        </p:nvPicPr>
        <p:blipFill>
          <a:blip r:embed="rId2"/>
          <a:stretch>
            <a:fillRect/>
          </a:stretch>
        </p:blipFill>
        <p:spPr>
          <a:xfrm>
            <a:off x="4648200" y="2355437"/>
            <a:ext cx="4038600" cy="3015488"/>
          </a:xfrm>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Epilogue (15:40-16:8)</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The women come to prepare Jesus’ tomb, but it is empty.</a:t>
            </a:r>
          </a:p>
          <a:p>
            <a:r>
              <a:rPr lang="en-US" dirty="0" smtClean="0"/>
              <a:t>They are directed to tell the disciples to meet Jesus in Galilee.</a:t>
            </a:r>
          </a:p>
          <a:p>
            <a:r>
              <a:rPr lang="en-US" dirty="0" smtClean="0"/>
              <a:t>Ending of Mark</a:t>
            </a:r>
          </a:p>
          <a:p>
            <a:pPr lvl="1"/>
            <a:r>
              <a:rPr lang="en-US" dirty="0" smtClean="0"/>
              <a:t> historical approaches: evidence of an unfinished work (torn scroll?)</a:t>
            </a:r>
          </a:p>
          <a:p>
            <a:pPr lvl="1"/>
            <a:r>
              <a:rPr lang="en-US" dirty="0" smtClean="0"/>
              <a:t>Narrative approaches: puzzling end fits with Mark’s style and purpose – the women did not allow fear to over them otherwise the story would never have been told.</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332</TotalTime>
  <Words>1943</Words>
  <Application>Microsoft Macintosh PowerPoint</Application>
  <PresentationFormat>On-screen Show (4:3)</PresentationFormat>
  <Paragraphs>124</Paragraphs>
  <Slides>22</Slides>
  <Notes>0</Notes>
  <HiddenSlides>0</HiddenSlides>
  <MMClips>0</MMClips>
  <ScaleCrop>false</ScaleCrop>
  <HeadingPairs>
    <vt:vector size="4" baseType="variant">
      <vt:variant>
        <vt:lpstr>Design Template</vt:lpstr>
      </vt:variant>
      <vt:variant>
        <vt:i4>1</vt:i4>
      </vt:variant>
      <vt:variant>
        <vt:lpstr>Slide Titles</vt:lpstr>
      </vt:variant>
      <vt:variant>
        <vt:i4>22</vt:i4>
      </vt:variant>
    </vt:vector>
  </HeadingPairs>
  <TitlesOfParts>
    <vt:vector size="23" baseType="lpstr">
      <vt:lpstr>Office Theme</vt:lpstr>
      <vt:lpstr>Jesus through Faith and Culture The Gospel of Mark</vt:lpstr>
      <vt:lpstr>Origins and Background</vt:lpstr>
      <vt:lpstr>Synoptic Gospels: Literary Relationship</vt:lpstr>
      <vt:lpstr>Mark’s Interest in Christology</vt:lpstr>
      <vt:lpstr>The Shape of Mark</vt:lpstr>
      <vt:lpstr>The Prologue (1:1-13)</vt:lpstr>
      <vt:lpstr>Jesus as Messiah, Son of God</vt:lpstr>
      <vt:lpstr>Jesus as Messiah, Son of God</vt:lpstr>
      <vt:lpstr>Mark as Narrative Christology</vt:lpstr>
      <vt:lpstr>Mark as Narrative Christology</vt:lpstr>
      <vt:lpstr>The kingdom proclaimed (1:14-8:26)</vt:lpstr>
      <vt:lpstr>The kingdom proclaimed (1:14-8:26)</vt:lpstr>
      <vt:lpstr>The kingdom proclaimed (1:14-8:26)</vt:lpstr>
      <vt:lpstr>Secrecy Motif</vt:lpstr>
      <vt:lpstr>Turning-point (8:27-30)</vt:lpstr>
      <vt:lpstr>Turning-point (8:27-30)</vt:lpstr>
      <vt:lpstr>The Suffering and Crucified Messiah</vt:lpstr>
      <vt:lpstr>Jesus as Son of Man</vt:lpstr>
      <vt:lpstr>The road to Jerusalem (8:31-15:39)</vt:lpstr>
      <vt:lpstr>From Concealment to Disclosure</vt:lpstr>
      <vt:lpstr>The ‘End’ of Mark’s Christology</vt:lpstr>
      <vt:lpstr>Epilogue (15:40-16:8)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Jesus through Faith and Culture</dc:title>
  <dc:creator>Catrin Williams</dc:creator>
  <cp:lastModifiedBy>Catrin Williams</cp:lastModifiedBy>
  <cp:revision>30</cp:revision>
  <dcterms:created xsi:type="dcterms:W3CDTF">2014-02-18T17:45:00Z</dcterms:created>
  <dcterms:modified xsi:type="dcterms:W3CDTF">2014-02-18T20:45:11Z</dcterms:modified>
</cp:coreProperties>
</file>