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3" r:id="rId1"/>
  </p:sldMasterIdLst>
  <p:notesMasterIdLst>
    <p:notesMasterId r:id="rId33"/>
  </p:notesMasterIdLst>
  <p:sldIdLst>
    <p:sldId id="256" r:id="rId2"/>
    <p:sldId id="257" r:id="rId3"/>
    <p:sldId id="288" r:id="rId4"/>
    <p:sldId id="258" r:id="rId5"/>
    <p:sldId id="287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89" r:id="rId18"/>
    <p:sldId id="273" r:id="rId19"/>
    <p:sldId id="274" r:id="rId20"/>
    <p:sldId id="275" r:id="rId21"/>
    <p:sldId id="276" r:id="rId22"/>
    <p:sldId id="290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3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42" autoAdjust="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920" y="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52AC23-47FD-4FE1-998D-072214DAD845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A1C085-FE60-4932-9625-57CF9FE44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53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1C085-FE60-4932-9625-57CF9FE44A1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829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A1C085-FE60-4932-9625-57CF9FE44A1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45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51" y="240411"/>
            <a:ext cx="8109800" cy="7838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700" dirty="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351" y="998185"/>
            <a:ext cx="8109800" cy="54150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7231" y="1606318"/>
            <a:ext cx="8451634" cy="479145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FC4771-5A22-2E68-AB04-0949D0A15B66}"/>
              </a:ext>
            </a:extLst>
          </p:cNvPr>
          <p:cNvCxnSpPr>
            <a:cxnSpLocks/>
          </p:cNvCxnSpPr>
          <p:nvPr/>
        </p:nvCxnSpPr>
        <p:spPr>
          <a:xfrm flipH="1">
            <a:off x="0" y="159971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A95C5A-6D75-9E1D-C459-7F2022E84F55}"/>
              </a:ext>
            </a:extLst>
          </p:cNvPr>
          <p:cNvCxnSpPr>
            <a:cxnSpLocks/>
          </p:cNvCxnSpPr>
          <p:nvPr/>
        </p:nvCxnSpPr>
        <p:spPr>
          <a:xfrm>
            <a:off x="3429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ED5AC1-9F96-A868-7F45-523BF1A45E7C}"/>
              </a:ext>
            </a:extLst>
          </p:cNvPr>
          <p:cNvCxnSpPr>
            <a:cxnSpLocks/>
          </p:cNvCxnSpPr>
          <p:nvPr/>
        </p:nvCxnSpPr>
        <p:spPr>
          <a:xfrm>
            <a:off x="88011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E1F764-5B01-7711-9CF1-7EA13A629701}"/>
              </a:ext>
            </a:extLst>
          </p:cNvPr>
          <p:cNvCxnSpPr>
            <a:cxnSpLocks/>
          </p:cNvCxnSpPr>
          <p:nvPr/>
        </p:nvCxnSpPr>
        <p:spPr>
          <a:xfrm flipH="1">
            <a:off x="0" y="6396171"/>
            <a:ext cx="9144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836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13304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2004291"/>
            <a:ext cx="7886700" cy="41726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35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6D044F-5574-D6D7-2A47-5069E411C22F}"/>
              </a:ext>
            </a:extLst>
          </p:cNvPr>
          <p:cNvCxnSpPr>
            <a:cxnSpLocks/>
          </p:cNvCxnSpPr>
          <p:nvPr/>
        </p:nvCxnSpPr>
        <p:spPr>
          <a:xfrm flipH="1">
            <a:off x="0" y="1825625"/>
            <a:ext cx="915772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696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9334" y="1480213"/>
            <a:ext cx="2886848" cy="2871351"/>
          </a:xfrm>
        </p:spPr>
        <p:txBody>
          <a:bodyPr anchor="ctr">
            <a:normAutofit/>
          </a:bodyPr>
          <a:lstStyle>
            <a:lvl1pPr algn="ctr">
              <a:defRPr sz="27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9335" y="5410441"/>
            <a:ext cx="2886846" cy="10682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03311" cy="6859634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72126" y="6445998"/>
            <a:ext cx="221659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9988" y="6445998"/>
            <a:ext cx="101479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BE003B-9AA9-5AAB-16A3-CC8CD5997AAA}"/>
              </a:ext>
            </a:extLst>
          </p:cNvPr>
          <p:cNvCxnSpPr>
            <a:cxnSpLocks/>
          </p:cNvCxnSpPr>
          <p:nvPr/>
        </p:nvCxnSpPr>
        <p:spPr>
          <a:xfrm flipH="1">
            <a:off x="5405101" y="5031087"/>
            <a:ext cx="3738899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CBC2A1-BC50-27CD-C764-435FA7A59ABD}"/>
              </a:ext>
            </a:extLst>
          </p:cNvPr>
          <p:cNvCxnSpPr>
            <a:cxnSpLocks/>
          </p:cNvCxnSpPr>
          <p:nvPr/>
        </p:nvCxnSpPr>
        <p:spPr>
          <a:xfrm>
            <a:off x="540510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33484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7167" y="1246912"/>
            <a:ext cx="6689667" cy="3050766"/>
          </a:xfrm>
        </p:spPr>
        <p:txBody>
          <a:bodyPr anchor="ctr">
            <a:normAutofit/>
          </a:bodyPr>
          <a:lstStyle>
            <a:lvl1pPr algn="ctr">
              <a:defRPr sz="405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8534" y="5345200"/>
            <a:ext cx="5466934" cy="118403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35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C4A186-7A3C-2849-F4A7-5B5565EB29E6}"/>
              </a:ext>
            </a:extLst>
          </p:cNvPr>
          <p:cNvCxnSpPr>
            <a:cxnSpLocks/>
          </p:cNvCxnSpPr>
          <p:nvPr/>
        </p:nvCxnSpPr>
        <p:spPr>
          <a:xfrm flipH="1">
            <a:off x="0" y="5016433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0C7E87E-EC44-47F9-6172-5EEA03DE5D87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5434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2D6AD5-6168-B411-89A9-90C82303B25C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C6DA0-2CB8-AFC5-DB06-AB9235983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838087"/>
            <a:ext cx="6699490" cy="3312544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4950" cap="all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16A9F-28B9-2207-66D3-D952EB7EC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-789870"/>
            <a:ext cx="7886700" cy="638352"/>
          </a:xfrm>
        </p:spPr>
        <p:txBody>
          <a:bodyPr>
            <a:normAutofit/>
          </a:bodyPr>
          <a:lstStyle>
            <a:lvl1pPr marL="0" indent="0">
              <a:buNone/>
              <a:defRPr sz="1500">
                <a:solidFill>
                  <a:schemeClr val="bg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3F77F-C41D-1011-B9F4-A5DE814F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81331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CD507-925C-84B3-8F49-9F3B91209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3B4AE-32E8-CAFF-4A3C-6CBE4FFF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BFA0DE8-9E4B-D747-CB64-14B8DEDC02EA}"/>
              </a:ext>
            </a:extLst>
          </p:cNvPr>
          <p:cNvCxnSpPr>
            <a:cxnSpLocks/>
          </p:cNvCxnSpPr>
          <p:nvPr/>
        </p:nvCxnSpPr>
        <p:spPr>
          <a:xfrm flipH="1">
            <a:off x="0" y="1367580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EB75EB-F27E-271A-C843-4096E1F19057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414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02D18C4-A1A8-6CA4-B4A2-0E9791DC7F7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463362"/>
            <a:ext cx="8341880" cy="1162632"/>
          </a:xfrm>
        </p:spPr>
        <p:txBody>
          <a:bodyPr anchor="ctr">
            <a:normAutofit/>
          </a:bodyPr>
          <a:lstStyle>
            <a:lvl1pPr>
              <a:defRPr sz="54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09314" y="2249592"/>
            <a:ext cx="4575467" cy="3787062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500" dirty="0">
                <a:solidFill>
                  <a:schemeClr val="tx2"/>
                </a:solidFill>
              </a:defRPr>
            </a:lvl1pPr>
            <a:lvl2pPr marL="428625" indent="-257175">
              <a:buFont typeface="+mj-lt"/>
              <a:buAutoNum type="arabicPeriod"/>
              <a:defRPr lang="en-US" sz="1350" dirty="0">
                <a:solidFill>
                  <a:schemeClr val="tx2"/>
                </a:solidFill>
              </a:defRPr>
            </a:lvl2pPr>
            <a:lvl3pPr marL="600075" indent="-257175">
              <a:buFont typeface="+mj-lt"/>
              <a:buAutoNum type="arabicPeriod"/>
              <a:defRPr lang="en-US" sz="1200" dirty="0">
                <a:solidFill>
                  <a:schemeClr val="tx2"/>
                </a:solidFill>
              </a:defRPr>
            </a:lvl3pPr>
            <a:lvl4pPr marL="77152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4pPr>
            <a:lvl5pPr marL="94297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9144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0535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0D0A563-F018-FFF1-B911-D69E42CEEAA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463362"/>
            <a:ext cx="8347709" cy="1162632"/>
          </a:xfrm>
        </p:spPr>
        <p:txBody>
          <a:bodyPr anchor="ctr">
            <a:normAutofit/>
          </a:bodyPr>
          <a:lstStyle>
            <a:lvl1pPr>
              <a:defRPr sz="54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DA2B1BE-7DDF-C8B4-6A46-21B5A0257D0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6273" y="1830709"/>
            <a:ext cx="3990797" cy="456392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84914" y="2191026"/>
            <a:ext cx="4299867" cy="389480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500" dirty="0">
                <a:solidFill>
                  <a:schemeClr val="tx2"/>
                </a:solidFill>
              </a:defRPr>
            </a:lvl1pPr>
            <a:lvl2pPr marL="428625" indent="-257175">
              <a:buFont typeface="+mj-lt"/>
              <a:buAutoNum type="arabicPeriod"/>
              <a:defRPr lang="en-US" sz="1350" dirty="0">
                <a:solidFill>
                  <a:schemeClr val="tx2"/>
                </a:solidFill>
              </a:defRPr>
            </a:lvl2pPr>
            <a:lvl3pPr marL="600075" indent="-257175">
              <a:buFont typeface="+mj-lt"/>
              <a:buAutoNum type="arabicPeriod"/>
              <a:defRPr lang="en-US" sz="1200" dirty="0">
                <a:solidFill>
                  <a:schemeClr val="tx2"/>
                </a:solidFill>
              </a:defRPr>
            </a:lvl3pPr>
            <a:lvl4pPr marL="77152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4pPr>
            <a:lvl5pPr marL="942975" indent="-257175">
              <a:buFont typeface="+mj-lt"/>
              <a:buAutoNum type="arabicPeriod"/>
              <a:defRPr lang="en-US" sz="105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9144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5DD64E6-257D-65B2-D2A7-6A1002E1E580}"/>
              </a:ext>
            </a:extLst>
          </p:cNvPr>
          <p:cNvCxnSpPr>
            <a:cxnSpLocks/>
          </p:cNvCxnSpPr>
          <p:nvPr/>
        </p:nvCxnSpPr>
        <p:spPr>
          <a:xfrm>
            <a:off x="3990799" y="1822346"/>
            <a:ext cx="0" cy="5035655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9617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721299"/>
            <a:ext cx="2767445" cy="1486906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8387" y="2780148"/>
            <a:ext cx="4925287" cy="3359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5C1EC-3A2D-2E51-65A6-6155B3776C4A}"/>
              </a:ext>
            </a:extLst>
          </p:cNvPr>
          <p:cNvCxnSpPr>
            <a:cxnSpLocks/>
          </p:cNvCxnSpPr>
          <p:nvPr/>
        </p:nvCxnSpPr>
        <p:spPr>
          <a:xfrm flipH="1">
            <a:off x="0" y="2397979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97FEE4-9B7E-CE58-4AA3-EC6E3E1861F3}"/>
              </a:ext>
            </a:extLst>
          </p:cNvPr>
          <p:cNvCxnSpPr>
            <a:cxnSpLocks/>
          </p:cNvCxnSpPr>
          <p:nvPr/>
        </p:nvCxnSpPr>
        <p:spPr>
          <a:xfrm>
            <a:off x="335193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75826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360">
          <p15:clr>
            <a:srgbClr val="FBAE40"/>
          </p15:clr>
        </p15:guide>
        <p15:guide id="4" pos="2928">
          <p15:clr>
            <a:srgbClr val="FBAE40"/>
          </p15:clr>
        </p15:guide>
        <p15:guide id="5" pos="47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720473"/>
            <a:ext cx="2748080" cy="386405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762" y="720473"/>
            <a:ext cx="4732020" cy="5303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AC6891-86BE-FF41-E94E-AB97BFFB2322}"/>
              </a:ext>
            </a:extLst>
          </p:cNvPr>
          <p:cNvCxnSpPr>
            <a:cxnSpLocks/>
          </p:cNvCxnSpPr>
          <p:nvPr/>
        </p:nvCxnSpPr>
        <p:spPr>
          <a:xfrm>
            <a:off x="348259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51E503-5C8D-3CDA-5CC2-A56B4F2A619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83704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997" y="559483"/>
            <a:ext cx="5119156" cy="100965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"/>
            <a:ext cx="3316457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3996" y="2083837"/>
            <a:ext cx="5119159" cy="4032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8585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331780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3319152" y="1810995"/>
            <a:ext cx="5812654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2623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4483" y="669386"/>
            <a:ext cx="542356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746" y="-5468"/>
            <a:ext cx="3008877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484" y="1812386"/>
            <a:ext cx="5423555" cy="44238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1" y="6445998"/>
            <a:ext cx="255600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3006909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566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680728"/>
            <a:ext cx="546080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823729"/>
            <a:ext cx="5460796" cy="442385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46617" y="-6369"/>
            <a:ext cx="2997384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6141215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705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678485"/>
            <a:ext cx="4777028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821484"/>
            <a:ext cx="4770673" cy="42921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57826" y="-8466"/>
            <a:ext cx="3686171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5452506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6637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458146"/>
            <a:ext cx="3000373" cy="16797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2272881"/>
            <a:ext cx="3000373" cy="37894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639992" y="1"/>
            <a:ext cx="5504007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300037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363699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97271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4942" y="458145"/>
            <a:ext cx="2932152" cy="148587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5451297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4941" y="2463790"/>
            <a:ext cx="2932151" cy="356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A67EAFE-BA64-2156-9780-AA400F6F3026}"/>
              </a:ext>
            </a:extLst>
          </p:cNvPr>
          <p:cNvCxnSpPr>
            <a:cxnSpLocks/>
          </p:cNvCxnSpPr>
          <p:nvPr/>
        </p:nvCxnSpPr>
        <p:spPr>
          <a:xfrm>
            <a:off x="545351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F2342-86AA-3EA4-EB3B-2DB8D68315E6}"/>
              </a:ext>
            </a:extLst>
          </p:cNvPr>
          <p:cNvCxnSpPr>
            <a:cxnSpLocks/>
          </p:cNvCxnSpPr>
          <p:nvPr/>
        </p:nvCxnSpPr>
        <p:spPr>
          <a:xfrm flipH="1">
            <a:off x="5420565" y="2212509"/>
            <a:ext cx="370149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2691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3959530"/>
            <a:ext cx="2634307" cy="219986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B441162-7125-E1E0-1B82-FCC1AB84227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43" y="0"/>
            <a:ext cx="9144000" cy="364897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2710" y="3959530"/>
            <a:ext cx="5258387" cy="236954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1" y="6445998"/>
            <a:ext cx="265747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FF81FBD-8D67-B5E4-E22E-74E98EF89F80}"/>
              </a:ext>
            </a:extLst>
          </p:cNvPr>
          <p:cNvCxnSpPr>
            <a:cxnSpLocks/>
          </p:cNvCxnSpPr>
          <p:nvPr/>
        </p:nvCxnSpPr>
        <p:spPr>
          <a:xfrm>
            <a:off x="3217658" y="3648976"/>
            <a:ext cx="0" cy="3209024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92870-1B48-2935-21E8-3BC6F474C661}"/>
              </a:ext>
            </a:extLst>
          </p:cNvPr>
          <p:cNvCxnSpPr>
            <a:cxnSpLocks/>
          </p:cNvCxnSpPr>
          <p:nvPr/>
        </p:nvCxnSpPr>
        <p:spPr>
          <a:xfrm flipH="1">
            <a:off x="-643" y="3654706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87541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377072"/>
            <a:ext cx="3718559" cy="122548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42183"/>
            <a:ext cx="4318629" cy="454645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107" y="377072"/>
            <a:ext cx="4168991" cy="579748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4318631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1842182"/>
            <a:ext cx="4318631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83454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4407360"/>
            <a:ext cx="2657474" cy="173282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466599"/>
            <a:ext cx="3345006" cy="3601433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9476" y="788705"/>
            <a:ext cx="5047961" cy="53858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65747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4068031"/>
            <a:ext cx="3345006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3345006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58D1-F636-9620-582E-41FBB707092B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7551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1F6A87-CC7B-D4BD-1F6A-C3948971C39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1540" y="5264780"/>
            <a:ext cx="7358634" cy="109728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10000"/>
              </a:lnSpc>
              <a:defRPr lang="en-US" sz="2100" cap="all" spc="75" baseline="0" dirty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70332" y="676656"/>
            <a:ext cx="840105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sz="2085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ADE133-B5D6-A1C0-6BC9-C723D008EC0E}"/>
              </a:ext>
            </a:extLst>
          </p:cNvPr>
          <p:cNvCxnSpPr>
            <a:cxnSpLocks/>
          </p:cNvCxnSpPr>
          <p:nvPr/>
        </p:nvCxnSpPr>
        <p:spPr>
          <a:xfrm flipH="1">
            <a:off x="0" y="5018669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74698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FB4D75-C478-D736-9A5A-B64DEA241030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486" y="-1133856"/>
            <a:ext cx="798957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69827" y="1493520"/>
            <a:ext cx="6604346" cy="3911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4050" b="0">
                <a:solidFill>
                  <a:schemeClr val="tx2"/>
                </a:solidFill>
                <a:latin typeface="+mj-lt"/>
              </a:defRPr>
            </a:lvl1pPr>
            <a:lvl2pPr marL="171450" indent="0" algn="ctr">
              <a:lnSpc>
                <a:spcPct val="110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2pPr>
            <a:lvl3pPr marL="342900" indent="0" algn="ctr">
              <a:lnSpc>
                <a:spcPct val="110000"/>
              </a:lnSpc>
              <a:buNone/>
              <a:defRPr sz="3300" b="0">
                <a:solidFill>
                  <a:schemeClr val="tx2"/>
                </a:solidFill>
                <a:latin typeface="+mj-lt"/>
              </a:defRPr>
            </a:lvl3pPr>
            <a:lvl4pPr marL="514350" indent="0" algn="ctr">
              <a:lnSpc>
                <a:spcPct val="110000"/>
              </a:lnSpc>
              <a:buNone/>
              <a:defRPr sz="3000" b="0">
                <a:solidFill>
                  <a:schemeClr val="tx2"/>
                </a:solidFill>
                <a:latin typeface="+mj-lt"/>
              </a:defRPr>
            </a:lvl4pPr>
            <a:lvl5pPr marL="685800" indent="0" algn="ctr">
              <a:lnSpc>
                <a:spcPct val="110000"/>
              </a:lnSpc>
              <a:buNone/>
              <a:defRPr sz="27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547212-589F-3A5C-2FF7-4E576B86E3A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E2472-A2D0-B3C4-1592-E709B2EC9AD6}"/>
              </a:ext>
            </a:extLst>
          </p:cNvPr>
          <p:cNvCxnSpPr>
            <a:cxnSpLocks/>
          </p:cNvCxnSpPr>
          <p:nvPr/>
        </p:nvCxnSpPr>
        <p:spPr>
          <a:xfrm>
            <a:off x="3429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F95E0B8-C6C3-8095-D53F-FB618E39D7CE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D2DF78-237E-1E21-906C-273460F55F55}"/>
              </a:ext>
            </a:extLst>
          </p:cNvPr>
          <p:cNvCxnSpPr>
            <a:cxnSpLocks/>
          </p:cNvCxnSpPr>
          <p:nvPr/>
        </p:nvCxnSpPr>
        <p:spPr>
          <a:xfrm>
            <a:off x="88011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90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7DCC75-46A1-9953-9459-89672E9805A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71576" y="5549186"/>
            <a:ext cx="6899672" cy="6531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350" b="1" cap="all" spc="75" baseline="0">
                <a:solidFill>
                  <a:schemeClr val="accent4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6EB602-83B2-B4EE-7805-FB94B774766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171576" y="823914"/>
            <a:ext cx="6899672" cy="3614737"/>
          </a:xfrm>
        </p:spPr>
        <p:txBody>
          <a:bodyPr anchor="ctr">
            <a:normAutofit/>
          </a:bodyPr>
          <a:lstStyle>
            <a:lvl1pPr marL="137160" indent="-137160">
              <a:buNone/>
              <a:defRPr sz="300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35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1338F2-C5CE-45A7-7748-138B348BA1E7}"/>
              </a:ext>
            </a:extLst>
          </p:cNvPr>
          <p:cNvCxnSpPr>
            <a:cxnSpLocks/>
          </p:cNvCxnSpPr>
          <p:nvPr/>
        </p:nvCxnSpPr>
        <p:spPr>
          <a:xfrm>
            <a:off x="342900" y="0"/>
            <a:ext cx="0" cy="685800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4CFB94-8AB3-65DB-0B12-EC4F7DAAEBF7}"/>
              </a:ext>
            </a:extLst>
          </p:cNvPr>
          <p:cNvCxnSpPr>
            <a:cxnSpLocks/>
          </p:cNvCxnSpPr>
          <p:nvPr/>
        </p:nvCxnSpPr>
        <p:spPr>
          <a:xfrm flipH="1">
            <a:off x="0" y="5043721"/>
            <a:ext cx="9144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6213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27BF6-CDFA-AAF4-F7FD-F4F8D06FF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75309"/>
            <a:ext cx="8458200" cy="914400"/>
          </a:xfrm>
        </p:spPr>
        <p:txBody>
          <a:bodyPr anchor="ctr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B1904-05A3-AF54-90B7-8B4E5E9BFC6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1710" y="1677989"/>
            <a:ext cx="3886200" cy="44989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D15555F-2C1E-04D7-CE37-D06ABFB5685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914900" y="1677988"/>
            <a:ext cx="3885010" cy="44989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8197-F703-726D-4372-C7520052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FAA39-5E1E-3A94-5A04-C36BA19E3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80595-19B6-01B9-FCF5-F94B0C1BB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2C5098A-8A29-951C-ABCF-B4C329C3A94F}"/>
              </a:ext>
            </a:extLst>
          </p:cNvPr>
          <p:cNvCxnSpPr>
            <a:cxnSpLocks/>
          </p:cNvCxnSpPr>
          <p:nvPr/>
        </p:nvCxnSpPr>
        <p:spPr>
          <a:xfrm>
            <a:off x="4572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4A1D01-2B46-73F0-8DC7-926AA95F7DFC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915003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48405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F27A1-B3E2-4312-9475-76586DB1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" y="276838"/>
            <a:ext cx="8455914" cy="914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D6984-5D8F-6F35-3DC2-352D46E75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2899" y="1475623"/>
            <a:ext cx="3888486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350" b="0" cap="all" spc="120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D5136-48A0-D788-8CE2-627309A00EC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42900" y="2522539"/>
            <a:ext cx="3883819" cy="38068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7CEA6-7FDB-2A72-485B-D38A79C18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17186" y="1475622"/>
            <a:ext cx="3888486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350" b="0" cap="all" spc="120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C4D723F-4492-3B3B-CE74-0959714EEB1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917282" y="2522539"/>
            <a:ext cx="3881437" cy="38068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FA108E0-63AE-4B5C-404F-AD0FEC4AB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2E2EB77-3CF8-CDC9-D0D4-1AC07FC5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918C09E-FCA3-F1F6-7408-40D98FCE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4F547E-1AC1-2FFD-3E17-DC3F25B07823}"/>
              </a:ext>
            </a:extLst>
          </p:cNvPr>
          <p:cNvCxnSpPr>
            <a:cxnSpLocks/>
          </p:cNvCxnSpPr>
          <p:nvPr/>
        </p:nvCxnSpPr>
        <p:spPr>
          <a:xfrm>
            <a:off x="4572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95E25D-D4B1-2002-F8AB-8B987C1683D9}"/>
              </a:ext>
            </a:extLst>
          </p:cNvPr>
          <p:cNvCxnSpPr>
            <a:cxnSpLocks/>
          </p:cNvCxnSpPr>
          <p:nvPr/>
        </p:nvCxnSpPr>
        <p:spPr>
          <a:xfrm flipH="1">
            <a:off x="0" y="2268129"/>
            <a:ext cx="9144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35EA16-C700-BA75-F075-2E4BC3EAFBE2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915003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30741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2C1-DD73-A90F-46E0-33A4D558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8C10-87B8-01D2-2FEE-DAC41B9C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5E57E-7F73-3825-2158-80859BAD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634BF-792D-AC8C-B0E0-492263401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89367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51370D-0A93-44DD-E049-EF3265B7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F00A2-5853-30A7-62F5-7C7CB5A22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E97DA-A7DF-E3FF-8937-F6A36D17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7132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319627-2791-E32D-91B0-857B27F822F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034474"/>
            <a:ext cx="8341881" cy="1993399"/>
          </a:xfrm>
        </p:spPr>
        <p:txBody>
          <a:bodyPr anchor="b">
            <a:normAutofit/>
          </a:bodyPr>
          <a:lstStyle>
            <a:lvl1pPr>
              <a:defRPr sz="45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2900" y="3528207"/>
            <a:ext cx="8341882" cy="275425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171450" indent="0">
              <a:buNone/>
              <a:defRPr lang="en-US" dirty="0">
                <a:solidFill>
                  <a:schemeClr val="tx2"/>
                </a:solidFill>
              </a:defRPr>
            </a:lvl2pPr>
            <a:lvl3pPr marL="342900" indent="0">
              <a:buNone/>
              <a:defRPr lang="en-US" dirty="0">
                <a:solidFill>
                  <a:schemeClr val="tx2"/>
                </a:solidFill>
              </a:defRPr>
            </a:lvl3pPr>
            <a:lvl4pPr marL="514350" indent="0">
              <a:buNone/>
              <a:defRPr lang="en-US" dirty="0">
                <a:solidFill>
                  <a:schemeClr val="tx2"/>
                </a:solidFill>
              </a:defRPr>
            </a:lvl4pPr>
            <a:lvl5pPr marL="6858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9144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0138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CD7571-736E-B4CB-34E0-C8B31B5A98C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1034474"/>
            <a:ext cx="5076145" cy="1993399"/>
          </a:xfrm>
        </p:spPr>
        <p:txBody>
          <a:bodyPr anchor="b">
            <a:normAutofit/>
          </a:bodyPr>
          <a:lstStyle>
            <a:lvl1pPr>
              <a:defRPr sz="45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2900" y="3528207"/>
            <a:ext cx="5076145" cy="1794899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171450" indent="0">
              <a:buNone/>
              <a:defRPr lang="en-US" dirty="0">
                <a:solidFill>
                  <a:schemeClr val="tx2"/>
                </a:solidFill>
              </a:defRPr>
            </a:lvl2pPr>
            <a:lvl3pPr marL="342900" indent="0">
              <a:buNone/>
              <a:defRPr lang="en-US" dirty="0">
                <a:solidFill>
                  <a:schemeClr val="tx2"/>
                </a:solidFill>
              </a:defRPr>
            </a:lvl3pPr>
            <a:lvl4pPr marL="514350" indent="0">
              <a:buNone/>
              <a:defRPr lang="en-US" dirty="0">
                <a:solidFill>
                  <a:schemeClr val="tx2"/>
                </a:solidFill>
              </a:defRPr>
            </a:lvl4pPr>
            <a:lvl5pPr marL="6858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900" y="6445998"/>
            <a:ext cx="296197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9144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0734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5" y="1981201"/>
            <a:ext cx="4420137" cy="2921253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4744" y="4902455"/>
            <a:ext cx="3673527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200" cap="none" baseline="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593" y="251848"/>
            <a:ext cx="244246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5593" y="6341920"/>
            <a:ext cx="1354846" cy="365125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3087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6610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57148D-D60C-3359-4AC2-15A43E221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533401"/>
            <a:ext cx="7886700" cy="1157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731C-FCAE-A05A-5A11-57005B86A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290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52E70-B2DF-717F-6373-70A688FAD8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42900" y="6445998"/>
            <a:ext cx="29619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215E5-6146-14C5-665E-EF04630DC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03196" y="6445998"/>
            <a:ext cx="13815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8FA3A-8706-3F4B-41CC-B024431F6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01100" y="6445998"/>
            <a:ext cx="342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12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  <p:sldLayoutId id="2147483936" r:id="rId13"/>
    <p:sldLayoutId id="2147483937" r:id="rId14"/>
    <p:sldLayoutId id="2147483938" r:id="rId15"/>
    <p:sldLayoutId id="2147483939" r:id="rId16"/>
    <p:sldLayoutId id="2147483940" r:id="rId17"/>
    <p:sldLayoutId id="2147483941" r:id="rId18"/>
    <p:sldLayoutId id="2147483942" r:id="rId19"/>
    <p:sldLayoutId id="2147483943" r:id="rId20"/>
    <p:sldLayoutId id="2147483944" r:id="rId21"/>
    <p:sldLayoutId id="2147483945" r:id="rId22"/>
    <p:sldLayoutId id="2147483946" r:id="rId23"/>
    <p:sldLayoutId id="2147483947" r:id="rId24"/>
    <p:sldLayoutId id="2147483948" r:id="rId25"/>
    <p:sldLayoutId id="2147483949" r:id="rId26"/>
    <p:sldLayoutId id="2147483950" r:id="rId27"/>
    <p:sldLayoutId id="2147483951" r:id="rId28"/>
    <p:sldLayoutId id="2147483952" r:id="rId29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Font typeface="Arial" panose="020B0604020202020204" pitchFamily="34" charset="0"/>
        <a:buChar char="•"/>
        <a:defRPr sz="1350" kern="1200">
          <a:solidFill>
            <a:schemeClr val="tx2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2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2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2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08">
          <p15:clr>
            <a:srgbClr val="F26B43"/>
          </p15:clr>
        </p15:guide>
        <p15:guide id="3" pos="4872">
          <p15:clr>
            <a:srgbClr val="F26B43"/>
          </p15:clr>
        </p15:guide>
        <p15:guide id="4" pos="5160">
          <p15:clr>
            <a:srgbClr val="F26B43"/>
          </p15:clr>
        </p15:guide>
        <p15:guide id="5" pos="2520">
          <p15:clr>
            <a:srgbClr val="F26B43"/>
          </p15:clr>
        </p15:guide>
        <p15:guide id="6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125B440-6750-5279-8C9E-2ACABFA74986}"/>
              </a:ext>
            </a:extLst>
          </p:cNvPr>
          <p:cNvSpPr/>
          <p:nvPr/>
        </p:nvSpPr>
        <p:spPr>
          <a:xfrm>
            <a:off x="0" y="0"/>
            <a:ext cx="9144000" cy="6867537"/>
          </a:xfrm>
          <a:prstGeom prst="rect">
            <a:avLst/>
          </a:prstGeom>
          <a:blipFill dpi="0" rotWithShape="1">
            <a:blip r:embed="rId2">
              <a:alphaModFix amt="31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737" y="182880"/>
            <a:ext cx="8833104" cy="3575303"/>
          </a:xfrm>
        </p:spPr>
        <p:txBody>
          <a:bodyPr>
            <a:normAutofit/>
          </a:bodyPr>
          <a:lstStyle/>
          <a:p>
            <a:pPr algn="ctr"/>
            <a:r>
              <a:rPr sz="2800" dirty="0"/>
              <a:t>LCLM4003</a:t>
            </a:r>
            <a:r>
              <a:rPr lang="en-GB" sz="2800" dirty="0"/>
              <a:t>/Assignment 2</a:t>
            </a:r>
            <a:br>
              <a:rPr lang="en-GB" sz="2800" dirty="0"/>
            </a:br>
            <a:br>
              <a:rPr lang="en-GB" sz="2800" dirty="0"/>
            </a:br>
            <a:r>
              <a:rPr dirty="0"/>
              <a:t>Effective Teamwork </a:t>
            </a:r>
            <a:br>
              <a:rPr lang="en-GB" dirty="0"/>
            </a:br>
            <a:r>
              <a:rPr dirty="0"/>
              <a:t>and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dirty="0"/>
              <a:t>Tarcísio Duarte 2526068</a:t>
            </a:r>
          </a:p>
          <a:p>
            <a:r>
              <a:rPr dirty="0"/>
              <a:t>Shaheed Khan 2528092</a:t>
            </a:r>
          </a:p>
          <a:p>
            <a:r>
              <a:rPr lang="en-GB" dirty="0"/>
              <a:t>Olusola</a:t>
            </a:r>
            <a:r>
              <a:rPr dirty="0"/>
              <a:t> Ogunleye 2526510</a:t>
            </a:r>
          </a:p>
          <a:p>
            <a:r>
              <a:rPr dirty="0"/>
              <a:t>Bruna C. Calixto 2531554</a:t>
            </a:r>
          </a:p>
          <a:p>
            <a:r>
              <a:rPr dirty="0"/>
              <a:t>Jorge Domingos 2526511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839405"/>
          </a:xfrm>
        </p:spPr>
        <p:txBody>
          <a:bodyPr/>
          <a:lstStyle/>
          <a:p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1879134"/>
            <a:ext cx="7886700" cy="4618645"/>
          </a:xfrm>
        </p:spPr>
        <p:txBody>
          <a:bodyPr>
            <a:noAutofit/>
          </a:bodyPr>
          <a:lstStyle/>
          <a:p>
            <a:pPr>
              <a:defRPr sz="2200"/>
            </a:pPr>
            <a:r>
              <a:rPr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2200"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1 -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 Noise –Bruna</a:t>
            </a:r>
          </a:p>
          <a:p>
            <a:pPr>
              <a:defRPr sz="2200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2 - Language / Communication -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Shaheed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defRPr sz="2200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3 - Age / Generational -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Olusola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2200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4 - Cultural - Tarcisio</a:t>
            </a:r>
          </a:p>
          <a:p>
            <a:pPr>
              <a:defRPr sz="2200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5 - Emotional - Jorge</a:t>
            </a:r>
          </a:p>
          <a:p>
            <a:pPr>
              <a:defRPr sz="2200"/>
            </a:pPr>
            <a:r>
              <a:rPr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>
              <a:defRPr sz="2200"/>
            </a:pPr>
            <a:r>
              <a:rPr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  <a:p>
            <a:pPr>
              <a:defRPr sz="2200"/>
            </a:pPr>
            <a:r>
              <a:rPr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72D48-8712-8A62-3824-1163A6508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Presentation Covers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3171C-E7E9-6688-9F11-309A64C74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Context: communication problems at Flight Foods Ltd, a ready-meal manufacturer for airlines.</a:t>
            </a:r>
            <a:endParaRPr lang="en-US" sz="16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communication barriers identified in the case study affecting floor manager Gary and his team.</a:t>
            </a:r>
            <a:endParaRPr lang="en-US" sz="16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of each barrier using Shannon and Weaver's, Berlo's SMCR, and Schramm's communication models.</a:t>
            </a:r>
            <a:endParaRPr lang="en-US" sz="16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solutions for how Gary could overcome each barrier.</a:t>
            </a:r>
            <a:endParaRPr lang="en-US" sz="16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6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overall conclusion and a Harvard-referenced source list.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061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846787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 Noise -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b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1946246"/>
            <a:ext cx="7886700" cy="4664279"/>
          </a:xfrm>
        </p:spPr>
        <p:txBody>
          <a:bodyPr/>
          <a:lstStyle/>
          <a:p>
            <a:pPr>
              <a:defRPr sz="2200"/>
            </a:pPr>
            <a:r>
              <a:rPr lang="en-GB" dirty="0"/>
              <a:t> Old machines create loud noise.</a:t>
            </a:r>
          </a:p>
          <a:p>
            <a:pPr>
              <a:defRPr sz="2200"/>
            </a:pPr>
            <a:r>
              <a:rPr lang="en-GB" dirty="0"/>
              <a:t> Staff cannot hear instructions.</a:t>
            </a:r>
          </a:p>
          <a:p>
            <a:pPr>
              <a:defRPr sz="2200"/>
            </a:pPr>
            <a:r>
              <a:rPr lang="en-GB" dirty="0"/>
              <a:t> Communication becomes difficult.</a:t>
            </a:r>
            <a:r>
              <a:rPr dirty="0"/>
              <a:t>.</a:t>
            </a:r>
          </a:p>
          <a:p>
            <a:pPr>
              <a:defRPr sz="2200"/>
            </a:pPr>
            <a:r>
              <a:rPr lang="en-GB" dirty="0"/>
              <a:t>Shannon &amp; Weaver </a:t>
            </a:r>
            <a:r>
              <a:rPr dirty="0"/>
              <a:t>used.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C92B6D-4130-F6E4-6EF9-6C73331CB9FF}"/>
              </a:ext>
            </a:extLst>
          </p:cNvPr>
          <p:cNvSpPr/>
          <p:nvPr/>
        </p:nvSpPr>
        <p:spPr>
          <a:xfrm>
            <a:off x="0" y="0"/>
            <a:ext cx="9144000" cy="6610525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258E18A-3FCA-740E-F75F-4EC8264261CF}"/>
              </a:ext>
            </a:extLst>
          </p:cNvPr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 dpi="0" rotWithShape="1">
            <a:blip r:embed="rId3">
              <a:alphaModFix amt="12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 0"/>
          <p:cNvSpPr/>
          <p:nvPr/>
        </p:nvSpPr>
        <p:spPr>
          <a:xfrm>
            <a:off x="411480" y="1097280"/>
            <a:ext cx="8298180" cy="24003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340312" y="1309878"/>
            <a:ext cx="8298180" cy="4800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25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Analysis</a:t>
            </a:r>
            <a:endParaRPr lang="en-US" sz="2250" dirty="0"/>
          </a:p>
        </p:txBody>
      </p:sp>
      <p:sp>
        <p:nvSpPr>
          <p:cNvPr id="4" name="Text 2"/>
          <p:cNvSpPr/>
          <p:nvPr/>
        </p:nvSpPr>
        <p:spPr>
          <a:xfrm>
            <a:off x="411480" y="2194560"/>
            <a:ext cx="425196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b="1" kern="0" spc="75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411480" y="2434590"/>
            <a:ext cx="4251960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Manager</a:t>
            </a: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11480" y="2914650"/>
            <a:ext cx="425196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b="1" kern="0" spc="75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411480" y="3120390"/>
            <a:ext cx="4251960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safety instructions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411480" y="3600450"/>
            <a:ext cx="4251960" cy="2057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b="1" kern="0" spc="75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NOISE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11480" y="3806190"/>
            <a:ext cx="4251960" cy="3429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noise blocks the message</a:t>
            </a:r>
            <a:r>
              <a:rPr lang="en-US" sz="1125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125" dirty="0"/>
          </a:p>
        </p:txBody>
      </p:sp>
      <p:sp>
        <p:nvSpPr>
          <p:cNvPr id="10" name="Shape 8"/>
          <p:cNvSpPr/>
          <p:nvPr/>
        </p:nvSpPr>
        <p:spPr>
          <a:xfrm>
            <a:off x="5486400" y="205740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554980" y="205740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Sender</a:t>
            </a:r>
            <a:endParaRPr lang="en-US" sz="1013" dirty="0"/>
          </a:p>
        </p:txBody>
      </p:sp>
      <p:sp>
        <p:nvSpPr>
          <p:cNvPr id="12" name="Text 10"/>
          <p:cNvSpPr/>
          <p:nvPr/>
        </p:nvSpPr>
        <p:spPr>
          <a:xfrm>
            <a:off x="5486400" y="248259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13" name="Shape 11"/>
          <p:cNvSpPr/>
          <p:nvPr/>
        </p:nvSpPr>
        <p:spPr>
          <a:xfrm>
            <a:off x="5486400" y="267462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554980" y="267462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sz="1013" dirty="0"/>
          </a:p>
        </p:txBody>
      </p:sp>
      <p:sp>
        <p:nvSpPr>
          <p:cNvPr id="15" name="Text 13"/>
          <p:cNvSpPr/>
          <p:nvPr/>
        </p:nvSpPr>
        <p:spPr>
          <a:xfrm>
            <a:off x="5486400" y="309981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16" name="Shape 14"/>
          <p:cNvSpPr/>
          <p:nvPr/>
        </p:nvSpPr>
        <p:spPr>
          <a:xfrm>
            <a:off x="5486400" y="329184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554980" y="329184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 (Speech)</a:t>
            </a:r>
            <a:endParaRPr lang="en-US" sz="1013" dirty="0"/>
          </a:p>
        </p:txBody>
      </p:sp>
      <p:sp>
        <p:nvSpPr>
          <p:cNvPr id="18" name="Text 16"/>
          <p:cNvSpPr/>
          <p:nvPr/>
        </p:nvSpPr>
        <p:spPr>
          <a:xfrm>
            <a:off x="5486400" y="371703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19" name="Shape 17"/>
          <p:cNvSpPr/>
          <p:nvPr/>
        </p:nvSpPr>
        <p:spPr>
          <a:xfrm>
            <a:off x="5486400" y="390906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FBEAE8"/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554980" y="390906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 Noise</a:t>
            </a:r>
            <a:endParaRPr lang="en-US" sz="1013" dirty="0"/>
          </a:p>
        </p:txBody>
      </p:sp>
      <p:sp>
        <p:nvSpPr>
          <p:cNvPr id="21" name="Text 19"/>
          <p:cNvSpPr/>
          <p:nvPr/>
        </p:nvSpPr>
        <p:spPr>
          <a:xfrm>
            <a:off x="5486400" y="4334256"/>
            <a:ext cx="3223260" cy="1920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975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▼</a:t>
            </a:r>
            <a:endParaRPr lang="en-US" sz="975" dirty="0"/>
          </a:p>
        </p:txBody>
      </p:sp>
      <p:sp>
        <p:nvSpPr>
          <p:cNvPr id="22" name="Shape 20"/>
          <p:cNvSpPr/>
          <p:nvPr/>
        </p:nvSpPr>
        <p:spPr>
          <a:xfrm>
            <a:off x="5486400" y="4526280"/>
            <a:ext cx="3223260" cy="425196"/>
          </a:xfrm>
          <a:prstGeom prst="roundRect">
            <a:avLst>
              <a:gd name="adj" fmla="val 9677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554980" y="4526280"/>
            <a:ext cx="3086100" cy="4251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13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 (Employees)</a:t>
            </a:r>
            <a:endParaRPr lang="en-US" sz="1013" dirty="0"/>
          </a:p>
        </p:txBody>
      </p:sp>
      <p:sp>
        <p:nvSpPr>
          <p:cNvPr id="24" name="Text 22"/>
          <p:cNvSpPr/>
          <p:nvPr/>
        </p:nvSpPr>
        <p:spPr>
          <a:xfrm>
            <a:off x="411480" y="5554980"/>
            <a:ext cx="4526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863" i="1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8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B12E141-FEC2-D491-A856-8DE873D56F78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34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0363"/>
            <a:ext cx="7886700" cy="1330325"/>
          </a:xfrm>
        </p:spPr>
        <p:txBody>
          <a:bodyPr>
            <a:normAutofit fontScale="90000"/>
          </a:bodyPr>
          <a:lstStyle/>
          <a:p>
            <a:br>
              <a:rPr lang="en-GB" sz="4800" dirty="0"/>
            </a:br>
            <a:br>
              <a:rPr lang="en-US" sz="4800" dirty="0"/>
            </a:br>
            <a:endParaRPr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3008313"/>
            <a:ext cx="7886700" cy="3168650"/>
          </a:xfrm>
        </p:spPr>
        <p:txBody>
          <a:bodyPr/>
          <a:lstStyle/>
          <a:p>
            <a:pPr marL="0" indent="0">
              <a:buNone/>
              <a:defRPr sz="2200"/>
            </a:pPr>
            <a:r>
              <a:rPr dirty="0"/>
              <a:t>.</a:t>
            </a: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B0AAEEEA-C8A0-41D7-C504-935F1D1A5FDF}"/>
              </a:ext>
            </a:extLst>
          </p:cNvPr>
          <p:cNvSpPr/>
          <p:nvPr/>
        </p:nvSpPr>
        <p:spPr>
          <a:xfrm>
            <a:off x="548640" y="1920240"/>
            <a:ext cx="6583680" cy="4572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0883CD-6844-2A83-3C71-7E809D62B6FB}"/>
              </a:ext>
            </a:extLst>
          </p:cNvPr>
          <p:cNvSpPr txBox="1"/>
          <p:nvPr/>
        </p:nvSpPr>
        <p:spPr>
          <a:xfrm>
            <a:off x="329184" y="681037"/>
            <a:ext cx="8613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 — How Gary Could Overcome This</a:t>
            </a:r>
            <a:endParaRPr lang="en-US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F534B-5AEB-32F1-7F2A-4EF8C54C374C}"/>
              </a:ext>
            </a:extLst>
          </p:cNvPr>
          <p:cNvSpPr txBox="1"/>
          <p:nvPr/>
        </p:nvSpPr>
        <p:spPr>
          <a:xfrm>
            <a:off x="438912" y="2066544"/>
            <a:ext cx="8375904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Replace or service the oldest, loudest machines.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Carry out regular equipment maintenance to lower noise levels.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Move briefings and training to a quiet area away from the factory floor.</a:t>
            </a:r>
            <a:endParaRPr lang="en-US" sz="2400" dirty="0"/>
          </a:p>
          <a:p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F114956-F9F8-4EFF-AB55-1F014C56637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>
              <a:alphaModFix amt="34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1400"/>
              </a:spcAft>
              <a:buSzPct val="100000"/>
            </a:pPr>
            <a:endParaRPr lang="en-GB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FDDCC98E-5A99-1824-05E2-C3F1B625A917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the Solution</a:t>
            </a:r>
            <a:endParaRPr lang="en-US" sz="3000" dirty="0"/>
          </a:p>
        </p:txBody>
      </p:sp>
      <p:sp>
        <p:nvSpPr>
          <p:cNvPr id="11" name="Shape 2">
            <a:extLst>
              <a:ext uri="{FF2B5EF4-FFF2-40B4-BE49-F238E27FC236}">
                <a16:creationId xmlns:a16="http://schemas.microsoft.com/office/drawing/2014/main" id="{C709BC26-2BD8-7175-476F-D63A7194B1DE}"/>
              </a:ext>
            </a:extLst>
          </p:cNvPr>
          <p:cNvSpPr/>
          <p:nvPr/>
        </p:nvSpPr>
        <p:spPr>
          <a:xfrm>
            <a:off x="232575" y="2014065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Manager</a:t>
            </a:r>
            <a:endParaRPr lang="en-US" dirty="0"/>
          </a:p>
          <a:p>
            <a:endParaRPr lang="en-GB" dirty="0"/>
          </a:p>
        </p:txBody>
      </p:sp>
      <p:sp>
        <p:nvSpPr>
          <p:cNvPr id="13" name="Shape 2">
            <a:extLst>
              <a:ext uri="{FF2B5EF4-FFF2-40B4-BE49-F238E27FC236}">
                <a16:creationId xmlns:a16="http://schemas.microsoft.com/office/drawing/2014/main" id="{EA51831E-85AA-B08A-980E-CDB199774AFD}"/>
              </a:ext>
            </a:extLst>
          </p:cNvPr>
          <p:cNvSpPr/>
          <p:nvPr/>
        </p:nvSpPr>
        <p:spPr>
          <a:xfrm>
            <a:off x="239532" y="5715001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 Understanding</a:t>
            </a:r>
            <a:endParaRPr lang="en-US" dirty="0"/>
          </a:p>
          <a:p>
            <a:endParaRPr lang="en-GB" dirty="0"/>
          </a:p>
        </p:txBody>
      </p:sp>
      <p:sp>
        <p:nvSpPr>
          <p:cNvPr id="15" name="Shape 2">
            <a:extLst>
              <a:ext uri="{FF2B5EF4-FFF2-40B4-BE49-F238E27FC236}">
                <a16:creationId xmlns:a16="http://schemas.microsoft.com/office/drawing/2014/main" id="{B313A8C4-5B92-CD0F-AD2B-2CC60D7311B1}"/>
              </a:ext>
            </a:extLst>
          </p:cNvPr>
          <p:cNvSpPr/>
          <p:nvPr/>
        </p:nvSpPr>
        <p:spPr>
          <a:xfrm>
            <a:off x="246489" y="4962807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</a:t>
            </a:r>
            <a:endParaRPr lang="en-GB" dirty="0"/>
          </a:p>
        </p:txBody>
      </p:sp>
      <p:sp>
        <p:nvSpPr>
          <p:cNvPr id="17" name="Shape 2">
            <a:extLst>
              <a:ext uri="{FF2B5EF4-FFF2-40B4-BE49-F238E27FC236}">
                <a16:creationId xmlns:a16="http://schemas.microsoft.com/office/drawing/2014/main" id="{56B30D5D-2AE1-EA7D-5F03-435AC1DB8BE4}"/>
              </a:ext>
            </a:extLst>
          </p:cNvPr>
          <p:cNvSpPr/>
          <p:nvPr/>
        </p:nvSpPr>
        <p:spPr>
          <a:xfrm>
            <a:off x="239532" y="4187554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CF3E7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b="1" dirty="0">
                <a:solidFill>
                  <a:srgbClr val="2E8B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Noise</a:t>
            </a:r>
            <a:endParaRPr lang="en-US" dirty="0"/>
          </a:p>
          <a:p>
            <a:endParaRPr lang="en-GB" dirty="0"/>
          </a:p>
        </p:txBody>
      </p:sp>
      <p:sp>
        <p:nvSpPr>
          <p:cNvPr id="19" name="Shape 2">
            <a:extLst>
              <a:ext uri="{FF2B5EF4-FFF2-40B4-BE49-F238E27FC236}">
                <a16:creationId xmlns:a16="http://schemas.microsoft.com/office/drawing/2014/main" id="{1D7AB810-5227-D0B0-A8C1-8E0AE20685FB}"/>
              </a:ext>
            </a:extLst>
          </p:cNvPr>
          <p:cNvSpPr/>
          <p:nvPr/>
        </p:nvSpPr>
        <p:spPr>
          <a:xfrm>
            <a:off x="246489" y="3521765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Speech</a:t>
            </a:r>
            <a:endParaRPr lang="en-GB" dirty="0"/>
          </a:p>
        </p:txBody>
      </p:sp>
      <p:sp>
        <p:nvSpPr>
          <p:cNvPr id="21" name="Shape 2">
            <a:extLst>
              <a:ext uri="{FF2B5EF4-FFF2-40B4-BE49-F238E27FC236}">
                <a16:creationId xmlns:a16="http://schemas.microsoft.com/office/drawing/2014/main" id="{D462183F-B110-EB85-F8E4-8BB9B37592DD}"/>
              </a:ext>
            </a:extLst>
          </p:cNvPr>
          <p:cNvSpPr/>
          <p:nvPr/>
        </p:nvSpPr>
        <p:spPr>
          <a:xfrm>
            <a:off x="232575" y="2746512"/>
            <a:ext cx="3840480" cy="530352"/>
          </a:xfrm>
          <a:prstGeom prst="roundRect">
            <a:avLst>
              <a:gd name="adj" fmla="val 10345"/>
            </a:avLst>
          </a:prstGeom>
          <a:solidFill>
            <a:srgbClr val="E7F1F2"/>
          </a:solidFill>
          <a:ln w="12700">
            <a:solidFill>
              <a:srgbClr val="1F6F78"/>
            </a:solidFill>
            <a:prstDash val="solid"/>
          </a:ln>
        </p:spPr>
        <p:txBody>
          <a:bodyPr/>
          <a:lstStyle/>
          <a:p>
            <a:pPr algn="ctr"/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Instructions</a:t>
            </a:r>
            <a:endParaRPr lang="en-US" dirty="0"/>
          </a:p>
          <a:p>
            <a:endParaRPr lang="en-GB" dirty="0"/>
          </a:p>
        </p:txBody>
      </p:sp>
      <p:sp>
        <p:nvSpPr>
          <p:cNvPr id="23" name="Text 19">
            <a:extLst>
              <a:ext uri="{FF2B5EF4-FFF2-40B4-BE49-F238E27FC236}">
                <a16:creationId xmlns:a16="http://schemas.microsoft.com/office/drawing/2014/main" id="{F443A3C6-E8CC-8C3D-D4B0-26FE7CBEA3C5}"/>
              </a:ext>
            </a:extLst>
          </p:cNvPr>
          <p:cNvSpPr/>
          <p:nvPr/>
        </p:nvSpPr>
        <p:spPr>
          <a:xfrm>
            <a:off x="4937760" y="1600200"/>
            <a:ext cx="65836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24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24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Benefits:</a:t>
            </a:r>
          </a:p>
          <a:p>
            <a:pPr marL="0" indent="0">
              <a:buNone/>
            </a:pPr>
            <a:endParaRPr lang="en-US" sz="1500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5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4ED342E-E95D-AFBA-3B58-2B964639F31E}"/>
              </a:ext>
            </a:extLst>
          </p:cNvPr>
          <p:cNvSpPr txBox="1"/>
          <p:nvPr/>
        </p:nvSpPr>
        <p:spPr>
          <a:xfrm>
            <a:off x="4572000" y="2912165"/>
            <a:ext cx="4094922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4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 hear instructions clearly.</a:t>
            </a:r>
            <a:endParaRPr lang="en-US" dirty="0"/>
          </a:p>
          <a:p>
            <a:pPr marL="285750" indent="-285750">
              <a:spcAft>
                <a:spcPts val="14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                                                    Communication is clearer.</a:t>
            </a:r>
            <a:endParaRPr lang="en-US" dirty="0"/>
          </a:p>
          <a:p>
            <a:pPr marL="285750" indent="-285750">
              <a:spcAft>
                <a:spcPts val="14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Fewer production and food-safety mistakes.</a:t>
            </a:r>
            <a:endParaRPr lang="en-US" dirty="0"/>
          </a:p>
          <a:p>
            <a:pPr>
              <a:spcAft>
                <a:spcPts val="1400"/>
              </a:spcAft>
              <a:buSzPct val="100000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                                               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 </a:t>
            </a:r>
            <a:r>
              <a:rPr lang="en-US" b="1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Conclusion: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quieter factory floor helps employees hear Gary's instructions.</a:t>
            </a:r>
            <a:endParaRPr lang="en-US" sz="1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Clearer verbal communication reduces food-safety mistakes.</a:t>
            </a:r>
            <a:endParaRPr lang="en-US" sz="1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Fewer errors mean fewer airline complaints about quality.</a:t>
            </a:r>
            <a:endParaRPr lang="en-US" sz="1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C52AA89-F32A-41BE-44CF-768373C18488}"/>
              </a:ext>
            </a:extLst>
          </p:cNvPr>
          <p:cNvSpPr/>
          <p:nvPr/>
        </p:nvSpPr>
        <p:spPr>
          <a:xfrm>
            <a:off x="0" y="0"/>
            <a:ext cx="9144000" cy="6854299"/>
          </a:xfrm>
          <a:prstGeom prst="rect">
            <a:avLst/>
          </a:prstGeom>
          <a:blipFill>
            <a:blip r:embed="rId2">
              <a:alphaModFix amt="34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60221"/>
            <a:ext cx="7886700" cy="966734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Language / Communication </a:t>
            </a: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Description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Noisy and demanding work environment  →  Gary under constant mental and psychological pressure.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of employees to understand instructions  →  Gary becomes frustrated.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Fatigue, stress and anger  →  Reduced effectiveness of communication.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Referring to workers as “idiots”  →  Creates a negative workplace atmosphere.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 may become reluctant to ask questions or report mistakes.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03244D4-0254-5073-C824-F23010E78299}"/>
              </a:ext>
            </a:extLst>
          </p:cNvPr>
          <p:cNvSpPr/>
          <p:nvPr/>
        </p:nvSpPr>
        <p:spPr>
          <a:xfrm>
            <a:off x="-1" y="1"/>
            <a:ext cx="9144001" cy="6858000"/>
          </a:xfrm>
          <a:prstGeom prst="rect">
            <a:avLst/>
          </a:prstGeom>
          <a:blipFill dpi="0" rotWithShape="1">
            <a:blip r:embed="rId2">
              <a:alphaModFix amt="15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0363"/>
            <a:ext cx="7886700" cy="963612"/>
          </a:xfrm>
        </p:spPr>
        <p:txBody>
          <a:bodyPr/>
          <a:lstStyle/>
          <a:p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Problem Analysis Using Berlo's Model</a:t>
            </a:r>
            <a:br>
              <a:rPr lang="en-US" dirty="0"/>
            </a:b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0972B8-E4C9-4357-2C4A-4023184A7F34}"/>
              </a:ext>
            </a:extLst>
          </p:cNvPr>
          <p:cNvSpPr txBox="1"/>
          <p:nvPr/>
        </p:nvSpPr>
        <p:spPr>
          <a:xfrm>
            <a:off x="411480" y="1746504"/>
            <a:ext cx="2670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Encoder / Source (Gary)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16555E-AB77-711F-D347-D28A81C1362D}"/>
              </a:ext>
            </a:extLst>
          </p:cNvPr>
          <p:cNvSpPr txBox="1"/>
          <p:nvPr/>
        </p:nvSpPr>
        <p:spPr>
          <a:xfrm>
            <a:off x="4745736" y="1746504"/>
            <a:ext cx="3328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DAAC08-26CC-4CDA-3EAC-D56827330151}"/>
              </a:ext>
            </a:extLst>
          </p:cNvPr>
          <p:cNvSpPr txBox="1"/>
          <p:nvPr/>
        </p:nvSpPr>
        <p:spPr>
          <a:xfrm>
            <a:off x="411480" y="4403390"/>
            <a:ext cx="280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A88CFB-AE60-84B6-F52E-D85409F0E5A2}"/>
              </a:ext>
            </a:extLst>
          </p:cNvPr>
          <p:cNvSpPr txBox="1"/>
          <p:nvPr/>
        </p:nvSpPr>
        <p:spPr>
          <a:xfrm>
            <a:off x="4745736" y="4443984"/>
            <a:ext cx="3264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Decoder / Receiver (Employees)</a:t>
            </a:r>
            <a:endParaRPr lang="en-US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65C50B-9D5D-43B7-6DE0-83E24B2031EE}"/>
              </a:ext>
            </a:extLst>
          </p:cNvPr>
          <p:cNvSpPr txBox="1"/>
          <p:nvPr/>
        </p:nvSpPr>
        <p:spPr>
          <a:xfrm>
            <a:off x="301752" y="2309938"/>
            <a:ext cx="3163824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Stress and frustration → Ineffective communication.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 attitude → Weakens leadership.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D2411B-5AA3-1D0F-88F9-8ECF9D3006E2}"/>
              </a:ext>
            </a:extLst>
          </p:cNvPr>
          <p:cNvSpPr txBox="1"/>
          <p:nvPr/>
        </p:nvSpPr>
        <p:spPr>
          <a:xfrm>
            <a:off x="4681728" y="2309937"/>
            <a:ext cx="341071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delivery → Low message clarity.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shifts from instruction to criticism.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F12081-403B-C0C7-F2CB-BA2AFCAF2297}"/>
              </a:ext>
            </a:extLst>
          </p:cNvPr>
          <p:cNvSpPr txBox="1"/>
          <p:nvPr/>
        </p:nvSpPr>
        <p:spPr>
          <a:xfrm>
            <a:off x="301752" y="5019575"/>
            <a:ext cx="3355848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Harsh tone and negative body language → Discourage communication.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Non-verbal cues → Reinforce employee anxiety.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477E96-F53C-792A-18AB-933CF52A192F}"/>
              </a:ext>
            </a:extLst>
          </p:cNvPr>
          <p:cNvSpPr txBox="1"/>
          <p:nvPr/>
        </p:nvSpPr>
        <p:spPr>
          <a:xfrm>
            <a:off x="4681728" y="5019575"/>
            <a:ext cx="370332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Fear and low confidence → Reduced feedback.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 reluctant to communicate → Increased operational errors.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2BCE5E8-A9EC-E4A4-C3E6-EA80B622CA6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>
              <a:alphaModFix amt="34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Promote and appreciate respectful and supportive communication.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Encourage two-way communication and active listening.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leadership and emotional intelligence training.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workload to reduce stress and fatigue.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Encourage employees to ask questions without fear.</a:t>
            </a:r>
            <a:endParaRPr lang="en-US" sz="24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Recognize good performance to improve morale and trust.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79274B7-B815-7A99-4D40-1301CAABE05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11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0363"/>
            <a:ext cx="7886700" cy="63658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Solutions Explained Through Berlo's Model</a:t>
            </a:r>
            <a:br>
              <a:rPr lang="en-US" dirty="0"/>
            </a:b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15D5D5-AC8C-3849-C9BE-7348D8C312EA}"/>
              </a:ext>
            </a:extLst>
          </p:cNvPr>
          <p:cNvSpPr txBox="1"/>
          <p:nvPr/>
        </p:nvSpPr>
        <p:spPr>
          <a:xfrm>
            <a:off x="228600" y="1280160"/>
            <a:ext cx="302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(Gary)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DE0F6A-3D00-7392-6F57-855E9F6D24ED}"/>
              </a:ext>
            </a:extLst>
          </p:cNvPr>
          <p:cNvSpPr txBox="1"/>
          <p:nvPr/>
        </p:nvSpPr>
        <p:spPr>
          <a:xfrm>
            <a:off x="5202936" y="1280160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53DFE4-7D7B-7E22-69E4-FD23774518D4}"/>
              </a:ext>
            </a:extLst>
          </p:cNvPr>
          <p:cNvSpPr txBox="1"/>
          <p:nvPr/>
        </p:nvSpPr>
        <p:spPr>
          <a:xfrm>
            <a:off x="228600" y="3884414"/>
            <a:ext cx="3648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6D5B71-5672-E5FE-8987-A9A126CAAB57}"/>
              </a:ext>
            </a:extLst>
          </p:cNvPr>
          <p:cNvSpPr txBox="1"/>
          <p:nvPr/>
        </p:nvSpPr>
        <p:spPr>
          <a:xfrm>
            <a:off x="5093208" y="3884414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 (Employees)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3B9132-D97B-BEE5-D8C2-75BA76F5568C}"/>
              </a:ext>
            </a:extLst>
          </p:cNvPr>
          <p:cNvSpPr txBox="1"/>
          <p:nvPr/>
        </p:nvSpPr>
        <p:spPr>
          <a:xfrm>
            <a:off x="228599" y="1786865"/>
            <a:ext cx="4055365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intelligence, no stress and fatigue, patience and respect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Employees respond positively, effective communication.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C069DD-9E68-26BA-5B4F-A16E42EDDA65}"/>
              </a:ext>
            </a:extLst>
          </p:cNvPr>
          <p:cNvSpPr txBox="1"/>
          <p:nvPr/>
        </p:nvSpPr>
        <p:spPr>
          <a:xfrm>
            <a:off x="4860036" y="1786865"/>
            <a:ext cx="4146804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supportive, solution-focused instructions, constructive feedback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Clear understanding and motivation for employees.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52064E-ABD4-F6D4-6006-9106125C6A88}"/>
              </a:ext>
            </a:extLst>
          </p:cNvPr>
          <p:cNvSpPr txBox="1"/>
          <p:nvPr/>
        </p:nvSpPr>
        <p:spPr>
          <a:xfrm>
            <a:off x="228600" y="4466807"/>
            <a:ext cx="4343400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Calm tone and positive body language, face-to-face discussion, active listening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Employees feel respected, greater trust.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14F8BA-7E0A-639E-CC79-B2D6F20F67B9}"/>
              </a:ext>
            </a:extLst>
          </p:cNvPr>
          <p:cNvSpPr txBox="1"/>
          <p:nvPr/>
        </p:nvSpPr>
        <p:spPr>
          <a:xfrm>
            <a:off x="4860036" y="4466807"/>
            <a:ext cx="421995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questions without fear, active participation and feedback, recognition and supportive supervision</a:t>
            </a:r>
            <a:endParaRPr lang="en-US" dirty="0"/>
          </a:p>
          <a:p>
            <a:pPr marL="177800" indent="-177800">
              <a:spcAft>
                <a:spcPts val="600"/>
              </a:spcAft>
              <a:buSzPct val="100000"/>
              <a:buChar char="–"/>
            </a:pPr>
            <a:r>
              <a:rPr lang="en-US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 Employees become more engaged, communicate openly, follow instructions more accurately.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6225"/>
            <a:ext cx="7886700" cy="80962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2005013"/>
            <a:ext cx="7886700" cy="4171950"/>
          </a:xfrm>
        </p:spPr>
        <p:txBody>
          <a:bodyPr/>
          <a:lstStyle/>
          <a:p>
            <a:pPr marL="0" indent="0">
              <a:spcAft>
                <a:spcPts val="600"/>
              </a:spcAft>
              <a:buSzPct val="100000"/>
              <a:buNone/>
            </a:pPr>
            <a:endParaRPr lang="en-US" sz="2400" dirty="0"/>
          </a:p>
          <a:p>
            <a:pPr marL="0" indent="0">
              <a:buNone/>
              <a:defRPr sz="2200"/>
            </a:pPr>
            <a:endParaRPr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7D3CA4F-1AA3-C589-B874-16A4F06524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4701461"/>
              </p:ext>
            </p:extLst>
          </p:nvPr>
        </p:nvGraphicFramePr>
        <p:xfrm>
          <a:off x="137160" y="1559243"/>
          <a:ext cx="4538980" cy="4617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538980">
                  <a:extLst>
                    <a:ext uri="{9D8B030D-6E8A-4147-A177-3AD203B41FA5}">
                      <a16:colId xmlns:a16="http://schemas.microsoft.com/office/drawing/2014/main" val="823129263"/>
                    </a:ext>
                  </a:extLst>
                </a:gridCol>
              </a:tblGrid>
              <a:tr h="769620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Before (Barrier Present)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184934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Gary communicates with stress, frustration and anger.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85403261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Employees feel intimidated and avoid asking questions.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23767503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Poor communication leads to misunderstandings and repeated mistakes.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6828217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trust and poor teamwork reduce workplace efficiency.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39124104"/>
                  </a:ext>
                </a:extLst>
              </a:tr>
              <a:tr h="7696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Food safety and product quality are compromised.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72260729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B2CD53E-E14F-48E5-5598-5E48DEB9C9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7607"/>
              </p:ext>
            </p:extLst>
          </p:nvPr>
        </p:nvGraphicFramePr>
        <p:xfrm>
          <a:off x="4676140" y="1559243"/>
          <a:ext cx="4343400" cy="4617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43400">
                  <a:extLst>
                    <a:ext uri="{9D8B030D-6E8A-4147-A177-3AD203B41FA5}">
                      <a16:colId xmlns:a16="http://schemas.microsoft.com/office/drawing/2014/main" val="44434559"/>
                    </a:ext>
                  </a:extLst>
                </a:gridCol>
              </a:tblGrid>
              <a:tr h="778094"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After (Barrier Reduced)</a:t>
                      </a:r>
                      <a:endParaRPr lang="en-US" sz="18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8947107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Gary communicates calmly, respectfully and professionally.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72708421"/>
                  </a:ext>
                </a:extLst>
              </a:tr>
              <a:tr h="72724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Employees communicate confidently and provide feedback.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31766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Clear communication improves understanding and task performance.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2045139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Stronger relationships promote teamwork and collaboration.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545197"/>
                  </a:ext>
                </a:extLst>
              </a:tr>
              <a:tr h="77809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Improved communication enhances food safety and organisational performance.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6463676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8B4DDEC-79AA-22A7-BF6C-79A2188B9993}"/>
              </a:ext>
            </a:extLst>
          </p:cNvPr>
          <p:cNvSpPr/>
          <p:nvPr/>
        </p:nvSpPr>
        <p:spPr>
          <a:xfrm>
            <a:off x="0" y="1"/>
            <a:ext cx="9144000" cy="6858000"/>
          </a:xfrm>
          <a:prstGeom prst="rect">
            <a:avLst/>
          </a:prstGeom>
          <a:blipFill dpi="0" rotWithShape="1">
            <a:blip r:embed="rId2">
              <a:alphaModFix amt="19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 / Generational-</a:t>
            </a:r>
            <a:r>
              <a:rPr dirty="0"/>
              <a:t>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Description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04291"/>
            <a:ext cx="9144000" cy="3216933"/>
          </a:xfrm>
        </p:spPr>
        <p:txBody>
          <a:bodyPr>
            <a:normAutofit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9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Flight Foods Ltd employs 40 staff, ranging from 16 to 60 years old — a wide age range.</a:t>
            </a:r>
            <a:endParaRPr lang="en-US" sz="19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9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Younger staff do not always listen to or follow instructions carefully.</a:t>
            </a:r>
            <a:endParaRPr lang="en-US" sz="19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9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Older staff tend to listen more and follow instructions more consistently.</a:t>
            </a:r>
            <a:endParaRPr lang="en-US" sz="19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900" dirty="0">
                <a:solidFill>
                  <a:srgbClr val="1F3A4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are not trained in food hygiene before they start working, which widens the gap between experienced and inexperienced workers.</a:t>
            </a:r>
            <a:endParaRPr lang="en-US" sz="19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 sz="2200"/>
            </a:pP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05B615-D665-F1C3-B964-008195AFB94D}"/>
              </a:ext>
            </a:extLst>
          </p:cNvPr>
          <p:cNvSpPr txBox="1"/>
          <p:nvPr/>
        </p:nvSpPr>
        <p:spPr>
          <a:xfrm>
            <a:off x="64008" y="5760720"/>
            <a:ext cx="9079992" cy="523220"/>
          </a:xfrm>
          <a:prstGeom prst="rect">
            <a:avLst/>
          </a:prstGeom>
          <a:gradFill>
            <a:gsLst>
              <a:gs pos="16000">
                <a:srgbClr val="FFC000">
                  <a:alpha val="0"/>
                </a:srgbClr>
              </a:gs>
              <a:gs pos="0">
                <a:schemeClr val="accent4">
                  <a:lumMod val="5000"/>
                  <a:lumOff val="95000"/>
                </a:schemeClr>
              </a:gs>
              <a:gs pos="74000">
                <a:schemeClr val="accent4">
                  <a:lumMod val="45000"/>
                  <a:lumOff val="55000"/>
                </a:schemeClr>
              </a:gs>
              <a:gs pos="83000">
                <a:schemeClr val="accent4">
                  <a:lumMod val="45000"/>
                  <a:lumOff val="55000"/>
                </a:schemeClr>
              </a:gs>
              <a:gs pos="100000">
                <a:schemeClr val="accent4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sz="1400" i="1" dirty="0">
                <a:solidFill>
                  <a:srgbClr val="C98A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“The older ones seem to understand, but the problem seems to be with the younger ones.” — Gary, Floor Manager</a:t>
            </a:r>
            <a:endParaRPr lang="en-US" sz="1400" dirty="0"/>
          </a:p>
          <a:p>
            <a:endParaRPr lang="en-GB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0363"/>
            <a:ext cx="7886700" cy="1330325"/>
          </a:xfrm>
        </p:spPr>
        <p:txBody>
          <a:bodyPr/>
          <a:lstStyle/>
          <a:p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Analysis Using Berlo's Model</a:t>
            </a:r>
            <a:br>
              <a:rPr lang="en-US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9456" y="1929385"/>
            <a:ext cx="2843784" cy="571500"/>
          </a:xfrm>
        </p:spPr>
        <p:txBody>
          <a:bodyPr>
            <a:normAutofit/>
          </a:bodyPr>
          <a:lstStyle/>
          <a:p>
            <a:pPr marL="0" indent="0">
              <a:buNone/>
              <a:defRPr sz="2200"/>
            </a:pPr>
            <a:r>
              <a:rPr lang="en-US" sz="1900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(Gary)</a:t>
            </a:r>
            <a:endParaRPr lang="en-US" sz="1900" dirty="0"/>
          </a:p>
          <a:p>
            <a:pPr>
              <a:defRPr sz="2200"/>
            </a:pP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58B1F6-355A-FAB9-29EB-E91976E01FEB}"/>
              </a:ext>
            </a:extLst>
          </p:cNvPr>
          <p:cNvSpPr txBox="1"/>
          <p:nvPr/>
        </p:nvSpPr>
        <p:spPr>
          <a:xfrm>
            <a:off x="4818888" y="2051971"/>
            <a:ext cx="390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Receiver (Staff)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5CDFB1-88F5-9501-059B-30D6A4F4E956}"/>
              </a:ext>
            </a:extLst>
          </p:cNvPr>
          <p:cNvSpPr txBox="1"/>
          <p:nvPr/>
        </p:nvSpPr>
        <p:spPr>
          <a:xfrm>
            <a:off x="4718304" y="5214866"/>
            <a:ext cx="3922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- </a:t>
            </a: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Seeing, hearing, touching, smelling, tasting.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38427A-413B-A87B-C64C-A0D9DB5E57E7}"/>
              </a:ext>
            </a:extLst>
          </p:cNvPr>
          <p:cNvSpPr txBox="1"/>
          <p:nvPr/>
        </p:nvSpPr>
        <p:spPr>
          <a:xfrm>
            <a:off x="4818888" y="4652510"/>
            <a:ext cx="3191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Channel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4F9908-87FF-E00D-F6DA-BFFCEBE783BF}"/>
              </a:ext>
            </a:extLst>
          </p:cNvPr>
          <p:cNvSpPr txBox="1"/>
          <p:nvPr/>
        </p:nvSpPr>
        <p:spPr>
          <a:xfrm>
            <a:off x="118872" y="2464309"/>
            <a:ext cx="45994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skill: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always able to get through to staff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Attitude: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Frustrated, not good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food hygiene knowledge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system: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Manages staff aged 16–60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Culture: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 across 5 distinct immigrant groups</a:t>
            </a:r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4E601B-2BC0-94B5-77E1-803553E8C419}"/>
              </a:ext>
            </a:extLst>
          </p:cNvPr>
          <p:cNvSpPr txBox="1"/>
          <p:nvPr/>
        </p:nvSpPr>
        <p:spPr>
          <a:xfrm>
            <a:off x="4718304" y="2506005"/>
            <a:ext cx="43068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skill: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Varies widely across ages 16–60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Attitudes: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Very different from one another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Uncertain / inconsistent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system: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Aged 16–60</a:t>
            </a:r>
            <a:endParaRPr lang="en-US" sz="1400" dirty="0"/>
          </a:p>
          <a:p>
            <a:pPr marL="177800" indent="-177800">
              <a:buSzPct val="100000"/>
              <a:buChar char="–"/>
            </a:pPr>
            <a:r>
              <a:rPr lang="en-US" sz="1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Culture:  </a:t>
            </a:r>
            <a:r>
              <a:rPr lang="en-US" sz="1400" dirty="0">
                <a:solidFill>
                  <a:srgbClr val="5B6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distinct cultural groups</a:t>
            </a:r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219324-8404-B3C6-92AC-D0E8E80CD684}"/>
              </a:ext>
            </a:extLst>
          </p:cNvPr>
          <p:cNvSpPr txBox="1"/>
          <p:nvPr/>
        </p:nvSpPr>
        <p:spPr>
          <a:xfrm>
            <a:off x="283464" y="4753201"/>
            <a:ext cx="2331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 </a:t>
            </a:r>
          </a:p>
          <a:p>
            <a:endParaRPr lang="en-US" b="1" dirty="0">
              <a:solidFill>
                <a:srgbClr val="1F6F7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b="1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Code: English.                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Solution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 structured training for all staff, especially younger and newer employees.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Pair experienced older staff with younger staff for on-the-job supervision and mentoring.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 diversity and inclusion training using simple, plain English.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pictures and demonstrations to support verbal instructions.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Encourage teamworking and mutual respect across age groups.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Hold regular team meetings to check understanding and share updates.</a:t>
            </a: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1BC171-A8F9-4430-6472-1CB5D19AA16E}"/>
              </a:ext>
            </a:extLst>
          </p:cNvPr>
          <p:cNvSpPr txBox="1"/>
          <p:nvPr/>
        </p:nvSpPr>
        <p:spPr>
          <a:xfrm>
            <a:off x="256032" y="773222"/>
            <a:ext cx="768096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Solutions Explained Through Berlo's Model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85E99A-9453-EDBF-52DF-83657119FD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213011"/>
              </p:ext>
            </p:extLst>
          </p:nvPr>
        </p:nvGraphicFramePr>
        <p:xfrm>
          <a:off x="109728" y="1461008"/>
          <a:ext cx="8951976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6501">
                  <a:extLst>
                    <a:ext uri="{9D8B030D-6E8A-4147-A177-3AD203B41FA5}">
                      <a16:colId xmlns:a16="http://schemas.microsoft.com/office/drawing/2014/main" val="1001317852"/>
                    </a:ext>
                  </a:extLst>
                </a:gridCol>
                <a:gridCol w="622827">
                  <a:extLst>
                    <a:ext uri="{9D8B030D-6E8A-4147-A177-3AD203B41FA5}">
                      <a16:colId xmlns:a16="http://schemas.microsoft.com/office/drawing/2014/main" val="1164012026"/>
                    </a:ext>
                  </a:extLst>
                </a:gridCol>
                <a:gridCol w="1174496">
                  <a:extLst>
                    <a:ext uri="{9D8B030D-6E8A-4147-A177-3AD203B41FA5}">
                      <a16:colId xmlns:a16="http://schemas.microsoft.com/office/drawing/2014/main" val="1359014698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1268388490"/>
                    </a:ext>
                  </a:extLst>
                </a:gridCol>
                <a:gridCol w="1362456">
                  <a:extLst>
                    <a:ext uri="{9D8B030D-6E8A-4147-A177-3AD203B41FA5}">
                      <a16:colId xmlns:a16="http://schemas.microsoft.com/office/drawing/2014/main" val="2822226395"/>
                    </a:ext>
                  </a:extLst>
                </a:gridCol>
                <a:gridCol w="649224">
                  <a:extLst>
                    <a:ext uri="{9D8B030D-6E8A-4147-A177-3AD203B41FA5}">
                      <a16:colId xmlns:a16="http://schemas.microsoft.com/office/drawing/2014/main" val="1154522348"/>
                    </a:ext>
                  </a:extLst>
                </a:gridCol>
                <a:gridCol w="1389888">
                  <a:extLst>
                    <a:ext uri="{9D8B030D-6E8A-4147-A177-3AD203B41FA5}">
                      <a16:colId xmlns:a16="http://schemas.microsoft.com/office/drawing/2014/main" val="557188826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900992645"/>
                    </a:ext>
                  </a:extLst>
                </a:gridCol>
                <a:gridCol w="1197864">
                  <a:extLst>
                    <a:ext uri="{9D8B030D-6E8A-4147-A177-3AD203B41FA5}">
                      <a16:colId xmlns:a16="http://schemas.microsoft.com/office/drawing/2014/main" val="3772856701"/>
                    </a:ext>
                  </a:extLst>
                </a:gridCol>
              </a:tblGrid>
              <a:tr h="1090168"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rgbClr val="1F3A45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Message</a:t>
                      </a:r>
                      <a:endParaRPr lang="en-GB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600" b="1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Channel</a:t>
                      </a:r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US" sz="1600" b="1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Receiver (Staff)</a:t>
                      </a:r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>
                        <a:solidFill>
                          <a:srgbClr val="1F3A45"/>
                        </a:solidFill>
                        <a:latin typeface="Calibri" pitchFamily="34" charset="0"/>
                        <a:ea typeface="Calibri" pitchFamily="34" charset="-122"/>
                        <a:cs typeface="Calibri" pitchFamily="34" charset="-120"/>
                      </a:endParaRPr>
                    </a:p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1F3A4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Result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1928931"/>
                  </a:ext>
                </a:extLst>
              </a:tr>
              <a:tr h="2643632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Gary gives clear instructions.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Simple, clear and easy to understand.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Face-to-face, pictures, team discussions, translated materials where necessary.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Workers ask questions and confirm understanding before starting work.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5B6B7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The message is successfully understood.</a:t>
                      </a:r>
                      <a:endParaRPr lang="en-US" sz="1600" dirty="0"/>
                    </a:p>
                    <a:p>
                      <a:pPr lvl="0" algn="ctr"/>
                      <a:endParaRPr lang="en-GB" sz="1600" dirty="0"/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459251"/>
                  </a:ext>
                </a:extLst>
              </a:tr>
            </a:tbl>
          </a:graphicData>
        </a:graphic>
      </p:graphicFrame>
      <p:sp>
        <p:nvSpPr>
          <p:cNvPr id="5" name="Arrow: Right 4">
            <a:extLst>
              <a:ext uri="{FF2B5EF4-FFF2-40B4-BE49-F238E27FC236}">
                <a16:creationId xmlns:a16="http://schemas.microsoft.com/office/drawing/2014/main" id="{6039C2DF-08B6-DDDF-F351-F5DBA37B0E22}"/>
              </a:ext>
            </a:extLst>
          </p:cNvPr>
          <p:cNvSpPr/>
          <p:nvPr/>
        </p:nvSpPr>
        <p:spPr>
          <a:xfrm>
            <a:off x="1563624" y="1849197"/>
            <a:ext cx="475488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BD39BD4-C37B-E573-4762-16282AC15EF7}"/>
              </a:ext>
            </a:extLst>
          </p:cNvPr>
          <p:cNvSpPr/>
          <p:nvPr/>
        </p:nvSpPr>
        <p:spPr>
          <a:xfrm>
            <a:off x="3435096" y="1842162"/>
            <a:ext cx="475488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1420E32D-8F01-4D3C-F0C1-4BE117D5B934}"/>
              </a:ext>
            </a:extLst>
          </p:cNvPr>
          <p:cNvSpPr/>
          <p:nvPr/>
        </p:nvSpPr>
        <p:spPr>
          <a:xfrm>
            <a:off x="5519928" y="1850136"/>
            <a:ext cx="475488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E94E1A34-F2BC-65D0-835A-3AF1E80FA7DA}"/>
              </a:ext>
            </a:extLst>
          </p:cNvPr>
          <p:cNvSpPr/>
          <p:nvPr/>
        </p:nvSpPr>
        <p:spPr>
          <a:xfrm>
            <a:off x="7424928" y="1842162"/>
            <a:ext cx="359664" cy="274320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F9A2CD6-05A3-0E88-4DA9-928883D75DFC}"/>
              </a:ext>
            </a:extLst>
          </p:cNvPr>
          <p:cNvSpPr txBox="1"/>
          <p:nvPr/>
        </p:nvSpPr>
        <p:spPr>
          <a:xfrm>
            <a:off x="222504" y="1663192"/>
            <a:ext cx="1069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(Gary)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9512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dirty="0"/>
              <a:t> </a:t>
            </a: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Berlo's model shows that communication improves when source, message, channel and receiver work together effectively.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Respecting age and cultural differences improves teamwork and encourages clearer communication methods.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Ltd can improve communication between employees, reduce food-safety mistakes, increase teamwork and cooperation, and improve employee confidence to produce safer, higher-quality food.</a:t>
            </a:r>
            <a:endParaRPr lang="en-US" sz="2400" dirty="0"/>
          </a:p>
          <a:p>
            <a:pPr marL="0" indent="0">
              <a:buNone/>
              <a:defRPr sz="2200"/>
            </a:pPr>
            <a:endParaRPr dirty="0"/>
          </a:p>
        </p:txBody>
      </p:sp>
    </p:spTree>
  </p:cSld>
  <p:clrMapOvr>
    <a:masterClrMapping/>
  </p:clrMapOvr>
  <p:transition spd="slow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C150B57-7035-7475-5584-3CF8983682DB}"/>
              </a:ext>
            </a:extLst>
          </p:cNvPr>
          <p:cNvSpPr/>
          <p:nvPr/>
        </p:nvSpPr>
        <p:spPr>
          <a:xfrm>
            <a:off x="0" y="0"/>
            <a:ext cx="9144000" cy="6888583"/>
          </a:xfrm>
          <a:prstGeom prst="rect">
            <a:avLst/>
          </a:prstGeom>
          <a:blipFill dpi="0" rotWithShape="1">
            <a:blip r:embed="rId3">
              <a:alphaModFix amt="30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>
                <a:latin typeface="Arial Black" panose="020B0A04020102020204" pitchFamily="34" charset="0"/>
              </a:rPr>
              <a:t> </a:t>
            </a:r>
            <a:r>
              <a:rPr lang="en-GB" b="1" dirty="0">
                <a:latin typeface="Arial Black" panose="020B0A04020102020204" pitchFamily="34" charset="0"/>
              </a:rPr>
              <a:t>Cultural – </a:t>
            </a:r>
            <a:r>
              <a:rPr b="1" dirty="0">
                <a:latin typeface="Arial Black" panose="020B0A04020102020204" pitchFamily="34" charset="0"/>
              </a:rPr>
              <a:t>Description</a:t>
            </a:r>
            <a:r>
              <a:rPr lang="en-GB" b="1" dirty="0">
                <a:latin typeface="Arial Black" panose="020B0A04020102020204" pitchFamily="34" charset="0"/>
              </a:rPr>
              <a:t>:</a:t>
            </a:r>
            <a:endParaRPr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004291"/>
            <a:ext cx="7886700" cy="2796309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lang="en-GB" b="1" dirty="0"/>
              <a:t>Flight Foods Ltd employs 40 workers aged 16 to 60 from five different cultural backgrounds.</a:t>
            </a:r>
          </a:p>
          <a:p>
            <a:pPr>
              <a:defRPr sz="2200"/>
            </a:pPr>
            <a:r>
              <a:rPr lang="en-GB" b="1" dirty="0"/>
              <a:t> Employees have different languages, beliefs, work experience and communication styles.</a:t>
            </a:r>
          </a:p>
          <a:p>
            <a:pPr>
              <a:defRPr sz="2200"/>
            </a:pPr>
            <a:r>
              <a:rPr lang="en-GB" b="1" dirty="0"/>
              <a:t> These differences can cause misunderstandings and make teamwork more difficult.</a:t>
            </a:r>
            <a:endParaRPr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6107FB-F5C0-FA4E-75D7-F4C81B28EEAD}"/>
              </a:ext>
            </a:extLst>
          </p:cNvPr>
          <p:cNvSpPr txBox="1"/>
          <p:nvPr/>
        </p:nvSpPr>
        <p:spPr>
          <a:xfrm>
            <a:off x="514350" y="5568696"/>
            <a:ext cx="7980426" cy="369332"/>
          </a:xfrm>
          <a:prstGeom prst="rect">
            <a:avLst/>
          </a:prstGeom>
          <a:gradFill>
            <a:gsLst>
              <a:gs pos="0">
                <a:srgbClr val="FFC000">
                  <a:alpha val="0"/>
                </a:srgbClr>
              </a:gs>
              <a:gs pos="83000">
                <a:schemeClr val="accent4">
                  <a:lumMod val="45000"/>
                  <a:lumOff val="55000"/>
                </a:schemeClr>
              </a:gs>
              <a:gs pos="100000">
                <a:schemeClr val="accent4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"Most of them speak their own language... it is not easy." — Gary, Floor Manager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Analysis using Berlo’s Model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2DCEFF-A2BB-CD55-3F13-B09A86EC3B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71772"/>
              </p:ext>
            </p:extLst>
          </p:nvPr>
        </p:nvGraphicFramePr>
        <p:xfrm>
          <a:off x="230700" y="2110174"/>
          <a:ext cx="8682600" cy="405573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36520">
                  <a:extLst>
                    <a:ext uri="{9D8B030D-6E8A-4147-A177-3AD203B41FA5}">
                      <a16:colId xmlns:a16="http://schemas.microsoft.com/office/drawing/2014/main" val="318718203"/>
                    </a:ext>
                  </a:extLst>
                </a:gridCol>
                <a:gridCol w="1736520">
                  <a:extLst>
                    <a:ext uri="{9D8B030D-6E8A-4147-A177-3AD203B41FA5}">
                      <a16:colId xmlns:a16="http://schemas.microsoft.com/office/drawing/2014/main" val="310025103"/>
                    </a:ext>
                  </a:extLst>
                </a:gridCol>
                <a:gridCol w="1736520">
                  <a:extLst>
                    <a:ext uri="{9D8B030D-6E8A-4147-A177-3AD203B41FA5}">
                      <a16:colId xmlns:a16="http://schemas.microsoft.com/office/drawing/2014/main" val="12949853"/>
                    </a:ext>
                  </a:extLst>
                </a:gridCol>
                <a:gridCol w="1283518">
                  <a:extLst>
                    <a:ext uri="{9D8B030D-6E8A-4147-A177-3AD203B41FA5}">
                      <a16:colId xmlns:a16="http://schemas.microsoft.com/office/drawing/2014/main" val="2427773165"/>
                    </a:ext>
                  </a:extLst>
                </a:gridCol>
                <a:gridCol w="2189522">
                  <a:extLst>
                    <a:ext uri="{9D8B030D-6E8A-4147-A177-3AD203B41FA5}">
                      <a16:colId xmlns:a16="http://schemas.microsoft.com/office/drawing/2014/main" val="4071645054"/>
                    </a:ext>
                  </a:extLst>
                </a:gridCol>
              </a:tblGrid>
              <a:tr h="427162">
                <a:tc>
                  <a:txBody>
                    <a:bodyPr/>
                    <a:lstStyle/>
                    <a:p>
                      <a:r>
                        <a:rPr lang="en-GB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Message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Channel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Receiver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Barrier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3417252"/>
                  </a:ext>
                </a:extLst>
              </a:tr>
              <a:tr h="816288">
                <a:tc>
                  <a:txBody>
                    <a:bodyPr/>
                    <a:lstStyle/>
                    <a:p>
                      <a:r>
                        <a:rPr lang="en-GB" dirty="0"/>
                        <a:t>Gary (Production Manager)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Follow hygiene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Face-to-face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Employees from five cultures.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Different cultures may understand instructions differently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718299"/>
                  </a:ext>
                </a:extLst>
              </a:tr>
              <a:tr h="579301">
                <a:tc>
                  <a:txBody>
                    <a:bodyPr/>
                    <a:lstStyle/>
                    <a:p>
                      <a:r>
                        <a:rPr lang="en-GB" dirty="0"/>
                        <a:t> Good knowledge of food hygiene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Follow hygiene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Demonstrations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Workers aged 16–60.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Younger workers have less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338432"/>
                  </a:ext>
                </a:extLst>
              </a:tr>
              <a:tr h="1053275">
                <a:tc>
                  <a:txBody>
                    <a:bodyPr/>
                    <a:lstStyle/>
                    <a:p>
                      <a:r>
                        <a:rPr lang="en-GB" dirty="0"/>
                        <a:t>Wants all staff to follow the same 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Respect all team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Posters and team meetings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Different language skills and work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Some employees have limited English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395704"/>
                  </a:ext>
                </a:extLst>
              </a:tr>
              <a:tr h="117970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message is not always understood correctly.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88347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 Solution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2004291"/>
            <a:ext cx="8168256" cy="2525764"/>
          </a:xfrm>
        </p:spPr>
        <p:txBody>
          <a:bodyPr/>
          <a:lstStyle/>
          <a:p>
            <a:pPr>
              <a:defRPr sz="2200"/>
            </a:pPr>
            <a:r>
              <a:rPr lang="en-GB" dirty="0"/>
              <a:t>The company should:</a:t>
            </a:r>
          </a:p>
          <a:p>
            <a:pPr>
              <a:defRPr sz="2200"/>
            </a:pPr>
            <a:r>
              <a:rPr lang="en-GB" dirty="0"/>
              <a:t> Provide diversity and inclusion training.</a:t>
            </a:r>
          </a:p>
          <a:p>
            <a:pPr>
              <a:defRPr sz="2200"/>
            </a:pPr>
            <a:r>
              <a:rPr lang="en-GB" dirty="0"/>
              <a:t>Use simple English, pictures and demonstrations.</a:t>
            </a:r>
          </a:p>
          <a:p>
            <a:pPr>
              <a:defRPr sz="2200"/>
            </a:pPr>
            <a:r>
              <a:rPr lang="en-GB" dirty="0"/>
              <a:t> Encourage teamwork by pairing experienced workers with new employees.</a:t>
            </a:r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2CD63-B9BB-4D75-4F3D-42A2084C5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CF265-E4A6-537D-B41B-29C33648E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7886700" cy="1330468"/>
          </a:xfrm>
        </p:spPr>
        <p:txBody>
          <a:bodyPr/>
          <a:lstStyle/>
          <a:p>
            <a:r>
              <a:rPr lang="en-GB" dirty="0"/>
              <a:t>Applying Berlo’s Model -Improved Communication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E468CBE-A4A4-B6C1-FE8F-915166D137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3040635"/>
              </p:ext>
            </p:extLst>
          </p:nvPr>
        </p:nvGraphicFramePr>
        <p:xfrm>
          <a:off x="230700" y="2110174"/>
          <a:ext cx="8682600" cy="448894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36520">
                  <a:extLst>
                    <a:ext uri="{9D8B030D-6E8A-4147-A177-3AD203B41FA5}">
                      <a16:colId xmlns:a16="http://schemas.microsoft.com/office/drawing/2014/main" val="318718203"/>
                    </a:ext>
                  </a:extLst>
                </a:gridCol>
                <a:gridCol w="1736520">
                  <a:extLst>
                    <a:ext uri="{9D8B030D-6E8A-4147-A177-3AD203B41FA5}">
                      <a16:colId xmlns:a16="http://schemas.microsoft.com/office/drawing/2014/main" val="310025103"/>
                    </a:ext>
                  </a:extLst>
                </a:gridCol>
                <a:gridCol w="1736520">
                  <a:extLst>
                    <a:ext uri="{9D8B030D-6E8A-4147-A177-3AD203B41FA5}">
                      <a16:colId xmlns:a16="http://schemas.microsoft.com/office/drawing/2014/main" val="12949853"/>
                    </a:ext>
                  </a:extLst>
                </a:gridCol>
                <a:gridCol w="1283518">
                  <a:extLst>
                    <a:ext uri="{9D8B030D-6E8A-4147-A177-3AD203B41FA5}">
                      <a16:colId xmlns:a16="http://schemas.microsoft.com/office/drawing/2014/main" val="2427773165"/>
                    </a:ext>
                  </a:extLst>
                </a:gridCol>
                <a:gridCol w="2189522">
                  <a:extLst>
                    <a:ext uri="{9D8B030D-6E8A-4147-A177-3AD203B41FA5}">
                      <a16:colId xmlns:a16="http://schemas.microsoft.com/office/drawing/2014/main" val="4071645054"/>
                    </a:ext>
                  </a:extLst>
                </a:gridCol>
              </a:tblGrid>
              <a:tr h="427162">
                <a:tc>
                  <a:txBody>
                    <a:bodyPr/>
                    <a:lstStyle/>
                    <a:p>
                      <a:r>
                        <a:rPr lang="en-GB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Message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Channel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Receiver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Result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3417252"/>
                  </a:ext>
                </a:extLst>
              </a:tr>
              <a:tr h="816288">
                <a:tc>
                  <a:txBody>
                    <a:bodyPr/>
                    <a:lstStyle/>
                    <a:p>
                      <a:r>
                        <a:rPr lang="en-GB" dirty="0"/>
                        <a:t>Gary gives clear and respectful instructions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Simple, clear and easy to understand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Face-to-face communication.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Employees ask questions.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Employees from different cultures and age groups understand the message correctly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2718299"/>
                  </a:ext>
                </a:extLst>
              </a:tr>
              <a:tr h="57930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Pictures and demonstrations.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Staff confirm understanding before starting work.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becomes more effective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4338432"/>
                  </a:ext>
                </a:extLst>
              </a:tr>
              <a:tr h="105327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 discussions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Teamwork improves.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7395704"/>
                  </a:ext>
                </a:extLst>
              </a:tr>
              <a:tr h="117970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8834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53990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11060" y="360363"/>
            <a:ext cx="7475639" cy="855662"/>
          </a:xfrm>
        </p:spPr>
        <p:txBody>
          <a:bodyPr/>
          <a:lstStyle/>
          <a:p>
            <a:r>
              <a:rPr dirty="0"/>
              <a:t>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601788"/>
            <a:ext cx="7886700" cy="4575175"/>
          </a:xfrm>
        </p:spPr>
        <p:txBody>
          <a:bodyPr>
            <a:normAutofit/>
          </a:bodyPr>
          <a:lstStyle/>
          <a:p>
            <a:pPr marL="0" indent="0">
              <a:buNone/>
              <a:defRPr sz="2200"/>
            </a:pPr>
            <a:r>
              <a:rPr lang="en-GB" dirty="0"/>
              <a:t>     Using Berlo’s SMCR Model shows that communication improves when the Source, Message, Channel and Receiver work together effectively.</a:t>
            </a:r>
          </a:p>
          <a:p>
            <a:pPr marL="0" indent="0">
              <a:buNone/>
              <a:defRPr sz="2200"/>
            </a:pPr>
            <a:r>
              <a:rPr lang="en-GB" dirty="0"/>
              <a:t>      As a result, Flight Foods Ltd can:</a:t>
            </a:r>
          </a:p>
          <a:p>
            <a:pPr>
              <a:defRPr sz="2200"/>
            </a:pPr>
            <a:r>
              <a:rPr lang="en-GB" dirty="0"/>
              <a:t> Improve communication between employees.</a:t>
            </a:r>
          </a:p>
          <a:p>
            <a:pPr>
              <a:defRPr sz="2200"/>
            </a:pPr>
            <a:r>
              <a:rPr lang="en-GB" dirty="0"/>
              <a:t> Reduce food safety mistakes.</a:t>
            </a:r>
          </a:p>
          <a:p>
            <a:pPr>
              <a:defRPr sz="2200"/>
            </a:pPr>
            <a:r>
              <a:rPr lang="en-GB" dirty="0"/>
              <a:t>Increase teamwork and cooperation.</a:t>
            </a:r>
          </a:p>
          <a:p>
            <a:pPr>
              <a:defRPr sz="2200"/>
            </a:pPr>
            <a:r>
              <a:rPr lang="en-GB" dirty="0"/>
              <a:t> Build employee confidence.</a:t>
            </a:r>
          </a:p>
          <a:p>
            <a:pPr>
              <a:defRPr sz="2200"/>
            </a:pPr>
            <a:r>
              <a:rPr lang="en-GB" dirty="0"/>
              <a:t>Produce safer and higher-quality food.</a:t>
            </a:r>
            <a:endParaRPr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5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Signs Only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5 Analysis (Berlo)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Source: Gary</a:t>
            </a:r>
          </a:p>
          <a:p>
            <a:pPr>
              <a:defRPr sz="2200"/>
            </a:pPr>
            <a:r>
              <a:t>Message: Food safety</a:t>
            </a:r>
          </a:p>
          <a:p>
            <a:pPr>
              <a:defRPr sz="2200"/>
            </a:pPr>
            <a:r>
              <a:t>Channel: Speech/signs</a:t>
            </a:r>
          </a:p>
          <a:p>
            <a:pPr>
              <a:defRPr sz="2200"/>
            </a:pPr>
            <a:r>
              <a:t>Receiver: Staff</a:t>
            </a:r>
          </a:p>
          <a:p>
            <a:pPr>
              <a:defRPr sz="2200"/>
            </a:pPr>
            <a:r>
              <a:t>Barrier: Signs Only</a:t>
            </a:r>
          </a:p>
          <a:p>
            <a:pPr>
              <a:defRPr sz="2200"/>
            </a:pPr>
            <a:r>
              <a:t>Insert Berlo diagram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5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Explain solution with images.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5 Solution (Berlo)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Gary uses clear speech, demonstrations, feedback.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 5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Communication and food safety improve.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" y="0"/>
            <a:ext cx="7886700" cy="1330468"/>
          </a:xfrm>
        </p:spPr>
        <p:txBody>
          <a:bodyPr/>
          <a:lstStyle/>
          <a:p>
            <a:r>
              <a:rPr dirty="0"/>
              <a:t>Conclusion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" y="2004291"/>
            <a:ext cx="8291322" cy="41726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 sz="2200"/>
            </a:pPr>
            <a:r>
              <a:rPr lang="en-US" sz="2400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Bringing It Together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Flight Foods </a:t>
            </a:r>
            <a:r>
              <a:rPr lang="en-US" sz="2400" dirty="0" err="1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Ltd's</a:t>
            </a: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communication problems stem from four overlapping barriers: noise, language, age and culture.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 and Weaver's, Berlo's SMCR, and Schramm's models show where messages break down between Gary and his team.</a:t>
            </a:r>
            <a:endParaRPr lang="en-US" sz="24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2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quieter working areas, simpler and more visual instructions, mentoring across age groups, cultural awareness, and calmer communication under pressure, Gary can reduce mistakes and rebuild trust with airline clients.</a:t>
            </a:r>
            <a:endParaRPr lang="en-US" sz="2400" dirty="0"/>
          </a:p>
          <a:p>
            <a:pPr marL="0" indent="0">
              <a:buNone/>
              <a:defRPr sz="2200"/>
            </a:pPr>
            <a:endParaRPr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9B3802C-62DF-91D6-5B27-32827D2BBA7D}"/>
              </a:ext>
            </a:extLst>
          </p:cNvPr>
          <p:cNvSpPr txBox="1"/>
          <p:nvPr/>
        </p:nvSpPr>
        <p:spPr>
          <a:xfrm>
            <a:off x="521208" y="355277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1F6F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LIST</a:t>
            </a:r>
            <a:endParaRPr lang="en-US" sz="1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27E2E5-F872-3C70-46B7-357F6A7C8729}"/>
              </a:ext>
            </a:extLst>
          </p:cNvPr>
          <p:cNvSpPr txBox="1"/>
          <p:nvPr/>
        </p:nvSpPr>
        <p:spPr>
          <a:xfrm>
            <a:off x="521208" y="813816"/>
            <a:ext cx="2130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Harvard Referencing</a:t>
            </a:r>
            <a:endParaRPr lang="en-US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F68D39-F305-1C39-33A3-8F010C749A09}"/>
              </a:ext>
            </a:extLst>
          </p:cNvPr>
          <p:cNvSpPr txBox="1"/>
          <p:nvPr/>
        </p:nvSpPr>
        <p:spPr>
          <a:xfrm>
            <a:off x="210312" y="1728216"/>
            <a:ext cx="86868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Berlo, D. K. (1960) The Process of Communication: An Introduction to Theory and Practice. New York: Holt, Rinehart and Winston.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(2015) Managing an Age-Diverse Workforce: Employer and Employee Views. London: CIPD. Available at: https://www.cipd.org/globalassets/media/knowledge/knowledge-hub/reports/managing-an-age-diverse-workforce_2015-what-employers-need-to-know_tcm18-10832.pdf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Standards Agency (2024) Food Safety Guidance. Available at: https://www.food.gov.uk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Safety Executive (2024) Noise at Work. Available at: https://www.hse.gov.uk/noise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Yusof, A. N. A. and Rahmat, N. H. (2020) 'Communication barriers at the workplace: a case study', European Journal of Education Studies, 7(10). Available at: https://doi.org/10.46827/ejes.v7i10.3299 (Accessed: 6 August 2026).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Schramm, W. (1954) 'How communication works', in Schramm, W. (ed.) The Process and Effects of Mass Communication. Urbana: University of Illinois Press, pp. 3–26.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Shannon, C. E. and Weaver, W. (1949) The Mathematical Theory of Communication. Urbana: University of Illinois Press.</a:t>
            </a:r>
            <a:endParaRPr lang="en-US" sz="1400" dirty="0"/>
          </a:p>
          <a:p>
            <a:pPr>
              <a:spcAft>
                <a:spcPts val="1200"/>
              </a:spcAft>
            </a:pPr>
            <a:r>
              <a:rPr lang="en-US" sz="1400" dirty="0">
                <a:solidFill>
                  <a:srgbClr val="1F3A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(2024) Occupational Noise. Available at: https://www.who.int (Accessed: 6 August 2026).</a:t>
            </a:r>
            <a:endParaRPr lang="en-US" sz="14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hoji">
  <a:themeElements>
    <a:clrScheme name="Shoji">
      <a:dk1>
        <a:srgbClr val="131313"/>
      </a:dk1>
      <a:lt1>
        <a:sysClr val="window" lastClr="FFFFFF"/>
      </a:lt1>
      <a:dk2>
        <a:srgbClr val="1D3433"/>
      </a:dk2>
      <a:lt2>
        <a:srgbClr val="F3F2ED"/>
      </a:lt2>
      <a:accent1>
        <a:srgbClr val="7C5C3E"/>
      </a:accent1>
      <a:accent2>
        <a:srgbClr val="B8A189"/>
      </a:accent2>
      <a:accent3>
        <a:srgbClr val="A1A696"/>
      </a:accent3>
      <a:accent4>
        <a:srgbClr val="566868"/>
      </a:accent4>
      <a:accent5>
        <a:srgbClr val="786F50"/>
      </a:accent5>
      <a:accent6>
        <a:srgbClr val="A9A375"/>
      </a:accent6>
      <a:hlink>
        <a:srgbClr val="B1785F"/>
      </a:hlink>
      <a:folHlink>
        <a:srgbClr val="6C7F7F"/>
      </a:folHlink>
    </a:clrScheme>
    <a:fontScheme name="Custom 35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hoji" id="{FC7F6458-703E-4B19-BAF9-E88A9B02521B}" vid="{6FBA4037-BA28-4926-BD89-6C54034403A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Shoji</Template>
  <TotalTime>2443</TotalTime>
  <Words>1843</Words>
  <Application>Microsoft Office PowerPoint</Application>
  <PresentationFormat>On-screen Show (4:3)</PresentationFormat>
  <Paragraphs>263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Aptos</vt:lpstr>
      <vt:lpstr>Aptos Light</vt:lpstr>
      <vt:lpstr>Arial</vt:lpstr>
      <vt:lpstr>Arial Black</vt:lpstr>
      <vt:lpstr>Calibri</vt:lpstr>
      <vt:lpstr>Walbaum Display</vt:lpstr>
      <vt:lpstr>Shoji</vt:lpstr>
      <vt:lpstr>LCLM4003/Assignment 2  Effective Teamwork  and Communication</vt:lpstr>
      <vt:lpstr>Overview</vt:lpstr>
      <vt:lpstr>What This Presentation Covers </vt:lpstr>
      <vt:lpstr>Environmental Noise - Introduction </vt:lpstr>
      <vt:lpstr>PowerPoint Presentation</vt:lpstr>
      <vt:lpstr>  </vt:lpstr>
      <vt:lpstr>Apply the Solution</vt:lpstr>
      <vt:lpstr> Conclusion: </vt:lpstr>
      <vt:lpstr>Language / Communication   Description:</vt:lpstr>
      <vt:lpstr>         Problem Analysis Using Berlo's Model </vt:lpstr>
      <vt:lpstr> Solution</vt:lpstr>
      <vt:lpstr>   Solutions Explained Through Berlo's Model </vt:lpstr>
      <vt:lpstr>    Conclusion:</vt:lpstr>
      <vt:lpstr>Age / Generational- Description:</vt:lpstr>
      <vt:lpstr>Problem Analysis Using Berlo's Model </vt:lpstr>
      <vt:lpstr> Solution:</vt:lpstr>
      <vt:lpstr>PowerPoint Presentation</vt:lpstr>
      <vt:lpstr>Conclusion</vt:lpstr>
      <vt:lpstr> Cultural – Description:</vt:lpstr>
      <vt:lpstr> Analysis using Berlo’s Model</vt:lpstr>
      <vt:lpstr> Solution:</vt:lpstr>
      <vt:lpstr>Applying Berlo’s Model -Improved Communication</vt:lpstr>
      <vt:lpstr> Conclusion</vt:lpstr>
      <vt:lpstr>Barrier 5 Description</vt:lpstr>
      <vt:lpstr>Barrier 5 Analysis (Berlo)</vt:lpstr>
      <vt:lpstr>Barrier 5 Solution</vt:lpstr>
      <vt:lpstr>Barrier 5 Solution (Berlo)</vt:lpstr>
      <vt:lpstr>Barrier 5 Conclusion</vt:lpstr>
      <vt:lpstr>Conclusion:</vt:lpstr>
      <vt:lpstr>PowerPoint Presentation</vt:lpstr>
      <vt:lpstr>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Bruna Silva</cp:lastModifiedBy>
  <cp:revision>6</cp:revision>
  <dcterms:created xsi:type="dcterms:W3CDTF">2013-01-27T09:14:16Z</dcterms:created>
  <dcterms:modified xsi:type="dcterms:W3CDTF">2026-08-08T12:31:43Z</dcterms:modified>
  <cp:category/>
</cp:coreProperties>
</file>