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AF4977-16F9-4A87-93B4-D5EED5A5A04E}" v="4" dt="2022-12-08T22:05:41.5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ina Cernat" userId="5094a440b19cc909" providerId="LiveId" clId="{30AF4977-16F9-4A87-93B4-D5EED5A5A04E}"/>
    <pc:docChg chg="undo redo custSel delSld modSld">
      <pc:chgData name="Corina Cernat" userId="5094a440b19cc909" providerId="LiveId" clId="{30AF4977-16F9-4A87-93B4-D5EED5A5A04E}" dt="2022-12-08T22:07:36.157" v="1169" actId="20577"/>
      <pc:docMkLst>
        <pc:docMk/>
      </pc:docMkLst>
      <pc:sldChg chg="del">
        <pc:chgData name="Corina Cernat" userId="5094a440b19cc909" providerId="LiveId" clId="{30AF4977-16F9-4A87-93B4-D5EED5A5A04E}" dt="2022-12-08T18:51:51.373" v="693" actId="47"/>
        <pc:sldMkLst>
          <pc:docMk/>
          <pc:sldMk cId="2778918782" sldId="256"/>
        </pc:sldMkLst>
      </pc:sldChg>
      <pc:sldChg chg="modSp mod">
        <pc:chgData name="Corina Cernat" userId="5094a440b19cc909" providerId="LiveId" clId="{30AF4977-16F9-4A87-93B4-D5EED5A5A04E}" dt="2022-12-08T21:57:52.604" v="1075" actId="313"/>
        <pc:sldMkLst>
          <pc:docMk/>
          <pc:sldMk cId="3849359014" sldId="257"/>
        </pc:sldMkLst>
        <pc:spChg chg="mod">
          <ac:chgData name="Corina Cernat" userId="5094a440b19cc909" providerId="LiveId" clId="{30AF4977-16F9-4A87-93B4-D5EED5A5A04E}" dt="2022-12-08T21:57:52.604" v="1075" actId="313"/>
          <ac:spMkLst>
            <pc:docMk/>
            <pc:sldMk cId="3849359014" sldId="257"/>
            <ac:spMk id="3" creationId="{4E978D50-281B-6E85-3BE3-E9B4E1E757FA}"/>
          </ac:spMkLst>
        </pc:spChg>
      </pc:sldChg>
      <pc:sldChg chg="modSp mod">
        <pc:chgData name="Corina Cernat" userId="5094a440b19cc909" providerId="LiveId" clId="{30AF4977-16F9-4A87-93B4-D5EED5A5A04E}" dt="2022-12-08T22:07:36.157" v="1169" actId="20577"/>
        <pc:sldMkLst>
          <pc:docMk/>
          <pc:sldMk cId="1500422065" sldId="258"/>
        </pc:sldMkLst>
        <pc:spChg chg="mod">
          <ac:chgData name="Corina Cernat" userId="5094a440b19cc909" providerId="LiveId" clId="{30AF4977-16F9-4A87-93B4-D5EED5A5A04E}" dt="2022-12-08T22:07:36.157" v="1169" actId="20577"/>
          <ac:spMkLst>
            <pc:docMk/>
            <pc:sldMk cId="1500422065" sldId="258"/>
            <ac:spMk id="4" creationId="{26B7712E-0B6A-354E-883F-5A1C7C4FD815}"/>
          </ac:spMkLst>
        </pc:spChg>
        <pc:spChg chg="mod">
          <ac:chgData name="Corina Cernat" userId="5094a440b19cc909" providerId="LiveId" clId="{30AF4977-16F9-4A87-93B4-D5EED5A5A04E}" dt="2022-12-08T21:58:26.102" v="1092" actId="313"/>
          <ac:spMkLst>
            <pc:docMk/>
            <pc:sldMk cId="1500422065" sldId="258"/>
            <ac:spMk id="6" creationId="{BA06F0C9-133F-94F3-CC73-C18ADC8EB6E2}"/>
          </ac:spMkLst>
        </pc:spChg>
      </pc:sldChg>
      <pc:sldChg chg="modSp mod">
        <pc:chgData name="Corina Cernat" userId="5094a440b19cc909" providerId="LiveId" clId="{30AF4977-16F9-4A87-93B4-D5EED5A5A04E}" dt="2022-12-08T22:05:51.967" v="1164" actId="114"/>
        <pc:sldMkLst>
          <pc:docMk/>
          <pc:sldMk cId="2387010823" sldId="259"/>
        </pc:sldMkLst>
        <pc:spChg chg="mod">
          <ac:chgData name="Corina Cernat" userId="5094a440b19cc909" providerId="LiveId" clId="{30AF4977-16F9-4A87-93B4-D5EED5A5A04E}" dt="2022-12-08T21:31:52.355" v="953" actId="20577"/>
          <ac:spMkLst>
            <pc:docMk/>
            <pc:sldMk cId="2387010823" sldId="259"/>
            <ac:spMk id="2" creationId="{2BCA7892-FD61-D522-0EB3-0E7811273E27}"/>
          </ac:spMkLst>
        </pc:spChg>
        <pc:spChg chg="mod">
          <ac:chgData name="Corina Cernat" userId="5094a440b19cc909" providerId="LiveId" clId="{30AF4977-16F9-4A87-93B4-D5EED5A5A04E}" dt="2022-12-08T22:05:51.967" v="1164" actId="114"/>
          <ac:spMkLst>
            <pc:docMk/>
            <pc:sldMk cId="2387010823" sldId="259"/>
            <ac:spMk id="3" creationId="{438B9A6B-4C51-31F4-0776-F83377A5128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807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920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917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616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961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509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658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873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22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498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88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12/8/2022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996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01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ijinfomgt.2017.07.005" TargetMode="External"/><Relationship Id="rId2" Type="http://schemas.openxmlformats.org/officeDocument/2006/relationships/hyperlink" Target="https://doi.org/10.1016/j.tele.2017.05.00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techfore.2022.122128" TargetMode="External"/><Relationship Id="rId5" Type="http://schemas.openxmlformats.org/officeDocument/2006/relationships/hyperlink" Target="https://www-sciencedirect-com.ezproxy.uwtsd.ac.uk/science/article/pii/S0148296316302843" TargetMode="External"/><Relationship Id="rId4" Type="http://schemas.openxmlformats.org/officeDocument/2006/relationships/hyperlink" Target="https://www-proquest-com.ezproxy.uwtsd.ac.uk/docview/2411087881/fulltextPDF/FF4C6CB966CD468BPQ/1?accountid=13047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ame 18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41E445-680E-8D77-C128-14394725C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57251"/>
            <a:ext cx="4581525" cy="2076450"/>
          </a:xfrm>
        </p:spPr>
        <p:txBody>
          <a:bodyPr anchor="b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Digital marketing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78D50-281B-6E85-3BE3-E9B4E1E75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8" y="3190875"/>
            <a:ext cx="5161385" cy="2986087"/>
          </a:xfrm>
        </p:spPr>
        <p:txBody>
          <a:bodyPr>
            <a:normAutofit/>
          </a:bodyPr>
          <a:lstStyle/>
          <a:p>
            <a:r>
              <a:rPr lang="en-GB" sz="1800" i="1" dirty="0">
                <a:solidFill>
                  <a:schemeClr val="tx2">
                    <a:alpha val="60000"/>
                  </a:schemeClr>
                </a:solidFill>
              </a:rPr>
              <a:t>Drummond et al (2020, p.1249) define digital marketing ‘’as a firm’s capability to use the internet in marketing functional areas such as online advertising, online sales, online after sales, market research and purchasing/procurement to generate value for customers’’.</a:t>
            </a:r>
          </a:p>
          <a:p>
            <a:endParaRPr lang="en-GB" sz="1800" i="1" dirty="0">
              <a:solidFill>
                <a:schemeClr val="tx2">
                  <a:alpha val="60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D52C710-5159-1FA6-6268-F6DF02C3D71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</a:blip>
          <a:stretch>
            <a:fillRect/>
          </a:stretch>
        </p:blipFill>
        <p:spPr>
          <a:xfrm>
            <a:off x="6330893" y="891032"/>
            <a:ext cx="5022907" cy="5048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359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57A5E6-A9A6-8232-F367-4C1E15951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597160"/>
            <a:ext cx="5157787" cy="793102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  <a:alpha val="70000"/>
                  </a:schemeClr>
                </a:solidFill>
              </a:rPr>
              <a:t>Digital marketing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B7712E-0B6A-354E-883F-5A1C7C4FD8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1390263"/>
            <a:ext cx="5157787" cy="4799400"/>
          </a:xfrm>
        </p:spPr>
        <p:txBody>
          <a:bodyPr>
            <a:normAutofit fontScale="85000" lnSpcReduction="10000"/>
          </a:bodyPr>
          <a:lstStyle/>
          <a:p>
            <a:pPr marL="228600" indent="0">
              <a:buNone/>
            </a:pPr>
            <a:r>
              <a:rPr lang="en-GB" sz="2400" dirty="0"/>
              <a:t>-</a:t>
            </a:r>
            <a:r>
              <a:rPr lang="en-GB" sz="2400" dirty="0" err="1"/>
              <a:t>Rizvanović</a:t>
            </a:r>
            <a:r>
              <a:rPr lang="en-GB" sz="2400" dirty="0"/>
              <a:t>, B. et al. (2023, </a:t>
            </a:r>
            <a:r>
              <a:rPr lang="en-GB" sz="2400"/>
              <a:t>p.1) </a:t>
            </a:r>
            <a:r>
              <a:rPr lang="en-GB" sz="2400" dirty="0"/>
              <a:t>describe ‘’digital marketing as a powerful mediator between efficient digital interaction, data interpretation opportunities, and business growth, while extending its impact potential to tackle different growth challenges’’.</a:t>
            </a:r>
          </a:p>
          <a:p>
            <a:pPr marL="228600" indent="0">
              <a:buNone/>
            </a:pPr>
            <a:r>
              <a:rPr lang="en-GB" sz="2400" dirty="0"/>
              <a:t>-According to </a:t>
            </a:r>
            <a:r>
              <a:rPr lang="en-GB" sz="2400" dirty="0" err="1"/>
              <a:t>Aswani</a:t>
            </a:r>
            <a:r>
              <a:rPr lang="en-GB" sz="2400" dirty="0"/>
              <a:t> et al (2018, p.107) ‘‘digital marketing is often detrimental, when it is done by unskilled service providers’’.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F21228-4D7A-EB44-6508-2501C1D27D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597160"/>
            <a:ext cx="5183188" cy="793102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  <a:alpha val="70000"/>
                  </a:schemeClr>
                </a:solidFill>
              </a:rPr>
              <a:t>Social media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06F0C9-133F-94F3-CC73-C18ADC8EB6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390263"/>
            <a:ext cx="5183188" cy="4799400"/>
          </a:xfrm>
        </p:spPr>
        <p:txBody>
          <a:bodyPr>
            <a:normAutofit fontScale="85000" lnSpcReduction="10000"/>
          </a:bodyPr>
          <a:lstStyle/>
          <a:p>
            <a:r>
              <a:rPr lang="en-GB" sz="2400" dirty="0">
                <a:solidFill>
                  <a:schemeClr val="accent1">
                    <a:lumMod val="50000"/>
                    <a:alpha val="70000"/>
                  </a:schemeClr>
                </a:solidFill>
              </a:rPr>
              <a:t>- ‘’Social media marketing provides firms with an opportunity to use social media to build relationships with customers, employees, communities, and other stakeholders’’(Felix et al, 2017, p.123)</a:t>
            </a:r>
          </a:p>
          <a:p>
            <a:r>
              <a:rPr lang="en-GB" sz="2400" dirty="0">
                <a:solidFill>
                  <a:schemeClr val="accent1">
                    <a:lumMod val="50000"/>
                    <a:alpha val="70000"/>
                  </a:schemeClr>
                </a:solidFill>
              </a:rPr>
              <a:t>-According to </a:t>
            </a:r>
            <a:r>
              <a:rPr lang="en-GB" sz="2400" dirty="0" err="1">
                <a:solidFill>
                  <a:schemeClr val="accent1">
                    <a:lumMod val="50000"/>
                    <a:alpha val="70000"/>
                  </a:schemeClr>
                </a:solidFill>
              </a:rPr>
              <a:t>Alalwan</a:t>
            </a:r>
            <a:r>
              <a:rPr lang="en-GB" sz="2400" dirty="0">
                <a:solidFill>
                  <a:schemeClr val="accent1">
                    <a:lumMod val="50000"/>
                    <a:alpha val="70000"/>
                  </a:schemeClr>
                </a:solidFill>
              </a:rPr>
              <a:t> et al, (2017, p.1183) social media ‘‘could comprise of a number of challenges including difficulties of reaching the right target of customers, lack of control, challenges of accurately distributing the firm’s resources, and trust issues’’.</a:t>
            </a:r>
          </a:p>
        </p:txBody>
      </p:sp>
    </p:spTree>
    <p:extLst>
      <p:ext uri="{BB962C8B-B14F-4D97-AF65-F5344CB8AC3E}">
        <p14:creationId xmlns:p14="http://schemas.microsoft.com/office/powerpoint/2010/main" val="1500422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A7892-FD61-D522-0EB3-0E7811273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B9A6B-4C51-31F4-0776-F83377A512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b="1" i="0" dirty="0" err="1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Alalwan</a:t>
            </a:r>
            <a:r>
              <a:rPr lang="en-GB" sz="1400" b="1" i="0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R, N. P., D, Y. K., &amp; </a:t>
            </a:r>
            <a:r>
              <a:rPr lang="en-GB" sz="1400" b="1" i="0" dirty="0" err="1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Algharabat</a:t>
            </a:r>
            <a:r>
              <a:rPr lang="en-GB" sz="1400" b="1" i="0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R. (2017). Social media in marketing: A review and analysis of the existing literature’, </a:t>
            </a:r>
            <a:r>
              <a:rPr lang="en-GB" sz="1400" b="1" i="1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Telematics and informatics</a:t>
            </a:r>
            <a:r>
              <a:rPr lang="en-GB" sz="1400" b="1" i="0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34(7), pp. 1177–1190. Available at: </a:t>
            </a:r>
            <a:r>
              <a:rPr lang="en-GB" sz="1400" b="1" i="0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https://doi.org/10.1016/j.tele.2017.05.008</a:t>
            </a:r>
            <a:r>
              <a:rPr lang="en-GB" sz="1400" b="1" i="0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r>
              <a:rPr lang="en-GB" sz="1400" b="1" i="0" dirty="0" err="1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Aswani</a:t>
            </a:r>
            <a:r>
              <a:rPr lang="en-GB" sz="1400" b="1" i="0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R. et al. (2018) ‘Search engine marketing is not all gold: Insights from Twitter and </a:t>
            </a:r>
            <a:r>
              <a:rPr lang="en-GB" sz="1400" b="1" i="0" dirty="0" err="1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SEOClerks</a:t>
            </a:r>
            <a:r>
              <a:rPr lang="en-GB" sz="1400" b="1" i="1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’, International journal of information management</a:t>
            </a:r>
            <a:r>
              <a:rPr lang="en-GB" sz="1400" b="1" i="0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38(1), pp. 107–116. Available at: </a:t>
            </a:r>
            <a:r>
              <a:rPr lang="en-GB" sz="1400" b="1" i="0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https://doi.org/10.1016/j.ijinfomgt.2017.07.005</a:t>
            </a:r>
            <a:r>
              <a:rPr lang="en-GB" sz="1400" b="1" i="0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GB" sz="1400" b="1" i="0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DRUMMOND, C., O'TOOLE, T. and MCGRATH, H., (2020). Digital engagement strategies and tactics in social media marketing. </a:t>
            </a:r>
            <a:r>
              <a:rPr lang="en-GB" sz="1400" b="1" i="1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European Journal of Marketing, </a:t>
            </a:r>
            <a:r>
              <a:rPr lang="en-GB" sz="1400" b="1" i="0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54(6), pp. 1247-1280, available at </a:t>
            </a:r>
            <a:r>
              <a:rPr lang="en-GB" sz="1400" b="1" i="0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https://www-proquest-com.ezproxy.uwtsd.ac.uk/docview/2411087881/fulltextPDF/FF4C6CB966CD468BPQ/1?accountid=130472</a:t>
            </a:r>
            <a:r>
              <a:rPr lang="en-GB" sz="1400" b="1" i="0" dirty="0">
                <a:solidFill>
                  <a:schemeClr val="accent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Felix, R., </a:t>
            </a:r>
            <a:r>
              <a:rPr lang="en-GB" sz="1400" b="1" dirty="0" err="1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Rauschnabel</a:t>
            </a: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P., </a:t>
            </a:r>
            <a:r>
              <a:rPr lang="en-GB" sz="1400" b="1" dirty="0" err="1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Hinsch</a:t>
            </a: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C (2017) Elements of strategic social media marketing: A holistic framework, </a:t>
            </a:r>
            <a:r>
              <a:rPr lang="en-GB" sz="1400" b="1" i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Journal of Business Research, </a:t>
            </a: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70, pp. 118-126, available at </a:t>
            </a:r>
            <a:r>
              <a:rPr lang="en-GB" sz="1050" dirty="0">
                <a:hlinkClick r:id="rId5"/>
              </a:rPr>
              <a:t>Elements of strategic social media marketing: A holistic framework - ScienceDirect (uwtsd.ac.uk)</a:t>
            </a: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GB" sz="1400" b="1" dirty="0" err="1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Rizvanović</a:t>
            </a: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B. et al. (2023) ‘Linking the potentials of extended digital marketing impact and start-up growth: Developing a macro-dynamic framework of start-up growth drivers supported by digital marketing’, </a:t>
            </a:r>
            <a:r>
              <a:rPr lang="en-GB" sz="1400" b="1" i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Technological forecasting &amp; social change</a:t>
            </a: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186. Available at: </a:t>
            </a: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https://doi.org/10.1016/j.techfore.2022.122128</a:t>
            </a: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387010823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AnalogousFromRegularSeedRightStep">
      <a:dk1>
        <a:srgbClr val="000000"/>
      </a:dk1>
      <a:lt1>
        <a:srgbClr val="FFFFFF"/>
      </a:lt1>
      <a:dk2>
        <a:srgbClr val="2F3920"/>
      </a:dk2>
      <a:lt2>
        <a:srgbClr val="E2E8E8"/>
      </a:lt2>
      <a:accent1>
        <a:srgbClr val="E72933"/>
      </a:accent1>
      <a:accent2>
        <a:srgbClr val="D55C17"/>
      </a:accent2>
      <a:accent3>
        <a:srgbClr val="C29F23"/>
      </a:accent3>
      <a:accent4>
        <a:srgbClr val="91AF13"/>
      </a:accent4>
      <a:accent5>
        <a:srgbClr val="5BB720"/>
      </a:accent5>
      <a:accent6>
        <a:srgbClr val="15BE1A"/>
      </a:accent6>
      <a:hlink>
        <a:srgbClr val="30928C"/>
      </a:hlink>
      <a:folHlink>
        <a:srgbClr val="7F7F7F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525</TotalTime>
  <Words>520</Words>
  <Application>Microsoft Office PowerPoint</Application>
  <PresentationFormat>Widescreen</PresentationFormat>
  <Paragraphs>14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Avenir Next LT Pro</vt:lpstr>
      <vt:lpstr>Calibri</vt:lpstr>
      <vt:lpstr>Sabon Next LT</vt:lpstr>
      <vt:lpstr>Wingdings</vt:lpstr>
      <vt:lpstr>LuminousVTI</vt:lpstr>
      <vt:lpstr>Digital marketing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Sainsbury’s engagement with digital and social media</dc:title>
  <dc:creator>Corina Cernat</dc:creator>
  <cp:lastModifiedBy>Corina Cernat</cp:lastModifiedBy>
  <cp:revision>1</cp:revision>
  <dcterms:created xsi:type="dcterms:W3CDTF">2022-12-05T19:40:37Z</dcterms:created>
  <dcterms:modified xsi:type="dcterms:W3CDTF">2022-12-08T22:07:41Z</dcterms:modified>
</cp:coreProperties>
</file>