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0815" autoAdjust="0"/>
    <p:restoredTop sz="94660"/>
  </p:normalViewPr>
  <p:slideViewPr>
    <p:cSldViewPr snapToGrid="0">
      <p:cViewPr>
        <p:scale>
          <a:sx n="70" d="100"/>
          <a:sy n="70" d="100"/>
        </p:scale>
        <p:origin x="12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25E5D-0B2B-4B31-9DCD-0D17A489DE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A00FF2-68D5-40BD-974D-B50F08EB04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CDF2E1-5FC8-4917-825C-92D1ACB7BD71}"/>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A410C2D5-9493-474A-B7C1-B35EB0DF4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5B64D7-BD52-41E3-82F7-467055221852}"/>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3670246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7363C-11DB-4AA2-8599-B34F471166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637AE5-9FE9-4994-BBB6-4918D5CBFB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11F14-13A4-4440-8AE4-C7AC4F542452}"/>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5D4AFE41-95A5-4024-ABA8-67D02A799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990891-A82E-4474-8432-C034A6F12EB8}"/>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2858386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D4ABE-F4D2-4C83-9F62-D9CFF141A0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0B12BE-1E47-43EE-BFBA-738191227B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3A2F6D-7A7A-44C2-892D-59E759F80020}"/>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319B1193-21EC-4042-9E6F-D1E39F198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B6295-C4C6-413D-BBF7-837CDEC1E3FD}"/>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3251663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F2E38-9EA1-44E8-9CE4-9D3D664951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9A85F9-9E36-4AE7-ADA1-6FEC8602FC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B70F28-4112-4749-B6D9-DA3E7CF346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D4A833-D92D-4EED-B482-72CD99C137F5}"/>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6" name="Footer Placeholder 5">
            <a:extLst>
              <a:ext uri="{FF2B5EF4-FFF2-40B4-BE49-F238E27FC236}">
                <a16:creationId xmlns:a16="http://schemas.microsoft.com/office/drawing/2014/main" id="{F2DF7255-DDDF-40A6-A381-0A80290FB0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CF84E8-1DF4-4D59-8A6C-CFECBEC3E21E}"/>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243696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42204-2FF7-4B6B-A073-C3C8FFB693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28CB3-5826-4403-AF57-416E3D0DF7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49A366-B603-4C15-99FF-9E256A8532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27C946-2730-4824-AF38-621B1458C9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B2DED2-0DDB-4ECA-B6D2-BC5FF2E221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6AD2E3-8558-4440-B00F-5C16E36DB774}"/>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8" name="Footer Placeholder 7">
            <a:extLst>
              <a:ext uri="{FF2B5EF4-FFF2-40B4-BE49-F238E27FC236}">
                <a16:creationId xmlns:a16="http://schemas.microsoft.com/office/drawing/2014/main" id="{8B77BE1F-AD0B-41EB-BB0F-ADD7B35979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F8E117-41F4-47FF-BFA1-76E6EC6F2275}"/>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887086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2A20E-655C-46DB-A6BF-274CB553EE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188877-3793-4057-9713-B54D8A079D26}"/>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4" name="Footer Placeholder 3">
            <a:extLst>
              <a:ext uri="{FF2B5EF4-FFF2-40B4-BE49-F238E27FC236}">
                <a16:creationId xmlns:a16="http://schemas.microsoft.com/office/drawing/2014/main" id="{B2764005-2C2F-4E4A-8DCE-00899309D5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C3EE60-4FC5-420D-89B2-9302D5819CCD}"/>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125171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56172F-CAE6-4784-8450-37E02F072A24}"/>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3" name="Footer Placeholder 2">
            <a:extLst>
              <a:ext uri="{FF2B5EF4-FFF2-40B4-BE49-F238E27FC236}">
                <a16:creationId xmlns:a16="http://schemas.microsoft.com/office/drawing/2014/main" id="{D2841428-E2A4-404B-95BF-2B2FC42CE7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9F93C3-770D-4AE7-9873-A4D8EB77721A}"/>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48264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0599-8877-4920-9BD4-4EEE1A02A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25381C-A4D8-4417-83CC-E1E71851FB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979537-D6A5-414A-8A22-F0A7EEADB8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7877C5-AF6C-4D3E-844C-996B29C230D4}"/>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6" name="Footer Placeholder 5">
            <a:extLst>
              <a:ext uri="{FF2B5EF4-FFF2-40B4-BE49-F238E27FC236}">
                <a16:creationId xmlns:a16="http://schemas.microsoft.com/office/drawing/2014/main" id="{12284AEC-2DCF-4867-8CE0-90A76EA9B5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9C2F36-7F35-4F7D-9C71-6A9D36AF2459}"/>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1761303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A7DB-1B69-4CED-90E8-3093C5642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10A61D-ED25-4A1F-B340-001679A110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A0CBAA-5745-4CA8-B9F5-527C652FEB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FC485-B0A0-4BFB-AF39-B575E3AE6240}"/>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6" name="Footer Placeholder 5">
            <a:extLst>
              <a:ext uri="{FF2B5EF4-FFF2-40B4-BE49-F238E27FC236}">
                <a16:creationId xmlns:a16="http://schemas.microsoft.com/office/drawing/2014/main" id="{4FC2DF5B-AB65-4E62-87DD-03FCDD6079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DCFD0A-F5FA-45C0-A15F-B80D2A96C02F}"/>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40678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80CE8-6AD1-40D0-89C2-F0A18D636B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531C-A7A5-4A3A-8509-881CCAA7F9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C9CDEF-6B68-4583-BB62-DDC4CE07BB70}"/>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BAE23FF1-B082-4F5F-BB1C-0C7F643BE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5034E2-C53B-4E0F-BAC7-825C2BA77FA5}"/>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4047253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7B86CA-AE76-47A6-BFAF-0919F70EC1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1BDC9C-EF08-4B79-8D2E-98CC6A878F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A003BA-1398-4DF7-8EA6-62B5628FAD82}"/>
              </a:ext>
            </a:extLst>
          </p:cNvPr>
          <p:cNvSpPr>
            <a:spLocks noGrp="1"/>
          </p:cNvSpPr>
          <p:nvPr>
            <p:ph type="dt" sz="half" idx="10"/>
          </p:nvPr>
        </p:nvSpPr>
        <p:spPr/>
        <p:txBody>
          <a:body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16BC5A7A-9BE5-434F-B463-DA1859E55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81BAC2-EB29-4D87-8EB7-DD64254D975E}"/>
              </a:ext>
            </a:extLst>
          </p:cNvPr>
          <p:cNvSpPr>
            <a:spLocks noGrp="1"/>
          </p:cNvSpPr>
          <p:nvPr>
            <p:ph type="sldNum" sz="quarter" idx="12"/>
          </p:nvPr>
        </p:nvSpPr>
        <p:spPr/>
        <p:txBody>
          <a:bodyPr/>
          <a:lstStyle/>
          <a:p>
            <a:fld id="{2749D72C-7D13-4CFC-88A6-22CD817F317D}" type="slidenum">
              <a:rPr lang="en-GB" smtClean="0"/>
              <a:t>‹#›</a:t>
            </a:fld>
            <a:endParaRPr lang="en-GB"/>
          </a:p>
        </p:txBody>
      </p:sp>
    </p:spTree>
    <p:extLst>
      <p:ext uri="{BB962C8B-B14F-4D97-AF65-F5344CB8AC3E}">
        <p14:creationId xmlns:p14="http://schemas.microsoft.com/office/powerpoint/2010/main" val="401815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279784-D1C6-4785-94D5-C17432998E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B5BD3-CAC2-4AC4-8579-57A7EE009E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9200E5-32C2-4D96-9303-F068EB1E73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FED6C4-18B1-4BF6-A35A-6BDDC83ADB4D}" type="datetimeFigureOut">
              <a:rPr lang="en-GB" smtClean="0"/>
              <a:t>22/10/2020</a:t>
            </a:fld>
            <a:endParaRPr lang="en-GB"/>
          </a:p>
        </p:txBody>
      </p:sp>
      <p:sp>
        <p:nvSpPr>
          <p:cNvPr id="5" name="Footer Placeholder 4">
            <a:extLst>
              <a:ext uri="{FF2B5EF4-FFF2-40B4-BE49-F238E27FC236}">
                <a16:creationId xmlns:a16="http://schemas.microsoft.com/office/drawing/2014/main" id="{59D69A0F-8DAA-4426-9BE3-FA49AD6BBF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2D9E15-7213-4E78-9501-E455913D9C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49D72C-7D13-4CFC-88A6-22CD817F317D}" type="slidenum">
              <a:rPr lang="en-GB" smtClean="0"/>
              <a:t>‹#›</a:t>
            </a:fld>
            <a:endParaRPr lang="en-GB"/>
          </a:p>
        </p:txBody>
      </p:sp>
    </p:spTree>
    <p:extLst>
      <p:ext uri="{BB962C8B-B14F-4D97-AF65-F5344CB8AC3E}">
        <p14:creationId xmlns:p14="http://schemas.microsoft.com/office/powerpoint/2010/main" val="3161466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itting, old&#10;&#10;Description automatically generated">
            <a:extLst>
              <a:ext uri="{FF2B5EF4-FFF2-40B4-BE49-F238E27FC236}">
                <a16:creationId xmlns:a16="http://schemas.microsoft.com/office/drawing/2014/main" id="{546A47A3-F765-4C86-ABD1-FCA8B09CDA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9228" y="819865"/>
            <a:ext cx="2115653" cy="2609136"/>
          </a:xfrm>
          <a:prstGeom prst="rect">
            <a:avLst/>
          </a:prstGeom>
        </p:spPr>
      </p:pic>
      <p:sp>
        <p:nvSpPr>
          <p:cNvPr id="2" name="Title 1">
            <a:extLst>
              <a:ext uri="{FF2B5EF4-FFF2-40B4-BE49-F238E27FC236}">
                <a16:creationId xmlns:a16="http://schemas.microsoft.com/office/drawing/2014/main" id="{A5CADBF5-03D0-4895-A7B7-024BC7AA0815}"/>
              </a:ext>
            </a:extLst>
          </p:cNvPr>
          <p:cNvSpPr>
            <a:spLocks noGrp="1"/>
          </p:cNvSpPr>
          <p:nvPr>
            <p:ph type="ctrTitle"/>
          </p:nvPr>
        </p:nvSpPr>
        <p:spPr>
          <a:xfrm>
            <a:off x="0" y="0"/>
            <a:ext cx="12191998" cy="812838"/>
          </a:xfrm>
        </p:spPr>
        <p:style>
          <a:lnRef idx="2">
            <a:schemeClr val="dk1"/>
          </a:lnRef>
          <a:fillRef idx="1">
            <a:schemeClr val="lt1"/>
          </a:fillRef>
          <a:effectRef idx="0">
            <a:schemeClr val="dk1"/>
          </a:effectRef>
          <a:fontRef idx="minor">
            <a:schemeClr val="dk1"/>
          </a:fontRef>
        </p:style>
        <p:txBody>
          <a:bodyPr>
            <a:noAutofit/>
          </a:bodyPr>
          <a:lstStyle/>
          <a:p>
            <a:r>
              <a:rPr lang="en-GB" sz="2050" b="1" u="sng" dirty="0">
                <a:latin typeface="Times New Roman" panose="02020603050405020304" pitchFamily="18" charset="0"/>
                <a:cs typeface="Times New Roman" panose="02020603050405020304" pitchFamily="18" charset="0"/>
              </a:rPr>
              <a:t>On Shumka, L. J., </a:t>
            </a:r>
            <a:r>
              <a:rPr lang="en-GB" sz="2050" b="1" i="1" u="sng" dirty="0">
                <a:latin typeface="Times New Roman" panose="02020603050405020304" pitchFamily="18" charset="0"/>
                <a:cs typeface="Times New Roman" panose="02020603050405020304" pitchFamily="18" charset="0"/>
              </a:rPr>
              <a:t>Designing Women: Studies in the Representation of Femininity in Roman Society</a:t>
            </a:r>
            <a:r>
              <a:rPr lang="en-GB" sz="2050" b="1" u="sng" dirty="0">
                <a:latin typeface="Times New Roman" panose="02020603050405020304" pitchFamily="18" charset="0"/>
                <a:cs typeface="Times New Roman" panose="02020603050405020304" pitchFamily="18" charset="0"/>
              </a:rPr>
              <a:t>, (Victoria, University of Victoria, 2000). Chapter Three: Depicting Femininity: the Iconography of </a:t>
            </a:r>
            <a:r>
              <a:rPr lang="en-GB" sz="2050" b="1" u="sng" dirty="0" err="1">
                <a:latin typeface="Times New Roman" panose="02020603050405020304" pitchFamily="18" charset="0"/>
                <a:cs typeface="Times New Roman" panose="02020603050405020304" pitchFamily="18" charset="0"/>
              </a:rPr>
              <a:t>Ornatus</a:t>
            </a:r>
            <a:endParaRPr lang="en-GB" sz="2050" b="1" u="sng"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CA67F2B-2C8B-48E7-9AB7-8D39C1519FCE}"/>
              </a:ext>
            </a:extLst>
          </p:cNvPr>
          <p:cNvSpPr txBox="1"/>
          <p:nvPr/>
        </p:nvSpPr>
        <p:spPr>
          <a:xfrm>
            <a:off x="0" y="812838"/>
            <a:ext cx="4306186" cy="607698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50000"/>
              </a:lnSpc>
            </a:pPr>
            <a:r>
              <a:rPr lang="en-GB" sz="1450" b="1" dirty="0">
                <a:latin typeface="Times New Roman" panose="02020603050405020304" pitchFamily="18" charset="0"/>
                <a:cs typeface="Times New Roman" panose="02020603050405020304" pitchFamily="18" charset="0"/>
              </a:rPr>
              <a:t>A Summary</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In this chapter Shumka looks at artistic depictions of women and their femininity in Graeco-Roman art.</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She primarily takes evidence from representations of femininity in funerary monuments. Which, often – she states – shows women grooming, or grooming products. For example: this mid-late second century AD cippus.</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She takes into account not only native Roman art, but also foreign pieces which may have influence Rome’s art style.</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Shumka concludes that personal grooming was key to ancient Roman ideas of femininity. </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However, Shumka asserts that it is not so, as might be assumed, that this prominent iconography of grooming products was borne from efforts to please men, at least not entirely.</a:t>
            </a:r>
          </a:p>
        </p:txBody>
      </p:sp>
      <p:sp>
        <p:nvSpPr>
          <p:cNvPr id="15" name="TextBox 14">
            <a:extLst>
              <a:ext uri="{FF2B5EF4-FFF2-40B4-BE49-F238E27FC236}">
                <a16:creationId xmlns:a16="http://schemas.microsoft.com/office/drawing/2014/main" id="{B0215851-26AA-4AFA-8715-F01C1C8DDDB2}"/>
              </a:ext>
            </a:extLst>
          </p:cNvPr>
          <p:cNvSpPr txBox="1"/>
          <p:nvPr/>
        </p:nvSpPr>
        <p:spPr>
          <a:xfrm>
            <a:off x="6304881" y="812839"/>
            <a:ext cx="1983402" cy="2403160"/>
          </a:xfrm>
          <a:prstGeom prst="rect">
            <a:avLst/>
          </a:prstGeom>
        </p:spPr>
        <p:style>
          <a:lnRef idx="2">
            <a:schemeClr val="dk1"/>
          </a:lnRef>
          <a:fillRef idx="1">
            <a:schemeClr val="lt1"/>
          </a:fillRef>
          <a:effectRef idx="0">
            <a:schemeClr val="dk1"/>
          </a:effectRef>
          <a:fontRef idx="minor">
            <a:schemeClr val="dk1"/>
          </a:fontRef>
        </p:style>
        <p:txBody>
          <a:bodyPr wrap="square" rtlCol="0">
            <a:noAutofit/>
          </a:bodyPr>
          <a:lstStyle/>
          <a:p>
            <a:pPr marL="285750" indent="-285750">
              <a:lnSpc>
                <a:spcPct val="150000"/>
              </a:lnSpc>
              <a:buFont typeface="Arial" panose="020B0604020202020204" pitchFamily="34" charset="0"/>
              <a:buChar char="•"/>
            </a:pPr>
            <a:r>
              <a:rPr lang="en-GB" sz="1150" dirty="0">
                <a:latin typeface="Times New Roman" panose="02020603050405020304" pitchFamily="18" charset="0"/>
                <a:cs typeface="Times New Roman" panose="02020603050405020304" pitchFamily="18" charset="0"/>
              </a:rPr>
              <a:t>Note the prominent placement of the mirror.</a:t>
            </a:r>
          </a:p>
          <a:p>
            <a:pPr marL="742950" lvl="1" indent="-285750">
              <a:lnSpc>
                <a:spcPct val="150000"/>
              </a:lnSpc>
              <a:buFont typeface="Arial" panose="020B0604020202020204" pitchFamily="34" charset="0"/>
              <a:buChar char="•"/>
            </a:pPr>
            <a:r>
              <a:rPr lang="en-GB" sz="1150" dirty="0">
                <a:latin typeface="Times New Roman" panose="02020603050405020304" pitchFamily="18" charset="0"/>
                <a:cs typeface="Times New Roman" panose="02020603050405020304" pitchFamily="18" charset="0"/>
              </a:rPr>
              <a:t>Right next to this woman’s epitaph</a:t>
            </a:r>
          </a:p>
          <a:p>
            <a:pPr marL="285750" indent="-285750">
              <a:lnSpc>
                <a:spcPct val="150000"/>
              </a:lnSpc>
              <a:buFont typeface="Arial" panose="020B0604020202020204" pitchFamily="34" charset="0"/>
              <a:buChar char="•"/>
            </a:pPr>
            <a:r>
              <a:rPr lang="en-GB" sz="1150" dirty="0">
                <a:latin typeface="Times New Roman" panose="02020603050405020304" pitchFamily="18" charset="0"/>
                <a:cs typeface="Times New Roman" panose="02020603050405020304" pitchFamily="18" charset="0"/>
              </a:rPr>
              <a:t>Certainly suggests the importance of personal grooming amongst women</a:t>
            </a:r>
            <a:r>
              <a:rPr lang="en-GB" sz="1000" dirty="0">
                <a:latin typeface="Times New Roman" panose="02020603050405020304" pitchFamily="18" charset="0"/>
                <a:cs typeface="Times New Roman" panose="02020603050405020304" pitchFamily="18" charset="0"/>
              </a:rPr>
              <a:t>.</a:t>
            </a:r>
          </a:p>
        </p:txBody>
      </p:sp>
      <p:sp>
        <p:nvSpPr>
          <p:cNvPr id="21" name="TextBox 20">
            <a:extLst>
              <a:ext uri="{FF2B5EF4-FFF2-40B4-BE49-F238E27FC236}">
                <a16:creationId xmlns:a16="http://schemas.microsoft.com/office/drawing/2014/main" id="{614C8550-E369-4B30-8043-B22782BCA078}"/>
              </a:ext>
            </a:extLst>
          </p:cNvPr>
          <p:cNvSpPr txBox="1"/>
          <p:nvPr/>
        </p:nvSpPr>
        <p:spPr>
          <a:xfrm>
            <a:off x="8303576" y="812838"/>
            <a:ext cx="3926254" cy="6040194"/>
          </a:xfrm>
          <a:prstGeom prst="rect">
            <a:avLst/>
          </a:prstGeom>
        </p:spPr>
        <p:style>
          <a:lnRef idx="2">
            <a:schemeClr val="dk1"/>
          </a:lnRef>
          <a:fillRef idx="1">
            <a:schemeClr val="lt1"/>
          </a:fillRef>
          <a:effectRef idx="0">
            <a:schemeClr val="dk1"/>
          </a:effectRef>
          <a:fontRef idx="minor">
            <a:schemeClr val="dk1"/>
          </a:fontRef>
        </p:style>
        <p:txBody>
          <a:bodyPr wrap="square" rtlCol="0">
            <a:noAutofit/>
          </a:bodyPr>
          <a:lstStyle/>
          <a:p>
            <a:pPr>
              <a:lnSpc>
                <a:spcPct val="150000"/>
              </a:lnSpc>
            </a:pPr>
            <a:r>
              <a:rPr lang="en-GB" sz="1450" b="1" dirty="0">
                <a:latin typeface="Times New Roman" panose="02020603050405020304" pitchFamily="18" charset="0"/>
                <a:cs typeface="Times New Roman" panose="02020603050405020304" pitchFamily="18" charset="0"/>
              </a:rPr>
              <a:t>An Opinion</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Shumka introduces her chapter well, establishing the types of evidence she intends to used, and her arguments in terms which are easily understood</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Her use of evidence is considered; by looking at the potentially influential Greek works she is better able to determine which parts of the Roman works, which are her primary focus, are specific to Roman perceptions of femininity.</a:t>
            </a:r>
          </a:p>
          <a:p>
            <a:pPr marL="285750" indent="-285750">
              <a:lnSpc>
                <a:spcPct val="150000"/>
              </a:lnSpc>
              <a:buFont typeface="Arial" panose="020B0604020202020204" pitchFamily="34" charset="0"/>
              <a:buChar char="•"/>
            </a:pPr>
            <a:r>
              <a:rPr lang="en-GB" sz="1450" dirty="0">
                <a:latin typeface="Times New Roman" panose="02020603050405020304" pitchFamily="18" charset="0"/>
                <a:cs typeface="Times New Roman" panose="02020603050405020304" pitchFamily="18" charset="0"/>
              </a:rPr>
              <a:t>Her conclusion is nuanced, she defies the more simplistic assertions of other scholars – that these grooming products significant because of nothing more male imposed standards of beauty – but does not reject it. Ultimately, her conclusion seems considered, and – because it is multi-faceted – well balanced.</a:t>
            </a:r>
          </a:p>
        </p:txBody>
      </p:sp>
      <p:pic>
        <p:nvPicPr>
          <p:cNvPr id="22" name="Picture 21">
            <a:extLst>
              <a:ext uri="{FF2B5EF4-FFF2-40B4-BE49-F238E27FC236}">
                <a16:creationId xmlns:a16="http://schemas.microsoft.com/office/drawing/2014/main" id="{B9DB918A-C01F-421B-8BA4-B10A640C85C6}"/>
              </a:ext>
            </a:extLst>
          </p:cNvPr>
          <p:cNvPicPr>
            <a:picLocks noChangeAspect="1"/>
          </p:cNvPicPr>
          <p:nvPr/>
        </p:nvPicPr>
        <p:blipFill rotWithShape="1">
          <a:blip r:embed="rId3"/>
          <a:srcRect l="13914" t="3626" r="14606" b="13986"/>
          <a:stretch/>
        </p:blipFill>
        <p:spPr>
          <a:xfrm>
            <a:off x="4306186" y="3402837"/>
            <a:ext cx="1998696" cy="3450195"/>
          </a:xfrm>
          <a:prstGeom prst="rect">
            <a:avLst/>
          </a:prstGeom>
        </p:spPr>
      </p:pic>
      <p:cxnSp>
        <p:nvCxnSpPr>
          <p:cNvPr id="14" name="Straight Connector 13">
            <a:extLst>
              <a:ext uri="{FF2B5EF4-FFF2-40B4-BE49-F238E27FC236}">
                <a16:creationId xmlns:a16="http://schemas.microsoft.com/office/drawing/2014/main" id="{31DBE224-F56F-4EF4-B8FD-2AA334E46257}"/>
              </a:ext>
            </a:extLst>
          </p:cNvPr>
          <p:cNvCxnSpPr>
            <a:cxnSpLocks/>
          </p:cNvCxnSpPr>
          <p:nvPr/>
        </p:nvCxnSpPr>
        <p:spPr>
          <a:xfrm flipV="1">
            <a:off x="5172501" y="1502801"/>
            <a:ext cx="1721574" cy="103053"/>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AE35B528-2CC2-42DC-AB56-91B298312052}"/>
              </a:ext>
            </a:extLst>
          </p:cNvPr>
          <p:cNvCxnSpPr>
            <a:cxnSpLocks/>
          </p:cNvCxnSpPr>
          <p:nvPr/>
        </p:nvCxnSpPr>
        <p:spPr>
          <a:xfrm flipV="1">
            <a:off x="1187355" y="3630304"/>
            <a:ext cx="2679511" cy="127380"/>
          </a:xfrm>
          <a:prstGeom prst="line">
            <a:avLst/>
          </a:prstGeom>
        </p:spPr>
        <p:style>
          <a:lnRef idx="1">
            <a:schemeClr val="dk1"/>
          </a:lnRef>
          <a:fillRef idx="0">
            <a:schemeClr val="dk1"/>
          </a:fillRef>
          <a:effectRef idx="0">
            <a:schemeClr val="dk1"/>
          </a:effectRef>
          <a:fontRef idx="minor">
            <a:schemeClr val="tx1"/>
          </a:fontRef>
        </p:style>
      </p:cxnSp>
      <p:cxnSp>
        <p:nvCxnSpPr>
          <p:cNvPr id="32" name="Straight Arrow Connector 31">
            <a:extLst>
              <a:ext uri="{FF2B5EF4-FFF2-40B4-BE49-F238E27FC236}">
                <a16:creationId xmlns:a16="http://schemas.microsoft.com/office/drawing/2014/main" id="{3585A4E5-6539-4798-864E-D8346F3372CA}"/>
              </a:ext>
            </a:extLst>
          </p:cNvPr>
          <p:cNvCxnSpPr>
            <a:cxnSpLocks/>
          </p:cNvCxnSpPr>
          <p:nvPr/>
        </p:nvCxnSpPr>
        <p:spPr>
          <a:xfrm flipV="1">
            <a:off x="3866866" y="3086254"/>
            <a:ext cx="1007716" cy="5440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0" name="TextBox 39">
            <a:extLst>
              <a:ext uri="{FF2B5EF4-FFF2-40B4-BE49-F238E27FC236}">
                <a16:creationId xmlns:a16="http://schemas.microsoft.com/office/drawing/2014/main" id="{8D927712-A5B8-4E2B-9A44-391F9AFD9E44}"/>
              </a:ext>
            </a:extLst>
          </p:cNvPr>
          <p:cNvSpPr txBox="1"/>
          <p:nvPr/>
        </p:nvSpPr>
        <p:spPr>
          <a:xfrm>
            <a:off x="6304881" y="3617886"/>
            <a:ext cx="1998694" cy="3235145"/>
          </a:xfrm>
          <a:prstGeom prst="rect">
            <a:avLst/>
          </a:prstGeom>
        </p:spPr>
        <p:style>
          <a:lnRef idx="2">
            <a:schemeClr val="dk1"/>
          </a:lnRef>
          <a:fillRef idx="1">
            <a:schemeClr val="lt1"/>
          </a:fillRef>
          <a:effectRef idx="0">
            <a:schemeClr val="dk1"/>
          </a:effectRef>
          <a:fontRef idx="minor">
            <a:schemeClr val="dk1"/>
          </a:fontRef>
        </p:style>
        <p:txBody>
          <a:bodyPr wrap="square" rtlCol="0">
            <a:noAutofit/>
          </a:bodyPr>
          <a:lstStyle/>
          <a:p>
            <a:pPr marL="285750" indent="-285750">
              <a:lnSpc>
                <a:spcPct val="150000"/>
              </a:lnSpc>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Above is the Roman mid-late second century Ad cippus, below is a Greek fifth century BC grave stele.</a:t>
            </a:r>
          </a:p>
          <a:p>
            <a:pPr marL="285750" indent="-285750">
              <a:lnSpc>
                <a:spcPct val="150000"/>
              </a:lnSpc>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Note the inclusion of a mirror, an article of grooming, in both images.</a:t>
            </a:r>
          </a:p>
          <a:p>
            <a:pPr marL="285750" indent="-285750">
              <a:lnSpc>
                <a:spcPct val="150000"/>
              </a:lnSpc>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Shows both cultures link femininity and grooming.</a:t>
            </a:r>
          </a:p>
          <a:p>
            <a:pPr marL="285750" indent="-285750">
              <a:lnSpc>
                <a:spcPct val="150000"/>
              </a:lnSpc>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Suggests possible cross-cultural influence.</a:t>
            </a:r>
          </a:p>
        </p:txBody>
      </p:sp>
      <p:cxnSp>
        <p:nvCxnSpPr>
          <p:cNvPr id="42" name="Straight Connector 41">
            <a:extLst>
              <a:ext uri="{FF2B5EF4-FFF2-40B4-BE49-F238E27FC236}">
                <a16:creationId xmlns:a16="http://schemas.microsoft.com/office/drawing/2014/main" id="{2C19CD8C-CC4F-4AB6-937F-694868E8B63F}"/>
              </a:ext>
            </a:extLst>
          </p:cNvPr>
          <p:cNvCxnSpPr>
            <a:cxnSpLocks/>
          </p:cNvCxnSpPr>
          <p:nvPr/>
        </p:nvCxnSpPr>
        <p:spPr>
          <a:xfrm>
            <a:off x="5886450" y="2857500"/>
            <a:ext cx="821569" cy="675081"/>
          </a:xfrm>
          <a:prstGeom prst="line">
            <a:avLst/>
          </a:prstGeom>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54B363AC-5339-4ECA-8E7B-636440DA331F}"/>
              </a:ext>
            </a:extLst>
          </p:cNvPr>
          <p:cNvCxnSpPr>
            <a:cxnSpLocks/>
          </p:cNvCxnSpPr>
          <p:nvPr/>
        </p:nvCxnSpPr>
        <p:spPr>
          <a:xfrm flipV="1">
            <a:off x="5628383" y="3201534"/>
            <a:ext cx="2781691" cy="544051"/>
          </a:xfrm>
          <a:prstGeom prst="line">
            <a:avLst/>
          </a:prstGeom>
        </p:spPr>
        <p:style>
          <a:lnRef idx="1">
            <a:schemeClr val="dk1"/>
          </a:lnRef>
          <a:fillRef idx="0">
            <a:schemeClr val="dk1"/>
          </a:fillRef>
          <a:effectRef idx="0">
            <a:schemeClr val="dk1"/>
          </a:effectRef>
          <a:fontRef idx="minor">
            <a:schemeClr val="tx1"/>
          </a:fontRef>
        </p:style>
      </p:cxnSp>
      <p:cxnSp>
        <p:nvCxnSpPr>
          <p:cNvPr id="57" name="Straight Connector 56">
            <a:extLst>
              <a:ext uri="{FF2B5EF4-FFF2-40B4-BE49-F238E27FC236}">
                <a16:creationId xmlns:a16="http://schemas.microsoft.com/office/drawing/2014/main" id="{E5B4CFD0-AA59-4BE5-82A8-AA9F70C736CB}"/>
              </a:ext>
            </a:extLst>
          </p:cNvPr>
          <p:cNvCxnSpPr>
            <a:cxnSpLocks/>
          </p:cNvCxnSpPr>
          <p:nvPr/>
        </p:nvCxnSpPr>
        <p:spPr>
          <a:xfrm>
            <a:off x="8410074" y="2657483"/>
            <a:ext cx="0" cy="544051"/>
          </a:xfrm>
          <a:prstGeom prst="line">
            <a:avLst/>
          </a:prstGeom>
        </p:spPr>
        <p:style>
          <a:lnRef idx="1">
            <a:schemeClr val="dk1"/>
          </a:lnRef>
          <a:fillRef idx="0">
            <a:schemeClr val="dk1"/>
          </a:fillRef>
          <a:effectRef idx="0">
            <a:schemeClr val="dk1"/>
          </a:effectRef>
          <a:fontRef idx="minor">
            <a:schemeClr val="tx1"/>
          </a:fontRef>
        </p:style>
      </p:cxnSp>
      <p:cxnSp>
        <p:nvCxnSpPr>
          <p:cNvPr id="60" name="Straight Connector 59">
            <a:extLst>
              <a:ext uri="{FF2B5EF4-FFF2-40B4-BE49-F238E27FC236}">
                <a16:creationId xmlns:a16="http://schemas.microsoft.com/office/drawing/2014/main" id="{78DC91A2-FAB5-45D3-A671-FCBED0E5F30F}"/>
              </a:ext>
            </a:extLst>
          </p:cNvPr>
          <p:cNvCxnSpPr>
            <a:cxnSpLocks/>
          </p:cNvCxnSpPr>
          <p:nvPr/>
        </p:nvCxnSpPr>
        <p:spPr>
          <a:xfrm>
            <a:off x="7427875" y="3402837"/>
            <a:ext cx="54131" cy="21300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58015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361</Words>
  <Application>Microsoft Office PowerPoint</Application>
  <PresentationFormat>Widescreen</PresentationFormat>
  <Paragraphs>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On Shumka, L. J., Designing Women: Studies in the Representation of Femininity in Roman Society, (Victoria, University of Victoria, 2000). Chapter Three: Depicting Femininity: the Iconography of Ornatus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 Shumka, L. J., Designing Women: Studies in the Representation of Femininity in Roman Society, (Victoria, University of Victoria, 2000). Chapter Three: Depicting Femininity: the Iconography of Ornatus</dc:title>
  <dc:creator>Samuel Lawrence</dc:creator>
  <cp:lastModifiedBy>Samuel Lawrence</cp:lastModifiedBy>
  <cp:revision>14</cp:revision>
  <dcterms:created xsi:type="dcterms:W3CDTF">2020-10-22T18:02:15Z</dcterms:created>
  <dcterms:modified xsi:type="dcterms:W3CDTF">2020-10-22T21:06:02Z</dcterms:modified>
</cp:coreProperties>
</file>