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11"/>
  </p:notesMasterIdLst>
  <p:sldIdLst>
    <p:sldId id="256" r:id="rId2"/>
    <p:sldId id="260" r:id="rId3"/>
    <p:sldId id="257" r:id="rId4"/>
    <p:sldId id="258" r:id="rId5"/>
    <p:sldId id="264" r:id="rId6"/>
    <p:sldId id="265" r:id="rId7"/>
    <p:sldId id="261" r:id="rId8"/>
    <p:sldId id="262" r:id="rId9"/>
    <p:sldId id="259"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528"/>
    <p:restoredTop sz="94691"/>
  </p:normalViewPr>
  <p:slideViewPr>
    <p:cSldViewPr snapToGrid="0" snapToObjects="1">
      <p:cViewPr varScale="1">
        <p:scale>
          <a:sx n="98" d="100"/>
          <a:sy n="98" d="100"/>
        </p:scale>
        <p:origin x="208"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816CCB-DF69-754B-9D1A-DDADCEE57D9C}" type="datetimeFigureOut">
              <a:rPr lang="en-US" smtClean="0"/>
              <a:t>11/14/22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625E94-CE94-E742-B0CF-0ACC0EBEB8F5}" type="slidenum">
              <a:rPr lang="en-US" smtClean="0"/>
              <a:t>‹#›</a:t>
            </a:fld>
            <a:endParaRPr lang="en-US"/>
          </a:p>
        </p:txBody>
      </p:sp>
    </p:spTree>
    <p:extLst>
      <p:ext uri="{BB962C8B-B14F-4D97-AF65-F5344CB8AC3E}">
        <p14:creationId xmlns:p14="http://schemas.microsoft.com/office/powerpoint/2010/main" val="35533759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main goal behind all his actions, was to </a:t>
            </a:r>
          </a:p>
        </p:txBody>
      </p:sp>
      <p:sp>
        <p:nvSpPr>
          <p:cNvPr id="4" name="Slide Number Placeholder 3"/>
          <p:cNvSpPr>
            <a:spLocks noGrp="1"/>
          </p:cNvSpPr>
          <p:nvPr>
            <p:ph type="sldNum" sz="quarter" idx="5"/>
          </p:nvPr>
        </p:nvSpPr>
        <p:spPr/>
        <p:txBody>
          <a:bodyPr/>
          <a:lstStyle/>
          <a:p>
            <a:fld id="{34625E94-CE94-E742-B0CF-0ACC0EBEB8F5}" type="slidenum">
              <a:rPr lang="en-US" smtClean="0"/>
              <a:t>7</a:t>
            </a:fld>
            <a:endParaRPr lang="en-US"/>
          </a:p>
        </p:txBody>
      </p:sp>
    </p:spTree>
    <p:extLst>
      <p:ext uri="{BB962C8B-B14F-4D97-AF65-F5344CB8AC3E}">
        <p14:creationId xmlns:p14="http://schemas.microsoft.com/office/powerpoint/2010/main" val="10325461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7F18A138-A4E2-1F4B-B2CC-E3D853504BFE}" type="datetimeFigureOut">
              <a:rPr lang="en-US" smtClean="0"/>
              <a:t>11/1/22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CD24E18-4688-0F41-94E1-3F33F0689696}" type="slidenum">
              <a:rPr lang="en-US" smtClean="0"/>
              <a:t>‹#›</a:t>
            </a:fld>
            <a:endParaRPr lang="en-US"/>
          </a:p>
        </p:txBody>
      </p:sp>
    </p:spTree>
    <p:extLst>
      <p:ext uri="{BB962C8B-B14F-4D97-AF65-F5344CB8AC3E}">
        <p14:creationId xmlns:p14="http://schemas.microsoft.com/office/powerpoint/2010/main" val="33421040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F18A138-A4E2-1F4B-B2CC-E3D853504BFE}" type="datetimeFigureOut">
              <a:rPr lang="en-US" smtClean="0"/>
              <a:t>11/1/22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CD24E18-4688-0F41-94E1-3F33F0689696}" type="slidenum">
              <a:rPr lang="en-US" smtClean="0"/>
              <a:t>‹#›</a:t>
            </a:fld>
            <a:endParaRPr lang="en-US"/>
          </a:p>
        </p:txBody>
      </p:sp>
    </p:spTree>
    <p:extLst>
      <p:ext uri="{BB962C8B-B14F-4D97-AF65-F5344CB8AC3E}">
        <p14:creationId xmlns:p14="http://schemas.microsoft.com/office/powerpoint/2010/main" val="29255213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7F18A138-A4E2-1F4B-B2CC-E3D853504BFE}" type="datetimeFigureOut">
              <a:rPr lang="en-US" smtClean="0"/>
              <a:t>11/1/22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CD24E18-4688-0F41-94E1-3F33F0689696}" type="slidenum">
              <a:rPr lang="en-US" smtClean="0"/>
              <a:t>‹#›</a:t>
            </a:fld>
            <a:endParaRPr lang="en-US"/>
          </a:p>
        </p:txBody>
      </p:sp>
    </p:spTree>
    <p:extLst>
      <p:ext uri="{BB962C8B-B14F-4D97-AF65-F5344CB8AC3E}">
        <p14:creationId xmlns:p14="http://schemas.microsoft.com/office/powerpoint/2010/main" val="3625292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7F18A138-A4E2-1F4B-B2CC-E3D853504BFE}" type="datetimeFigureOut">
              <a:rPr lang="en-US" smtClean="0"/>
              <a:t>11/1/22</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9CD24E18-4688-0F41-94E1-3F33F0689696}" type="slidenum">
              <a:rPr lang="en-US" smtClean="0"/>
              <a:t>‹#›</a:t>
            </a:fld>
            <a:endParaRPr lang="en-US"/>
          </a:p>
        </p:txBody>
      </p:sp>
    </p:spTree>
    <p:extLst>
      <p:ext uri="{BB962C8B-B14F-4D97-AF65-F5344CB8AC3E}">
        <p14:creationId xmlns:p14="http://schemas.microsoft.com/office/powerpoint/2010/main" val="16028299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7F18A138-A4E2-1F4B-B2CC-E3D853504BFE}" type="datetimeFigureOut">
              <a:rPr lang="en-US" smtClean="0"/>
              <a:t>11/1/22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CD24E18-4688-0F41-94E1-3F33F0689696}"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7422972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F18A138-A4E2-1F4B-B2CC-E3D853504BFE}" type="datetimeFigureOut">
              <a:rPr lang="en-US" smtClean="0"/>
              <a:t>11/1/22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CD24E18-4688-0F41-94E1-3F33F0689696}" type="slidenum">
              <a:rPr lang="en-US" smtClean="0"/>
              <a:t>‹#›</a:t>
            </a:fld>
            <a:endParaRPr lang="en-US"/>
          </a:p>
        </p:txBody>
      </p:sp>
    </p:spTree>
    <p:extLst>
      <p:ext uri="{BB962C8B-B14F-4D97-AF65-F5344CB8AC3E}">
        <p14:creationId xmlns:p14="http://schemas.microsoft.com/office/powerpoint/2010/main" val="10710859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18A138-A4E2-1F4B-B2CC-E3D853504BFE}" type="datetimeFigureOut">
              <a:rPr lang="en-US" smtClean="0"/>
              <a:t>11/1/22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CD24E18-4688-0F41-94E1-3F33F0689696}" type="slidenum">
              <a:rPr lang="en-US" smtClean="0"/>
              <a:t>‹#›</a:t>
            </a:fld>
            <a:endParaRPr lang="en-US"/>
          </a:p>
        </p:txBody>
      </p:sp>
    </p:spTree>
    <p:extLst>
      <p:ext uri="{BB962C8B-B14F-4D97-AF65-F5344CB8AC3E}">
        <p14:creationId xmlns:p14="http://schemas.microsoft.com/office/powerpoint/2010/main" val="1951553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Ref idx="1001">
        <a:schemeClr val="bg2"/>
      </p:bgRef>
    </p:bg>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7F18A138-A4E2-1F4B-B2CC-E3D853504BFE}" type="datetimeFigureOut">
              <a:rPr lang="en-US" smtClean="0"/>
              <a:t>11/1/22</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9CD24E18-4688-0F41-94E1-3F33F0689696}" type="slidenum">
              <a:rPr lang="en-US" smtClean="0"/>
              <a:t>‹#›</a:t>
            </a:fld>
            <a:endParaRPr lang="en-US"/>
          </a:p>
        </p:txBody>
      </p:sp>
    </p:spTree>
    <p:extLst>
      <p:ext uri="{BB962C8B-B14F-4D97-AF65-F5344CB8AC3E}">
        <p14:creationId xmlns:p14="http://schemas.microsoft.com/office/powerpoint/2010/main" val="1355812054"/>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Ref idx="1001">
        <a:schemeClr val="bg2"/>
      </p:bgRef>
    </p:bg>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tx1">
              <a:lumMod val="8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7F18A138-A4E2-1F4B-B2CC-E3D853504BFE}" type="datetimeFigureOut">
              <a:rPr lang="en-US" smtClean="0"/>
              <a:t>11/1/22</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9CD24E18-4688-0F41-94E1-3F33F0689696}" type="slidenum">
              <a:rPr lang="en-US" smtClean="0"/>
              <a:t>‹#›</a:t>
            </a:fld>
            <a:endParaRPr lang="en-US"/>
          </a:p>
        </p:txBody>
      </p:sp>
    </p:spTree>
    <p:extLst>
      <p:ext uri="{BB962C8B-B14F-4D97-AF65-F5344CB8AC3E}">
        <p14:creationId xmlns:p14="http://schemas.microsoft.com/office/powerpoint/2010/main" val="2730972891"/>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F18A138-A4E2-1F4B-B2CC-E3D853504BFE}" type="datetimeFigureOut">
              <a:rPr lang="en-US" smtClean="0"/>
              <a:t>11/1/22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CD24E18-4688-0F41-94E1-3F33F0689696}" type="slidenum">
              <a:rPr lang="en-US" smtClean="0"/>
              <a:t>‹#›</a:t>
            </a:fld>
            <a:endParaRPr lang="en-US"/>
          </a:p>
        </p:txBody>
      </p:sp>
    </p:spTree>
    <p:extLst>
      <p:ext uri="{BB962C8B-B14F-4D97-AF65-F5344CB8AC3E}">
        <p14:creationId xmlns:p14="http://schemas.microsoft.com/office/powerpoint/2010/main" val="34665247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F18A138-A4E2-1F4B-B2CC-E3D853504BFE}" type="datetimeFigureOut">
              <a:rPr lang="en-US" smtClean="0"/>
              <a:t>11/1/22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CD24E18-4688-0F41-94E1-3F33F0689696}" type="slidenum">
              <a:rPr lang="en-US" smtClean="0"/>
              <a:t>‹#›</a:t>
            </a:fld>
            <a:endParaRPr lang="en-US"/>
          </a:p>
        </p:txBody>
      </p:sp>
    </p:spTree>
    <p:extLst>
      <p:ext uri="{BB962C8B-B14F-4D97-AF65-F5344CB8AC3E}">
        <p14:creationId xmlns:p14="http://schemas.microsoft.com/office/powerpoint/2010/main" val="8780709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chemeClr val="bg2">
              <a:lumMod val="60000"/>
              <a:lumOff val="40000"/>
              <a:alpha val="15000"/>
            </a:schemeClr>
          </a:solidFill>
          <a:ln w="31750" cap="sq">
            <a:solidFill>
              <a:schemeClr val="tx1">
                <a:lumMod val="75000"/>
                <a:lumOff val="25000"/>
              </a:schemeClr>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7F18A138-A4E2-1F4B-B2CC-E3D853504BFE}" type="datetimeFigureOut">
              <a:rPr lang="en-US" smtClean="0"/>
              <a:t>11/1/22</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fld id="{9CD24E18-4688-0F41-94E1-3F33F0689696}" type="slidenum">
              <a:rPr lang="en-US" smtClean="0"/>
              <a:t>‹#›</a:t>
            </a:fld>
            <a:endParaRPr lang="en-US"/>
          </a:p>
        </p:txBody>
      </p:sp>
    </p:spTree>
    <p:extLst>
      <p:ext uri="{BB962C8B-B14F-4D97-AF65-F5344CB8AC3E}">
        <p14:creationId xmlns:p14="http://schemas.microsoft.com/office/powerpoint/2010/main" val="724752497"/>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hindustantimes.com/analysis/gandhi-and-modern-political-thought/story-NhdW8jiYZ3ybPHnPfJfR0J.html" TargetMode="External"/><Relationship Id="rId2" Type="http://schemas.openxmlformats.org/officeDocument/2006/relationships/hyperlink" Target="https://www.linkedin.com/pulse/mahatma-gandhi-inspirational-leadership-arun-kumar?trk=public_post_main-feed-card_reshare_feed-article-content" TargetMode="External"/><Relationship Id="rId1" Type="http://schemas.openxmlformats.org/officeDocument/2006/relationships/slideLayout" Target="../slideLayouts/slideLayout2.xml"/><Relationship Id="rId6" Type="http://schemas.openxmlformats.org/officeDocument/2006/relationships/hyperlink" Target="https://www.mkgandhi.org/articles/bapu-leader-of-leaders.html" TargetMode="External"/><Relationship Id="rId5" Type="http://schemas.openxmlformats.org/officeDocument/2006/relationships/hyperlink" Target="https://www.britannica.com/summary/Mahatma-Gandhis-Achievements" TargetMode="External"/><Relationship Id="rId4" Type="http://schemas.openxmlformats.org/officeDocument/2006/relationships/hyperlink" Target="https://www.britannica.com/biography/Mahatma-Gandh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F4C99-AD04-DFB7-DBA8-23AF72AE6B5A}"/>
              </a:ext>
            </a:extLst>
          </p:cNvPr>
          <p:cNvSpPr>
            <a:spLocks noGrp="1"/>
          </p:cNvSpPr>
          <p:nvPr>
            <p:ph type="ctrTitle"/>
          </p:nvPr>
        </p:nvSpPr>
        <p:spPr/>
        <p:txBody>
          <a:bodyPr/>
          <a:lstStyle/>
          <a:p>
            <a:r>
              <a:rPr lang="en-US" dirty="0"/>
              <a:t>Mahatma Gandhi</a:t>
            </a:r>
            <a:br>
              <a:rPr lang="en-US" dirty="0"/>
            </a:br>
            <a:r>
              <a:rPr lang="en-US" dirty="0"/>
              <a:t>leadership style</a:t>
            </a:r>
          </a:p>
        </p:txBody>
      </p:sp>
      <p:sp>
        <p:nvSpPr>
          <p:cNvPr id="3" name="Subtitle 2">
            <a:extLst>
              <a:ext uri="{FF2B5EF4-FFF2-40B4-BE49-F238E27FC236}">
                <a16:creationId xmlns:a16="http://schemas.microsoft.com/office/drawing/2014/main" id="{B490C324-61A5-83A1-FC2B-3ED03F3EF97F}"/>
              </a:ext>
            </a:extLst>
          </p:cNvPr>
          <p:cNvSpPr>
            <a:spLocks noGrp="1"/>
          </p:cNvSpPr>
          <p:nvPr>
            <p:ph type="subTitle" idx="1"/>
          </p:nvPr>
        </p:nvSpPr>
        <p:spPr>
          <a:xfrm>
            <a:off x="1524000" y="4207519"/>
            <a:ext cx="9144000" cy="1655762"/>
          </a:xfrm>
        </p:spPr>
        <p:txBody>
          <a:bodyPr/>
          <a:lstStyle/>
          <a:p>
            <a:r>
              <a:rPr lang="en-US" dirty="0"/>
              <a:t>Ariadna Nagy </a:t>
            </a:r>
          </a:p>
          <a:p>
            <a:r>
              <a:rPr lang="en-US" dirty="0"/>
              <a:t>Student number - 1812193</a:t>
            </a:r>
          </a:p>
          <a:p>
            <a:r>
              <a:rPr lang="en-US" dirty="0"/>
              <a:t>University of Wales Trinity Saint David</a:t>
            </a:r>
          </a:p>
        </p:txBody>
      </p:sp>
      <p:sp>
        <p:nvSpPr>
          <p:cNvPr id="4" name="TextBox 3">
            <a:extLst>
              <a:ext uri="{FF2B5EF4-FFF2-40B4-BE49-F238E27FC236}">
                <a16:creationId xmlns:a16="http://schemas.microsoft.com/office/drawing/2014/main" id="{8BE7C9F7-C581-664D-126F-77A8468C8846}"/>
              </a:ext>
            </a:extLst>
          </p:cNvPr>
          <p:cNvSpPr txBox="1"/>
          <p:nvPr/>
        </p:nvSpPr>
        <p:spPr>
          <a:xfrm>
            <a:off x="515194" y="625387"/>
            <a:ext cx="5997155" cy="369332"/>
          </a:xfrm>
          <a:prstGeom prst="rect">
            <a:avLst/>
          </a:prstGeom>
          <a:noFill/>
        </p:spPr>
        <p:txBody>
          <a:bodyPr wrap="none" rtlCol="0">
            <a:spAutoFit/>
          </a:bodyPr>
          <a:lstStyle/>
          <a:p>
            <a:r>
              <a:rPr lang="en-US" dirty="0"/>
              <a:t>Intercultural Leadership in an Age of Globalisation BMMB7008</a:t>
            </a:r>
          </a:p>
        </p:txBody>
      </p:sp>
    </p:spTree>
    <p:extLst>
      <p:ext uri="{BB962C8B-B14F-4D97-AF65-F5344CB8AC3E}">
        <p14:creationId xmlns:p14="http://schemas.microsoft.com/office/powerpoint/2010/main" val="202030180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6767755-CC2B-440D-FD91-7484170BB5F4}"/>
              </a:ext>
            </a:extLst>
          </p:cNvPr>
          <p:cNvSpPr>
            <a:spLocks noGrp="1"/>
          </p:cNvSpPr>
          <p:nvPr>
            <p:ph type="title"/>
          </p:nvPr>
        </p:nvSpPr>
        <p:spPr>
          <a:xfrm>
            <a:off x="2231136" y="1071606"/>
            <a:ext cx="6519090" cy="1842587"/>
          </a:xfrm>
        </p:spPr>
        <p:txBody>
          <a:bodyPr>
            <a:normAutofit fontScale="90000"/>
          </a:bodyPr>
          <a:lstStyle/>
          <a:p>
            <a:pPr marL="0" indent="0"/>
            <a:r>
              <a:rPr lang="en-US" dirty="0"/>
              <a:t>Mahatma Gandhi – 2</a:t>
            </a:r>
            <a:r>
              <a:rPr lang="en-US" baseline="30000" dirty="0"/>
              <a:t>nd</a:t>
            </a:r>
            <a:r>
              <a:rPr lang="en-US" dirty="0"/>
              <a:t> of October 1869 </a:t>
            </a:r>
            <a:br>
              <a:rPr lang="en-US" dirty="0"/>
            </a:br>
            <a:r>
              <a:rPr lang="en-US" dirty="0"/>
              <a:t>Porbandar, India – 30</a:t>
            </a:r>
            <a:r>
              <a:rPr lang="en-US" baseline="30000" dirty="0"/>
              <a:t>th</a:t>
            </a:r>
            <a:r>
              <a:rPr lang="en-US" dirty="0"/>
              <a:t> January 1948 Delhi, India</a:t>
            </a:r>
            <a:br>
              <a:rPr lang="en-US" dirty="0"/>
            </a:br>
            <a:endParaRPr lang="en-US" dirty="0"/>
          </a:p>
        </p:txBody>
      </p:sp>
      <p:sp>
        <p:nvSpPr>
          <p:cNvPr id="8" name="Content Placeholder 7">
            <a:extLst>
              <a:ext uri="{FF2B5EF4-FFF2-40B4-BE49-F238E27FC236}">
                <a16:creationId xmlns:a16="http://schemas.microsoft.com/office/drawing/2014/main" id="{4C51092C-E23A-E7D0-BB86-E71009FCD3BE}"/>
              </a:ext>
            </a:extLst>
          </p:cNvPr>
          <p:cNvSpPr>
            <a:spLocks noGrp="1"/>
          </p:cNvSpPr>
          <p:nvPr>
            <p:ph idx="1"/>
          </p:nvPr>
        </p:nvSpPr>
        <p:spPr>
          <a:xfrm>
            <a:off x="2231136" y="3390893"/>
            <a:ext cx="7729728" cy="3101983"/>
          </a:xfrm>
        </p:spPr>
        <p:txBody>
          <a:bodyPr/>
          <a:lstStyle/>
          <a:p>
            <a:pPr marL="0" indent="0">
              <a:buNone/>
            </a:pPr>
            <a:endParaRPr lang="en-US" dirty="0"/>
          </a:p>
          <a:p>
            <a:pPr marL="0" indent="0">
              <a:buNone/>
            </a:pPr>
            <a:r>
              <a:rPr lang="en-US" dirty="0"/>
              <a:t>He was a lawyer, politician, social activist and writer, who grew up to be one of the greatest leaders in the world during the nationalist movement against the British rule of India (Nanda, 2022) </a:t>
            </a:r>
          </a:p>
          <a:p>
            <a:pPr marL="0" indent="0">
              <a:buNone/>
            </a:pPr>
            <a:endParaRPr lang="en-US" dirty="0"/>
          </a:p>
        </p:txBody>
      </p:sp>
      <p:pic>
        <p:nvPicPr>
          <p:cNvPr id="10" name="Picture 9">
            <a:extLst>
              <a:ext uri="{FF2B5EF4-FFF2-40B4-BE49-F238E27FC236}">
                <a16:creationId xmlns:a16="http://schemas.microsoft.com/office/drawing/2014/main" id="{AAC43047-509A-BFC5-55F4-F45F95F5F648}"/>
              </a:ext>
            </a:extLst>
          </p:cNvPr>
          <p:cNvPicPr>
            <a:picLocks noChangeAspect="1"/>
          </p:cNvPicPr>
          <p:nvPr/>
        </p:nvPicPr>
        <p:blipFill>
          <a:blip r:embed="rId2"/>
          <a:stretch>
            <a:fillRect/>
          </a:stretch>
        </p:blipFill>
        <p:spPr>
          <a:xfrm>
            <a:off x="8941235" y="718365"/>
            <a:ext cx="2039257" cy="2549071"/>
          </a:xfrm>
          <a:prstGeom prst="rect">
            <a:avLst/>
          </a:prstGeom>
        </p:spPr>
      </p:pic>
    </p:spTree>
    <p:extLst>
      <p:ext uri="{BB962C8B-B14F-4D97-AF65-F5344CB8AC3E}">
        <p14:creationId xmlns:p14="http://schemas.microsoft.com/office/powerpoint/2010/main" val="821861337"/>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AC380-D853-0F41-DA80-57F974DCD99A}"/>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B0ECE2B7-8546-705D-4F63-564FCB7C9CD9}"/>
              </a:ext>
            </a:extLst>
          </p:cNvPr>
          <p:cNvSpPr>
            <a:spLocks noGrp="1"/>
          </p:cNvSpPr>
          <p:nvPr>
            <p:ph idx="1"/>
          </p:nvPr>
        </p:nvSpPr>
        <p:spPr/>
        <p:txBody>
          <a:bodyPr/>
          <a:lstStyle/>
          <a:p>
            <a:r>
              <a:rPr lang="en-US" dirty="0"/>
              <a:t>Gandhi was considered one of the most modern political thinker India has ever had</a:t>
            </a:r>
          </a:p>
          <a:p>
            <a:r>
              <a:rPr lang="en-US" dirty="0"/>
              <a:t>He led his followers by believing in simple things and by using love, peace and integrity as his method for change </a:t>
            </a:r>
          </a:p>
          <a:p>
            <a:r>
              <a:rPr lang="en-US" dirty="0"/>
              <a:t>His aim was to reconcile all our differences and to create a harmony living environment where respect and love prevailed (</a:t>
            </a:r>
            <a:r>
              <a:rPr lang="en-US" dirty="0" err="1"/>
              <a:t>Mantena</a:t>
            </a:r>
            <a:r>
              <a:rPr lang="en-US" dirty="0"/>
              <a:t>, 2019).</a:t>
            </a:r>
          </a:p>
          <a:p>
            <a:endParaRPr lang="en-US" dirty="0"/>
          </a:p>
          <a:p>
            <a:endParaRPr lang="en-US" dirty="0"/>
          </a:p>
        </p:txBody>
      </p:sp>
    </p:spTree>
    <p:extLst>
      <p:ext uri="{BB962C8B-B14F-4D97-AF65-F5344CB8AC3E}">
        <p14:creationId xmlns:p14="http://schemas.microsoft.com/office/powerpoint/2010/main" val="2022173222"/>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FC456-B383-A699-949C-F0ED731B126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CF14A6A-2FCF-FED8-8937-5A6DC127203A}"/>
              </a:ext>
            </a:extLst>
          </p:cNvPr>
          <p:cNvSpPr>
            <a:spLocks noGrp="1"/>
          </p:cNvSpPr>
          <p:nvPr>
            <p:ph idx="1"/>
          </p:nvPr>
        </p:nvSpPr>
        <p:spPr/>
        <p:txBody>
          <a:bodyPr/>
          <a:lstStyle/>
          <a:p>
            <a:r>
              <a:rPr lang="en-US" dirty="0"/>
              <a:t>As a leader, Gandhi had a very unique approach which caused him to be very successful and was model to follow not just for India, but for the entire world;</a:t>
            </a:r>
          </a:p>
          <a:p>
            <a:r>
              <a:rPr lang="en-US" dirty="0"/>
              <a:t>He believed in leading by example, equal treatment, persistence, constant growth;</a:t>
            </a:r>
          </a:p>
          <a:p>
            <a:r>
              <a:rPr lang="en-US" dirty="0"/>
              <a:t>Throughout his life, Gandhi had used the 4 E’s in order to enable major changes to take place. The 4 E’s stand for Envision, Enable, Empower and Energize (Shah and </a:t>
            </a:r>
            <a:r>
              <a:rPr lang="en-US" dirty="0" err="1"/>
              <a:t>Todi</a:t>
            </a:r>
            <a:r>
              <a:rPr lang="en-US" dirty="0"/>
              <a:t>, n.d.)</a:t>
            </a:r>
          </a:p>
        </p:txBody>
      </p:sp>
    </p:spTree>
    <p:extLst>
      <p:ext uri="{BB962C8B-B14F-4D97-AF65-F5344CB8AC3E}">
        <p14:creationId xmlns:p14="http://schemas.microsoft.com/office/powerpoint/2010/main" val="647092857"/>
      </p:ext>
    </p:extLst>
  </p:cSld>
  <p:clrMapOvr>
    <a:masterClrMapping/>
  </p:clrMapOvr>
  <p:transition spd="slow">
    <p:cove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D64AD-B4A3-169E-706B-04EF138D1058}"/>
              </a:ext>
            </a:extLst>
          </p:cNvPr>
          <p:cNvSpPr>
            <a:spLocks noGrp="1"/>
          </p:cNvSpPr>
          <p:nvPr>
            <p:ph type="title"/>
          </p:nvPr>
        </p:nvSpPr>
        <p:spPr/>
        <p:txBody>
          <a:bodyPr/>
          <a:lstStyle/>
          <a:p>
            <a:r>
              <a:rPr lang="en-US" dirty="0"/>
              <a:t>Gandhi’s source of inspiration</a:t>
            </a:r>
          </a:p>
        </p:txBody>
      </p:sp>
      <p:sp>
        <p:nvSpPr>
          <p:cNvPr id="3" name="Content Placeholder 2">
            <a:extLst>
              <a:ext uri="{FF2B5EF4-FFF2-40B4-BE49-F238E27FC236}">
                <a16:creationId xmlns:a16="http://schemas.microsoft.com/office/drawing/2014/main" id="{AF121A65-FB9E-DFAB-E36C-0CF16851CED3}"/>
              </a:ext>
            </a:extLst>
          </p:cNvPr>
          <p:cNvSpPr>
            <a:spLocks noGrp="1"/>
          </p:cNvSpPr>
          <p:nvPr>
            <p:ph idx="1"/>
          </p:nvPr>
        </p:nvSpPr>
        <p:spPr/>
        <p:txBody>
          <a:bodyPr/>
          <a:lstStyle/>
          <a:p>
            <a:pPr marL="0" indent="0">
              <a:buNone/>
            </a:pPr>
            <a:r>
              <a:rPr lang="en-US" dirty="0"/>
              <a:t>Gandhi started as being a lawyer who lacked self-confidence, this having to change ultimately and becoming one of the most success speakers of all times. </a:t>
            </a:r>
          </a:p>
          <a:p>
            <a:pPr marL="0" indent="0">
              <a:buNone/>
            </a:pPr>
            <a:r>
              <a:rPr lang="en-US" dirty="0"/>
              <a:t>His main source of inspiration and guide has always been Bhagavad Gita, but he was also inspired by the writings of Henry David Thoreau and Ralph Waldo Emerson in accomplishing his level of self–reliance (Kumar, 2022). </a:t>
            </a:r>
          </a:p>
        </p:txBody>
      </p:sp>
    </p:spTree>
    <p:extLst>
      <p:ext uri="{BB962C8B-B14F-4D97-AF65-F5344CB8AC3E}">
        <p14:creationId xmlns:p14="http://schemas.microsoft.com/office/powerpoint/2010/main" val="368209738"/>
      </p:ext>
    </p:extLst>
  </p:cSld>
  <p:clrMapOvr>
    <a:masterClrMapping/>
  </p:clrMapOvr>
  <p:transition spd="med">
    <p:pull/>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B2166-15D2-5B8F-7E00-349D52F1A2D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B382C1F-D6E8-0E31-317F-2553263E1B7D}"/>
              </a:ext>
            </a:extLst>
          </p:cNvPr>
          <p:cNvSpPr>
            <a:spLocks noGrp="1"/>
          </p:cNvSpPr>
          <p:nvPr>
            <p:ph idx="1"/>
          </p:nvPr>
        </p:nvSpPr>
        <p:spPr/>
        <p:txBody>
          <a:bodyPr/>
          <a:lstStyle/>
          <a:p>
            <a:pPr marL="0" indent="0">
              <a:buNone/>
            </a:pPr>
            <a:r>
              <a:rPr lang="en-US" dirty="0"/>
              <a:t>Gandhi as a leader had influenced generations of leaders along the years; his approaches and leading practices are still very much appropriate to be followed these days. </a:t>
            </a:r>
          </a:p>
          <a:p>
            <a:pPr marL="0" indent="0">
              <a:buNone/>
            </a:pPr>
            <a:r>
              <a:rPr lang="en-US" dirty="0"/>
              <a:t>Leaders such as Martin Luther King Jr. and former US president Barak Obama explained how they were inspired by Gandhi and how their leadership style has been influenced by this (Kumar, 2022). </a:t>
            </a:r>
          </a:p>
          <a:p>
            <a:pPr marL="0" indent="0">
              <a:buNone/>
            </a:pPr>
            <a:endParaRPr lang="en-US" dirty="0"/>
          </a:p>
        </p:txBody>
      </p:sp>
    </p:spTree>
    <p:extLst>
      <p:ext uri="{BB962C8B-B14F-4D97-AF65-F5344CB8AC3E}">
        <p14:creationId xmlns:p14="http://schemas.microsoft.com/office/powerpoint/2010/main" val="52560709"/>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3032D-06DF-41BD-40EA-F861830CB804}"/>
              </a:ext>
            </a:extLst>
          </p:cNvPr>
          <p:cNvSpPr>
            <a:spLocks noGrp="1"/>
          </p:cNvSpPr>
          <p:nvPr>
            <p:ph type="title"/>
          </p:nvPr>
        </p:nvSpPr>
        <p:spPr>
          <a:xfrm>
            <a:off x="2231136" y="964692"/>
            <a:ext cx="7729728" cy="1673352"/>
          </a:xfrm>
        </p:spPr>
        <p:txBody>
          <a:bodyPr>
            <a:normAutofit fontScale="90000"/>
          </a:bodyPr>
          <a:lstStyle/>
          <a:p>
            <a:pPr algn="ctr"/>
            <a:r>
              <a:rPr lang="en-US" sz="4000" dirty="0"/>
              <a:t>Gandhi’s plan to make India peaceful and self-sufficient </a:t>
            </a:r>
          </a:p>
        </p:txBody>
      </p:sp>
      <p:sp>
        <p:nvSpPr>
          <p:cNvPr id="3" name="Content Placeholder 2">
            <a:extLst>
              <a:ext uri="{FF2B5EF4-FFF2-40B4-BE49-F238E27FC236}">
                <a16:creationId xmlns:a16="http://schemas.microsoft.com/office/drawing/2014/main" id="{071ABC63-6052-ECAE-A245-F27D065880AE}"/>
              </a:ext>
            </a:extLst>
          </p:cNvPr>
          <p:cNvSpPr>
            <a:spLocks noGrp="1"/>
          </p:cNvSpPr>
          <p:nvPr>
            <p:ph idx="1"/>
          </p:nvPr>
        </p:nvSpPr>
        <p:spPr>
          <a:xfrm>
            <a:off x="2231136" y="2845536"/>
            <a:ext cx="7729728" cy="3101983"/>
          </a:xfrm>
        </p:spPr>
        <p:txBody>
          <a:bodyPr/>
          <a:lstStyle/>
          <a:p>
            <a:pPr marL="0" indent="0">
              <a:buNone/>
            </a:pPr>
            <a:r>
              <a:rPr lang="en-US" dirty="0"/>
              <a:t>He tried to unify a nation divided by ethnicity and religion beliefs via non-violent means through acceptance of all faiths </a:t>
            </a:r>
          </a:p>
          <a:p>
            <a:pPr marL="0" indent="0">
              <a:buNone/>
            </a:pPr>
            <a:r>
              <a:rPr lang="en-US" dirty="0"/>
              <a:t>Gandhi had also put an accent on social equality, rural education and cottage industries (Mahatma Gandhi’s Achievements, n.d.)</a:t>
            </a:r>
          </a:p>
        </p:txBody>
      </p:sp>
    </p:spTree>
    <p:extLst>
      <p:ext uri="{BB962C8B-B14F-4D97-AF65-F5344CB8AC3E}">
        <p14:creationId xmlns:p14="http://schemas.microsoft.com/office/powerpoint/2010/main" val="308317808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72B22-F8C6-26B4-51EB-35E84EECCCD0}"/>
              </a:ext>
            </a:extLst>
          </p:cNvPr>
          <p:cNvSpPr>
            <a:spLocks noGrp="1"/>
          </p:cNvSpPr>
          <p:nvPr>
            <p:ph type="title"/>
          </p:nvPr>
        </p:nvSpPr>
        <p:spPr>
          <a:xfrm>
            <a:off x="2231136" y="389926"/>
            <a:ext cx="7729728" cy="1188720"/>
          </a:xfrm>
        </p:spPr>
        <p:txBody>
          <a:bodyPr/>
          <a:lstStyle/>
          <a:p>
            <a:r>
              <a:rPr lang="en-US" dirty="0"/>
              <a:t>Gandhi’s leadership style and practices</a:t>
            </a:r>
          </a:p>
        </p:txBody>
      </p:sp>
      <p:sp>
        <p:nvSpPr>
          <p:cNvPr id="3" name="Content Placeholder 2">
            <a:extLst>
              <a:ext uri="{FF2B5EF4-FFF2-40B4-BE49-F238E27FC236}">
                <a16:creationId xmlns:a16="http://schemas.microsoft.com/office/drawing/2014/main" id="{537BBA87-4015-1BC3-685F-2987C4D38FC3}"/>
              </a:ext>
            </a:extLst>
          </p:cNvPr>
          <p:cNvSpPr>
            <a:spLocks noGrp="1"/>
          </p:cNvSpPr>
          <p:nvPr>
            <p:ph idx="1"/>
          </p:nvPr>
        </p:nvSpPr>
        <p:spPr>
          <a:xfrm>
            <a:off x="1677924" y="1907175"/>
            <a:ext cx="8836152" cy="4036423"/>
          </a:xfrm>
        </p:spPr>
        <p:txBody>
          <a:bodyPr>
            <a:normAutofit fontScale="85000" lnSpcReduction="20000"/>
          </a:bodyPr>
          <a:lstStyle/>
          <a:p>
            <a:pPr marL="0" indent="0">
              <a:buNone/>
            </a:pPr>
            <a:r>
              <a:rPr lang="en-US" dirty="0"/>
              <a:t>1. Reinvent – given that all traditional methods have failed, Gandhi had to reconsider the game rules and completely changed the ideology of how things run </a:t>
            </a:r>
          </a:p>
          <a:p>
            <a:pPr marL="0" indent="0">
              <a:buNone/>
            </a:pPr>
            <a:r>
              <a:rPr lang="en-US" dirty="0"/>
              <a:t>2. Clear goals – fundamentally change the methods India grew;  his goal was that India would become peaceful and self-sufficient </a:t>
            </a:r>
          </a:p>
          <a:p>
            <a:pPr marL="0" indent="0">
              <a:buNone/>
            </a:pPr>
            <a:r>
              <a:rPr lang="en-US" dirty="0"/>
              <a:t>3. People’s empowerment - Gandhi’s focus was on empowering ordinary people to fight under an unifying aim; </a:t>
            </a:r>
          </a:p>
          <a:p>
            <a:pPr marL="0" indent="0">
              <a:buNone/>
            </a:pPr>
            <a:r>
              <a:rPr lang="en-US" dirty="0"/>
              <a:t>    - “Willpower overcomes brut force” – Gandhi claims; thus, having followers sharing the same core values is more productive than force</a:t>
            </a:r>
          </a:p>
          <a:p>
            <a:pPr marL="0" indent="0">
              <a:buNone/>
            </a:pPr>
            <a:r>
              <a:rPr lang="en-US" dirty="0"/>
              <a:t>4. Style flexibility – Gandhi had to adjust his leadership tactics at times based on different circumstances </a:t>
            </a:r>
          </a:p>
          <a:p>
            <a:pPr marL="0" indent="0">
              <a:buNone/>
            </a:pPr>
            <a:r>
              <a:rPr lang="en-US" dirty="0"/>
              <a:t>5. Inspire and motivate – in order to harness collective energies and move mases, it is crucially to keep a positive attitude even through tough times, which Gandhi always applied </a:t>
            </a:r>
          </a:p>
          <a:p>
            <a:pPr marL="0" indent="0">
              <a:buNone/>
            </a:pPr>
            <a:r>
              <a:rPr lang="en-US" dirty="0"/>
              <a:t>6. Credibility – leaders must have core values which they never fail respecting; leading by example is one of the most constructive, efficient and ethical way to lead people </a:t>
            </a:r>
          </a:p>
          <a:p>
            <a:pPr marL="0" indent="0">
              <a:buNone/>
            </a:pPr>
            <a:r>
              <a:rPr lang="en-US" dirty="0"/>
              <a:t>7. Long-term relationships – creating strategies and organizing people will not create a connection between them and the leader; a leader is a good listener, supportive and open to everyone of his followers, creating a personal bond between them and them and the common goal (Shah and Tobi, n.d.)</a:t>
            </a:r>
          </a:p>
          <a:p>
            <a:pPr marL="0" indent="0">
              <a:buNone/>
            </a:pPr>
            <a:endParaRPr lang="en-US" dirty="0"/>
          </a:p>
        </p:txBody>
      </p:sp>
    </p:spTree>
    <p:extLst>
      <p:ext uri="{BB962C8B-B14F-4D97-AF65-F5344CB8AC3E}">
        <p14:creationId xmlns:p14="http://schemas.microsoft.com/office/powerpoint/2010/main" val="25167713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B9D0A-DE67-CA46-0CD7-2F4944E0C001}"/>
              </a:ext>
            </a:extLst>
          </p:cNvPr>
          <p:cNvSpPr>
            <a:spLocks noGrp="1"/>
          </p:cNvSpPr>
          <p:nvPr>
            <p:ph type="title"/>
          </p:nvPr>
        </p:nvSpPr>
        <p:spPr>
          <a:xfrm>
            <a:off x="2231136" y="326572"/>
            <a:ext cx="7729728" cy="1188720"/>
          </a:xfrm>
        </p:spPr>
        <p:txBody>
          <a:bodyPr/>
          <a:lstStyle/>
          <a:p>
            <a:r>
              <a:rPr lang="en-US" dirty="0"/>
              <a:t>Reference list</a:t>
            </a:r>
          </a:p>
        </p:txBody>
      </p:sp>
      <p:sp>
        <p:nvSpPr>
          <p:cNvPr id="3" name="Content Placeholder 2">
            <a:extLst>
              <a:ext uri="{FF2B5EF4-FFF2-40B4-BE49-F238E27FC236}">
                <a16:creationId xmlns:a16="http://schemas.microsoft.com/office/drawing/2014/main" id="{8EBCDCD5-EC9F-E49E-4FF6-871E08FFD019}"/>
              </a:ext>
            </a:extLst>
          </p:cNvPr>
          <p:cNvSpPr>
            <a:spLocks noGrp="1"/>
          </p:cNvSpPr>
          <p:nvPr>
            <p:ph idx="1"/>
          </p:nvPr>
        </p:nvSpPr>
        <p:spPr>
          <a:xfrm>
            <a:off x="2058271" y="1763486"/>
            <a:ext cx="8075458" cy="4551307"/>
          </a:xfrm>
        </p:spPr>
        <p:txBody>
          <a:bodyPr>
            <a:normAutofit fontScale="77500" lnSpcReduction="20000"/>
          </a:bodyPr>
          <a:lstStyle/>
          <a:p>
            <a:pPr marL="0" indent="0">
              <a:lnSpc>
                <a:spcPct val="160000"/>
              </a:lnSpc>
              <a:buNone/>
            </a:pPr>
            <a:r>
              <a:rPr lang="en-US" dirty="0"/>
              <a:t>Kumar, A., (2022), </a:t>
            </a:r>
            <a:r>
              <a:rPr lang="en-US" i="1" dirty="0"/>
              <a:t>Mahatma Gandhi: Inspirational Leadership</a:t>
            </a:r>
            <a:r>
              <a:rPr lang="en-US" dirty="0"/>
              <a:t>. [Online]. </a:t>
            </a:r>
            <a:r>
              <a:rPr lang="en-US" dirty="0" err="1"/>
              <a:t>Linkedin.com</a:t>
            </a:r>
            <a:r>
              <a:rPr lang="en-US" dirty="0"/>
              <a:t>. Available at:</a:t>
            </a:r>
          </a:p>
          <a:p>
            <a:pPr marL="0" indent="0">
              <a:lnSpc>
                <a:spcPct val="160000"/>
              </a:lnSpc>
              <a:buNone/>
            </a:pPr>
            <a:r>
              <a:rPr lang="en-US" dirty="0">
                <a:hlinkClick r:id="rId2"/>
              </a:rPr>
              <a:t>https://www.linkedin.com/pulse/mahatma-gandhi-inspirational-leadership-arun-kumar?trk=public_post_main-feed-card_reshare_feed-article-content</a:t>
            </a:r>
            <a:r>
              <a:rPr lang="en-US" dirty="0"/>
              <a:t> (Accessed on 25 October 2022)</a:t>
            </a:r>
          </a:p>
          <a:p>
            <a:pPr marL="0" indent="0">
              <a:lnSpc>
                <a:spcPct val="160000"/>
              </a:lnSpc>
              <a:buNone/>
            </a:pPr>
            <a:r>
              <a:rPr lang="en-US" dirty="0" err="1"/>
              <a:t>Mantena</a:t>
            </a:r>
            <a:r>
              <a:rPr lang="en-US" dirty="0"/>
              <a:t>. H., (2019). </a:t>
            </a:r>
            <a:r>
              <a:rPr lang="en-US" i="1" dirty="0"/>
              <a:t>Gandhi and modern political thought. </a:t>
            </a:r>
            <a:r>
              <a:rPr lang="en-US" dirty="0"/>
              <a:t>[Online]. </a:t>
            </a:r>
            <a:r>
              <a:rPr lang="en-US" dirty="0" err="1"/>
              <a:t>Hindustantimes.com</a:t>
            </a:r>
            <a:r>
              <a:rPr lang="en-US" dirty="0"/>
              <a:t>. Available at: </a:t>
            </a:r>
            <a:r>
              <a:rPr lang="en-US" dirty="0">
                <a:hlinkClick r:id="rId3"/>
              </a:rPr>
              <a:t>https://www.hindustantimes.com/analysis/gandhi-and-modern-political-thought/story-NhdW8jiYZ3ybPHnPfJfR0J.html</a:t>
            </a:r>
            <a:r>
              <a:rPr lang="en-US" dirty="0"/>
              <a:t> (Accessed on 24 October 2022)</a:t>
            </a:r>
          </a:p>
          <a:p>
            <a:pPr marL="0" indent="0">
              <a:lnSpc>
                <a:spcPct val="160000"/>
              </a:lnSpc>
              <a:buNone/>
            </a:pPr>
            <a:r>
              <a:rPr lang="en-US" dirty="0"/>
              <a:t>Nanda, B. R., (2022), </a:t>
            </a:r>
            <a:r>
              <a:rPr lang="en-US" i="1" dirty="0"/>
              <a:t>Mahatma Gandhi. </a:t>
            </a:r>
            <a:r>
              <a:rPr lang="en-US" dirty="0"/>
              <a:t>[Online]. </a:t>
            </a:r>
            <a:r>
              <a:rPr lang="en-US" dirty="0" err="1"/>
              <a:t>Britannica.com</a:t>
            </a:r>
            <a:r>
              <a:rPr lang="en-US" dirty="0"/>
              <a:t>. Available at: </a:t>
            </a:r>
            <a:r>
              <a:rPr lang="en-US" dirty="0">
                <a:hlinkClick r:id="rId4"/>
              </a:rPr>
              <a:t>https://www.britannica.com/biography/Mahatma-Gandhi</a:t>
            </a:r>
            <a:r>
              <a:rPr lang="en-US" dirty="0"/>
              <a:t> (Accessed on 25 October 2022)</a:t>
            </a:r>
          </a:p>
          <a:p>
            <a:pPr marL="0" indent="0">
              <a:lnSpc>
                <a:spcPct val="160000"/>
              </a:lnSpc>
              <a:buNone/>
            </a:pPr>
            <a:r>
              <a:rPr lang="en-US" dirty="0"/>
              <a:t>n.d. </a:t>
            </a:r>
            <a:r>
              <a:rPr lang="en-US" i="1" dirty="0"/>
              <a:t>Mahatma Gandhi’s Achievements</a:t>
            </a:r>
            <a:r>
              <a:rPr lang="en-US" dirty="0"/>
              <a:t>, (n.d.). [Online].  </a:t>
            </a:r>
            <a:r>
              <a:rPr lang="en-US" dirty="0" err="1"/>
              <a:t>Britannica.com</a:t>
            </a:r>
            <a:r>
              <a:rPr lang="en-US" dirty="0"/>
              <a:t>. Available at: </a:t>
            </a:r>
            <a:r>
              <a:rPr lang="en-US" dirty="0">
                <a:hlinkClick r:id="rId5"/>
              </a:rPr>
              <a:t>https://www.britannica.com/summary/Mahatma-Gandhis-Achievements</a:t>
            </a:r>
            <a:r>
              <a:rPr lang="en-US" dirty="0"/>
              <a:t> (Accessed on 25 October 2022) </a:t>
            </a:r>
          </a:p>
          <a:p>
            <a:pPr marL="0" indent="0">
              <a:lnSpc>
                <a:spcPct val="160000"/>
              </a:lnSpc>
              <a:buNone/>
            </a:pPr>
            <a:r>
              <a:rPr lang="en-US" dirty="0"/>
              <a:t>Shah, K., and Tobi, M., (n.d.). </a:t>
            </a:r>
            <a:r>
              <a:rPr lang="en-US" i="1" dirty="0" err="1"/>
              <a:t>Bapu</a:t>
            </a:r>
            <a:r>
              <a:rPr lang="en-US" i="1" dirty="0"/>
              <a:t> – Leader of Leaders. [Online]. </a:t>
            </a:r>
            <a:r>
              <a:rPr lang="en-US" i="1" dirty="0" err="1"/>
              <a:t>Mkgandhi.org</a:t>
            </a:r>
            <a:r>
              <a:rPr lang="en-US" i="1" dirty="0"/>
              <a:t>. Available at: </a:t>
            </a:r>
            <a:r>
              <a:rPr lang="en-US" dirty="0">
                <a:hlinkClick r:id="rId6"/>
              </a:rPr>
              <a:t>https://www.mkgandhi.org/articles/bapu-leader-of-leaders.html</a:t>
            </a:r>
            <a:r>
              <a:rPr lang="en-US" dirty="0"/>
              <a:t> (Accessed on 24 October 2022)</a:t>
            </a:r>
          </a:p>
          <a:p>
            <a:pPr marL="0" indent="0">
              <a:buNone/>
            </a:pPr>
            <a:endParaRPr lang="en-US" dirty="0"/>
          </a:p>
          <a:p>
            <a:endParaRPr lang="en-US" dirty="0"/>
          </a:p>
        </p:txBody>
      </p:sp>
    </p:spTree>
    <p:extLst>
      <p:ext uri="{BB962C8B-B14F-4D97-AF65-F5344CB8AC3E}">
        <p14:creationId xmlns:p14="http://schemas.microsoft.com/office/powerpoint/2010/main" val="252046389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theme/theme1.xml><?xml version="1.0" encoding="utf-8"?>
<a:theme xmlns:a="http://schemas.openxmlformats.org/drawingml/2006/main" name="Parcel">
  <a:themeElements>
    <a:clrScheme name="Parcel">
      <a:dk1>
        <a:srgbClr val="000000"/>
      </a:dk1>
      <a:lt1>
        <a:srgbClr val="FFFFFF"/>
      </a:lt1>
      <a:dk2>
        <a:srgbClr val="635D4D"/>
      </a:dk2>
      <a:lt2>
        <a:srgbClr val="D8D6BA"/>
      </a:lt2>
      <a:accent1>
        <a:srgbClr val="9CBEBD"/>
      </a:accent1>
      <a:accent2>
        <a:srgbClr val="D2CB6C"/>
      </a:accent2>
      <a:accent3>
        <a:srgbClr val="9D9A93"/>
      </a:accent3>
      <a:accent4>
        <a:srgbClr val="C89F5D"/>
      </a:accent4>
      <a:accent5>
        <a:srgbClr val="A9A57C"/>
      </a:accent5>
      <a:accent6>
        <a:srgbClr val="95A39D"/>
      </a:accent6>
      <a:hlink>
        <a:srgbClr val="D25814"/>
      </a:hlink>
      <a:folHlink>
        <a:srgbClr val="849A0A"/>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0BDC4BB7-8AF9-46FD-8C32-AB93AC9C410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{AFA5A74C-DC36-A64A-9408-409958950EEF}tf10001120</Template>
  <TotalTime>20244</TotalTime>
  <Words>907</Words>
  <Application>Microsoft Macintosh PowerPoint</Application>
  <PresentationFormat>Widescreen</PresentationFormat>
  <Paragraphs>40</Paragraphs>
  <Slides>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Gill Sans MT</vt:lpstr>
      <vt:lpstr>Parcel</vt:lpstr>
      <vt:lpstr>Mahatma Gandhi leadership style</vt:lpstr>
      <vt:lpstr>Mahatma Gandhi – 2nd of October 1869  Porbandar, India – 30th January 1948 Delhi, India </vt:lpstr>
      <vt:lpstr>PowerPoint Presentation</vt:lpstr>
      <vt:lpstr>PowerPoint Presentation</vt:lpstr>
      <vt:lpstr>Gandhi’s source of inspiration</vt:lpstr>
      <vt:lpstr>PowerPoint Presentation</vt:lpstr>
      <vt:lpstr>Gandhi’s plan to make India peaceful and self-sufficient </vt:lpstr>
      <vt:lpstr>Gandhi’s leadership style and practices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Mahatma Gandhi</dc:title>
  <dc:creator>Nagy Ariadna</dc:creator>
  <cp:lastModifiedBy>Nagy Ariadna</cp:lastModifiedBy>
  <cp:revision>12</cp:revision>
  <dcterms:created xsi:type="dcterms:W3CDTF">2022-10-16T18:41:37Z</dcterms:created>
  <dcterms:modified xsi:type="dcterms:W3CDTF">2022-11-15T14:38:16Z</dcterms:modified>
</cp:coreProperties>
</file>