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391" autoAdjust="0"/>
  </p:normalViewPr>
  <p:slideViewPr>
    <p:cSldViewPr>
      <p:cViewPr varScale="1">
        <p:scale>
          <a:sx n="42" d="100"/>
          <a:sy n="42" d="100"/>
        </p:scale>
        <p:origin x="1618" y="3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2BD941-2EC6-4547-94C1-528E6F175664}" type="datetimeFigureOut">
              <a:rPr lang="en-IN" smtClean="0"/>
              <a:t>02-08-2023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46864BB-84F1-4E56-85EB-EA1F46AD6566}" type="slidenum">
              <a:rPr lang="en-IN" smtClean="0"/>
              <a:t>‹#›</a:t>
            </a:fld>
            <a:endParaRPr lang="en-IN"/>
          </a:p>
        </p:txBody>
      </p:sp>
    </p:spTree>
    <p:extLst>
      <p:ext uri="{BB962C8B-B14F-4D97-AF65-F5344CB8AC3E}">
        <p14:creationId xmlns:p14="http://schemas.microsoft.com/office/powerpoint/2010/main" val="39581718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name will be HealthQuench, it offers both beverages and wholesome food will be offered. The company's mission is to improve health by providing nutritious food. The business will be set up in the UK as a private limited company. The company will operate their business organization as the chain system in the UK. The purpose of the company will supply a variety of nutritious foods and hydrating goods that contribute to the improvement of the health and well-being of UK citizens. HealthQuench will also adopt a flexible structure which will help the business to adopt any type of change according to the market's situation. The company will provide many types of products and services such as Vital veggies wraps, </a:t>
            </a:r>
            <a:r>
              <a:rPr lang="en-IN" sz="1200" kern="1200" dirty="0" err="1">
                <a:solidFill>
                  <a:schemeClr val="tx1"/>
                </a:solidFill>
                <a:effectLst/>
                <a:latin typeface="+mn-lt"/>
                <a:ea typeface="+mn-ea"/>
                <a:cs typeface="+mn-cs"/>
              </a:rPr>
              <a:t>BalancedBowl</a:t>
            </a:r>
            <a:r>
              <a:rPr lang="en-IN" sz="1200" kern="1200" dirty="0">
                <a:solidFill>
                  <a:schemeClr val="tx1"/>
                </a:solidFill>
                <a:effectLst/>
                <a:latin typeface="+mn-lt"/>
                <a:ea typeface="+mn-ea"/>
                <a:cs typeface="+mn-cs"/>
              </a:rPr>
              <a:t> Meals, fresh fusion salads and many more. </a:t>
            </a: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2</a:t>
            </a:fld>
            <a:endParaRPr lang="en-IN"/>
          </a:p>
        </p:txBody>
      </p:sp>
    </p:spTree>
    <p:extLst>
      <p:ext uri="{BB962C8B-B14F-4D97-AF65-F5344CB8AC3E}">
        <p14:creationId xmlns:p14="http://schemas.microsoft.com/office/powerpoint/2010/main" val="4218193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As part of its commitment to the people of the UK, HealthQuench will offer a tempting and varied selection of goods and services at the markets. The company will also focus on the value of the customer in this dynamic business environment. The company will also make a good relationship with the local suppliers to use the local organic ingredients. Organic ingredients will also help the customer to improve the immunities system. The business will provide a wide range of goods and services that are based on today's health awareness. </a:t>
            </a: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3</a:t>
            </a:fld>
            <a:endParaRPr lang="en-IN"/>
          </a:p>
        </p:txBody>
      </p:sp>
    </p:spTree>
    <p:extLst>
      <p:ext uri="{BB962C8B-B14F-4D97-AF65-F5344CB8AC3E}">
        <p14:creationId xmlns:p14="http://schemas.microsoft.com/office/powerpoint/2010/main" val="823466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SWOT analysis is a useful tool for examining strengths, weaknesses, opportunities, and threats (Bigelow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t>
            </a:r>
          </a:p>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Strengths</a:t>
            </a:r>
          </a:p>
          <a:p>
            <a:r>
              <a:rPr lang="en-IN" sz="1200" kern="1200" dirty="0">
                <a:solidFill>
                  <a:schemeClr val="tx1"/>
                </a:solidFill>
                <a:effectLst/>
                <a:latin typeface="+mn-lt"/>
                <a:ea typeface="+mn-ea"/>
                <a:cs typeface="+mn-cs"/>
              </a:rPr>
              <a:t>The main motive of the business is to provide healthy foods to the people. Customers can purchase nutritious dishes and drinks from HealthQuench. It will strengthen the business in this thriving corporate environment.</a:t>
            </a:r>
          </a:p>
          <a:p>
            <a:r>
              <a:rPr lang="en-IN" sz="1200" kern="1200" dirty="0">
                <a:solidFill>
                  <a:schemeClr val="tx1"/>
                </a:solidFill>
                <a:effectLst/>
                <a:latin typeface="+mn-lt"/>
                <a:ea typeface="+mn-ea"/>
                <a:cs typeface="+mn-cs"/>
              </a:rPr>
              <a:t>Weaknesses</a:t>
            </a:r>
          </a:p>
          <a:p>
            <a:r>
              <a:rPr lang="en-IN" sz="1200" kern="1200" dirty="0" err="1">
                <a:solidFill>
                  <a:schemeClr val="tx1"/>
                </a:solidFill>
                <a:effectLst/>
                <a:latin typeface="+mn-lt"/>
                <a:ea typeface="+mn-ea"/>
                <a:cs typeface="+mn-cs"/>
              </a:rPr>
              <a:t>HeathQuench's</a:t>
            </a:r>
            <a:r>
              <a:rPr lang="en-IN" sz="1200" kern="1200" dirty="0">
                <a:solidFill>
                  <a:schemeClr val="tx1"/>
                </a:solidFill>
                <a:effectLst/>
                <a:latin typeface="+mn-lt"/>
                <a:ea typeface="+mn-ea"/>
                <a:cs typeface="+mn-cs"/>
              </a:rPr>
              <a:t> business operations may have certain flaws. There may not be much brand recognition for a new restaurant in the market.</a:t>
            </a:r>
          </a:p>
          <a:p>
            <a:r>
              <a:rPr lang="en-IN" sz="1200" kern="1200" dirty="0">
                <a:solidFill>
                  <a:schemeClr val="tx1"/>
                </a:solidFill>
                <a:effectLst/>
                <a:latin typeface="+mn-lt"/>
                <a:ea typeface="+mn-ea"/>
                <a:cs typeface="+mn-cs"/>
              </a:rPr>
              <a:t>Opportunities</a:t>
            </a:r>
          </a:p>
          <a:p>
            <a:r>
              <a:rPr lang="en-IN" sz="1200" kern="1200" dirty="0">
                <a:solidFill>
                  <a:schemeClr val="tx1"/>
                </a:solidFill>
                <a:effectLst/>
                <a:latin typeface="+mn-lt"/>
                <a:ea typeface="+mn-ea"/>
                <a:cs typeface="+mn-cs"/>
              </a:rPr>
              <a:t>The company will use the online system, this method also contributes to a growth in market audiences. The company's organic food and market revenue increased to 3.46 euros in 2021, which is a plus (</a:t>
            </a:r>
            <a:r>
              <a:rPr lang="en-IN" sz="1200" kern="1200" dirty="0" err="1">
                <a:solidFill>
                  <a:schemeClr val="tx1"/>
                </a:solidFill>
                <a:effectLst/>
                <a:latin typeface="+mn-lt"/>
                <a:ea typeface="+mn-ea"/>
                <a:cs typeface="+mn-cs"/>
              </a:rPr>
              <a:t>Statista</a:t>
            </a:r>
            <a:r>
              <a:rPr lang="en-IN" sz="1200" kern="1200" dirty="0">
                <a:solidFill>
                  <a:schemeClr val="tx1"/>
                </a:solidFill>
                <a:effectLst/>
                <a:latin typeface="+mn-lt"/>
                <a:ea typeface="+mn-ea"/>
                <a:cs typeface="+mn-cs"/>
              </a:rPr>
              <a:t>, 2023).</a:t>
            </a:r>
          </a:p>
          <a:p>
            <a:r>
              <a:rPr lang="en-IN" sz="1200" kern="1200" dirty="0">
                <a:solidFill>
                  <a:schemeClr val="tx1"/>
                </a:solidFill>
                <a:effectLst/>
                <a:latin typeface="+mn-lt"/>
                <a:ea typeface="+mn-ea"/>
                <a:cs typeface="+mn-cs"/>
              </a:rPr>
              <a:t>Threat</a:t>
            </a:r>
          </a:p>
          <a:p>
            <a:r>
              <a:rPr lang="en-IN" sz="1200" kern="1200" dirty="0">
                <a:solidFill>
                  <a:schemeClr val="tx1"/>
                </a:solidFill>
                <a:effectLst/>
                <a:latin typeface="+mn-lt"/>
                <a:ea typeface="+mn-ea"/>
                <a:cs typeface="+mn-cs"/>
              </a:rPr>
              <a:t>To run their firm successfully in the marketplaces, HeathQuench may also have to deal with a variety of risks.</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4</a:t>
            </a:fld>
            <a:endParaRPr lang="en-IN"/>
          </a:p>
        </p:txBody>
      </p:sp>
    </p:spTree>
    <p:extLst>
      <p:ext uri="{BB962C8B-B14F-4D97-AF65-F5344CB8AC3E}">
        <p14:creationId xmlns:p14="http://schemas.microsoft.com/office/powerpoint/2010/main" val="2801328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Political </a:t>
            </a:r>
          </a:p>
          <a:p>
            <a:r>
              <a:rPr lang="en-IN" sz="1200" kern="1200" dirty="0">
                <a:solidFill>
                  <a:schemeClr val="tx1"/>
                </a:solidFill>
                <a:effectLst/>
                <a:latin typeface="+mn-lt"/>
                <a:ea typeface="+mn-ea"/>
                <a:cs typeface="+mn-cs"/>
              </a:rPr>
              <a:t>One of the efficient lending programs, the </a:t>
            </a:r>
            <a:r>
              <a:rPr lang="en-IN" sz="1200" kern="1200" dirty="0" err="1">
                <a:solidFill>
                  <a:schemeClr val="tx1"/>
                </a:solidFill>
                <a:effectLst/>
                <a:latin typeface="+mn-lt"/>
                <a:ea typeface="+mn-ea"/>
                <a:cs typeface="+mn-cs"/>
              </a:rPr>
              <a:t>Natwest</a:t>
            </a:r>
            <a:r>
              <a:rPr lang="en-IN" sz="1200" kern="1200" dirty="0">
                <a:solidFill>
                  <a:schemeClr val="tx1"/>
                </a:solidFill>
                <a:effectLst/>
                <a:latin typeface="+mn-lt"/>
                <a:ea typeface="+mn-ea"/>
                <a:cs typeface="+mn-cs"/>
              </a:rPr>
              <a:t> Small Business lending, allows the UK government to give a small business beginning with £50,000. This program will assist the business in successfully entering new markets (Unbiased, 2023).</a:t>
            </a:r>
          </a:p>
          <a:p>
            <a:r>
              <a:rPr lang="en-IN" sz="1200" kern="1200" dirty="0">
                <a:solidFill>
                  <a:schemeClr val="tx1"/>
                </a:solidFill>
                <a:effectLst/>
                <a:latin typeface="+mn-lt"/>
                <a:ea typeface="+mn-ea"/>
                <a:cs typeface="+mn-cs"/>
              </a:rPr>
              <a:t>Economic </a:t>
            </a:r>
          </a:p>
          <a:p>
            <a:r>
              <a:rPr lang="en-IN" sz="1200" kern="1200" dirty="0">
                <a:solidFill>
                  <a:schemeClr val="tx1"/>
                </a:solidFill>
                <a:effectLst/>
                <a:latin typeface="+mn-lt"/>
                <a:ea typeface="+mn-ea"/>
                <a:cs typeface="+mn-cs"/>
              </a:rPr>
              <a:t>The countries' economic activity on the markets is referred to as one of the economic factors. The UK is currently experiencing substantial inflation, which is directly affecting the level of living for UK citizens. The UK's inflation rate is 7.950% (</a:t>
            </a:r>
            <a:r>
              <a:rPr lang="en-IN" sz="1200" kern="1200" dirty="0" err="1">
                <a:solidFill>
                  <a:schemeClr val="tx1"/>
                </a:solidFill>
                <a:effectLst/>
                <a:latin typeface="+mn-lt"/>
                <a:ea typeface="+mn-ea"/>
                <a:cs typeface="+mn-cs"/>
              </a:rPr>
              <a:t>Rateinflation</a:t>
            </a:r>
            <a:r>
              <a:rPr lang="en-IN" sz="1200" kern="1200" dirty="0">
                <a:solidFill>
                  <a:schemeClr val="tx1"/>
                </a:solidFill>
                <a:effectLst/>
                <a:latin typeface="+mn-lt"/>
                <a:ea typeface="+mn-ea"/>
                <a:cs typeface="+mn-cs"/>
              </a:rPr>
              <a:t>, 2023).</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Social</a:t>
            </a:r>
          </a:p>
          <a:p>
            <a:r>
              <a:rPr lang="en-IN" sz="1200" kern="1200" dirty="0">
                <a:solidFill>
                  <a:schemeClr val="tx1"/>
                </a:solidFill>
                <a:effectLst/>
                <a:latin typeface="+mn-lt"/>
                <a:ea typeface="+mn-ea"/>
                <a:cs typeface="+mn-cs"/>
              </a:rPr>
              <a:t>People in the UK also prioritize money and the weather, and social life there is highly tranquil and diverse.</a:t>
            </a:r>
          </a:p>
          <a:p>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Technological</a:t>
            </a:r>
          </a:p>
          <a:p>
            <a:r>
              <a:rPr lang="en-IN" sz="1200" kern="1200" dirty="0">
                <a:solidFill>
                  <a:schemeClr val="tx1"/>
                </a:solidFill>
                <a:effectLst/>
                <a:latin typeface="+mn-lt"/>
                <a:ea typeface="+mn-ea"/>
                <a:cs typeface="+mn-cs"/>
              </a:rPr>
              <a:t>The performance of the corporate organization and productivity are both improved by technological innovation.</a:t>
            </a:r>
          </a:p>
          <a:p>
            <a:r>
              <a:rPr lang="en-IN" sz="1200" kern="1200" dirty="0">
                <a:solidFill>
                  <a:schemeClr val="tx1"/>
                </a:solidFill>
                <a:effectLst/>
                <a:latin typeface="+mn-lt"/>
                <a:ea typeface="+mn-ea"/>
                <a:cs typeface="+mn-cs"/>
              </a:rPr>
              <a:t>Environment</a:t>
            </a:r>
          </a:p>
          <a:p>
            <a:r>
              <a:rPr lang="en-IN" sz="1200" kern="1200" dirty="0">
                <a:solidFill>
                  <a:schemeClr val="tx1"/>
                </a:solidFill>
                <a:effectLst/>
                <a:latin typeface="+mn-lt"/>
                <a:ea typeface="+mn-ea"/>
                <a:cs typeface="+mn-cs"/>
              </a:rPr>
              <a:t>UK people are highly conscious of the environment. </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Legal</a:t>
            </a:r>
          </a:p>
          <a:p>
            <a:r>
              <a:rPr lang="en-IN" sz="1200" kern="1200" dirty="0">
                <a:solidFill>
                  <a:schemeClr val="tx1"/>
                </a:solidFill>
                <a:effectLst/>
                <a:latin typeface="+mn-lt"/>
                <a:ea typeface="+mn-ea"/>
                <a:cs typeface="+mn-cs"/>
              </a:rPr>
              <a:t>HeathQuench will need to concentrate on establishing all norms and regulations about healthy meals and beverages to operate its firm in the UK market.</a:t>
            </a: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5</a:t>
            </a:fld>
            <a:endParaRPr lang="en-IN"/>
          </a:p>
        </p:txBody>
      </p:sp>
    </p:spTree>
    <p:extLst>
      <p:ext uri="{BB962C8B-B14F-4D97-AF65-F5344CB8AC3E}">
        <p14:creationId xmlns:p14="http://schemas.microsoft.com/office/powerpoint/2010/main" val="290533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promote its products and services HeathQuench will </a:t>
            </a:r>
            <a:r>
              <a:rPr lang="en-IN" sz="1200" kern="1200" dirty="0" err="1">
                <a:solidFill>
                  <a:schemeClr val="tx1"/>
                </a:solidFill>
                <a:effectLst/>
                <a:latin typeface="+mn-lt"/>
                <a:ea typeface="+mn-ea"/>
                <a:cs typeface="+mn-cs"/>
              </a:rPr>
              <a:t>analyze</a:t>
            </a:r>
            <a:r>
              <a:rPr lang="en-IN" sz="1200" kern="1200" dirty="0">
                <a:solidFill>
                  <a:schemeClr val="tx1"/>
                </a:solidFill>
                <a:effectLst/>
                <a:latin typeface="+mn-lt"/>
                <a:ea typeface="+mn-ea"/>
                <a:cs typeface="+mn-cs"/>
              </a:rPr>
              <a:t> the market related to the business. The company will also make a good partnership with the fitness influencers which helps to grow the company in the markets. The company will target all types of age segments in their business operation but </a:t>
            </a:r>
            <a:r>
              <a:rPr lang="en-IN" sz="1200" kern="1200" dirty="0" err="1">
                <a:solidFill>
                  <a:schemeClr val="tx1"/>
                </a:solidFill>
                <a:effectLst/>
                <a:latin typeface="+mn-lt"/>
                <a:ea typeface="+mn-ea"/>
                <a:cs typeface="+mn-cs"/>
              </a:rPr>
              <a:t>Helathquench</a:t>
            </a:r>
            <a:r>
              <a:rPr lang="en-IN" sz="1200" kern="1200" dirty="0">
                <a:solidFill>
                  <a:schemeClr val="tx1"/>
                </a:solidFill>
                <a:effectLst/>
                <a:latin typeface="+mn-lt"/>
                <a:ea typeface="+mn-ea"/>
                <a:cs typeface="+mn-cs"/>
              </a:rPr>
              <a:t> will be forced on basically eighty to sixty-five in the markets, This type of age gender is highly conscious of their health as well as the highly expanding power in the markets. </a:t>
            </a: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6</a:t>
            </a:fld>
            <a:endParaRPr lang="en-IN"/>
          </a:p>
        </p:txBody>
      </p:sp>
    </p:spTree>
    <p:extLst>
      <p:ext uri="{BB962C8B-B14F-4D97-AF65-F5344CB8AC3E}">
        <p14:creationId xmlns:p14="http://schemas.microsoft.com/office/powerpoint/2010/main" val="832335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 marketing plan is one of the effective processes which enable the business to determine its goals as well as develop marketing strategies related to the business (Indeed, 2023). HealthQuench will apply various types of tactics to promote its business in the markets. The company will also use digital marketing to increase brand awareness in the markets. It is an effective way to build a good relationship with their customers in the markets. It also helps to make a sustainable business environment (</a:t>
            </a:r>
            <a:r>
              <a:rPr lang="en-IN" sz="1200" kern="1200" dirty="0" err="1">
                <a:solidFill>
                  <a:schemeClr val="tx1"/>
                </a:solidFill>
                <a:effectLst/>
                <a:latin typeface="+mn-lt"/>
                <a:ea typeface="+mn-ea"/>
                <a:cs typeface="+mn-cs"/>
              </a:rPr>
              <a:t>Denga</a:t>
            </a:r>
            <a:r>
              <a:rPr lang="en-IN" sz="1200" i="1" kern="1200" dirty="0">
                <a:solidFill>
                  <a:schemeClr val="tx1"/>
                </a:solidFill>
                <a:effectLst/>
                <a:latin typeface="+mn-lt"/>
                <a:ea typeface="+mn-ea"/>
                <a:cs typeface="+mn-cs"/>
              </a:rPr>
              <a:t> et al</a:t>
            </a:r>
            <a:r>
              <a:rPr lang="en-IN" sz="1200" kern="1200" dirty="0">
                <a:solidFill>
                  <a:schemeClr val="tx1"/>
                </a:solidFill>
                <a:effectLst/>
                <a:latin typeface="+mn-lt"/>
                <a:ea typeface="+mn-ea"/>
                <a:cs typeface="+mn-cs"/>
              </a:rPr>
              <a:t> 2022). The company will also use the affiliating marketing system as well as the direct markets system in its marketing plan. </a:t>
            </a: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7</a:t>
            </a:fld>
            <a:endParaRPr lang="en-IN"/>
          </a:p>
        </p:txBody>
      </p:sp>
    </p:spTree>
    <p:extLst>
      <p:ext uri="{BB962C8B-B14F-4D97-AF65-F5344CB8AC3E}">
        <p14:creationId xmlns:p14="http://schemas.microsoft.com/office/powerpoint/2010/main" val="981253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company HealthQuench will focus on healthy drinks as well as foods in their business operation. The company will also hire various types of management teams and highly knowledgeable operating the business effectively in this competitive business environment. The management team is made up of competent experts with broad skill sets in the food and beverage business, as well as individuals who have expertise in a variety of relevant fields. The company's CEO will put a special emphasis on sustaining CSR in daily operations. A competent Chief Financial Officer (CFO) will oversee financial matters, ensuring responsible financial management and balance growth. </a:t>
            </a:r>
          </a:p>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8</a:t>
            </a:fld>
            <a:endParaRPr lang="en-IN"/>
          </a:p>
        </p:txBody>
      </p:sp>
    </p:spTree>
    <p:extLst>
      <p:ext uri="{BB962C8B-B14F-4D97-AF65-F5344CB8AC3E}">
        <p14:creationId xmlns:p14="http://schemas.microsoft.com/office/powerpoint/2010/main" val="1447100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B46864BB-84F1-4E56-85EB-EA1F46AD6566}" type="slidenum">
              <a:rPr lang="en-IN" smtClean="0"/>
              <a:t>10</a:t>
            </a:fld>
            <a:endParaRPr lang="en-IN"/>
          </a:p>
        </p:txBody>
      </p:sp>
    </p:spTree>
    <p:extLst>
      <p:ext uri="{BB962C8B-B14F-4D97-AF65-F5344CB8AC3E}">
        <p14:creationId xmlns:p14="http://schemas.microsoft.com/office/powerpoint/2010/main" val="975200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1D8BD707-D9CF-40AE-B4C6-C98DA3205C09}" type="datetimeFigureOut">
              <a:rPr lang="en-US" smtClean="0"/>
              <a:pPr/>
              <a:t>8/2/2023</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8/2/2023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8/2/2023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8/2/2023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8/2/2023</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hyperlink" Target="https://www.igi-global.com/chapter/the-role-of-digital-marketing-in-achieving-sustainable-competitive-advantage/29062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905000"/>
            <a:ext cx="8458200" cy="1470025"/>
          </a:xfrm>
        </p:spPr>
        <p:txBody>
          <a:bodyPr>
            <a:normAutofit fontScale="90000"/>
          </a:bodyPr>
          <a:lstStyle/>
          <a:p>
            <a:r>
              <a:rPr lang="en-US" b="1" dirty="0">
                <a:latin typeface="Times New Roman" pitchFamily="18" charset="0"/>
                <a:cs typeface="Times New Roman" pitchFamily="18" charset="0"/>
              </a:rPr>
              <a:t>Program: Certificate in Higher Education Skills for the Workplace</a:t>
            </a: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 </a:t>
            </a:r>
            <a:endParaRPr lang="en-IN" b="1" dirty="0">
              <a:latin typeface="Times New Roman" pitchFamily="18" charset="0"/>
              <a:cs typeface="Times New Roman" pitchFamily="18" charset="0"/>
            </a:endParaRPr>
          </a:p>
        </p:txBody>
      </p:sp>
      <p:sp>
        <p:nvSpPr>
          <p:cNvPr id="3" name="Subtitle 2"/>
          <p:cNvSpPr>
            <a:spLocks noGrp="1"/>
          </p:cNvSpPr>
          <p:nvPr>
            <p:ph type="subTitle" idx="1"/>
          </p:nvPr>
        </p:nvSpPr>
        <p:spPr>
          <a:xfrm>
            <a:off x="1219200" y="3505200"/>
            <a:ext cx="6400800" cy="1752600"/>
          </a:xfrm>
        </p:spPr>
        <p:txBody>
          <a:bodyPr/>
          <a:lstStyle/>
          <a:p>
            <a:r>
              <a:rPr lang="en-US" b="1" dirty="0">
                <a:solidFill>
                  <a:schemeClr val="tx1"/>
                </a:solidFill>
                <a:latin typeface="Times New Roman" pitchFamily="18" charset="0"/>
                <a:cs typeface="Times New Roman" pitchFamily="18" charset="0"/>
              </a:rPr>
              <a:t>Managing Enterprise in the 21st Century</a:t>
            </a:r>
          </a:p>
          <a:p>
            <a:r>
              <a:rPr lang="en-IN" b="1" dirty="0">
                <a:latin typeface="Times New Roman" pitchFamily="18" charset="0"/>
                <a:cs typeface="Times New Roman" pitchFamily="18" charset="0"/>
              </a:rPr>
              <a:t>Luminita Daniela Mircea</a:t>
            </a:r>
          </a:p>
          <a:p>
            <a:r>
              <a:rPr lang="en-IN" b="1" dirty="0">
                <a:latin typeface="Times New Roman" pitchFamily="18" charset="0"/>
                <a:cs typeface="Times New Roman" pitchFamily="18" charset="0"/>
              </a:rPr>
              <a:t>Student id: 2026061</a:t>
            </a:r>
            <a:endParaRPr lang="en-US" b="1" dirty="0">
              <a:latin typeface="Times New Roman" pitchFamily="18" charset="0"/>
              <a:cs typeface="Times New Roman" pitchFamily="18" charset="0"/>
            </a:endParaRPr>
          </a:p>
        </p:txBody>
      </p:sp>
    </p:spTree>
    <p:extLst>
      <p:ext uri="{BB962C8B-B14F-4D97-AF65-F5344CB8AC3E}">
        <p14:creationId xmlns:p14="http://schemas.microsoft.com/office/powerpoint/2010/main" val="1655649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Business Overview</a:t>
            </a:r>
            <a:br>
              <a:rPr lang="en-IN" dirty="0"/>
            </a:br>
            <a:endParaRPr lang="en-IN" dirty="0"/>
          </a:p>
        </p:txBody>
      </p:sp>
      <p:sp>
        <p:nvSpPr>
          <p:cNvPr id="3" name="Content Placeholder 2"/>
          <p:cNvSpPr>
            <a:spLocks noGrp="1"/>
          </p:cNvSpPr>
          <p:nvPr>
            <p:ph idx="1"/>
          </p:nvPr>
        </p:nvSpPr>
        <p:spPr>
          <a:xfrm>
            <a:off x="457200" y="1600201"/>
            <a:ext cx="4267200" cy="4267200"/>
          </a:xfrm>
        </p:spPr>
        <p:txBody>
          <a:bodyPr>
            <a:normAutofit fontScale="92500" lnSpcReduction="10000"/>
          </a:bodyPr>
          <a:lstStyle/>
          <a:p>
            <a:pPr lvl="0"/>
            <a:r>
              <a:rPr lang="en-IN" dirty="0"/>
              <a:t>HealthQuench will offer both types of services such as wholesome as well as beverages.</a:t>
            </a:r>
          </a:p>
          <a:p>
            <a:pPr lvl="0"/>
            <a:r>
              <a:rPr lang="en-IN" dirty="0"/>
              <a:t>HealthQuench will also adopt a flexible structure. </a:t>
            </a:r>
          </a:p>
          <a:p>
            <a:pPr lvl="0"/>
            <a:r>
              <a:rPr lang="en-IN" dirty="0"/>
              <a:t>The purpose of the company is to offer nutritious foods and hydrating goods that contribute to the improvement of the health of the people. </a:t>
            </a:r>
          </a:p>
          <a:p>
            <a:endParaRPr lang="en-IN" dirty="0"/>
          </a:p>
        </p:txBody>
      </p:sp>
      <p:pic>
        <p:nvPicPr>
          <p:cNvPr id="2050" name="Picture 2" descr="NOURISHING BALANCED BOWLS | healthy 1-bowl meals for lunch or dinner  (gluten &amp; dairy free) - Feelin Fab with Kayl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702157"/>
            <a:ext cx="3608231" cy="3124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8004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Products and services </a:t>
            </a:r>
            <a:br>
              <a:rPr lang="en-IN" b="1" dirty="0"/>
            </a:br>
            <a:endParaRPr lang="en-IN" dirty="0"/>
          </a:p>
        </p:txBody>
      </p:sp>
      <p:sp>
        <p:nvSpPr>
          <p:cNvPr id="3" name="Content Placeholder 2"/>
          <p:cNvSpPr>
            <a:spLocks noGrp="1"/>
          </p:cNvSpPr>
          <p:nvPr>
            <p:ph idx="1"/>
          </p:nvPr>
        </p:nvSpPr>
        <p:spPr>
          <a:xfrm>
            <a:off x="457200" y="1600200"/>
            <a:ext cx="3657600" cy="4525963"/>
          </a:xfrm>
        </p:spPr>
        <p:txBody>
          <a:bodyPr>
            <a:normAutofit fontScale="77500" lnSpcReduction="20000"/>
          </a:bodyPr>
          <a:lstStyle/>
          <a:p>
            <a:pPr lvl="0"/>
            <a:r>
              <a:rPr lang="en-IN" dirty="0"/>
              <a:t>HealthQuench commitment to the people of the UK will have a tempting and interesting range of products and services.</a:t>
            </a:r>
          </a:p>
          <a:p>
            <a:pPr lvl="0"/>
            <a:r>
              <a:rPr lang="en-IN" dirty="0"/>
              <a:t>The company will offer the wraps filled.</a:t>
            </a:r>
          </a:p>
          <a:p>
            <a:pPr lvl="0"/>
            <a:r>
              <a:rPr lang="en-IN" dirty="0"/>
              <a:t>It will also offer the wraps veggies as well as organic plant-based protein. </a:t>
            </a:r>
          </a:p>
          <a:p>
            <a:pPr lvl="0"/>
            <a:r>
              <a:rPr lang="en-IN" dirty="0"/>
              <a:t>The company will also make a good relationship with the local suppliers to use the local organic ingredients.</a:t>
            </a:r>
          </a:p>
          <a:p>
            <a:pPr marL="0" indent="0">
              <a:buNone/>
            </a:pPr>
            <a:endParaRPr lang="en-IN" dirty="0"/>
          </a:p>
        </p:txBody>
      </p:sp>
      <p:pic>
        <p:nvPicPr>
          <p:cNvPr id="3074" name="Picture 2" descr="Tangy Veggie Wrap (A Simple Protein Powered Lunc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4400" y="1600200"/>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230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Market audit (</a:t>
            </a:r>
            <a:r>
              <a:rPr lang="en-IN" dirty="0"/>
              <a:t>SWOT)</a:t>
            </a:r>
            <a:br>
              <a:rPr lang="en-IN" b="1" dirty="0"/>
            </a:br>
            <a:endParaRPr lang="en-IN" dirty="0"/>
          </a:p>
        </p:txBody>
      </p:sp>
      <p:sp>
        <p:nvSpPr>
          <p:cNvPr id="3" name="Content Placeholder 2"/>
          <p:cNvSpPr>
            <a:spLocks noGrp="1"/>
          </p:cNvSpPr>
          <p:nvPr>
            <p:ph idx="1"/>
          </p:nvPr>
        </p:nvSpPr>
        <p:spPr>
          <a:xfrm>
            <a:off x="457200" y="1600200"/>
            <a:ext cx="3962400" cy="4525963"/>
          </a:xfrm>
        </p:spPr>
        <p:txBody>
          <a:bodyPr>
            <a:normAutofit fontScale="92500" lnSpcReduction="20000"/>
          </a:bodyPr>
          <a:lstStyle/>
          <a:p>
            <a:r>
              <a:rPr lang="en-US" dirty="0"/>
              <a:t>The company will offering the healthy foods and beverages, it will be one of the basic strengths of the company. </a:t>
            </a:r>
          </a:p>
          <a:p>
            <a:r>
              <a:rPr lang="en-US" dirty="0"/>
              <a:t>Due to the new startup in themarkets company will have to face some types of issues.</a:t>
            </a:r>
          </a:p>
          <a:p>
            <a:r>
              <a:rPr lang="en-US" dirty="0"/>
              <a:t>HeathQuench will also offer online booking facilities (</a:t>
            </a:r>
            <a:r>
              <a:rPr lang="en-US" dirty="0" err="1"/>
              <a:t>Statista</a:t>
            </a:r>
            <a:r>
              <a:rPr lang="en-US" dirty="0"/>
              <a:t>, 2023).</a:t>
            </a:r>
          </a:p>
          <a:p>
            <a:r>
              <a:rPr lang="en-US" dirty="0"/>
              <a:t>The company will have to face the threat. </a:t>
            </a: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lvl="0" indent="0">
              <a:buNone/>
            </a:pPr>
            <a:endParaRPr lang="en-IN" dirty="0"/>
          </a:p>
        </p:txBody>
      </p:sp>
      <p:sp>
        <p:nvSpPr>
          <p:cNvPr id="5" name="AutoShape 2" descr="SWOT analysis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sp>
        <p:nvSpPr>
          <p:cNvPr id="6" name="AutoShape 4" descr="SWOT analysis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4102" name="Picture 6" descr="https://upload.wikimedia.org/wikipedia/commons/thumb/0/0b/SWOT_en.svg/220px-SWOT_en.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600200"/>
            <a:ext cx="3314700" cy="3435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782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Market audit (PESTEL)</a:t>
            </a:r>
            <a:endParaRPr lang="en-IN" dirty="0"/>
          </a:p>
        </p:txBody>
      </p:sp>
      <p:sp>
        <p:nvSpPr>
          <p:cNvPr id="3" name="Content Placeholder 2"/>
          <p:cNvSpPr>
            <a:spLocks noGrp="1"/>
          </p:cNvSpPr>
          <p:nvPr>
            <p:ph idx="1"/>
          </p:nvPr>
        </p:nvSpPr>
        <p:spPr>
          <a:xfrm>
            <a:off x="457200" y="1600200"/>
            <a:ext cx="3124200" cy="4525963"/>
          </a:xfrm>
        </p:spPr>
        <p:txBody>
          <a:bodyPr>
            <a:normAutofit fontScale="85000" lnSpcReduction="20000"/>
          </a:bodyPr>
          <a:lstStyle/>
          <a:p>
            <a:pPr lvl="0"/>
            <a:r>
              <a:rPr lang="en-IN" dirty="0"/>
              <a:t>It is a positive aspect of HealthQuench (Unbiased, 2023). </a:t>
            </a:r>
          </a:p>
          <a:p>
            <a:r>
              <a:rPr lang="en-IN" dirty="0"/>
              <a:t>The UK's inflation rate is 7.950% (</a:t>
            </a:r>
            <a:r>
              <a:rPr lang="en-IN" dirty="0" err="1"/>
              <a:t>Rateinflation</a:t>
            </a:r>
            <a:r>
              <a:rPr lang="en-IN" dirty="0"/>
              <a:t>, 2023).</a:t>
            </a:r>
          </a:p>
          <a:p>
            <a:pPr lvl="0"/>
            <a:r>
              <a:rPr lang="en-IN" dirty="0"/>
              <a:t>UK social life is very peaceful. </a:t>
            </a:r>
          </a:p>
          <a:p>
            <a:pPr lvl="0"/>
            <a:r>
              <a:rPr lang="en-IN" dirty="0"/>
              <a:t>It helps to enhance the performance. </a:t>
            </a:r>
          </a:p>
          <a:p>
            <a:pPr lvl="0"/>
            <a:r>
              <a:rPr lang="en-IN" dirty="0"/>
              <a:t>The company needs to consider this fact. </a:t>
            </a:r>
          </a:p>
          <a:p>
            <a:pPr lvl="0"/>
            <a:r>
              <a:rPr lang="en-IN" dirty="0"/>
              <a:t>The company needs to focus on all the rules. </a:t>
            </a:r>
          </a:p>
          <a:p>
            <a:endParaRPr lang="en-IN" dirty="0"/>
          </a:p>
        </p:txBody>
      </p:sp>
      <p:pic>
        <p:nvPicPr>
          <p:cNvPr id="5122" name="Picture 2" descr="PESTLE and mortar your rivals (in a nice, non-lethal way) - Dream End Stat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676400"/>
            <a:ext cx="3886200" cy="292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6077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Target markets plan</a:t>
            </a:r>
            <a:br>
              <a:rPr lang="en-IN" b="1" dirty="0"/>
            </a:br>
            <a:endParaRPr lang="en-IN" dirty="0"/>
          </a:p>
        </p:txBody>
      </p:sp>
      <p:sp>
        <p:nvSpPr>
          <p:cNvPr id="3" name="Content Placeholder 2"/>
          <p:cNvSpPr>
            <a:spLocks noGrp="1"/>
          </p:cNvSpPr>
          <p:nvPr>
            <p:ph idx="1"/>
          </p:nvPr>
        </p:nvSpPr>
        <p:spPr>
          <a:xfrm>
            <a:off x="457200" y="1600200"/>
            <a:ext cx="4419600" cy="4525963"/>
          </a:xfrm>
        </p:spPr>
        <p:txBody>
          <a:bodyPr>
            <a:normAutofit fontScale="92500" lnSpcReduction="10000"/>
          </a:bodyPr>
          <a:lstStyle/>
          <a:p>
            <a:pPr lvl="0"/>
            <a:r>
              <a:rPr lang="en-IN" dirty="0"/>
              <a:t>The healthquench will focus on the young to old age segmentation. This age segmentation will be eighty to sixty-five in the markets.</a:t>
            </a:r>
          </a:p>
          <a:p>
            <a:pPr lvl="0"/>
            <a:r>
              <a:rPr lang="en-IN" dirty="0"/>
              <a:t>The company will operate their business for the middle age group. </a:t>
            </a:r>
          </a:p>
          <a:p>
            <a:pPr lvl="0"/>
            <a:r>
              <a:rPr lang="en-IN" dirty="0"/>
              <a:t>The company will also launch various types of events to attract customers related to its products and services.</a:t>
            </a:r>
          </a:p>
          <a:p>
            <a:endParaRPr lang="en-IN" dirty="0"/>
          </a:p>
        </p:txBody>
      </p:sp>
      <p:pic>
        <p:nvPicPr>
          <p:cNvPr id="6146" name="Picture 2" descr="Target Market - Meaning, Importance, Steps &amp; Example | Marketing Overview |  MBA Sk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295400"/>
            <a:ext cx="3114675" cy="4000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993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Marketing Plan</a:t>
            </a:r>
            <a:br>
              <a:rPr lang="en-IN" b="1" dirty="0"/>
            </a:br>
            <a:endParaRPr lang="en-IN" dirty="0"/>
          </a:p>
        </p:txBody>
      </p:sp>
      <p:sp>
        <p:nvSpPr>
          <p:cNvPr id="3" name="Content Placeholder 2"/>
          <p:cNvSpPr>
            <a:spLocks noGrp="1"/>
          </p:cNvSpPr>
          <p:nvPr>
            <p:ph idx="1"/>
          </p:nvPr>
        </p:nvSpPr>
        <p:spPr>
          <a:xfrm>
            <a:off x="457200" y="1600200"/>
            <a:ext cx="4495800" cy="4525963"/>
          </a:xfrm>
        </p:spPr>
        <p:txBody>
          <a:bodyPr>
            <a:normAutofit fontScale="85000" lnSpcReduction="10000"/>
          </a:bodyPr>
          <a:lstStyle/>
          <a:p>
            <a:pPr lvl="0"/>
            <a:r>
              <a:rPr lang="en-IN" dirty="0"/>
              <a:t>A marketing plan refers to the determination of the goal and marketing strategies related to the business (Indeed, 2023)</a:t>
            </a:r>
          </a:p>
          <a:p>
            <a:pPr lvl="0"/>
            <a:r>
              <a:rPr lang="en-IN" dirty="0"/>
              <a:t> HealthQuench will apply various types of tactics to promote its business.</a:t>
            </a:r>
          </a:p>
          <a:p>
            <a:pPr lvl="0"/>
            <a:r>
              <a:rPr lang="en-IN" dirty="0"/>
              <a:t>HealthQuench will use digital technology to reach its potential customers in the markets. </a:t>
            </a:r>
          </a:p>
          <a:p>
            <a:pPr lvl="0"/>
            <a:r>
              <a:rPr lang="en-IN" dirty="0"/>
              <a:t>Digital marketing is one of the effective tools which helps the company to increase its brand value in the market. </a:t>
            </a:r>
          </a:p>
          <a:p>
            <a:endParaRPr lang="en-IN" dirty="0"/>
          </a:p>
        </p:txBody>
      </p:sp>
      <p:pic>
        <p:nvPicPr>
          <p:cNvPr id="7170" name="Picture 2" descr="Why You Need a Strategic Marketing Plan Template | Wrik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86400" y="1914840"/>
            <a:ext cx="2941749" cy="34953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924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Management team </a:t>
            </a:r>
            <a:br>
              <a:rPr lang="en-IN" b="1" dirty="0"/>
            </a:br>
            <a:endParaRPr lang="en-IN" dirty="0"/>
          </a:p>
        </p:txBody>
      </p:sp>
      <p:sp>
        <p:nvSpPr>
          <p:cNvPr id="3" name="Content Placeholder 2"/>
          <p:cNvSpPr>
            <a:spLocks noGrp="1"/>
          </p:cNvSpPr>
          <p:nvPr>
            <p:ph idx="1"/>
          </p:nvPr>
        </p:nvSpPr>
        <p:spPr>
          <a:xfrm>
            <a:off x="457200" y="1600200"/>
            <a:ext cx="4267200" cy="4525963"/>
          </a:xfrm>
        </p:spPr>
        <p:txBody>
          <a:bodyPr>
            <a:normAutofit fontScale="77500" lnSpcReduction="20000"/>
          </a:bodyPr>
          <a:lstStyle/>
          <a:p>
            <a:pPr lvl="0"/>
            <a:r>
              <a:rPr lang="en-IN" dirty="0"/>
              <a:t>HealthQuench will also hire a knowledgeable person to manage all the activities related to the business.   </a:t>
            </a:r>
          </a:p>
          <a:p>
            <a:pPr lvl="0"/>
            <a:r>
              <a:rPr lang="en-IN" dirty="0"/>
              <a:t> The Knowledgeable management team also has a professional with comprehensive skills related to the business.</a:t>
            </a:r>
          </a:p>
          <a:p>
            <a:pPr lvl="0"/>
            <a:r>
              <a:rPr lang="en-IN" dirty="0"/>
              <a:t>At the top of the team will be the chief executive officer.</a:t>
            </a:r>
          </a:p>
          <a:p>
            <a:pPr lvl="0"/>
            <a:r>
              <a:rPr lang="en-IN" dirty="0"/>
              <a:t>The chief operating officer looks day to day actively related to the business. </a:t>
            </a:r>
          </a:p>
          <a:p>
            <a:r>
              <a:rPr lang="en-IN" dirty="0"/>
              <a:t> </a:t>
            </a:r>
          </a:p>
          <a:p>
            <a:r>
              <a:rPr lang="en-IN" dirty="0"/>
              <a:t> </a:t>
            </a:r>
          </a:p>
          <a:p>
            <a:endParaRPr lang="en-IN" dirty="0"/>
          </a:p>
        </p:txBody>
      </p:sp>
      <p:pic>
        <p:nvPicPr>
          <p:cNvPr id="8194" name="Picture 2" descr="Team Management - Meaning, Importance &amp; Example | HRM Overview | MBA Sko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447800"/>
            <a:ext cx="3600450" cy="3476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410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Financial plan </a:t>
            </a:r>
            <a:br>
              <a:rPr lang="en-IN" b="1" dirty="0"/>
            </a:br>
            <a:endParaRPr lang="en-IN"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17873" y="997979"/>
            <a:ext cx="4267200" cy="23242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990600"/>
            <a:ext cx="3663950" cy="2000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 y="3422650"/>
            <a:ext cx="3143250" cy="183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10000" y="3386160"/>
            <a:ext cx="5334000" cy="1678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7873" y="5242005"/>
            <a:ext cx="6087727" cy="1554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24716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t>Reference </a:t>
            </a:r>
            <a:br>
              <a:rPr lang="en-IN" dirty="0"/>
            </a:br>
            <a:endParaRPr lang="en-IN" dirty="0"/>
          </a:p>
        </p:txBody>
      </p:sp>
      <p:sp>
        <p:nvSpPr>
          <p:cNvPr id="3" name="Content Placeholder 2"/>
          <p:cNvSpPr>
            <a:spLocks noGrp="1"/>
          </p:cNvSpPr>
          <p:nvPr>
            <p:ph idx="1"/>
          </p:nvPr>
        </p:nvSpPr>
        <p:spPr/>
        <p:txBody>
          <a:bodyPr>
            <a:normAutofit fontScale="55000" lnSpcReduction="20000"/>
          </a:bodyPr>
          <a:lstStyle/>
          <a:p>
            <a:r>
              <a:rPr lang="en-IN" dirty="0"/>
              <a:t>Bigelow, S.J., Pratt, M.K. and </a:t>
            </a:r>
            <a:r>
              <a:rPr lang="en-IN" dirty="0" err="1"/>
              <a:t>Tucci</a:t>
            </a:r>
            <a:r>
              <a:rPr lang="en-IN" dirty="0"/>
              <a:t>, L. (2023) </a:t>
            </a:r>
            <a:r>
              <a:rPr lang="en-IN" i="1" dirty="0"/>
              <a:t>What is a SWOT analysis? definition, examples and how to: </a:t>
            </a:r>
            <a:r>
              <a:rPr lang="en-IN" i="1" dirty="0" err="1"/>
              <a:t>TechTarget</a:t>
            </a:r>
            <a:r>
              <a:rPr lang="en-IN" dirty="0"/>
              <a:t>, </a:t>
            </a:r>
            <a:r>
              <a:rPr lang="en-IN" i="1" dirty="0"/>
              <a:t>CIO</a:t>
            </a:r>
            <a:r>
              <a:rPr lang="en-IN" dirty="0"/>
              <a:t>. Available at: https://www.techtarget.com/searchcio/definition/SWOT-analysis-strengths-weaknesses-opportunities-and-threats-analysis (Accessed: 31 July 2023). </a:t>
            </a:r>
          </a:p>
          <a:p>
            <a:r>
              <a:rPr lang="en-IN" dirty="0" err="1"/>
              <a:t>Denga</a:t>
            </a:r>
            <a:r>
              <a:rPr lang="en-IN" dirty="0"/>
              <a:t>, E.M., </a:t>
            </a:r>
            <a:r>
              <a:rPr lang="en-IN" dirty="0" err="1"/>
              <a:t>Vajjhala</a:t>
            </a:r>
            <a:r>
              <a:rPr lang="en-IN" dirty="0"/>
              <a:t>, N.R. and </a:t>
            </a:r>
            <a:r>
              <a:rPr lang="en-IN" dirty="0" err="1"/>
              <a:t>Rakshit</a:t>
            </a:r>
            <a:r>
              <a:rPr lang="en-IN" dirty="0"/>
              <a:t>, S., (2022). The Role of Digital Marketing in Achieving Sustainable Competitive Advantage. </a:t>
            </a:r>
            <a:r>
              <a:rPr lang="en-IN" i="1" dirty="0"/>
              <a:t>Digital Transformation and Internationalization Strategies in Organizations</a:t>
            </a:r>
            <a:r>
              <a:rPr lang="en-IN" dirty="0"/>
              <a:t>, pp.44-60. </a:t>
            </a:r>
            <a:r>
              <a:rPr lang="en-IN" u="sng" dirty="0">
                <a:hlinkClick r:id="rId3"/>
              </a:rPr>
              <a:t>https://www.igi-global.com/chapter/the-role-of-digital-marketing-in-achieving-sustainable-competitive-advantage/290620</a:t>
            </a:r>
            <a:endParaRPr lang="en-IN" dirty="0"/>
          </a:p>
          <a:p>
            <a:r>
              <a:rPr lang="en-IN" dirty="0"/>
              <a:t>Indeed, (2023). </a:t>
            </a:r>
            <a:r>
              <a:rPr lang="en-IN" i="1" dirty="0"/>
              <a:t>What is marketing planning? | indeed.com</a:t>
            </a:r>
            <a:r>
              <a:rPr lang="en-IN" dirty="0"/>
              <a:t>. Available at: https://www.indeed.com/career-advice/career-development/marketing-planning (Accessed: 31 July 2023). </a:t>
            </a:r>
          </a:p>
          <a:p>
            <a:r>
              <a:rPr lang="en-IN" dirty="0" err="1"/>
              <a:t>Rateinflation</a:t>
            </a:r>
            <a:r>
              <a:rPr lang="en-IN" dirty="0"/>
              <a:t>, (2023). </a:t>
            </a:r>
            <a:r>
              <a:rPr lang="en-IN" i="1" dirty="0"/>
              <a:t>UK Inflation Rate | Inflation Rate and Consumer Price Index</a:t>
            </a:r>
            <a:r>
              <a:rPr lang="en-IN" dirty="0"/>
              <a:t>. Available at: https://www.rateinflation.com/inflation-rate/uk-inflation-rate/#:~:text=Current%20UK%20inflation%20rate&amp;text=The%20Consumer%20Price%20Index%20for,to%20June%202023%20was%200.126%25. (Accessed: 29 July 2023). </a:t>
            </a:r>
          </a:p>
          <a:p>
            <a:r>
              <a:rPr lang="en-IN" dirty="0" err="1"/>
              <a:t>Statista</a:t>
            </a:r>
            <a:r>
              <a:rPr lang="en-IN" dirty="0"/>
              <a:t>, (2023). This text provides general information. </a:t>
            </a:r>
            <a:r>
              <a:rPr lang="en-IN" dirty="0" err="1"/>
              <a:t>Statista</a:t>
            </a:r>
            <a:r>
              <a:rPr lang="en-IN" dirty="0"/>
              <a:t> assumes no liability for the information given being complete or correct.                    Due to varying update cycles, statistics can display more up-to-date data than referenced in the text. </a:t>
            </a:r>
            <a:r>
              <a:rPr lang="en-IN" i="1" dirty="0"/>
              <a:t>Topic: Organic food market in the UK</a:t>
            </a:r>
            <a:r>
              <a:rPr lang="en-IN" dirty="0"/>
              <a:t>, </a:t>
            </a:r>
            <a:r>
              <a:rPr lang="en-IN" i="1" dirty="0" err="1"/>
              <a:t>Statista</a:t>
            </a:r>
            <a:r>
              <a:rPr lang="en-IN" dirty="0"/>
              <a:t>. Available at: https://www.statista.com/topics/9070/organic-food-market-in-the-uk/#topicOverview (Accessed: 28 July 2023). </a:t>
            </a:r>
          </a:p>
          <a:p>
            <a:r>
              <a:rPr lang="en-IN" dirty="0"/>
              <a:t>Unbiased, (2023). </a:t>
            </a:r>
            <a:r>
              <a:rPr lang="en-IN" i="1" dirty="0"/>
              <a:t>Best Small Business and start-up grants and loans in the UK</a:t>
            </a:r>
            <a:r>
              <a:rPr lang="en-IN" dirty="0"/>
              <a:t> </a:t>
            </a:r>
            <a:r>
              <a:rPr lang="en-IN" i="1" dirty="0"/>
              <a:t>unbiased.co.uk</a:t>
            </a:r>
            <a:r>
              <a:rPr lang="en-IN" dirty="0"/>
              <a:t>. Available at: https://www.unbiased.co.uk/discover/tax-business/starting-a-business/best-small-business-and-start-up-grants-and-loans-in-the-uk (Accessed: 27 July 2023). </a:t>
            </a:r>
          </a:p>
          <a:p>
            <a:endParaRPr lang="en-IN" dirty="0"/>
          </a:p>
        </p:txBody>
      </p:sp>
    </p:spTree>
    <p:extLst>
      <p:ext uri="{BB962C8B-B14F-4D97-AF65-F5344CB8AC3E}">
        <p14:creationId xmlns:p14="http://schemas.microsoft.com/office/powerpoint/2010/main" val="40219117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35</TotalTime>
  <Words>1697</Words>
  <Application>Microsoft Office PowerPoint</Application>
  <PresentationFormat>On-screen Show (4:3)</PresentationFormat>
  <Paragraphs>96</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Constantia</vt:lpstr>
      <vt:lpstr>Times New Roman</vt:lpstr>
      <vt:lpstr>Wingdings 2</vt:lpstr>
      <vt:lpstr>Flow</vt:lpstr>
      <vt:lpstr>Program: Certificate in Higher Education Skills for the Workplace  </vt:lpstr>
      <vt:lpstr>Business Overview </vt:lpstr>
      <vt:lpstr>Products and services  </vt:lpstr>
      <vt:lpstr>Market audit (SWOT) </vt:lpstr>
      <vt:lpstr>Market audit (PESTEL)</vt:lpstr>
      <vt:lpstr>Target markets plan </vt:lpstr>
      <vt:lpstr>Marketing Plan </vt:lpstr>
      <vt:lpstr>Management team  </vt:lpstr>
      <vt:lpstr>Financial plan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Subash</dc:creator>
  <cp:lastModifiedBy>Luminita Mircea</cp:lastModifiedBy>
  <cp:revision>6</cp:revision>
  <dcterms:created xsi:type="dcterms:W3CDTF">2006-08-16T00:00:00Z</dcterms:created>
  <dcterms:modified xsi:type="dcterms:W3CDTF">2023-08-02T22:16:01Z</dcterms:modified>
</cp:coreProperties>
</file>