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3" d="100"/>
          <a:sy n="83" d="100"/>
        </p:scale>
        <p:origin x="45" y="23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gsheng Cao (1805155)" userId="S::1805155@student.uwtsd.ac.uk::996b7245-ca20-4208-a4c0-bcd7b1a34c9a" providerId="AD" clId="Web-{2D51F6FE-740C-4D2E-AAA7-6D8C90978C76}"/>
    <pc:docChg chg="modSld">
      <pc:chgData name="Dongsheng Cao (1805155)" userId="S::1805155@student.uwtsd.ac.uk::996b7245-ca20-4208-a4c0-bcd7b1a34c9a" providerId="AD" clId="Web-{2D51F6FE-740C-4D2E-AAA7-6D8C90978C76}" dt="2019-05-05T19:49:19.059" v="44" actId="20577"/>
      <pc:docMkLst>
        <pc:docMk/>
      </pc:docMkLst>
      <pc:sldChg chg="modSp">
        <pc:chgData name="Dongsheng Cao (1805155)" userId="S::1805155@student.uwtsd.ac.uk::996b7245-ca20-4208-a4c0-bcd7b1a34c9a" providerId="AD" clId="Web-{2D51F6FE-740C-4D2E-AAA7-6D8C90978C76}" dt="2019-05-05T19:49:16.434" v="42" actId="20577"/>
        <pc:sldMkLst>
          <pc:docMk/>
          <pc:sldMk cId="721912183" sldId="257"/>
        </pc:sldMkLst>
        <pc:spChg chg="mod">
          <ac:chgData name="Dongsheng Cao (1805155)" userId="S::1805155@student.uwtsd.ac.uk::996b7245-ca20-4208-a4c0-bcd7b1a34c9a" providerId="AD" clId="Web-{2D51F6FE-740C-4D2E-AAA7-6D8C90978C76}" dt="2019-05-05T19:49:16.434" v="42" actId="20577"/>
          <ac:spMkLst>
            <pc:docMk/>
            <pc:sldMk cId="721912183" sldId="257"/>
            <ac:spMk id="3" creationId="{05D714E7-66CC-488F-8969-DD02CC45443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zh-CN" altLang="en-US"/>
              <a:t>单击此处编辑母版标题样式</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5/5/2019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5/5/2019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8DFA1846-DA80-1C48-A609-854EA85C59AD}" type="datetimeFigureOut">
              <a:rPr lang="en-US" dirty="0"/>
              <a:pPr/>
              <a:t>5/5/2019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5/5/2019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5/5/2019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5/5/2019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5/5/2019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zh-CN" altLang="en-US"/>
              <a:t>单击此处编辑母版标题样式</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0DF5E60-9974-AC48-9591-99C2BB44B7CF}" type="datetimeFigureOut">
              <a:rPr lang="en-US" dirty="0"/>
              <a:pPr/>
              <a:t>5/5/2019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zh-CN" altLang="en-US"/>
              <a:t>单击此处编辑母版标题样式</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zh-CN" altLang="en-US"/>
              <a:t>单击图标添加图片</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5/5/2019</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zh-CN" altLang="en-US"/>
              <a:t>单击此处编辑母版标题样式</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zh-CN" altLang="en-US"/>
              <a:t>单击图标添加图片</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8C79C5D-2A6F-F04D-97DA-BEF2467B64E4}" type="datetimeFigureOut">
              <a:rPr lang="en-US" dirty="0"/>
              <a:pPr/>
              <a:t>5/5/2019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8DFA1846-DA80-1C48-A609-854EA85C59AD}" type="datetimeFigureOut">
              <a:rPr lang="en-US" dirty="0"/>
              <a:pPr/>
              <a:t>5/5/2019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zh-CN" altLang="en-US"/>
              <a:t>单击此处编辑母版标题样式</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zh-CN" altLang="en-US"/>
              <a:t>单击此处编辑母版文本样式</a:t>
            </a:r>
          </a:p>
        </p:txBody>
      </p:sp>
      <p:sp>
        <p:nvSpPr>
          <p:cNvPr id="2" name="Date Placeholder 1"/>
          <p:cNvSpPr>
            <a:spLocks noGrp="1"/>
          </p:cNvSpPr>
          <p:nvPr>
            <p:ph type="dt" sz="half" idx="10"/>
          </p:nvPr>
        </p:nvSpPr>
        <p:spPr/>
        <p:txBody>
          <a:bodyPr/>
          <a:lstStyle/>
          <a:p>
            <a:fld id="{FBF54567-0DE4-3F47-BF90-CB84690072F9}" type="datetimeFigureOut">
              <a:rPr lang="en-US" dirty="0"/>
              <a:pPr/>
              <a:t>5/5/2019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5/5/2019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5/5/2019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5/5/2019</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53E97F-7859-4863-8DBD-FF971E49F62D}"/>
              </a:ext>
            </a:extLst>
          </p:cNvPr>
          <p:cNvSpPr>
            <a:spLocks noGrp="1"/>
          </p:cNvSpPr>
          <p:nvPr>
            <p:ph type="ctrTitle"/>
          </p:nvPr>
        </p:nvSpPr>
        <p:spPr>
          <a:xfrm>
            <a:off x="810000" y="457949"/>
            <a:ext cx="10572000" cy="2971051"/>
          </a:xfrm>
        </p:spPr>
        <p:txBody>
          <a:bodyPr/>
          <a:lstStyle/>
          <a:p>
            <a:pPr algn="r"/>
            <a:r>
              <a:rPr lang="en-US" altLang="zh-CN" dirty="0"/>
              <a:t>Spark-based heatmap visualization</a:t>
            </a:r>
            <a:endParaRPr lang="zh-CN" altLang="en-US" dirty="0"/>
          </a:p>
        </p:txBody>
      </p:sp>
      <p:sp>
        <p:nvSpPr>
          <p:cNvPr id="3" name="副标题 2">
            <a:extLst>
              <a:ext uri="{FF2B5EF4-FFF2-40B4-BE49-F238E27FC236}">
                <a16:creationId xmlns:a16="http://schemas.microsoft.com/office/drawing/2014/main" id="{0D511EAD-A870-4024-AA3C-E4EF64CA0668}"/>
              </a:ext>
            </a:extLst>
          </p:cNvPr>
          <p:cNvSpPr>
            <a:spLocks noGrp="1"/>
          </p:cNvSpPr>
          <p:nvPr>
            <p:ph type="subTitle" idx="1"/>
          </p:nvPr>
        </p:nvSpPr>
        <p:spPr>
          <a:xfrm>
            <a:off x="810001" y="5280846"/>
            <a:ext cx="10572000" cy="878413"/>
          </a:xfrm>
        </p:spPr>
        <p:txBody>
          <a:bodyPr>
            <a:normAutofit/>
          </a:bodyPr>
          <a:lstStyle/>
          <a:p>
            <a:pPr algn="r"/>
            <a:r>
              <a:rPr lang="en-US" altLang="zh-CN" dirty="0"/>
              <a:t>Dongsheng Cao </a:t>
            </a:r>
          </a:p>
          <a:p>
            <a:pPr algn="r"/>
            <a:r>
              <a:rPr lang="en-US" altLang="zh-CN" dirty="0"/>
              <a:t>1805155@student.uwtsd.ac.uk</a:t>
            </a:r>
            <a:endParaRPr lang="zh-CN" altLang="en-US" dirty="0"/>
          </a:p>
        </p:txBody>
      </p:sp>
    </p:spTree>
    <p:extLst>
      <p:ext uri="{BB962C8B-B14F-4D97-AF65-F5344CB8AC3E}">
        <p14:creationId xmlns:p14="http://schemas.microsoft.com/office/powerpoint/2010/main" val="424620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D78ECB3-6E72-44BC-BE50-45C880B4637F}"/>
              </a:ext>
            </a:extLst>
          </p:cNvPr>
          <p:cNvSpPr>
            <a:spLocks noGrp="1"/>
          </p:cNvSpPr>
          <p:nvPr>
            <p:ph type="title"/>
          </p:nvPr>
        </p:nvSpPr>
        <p:spPr>
          <a:xfrm>
            <a:off x="810001" y="153890"/>
            <a:ext cx="10571998" cy="970450"/>
          </a:xfrm>
        </p:spPr>
        <p:txBody>
          <a:bodyPr/>
          <a:lstStyle/>
          <a:p>
            <a:r>
              <a:rPr lang="en-US" altLang="zh-CN" dirty="0"/>
              <a:t>Content</a:t>
            </a:r>
            <a:endParaRPr lang="zh-CN" altLang="en-US" dirty="0"/>
          </a:p>
        </p:txBody>
      </p:sp>
      <p:sp>
        <p:nvSpPr>
          <p:cNvPr id="3" name="内容占位符 2">
            <a:extLst>
              <a:ext uri="{FF2B5EF4-FFF2-40B4-BE49-F238E27FC236}">
                <a16:creationId xmlns:a16="http://schemas.microsoft.com/office/drawing/2014/main" id="{05D714E7-66CC-488F-8969-DD02CC454435}"/>
              </a:ext>
            </a:extLst>
          </p:cNvPr>
          <p:cNvSpPr>
            <a:spLocks noGrp="1"/>
          </p:cNvSpPr>
          <p:nvPr>
            <p:ph idx="1"/>
          </p:nvPr>
        </p:nvSpPr>
        <p:spPr>
          <a:xfrm>
            <a:off x="617428" y="2762876"/>
            <a:ext cx="10554574" cy="3636511"/>
          </a:xfrm>
        </p:spPr>
        <p:txBody>
          <a:bodyPr>
            <a:normAutofit/>
          </a:bodyPr>
          <a:lstStyle/>
          <a:p>
            <a:pPr>
              <a:buFont typeface="Wingdings" panose="05000000000000000000" pitchFamily="2" charset="2"/>
              <a:buChar char="l"/>
            </a:pPr>
            <a:endParaRPr lang="en-US" altLang="zh-CN" sz="2400" b="1" dirty="0">
              <a:ea typeface="宋体"/>
            </a:endParaRPr>
          </a:p>
          <a:p>
            <a:pPr>
              <a:buFont typeface="Wingdings" panose="05000000000000000000" pitchFamily="2" charset="2"/>
              <a:buChar char="l"/>
            </a:pPr>
            <a:r>
              <a:rPr lang="en-US" altLang="zh-CN" sz="2400" b="1">
                <a:ea typeface="宋体"/>
              </a:rPr>
              <a:t>Background of the subject</a:t>
            </a:r>
            <a:endParaRPr lang="en-US">
              <a:ea typeface="宋体"/>
            </a:endParaRPr>
          </a:p>
          <a:p>
            <a:pPr>
              <a:buFont typeface="Wingdings" panose="05000000000000000000" pitchFamily="2" charset="2"/>
              <a:buChar char="l"/>
            </a:pPr>
            <a:r>
              <a:rPr lang="en-US" altLang="zh-CN" sz="2400" b="1" dirty="0"/>
              <a:t>The aims of this project</a:t>
            </a:r>
          </a:p>
          <a:p>
            <a:pPr>
              <a:buFont typeface="Wingdings" panose="05000000000000000000" pitchFamily="2" charset="2"/>
              <a:buChar char="l"/>
            </a:pPr>
            <a:r>
              <a:rPr lang="en-US" altLang="zh-CN" sz="2400" b="1" dirty="0"/>
              <a:t>How my study fits into the project </a:t>
            </a:r>
          </a:p>
          <a:p>
            <a:pPr>
              <a:buFont typeface="Wingdings" panose="05000000000000000000" pitchFamily="2" charset="2"/>
              <a:buChar char="l"/>
            </a:pPr>
            <a:r>
              <a:rPr lang="en-US" altLang="zh-CN" sz="2400" b="1" dirty="0"/>
              <a:t>The research and development method</a:t>
            </a:r>
          </a:p>
          <a:p>
            <a:pPr>
              <a:buFont typeface="Wingdings" panose="05000000000000000000" pitchFamily="2" charset="2"/>
              <a:buChar char="l"/>
            </a:pPr>
            <a:r>
              <a:rPr lang="en-US" altLang="zh-CN" sz="2400" b="1" dirty="0"/>
              <a:t>The issues maybe encounter and the solution of these issues</a:t>
            </a:r>
          </a:p>
          <a:p>
            <a:pPr>
              <a:buFont typeface="Wingdings" panose="05000000000000000000" pitchFamily="2" charset="2"/>
              <a:buChar char="l"/>
            </a:pPr>
            <a:r>
              <a:rPr lang="en-US" altLang="zh-CN" sz="2400" b="1" dirty="0"/>
              <a:t>Final objectives</a:t>
            </a:r>
          </a:p>
          <a:p>
            <a:pPr>
              <a:buFont typeface="Wingdings" panose="05000000000000000000" pitchFamily="2" charset="2"/>
              <a:buChar char="l"/>
            </a:pPr>
            <a:endParaRPr lang="en-US" altLang="zh-CN" sz="2400" b="1" dirty="0"/>
          </a:p>
          <a:p>
            <a:pPr>
              <a:buFont typeface="Wingdings" panose="05000000000000000000" pitchFamily="2" charset="2"/>
              <a:buChar char="l"/>
            </a:pPr>
            <a:endParaRPr lang="zh-CN" altLang="en-US" sz="2400" b="1" dirty="0"/>
          </a:p>
        </p:txBody>
      </p:sp>
    </p:spTree>
    <p:extLst>
      <p:ext uri="{BB962C8B-B14F-4D97-AF65-F5344CB8AC3E}">
        <p14:creationId xmlns:p14="http://schemas.microsoft.com/office/powerpoint/2010/main" val="721912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68404EC-62CE-46A5-82A5-8D32D75312D8}"/>
              </a:ext>
            </a:extLst>
          </p:cNvPr>
          <p:cNvSpPr>
            <a:spLocks noGrp="1"/>
          </p:cNvSpPr>
          <p:nvPr>
            <p:ph type="title"/>
          </p:nvPr>
        </p:nvSpPr>
        <p:spPr>
          <a:xfrm>
            <a:off x="505200" y="861256"/>
            <a:ext cx="10571998" cy="970450"/>
          </a:xfrm>
        </p:spPr>
        <p:txBody>
          <a:bodyPr/>
          <a:lstStyle/>
          <a:p>
            <a:r>
              <a:rPr lang="en-US" altLang="zh-CN" dirty="0"/>
              <a:t>Background of the subject</a:t>
            </a:r>
            <a:br>
              <a:rPr lang="en-US" altLang="zh-CN" dirty="0"/>
            </a:br>
            <a:endParaRPr lang="zh-CN" altLang="en-US" dirty="0"/>
          </a:p>
        </p:txBody>
      </p:sp>
      <p:sp>
        <p:nvSpPr>
          <p:cNvPr id="3" name="内容占位符 2">
            <a:extLst>
              <a:ext uri="{FF2B5EF4-FFF2-40B4-BE49-F238E27FC236}">
                <a16:creationId xmlns:a16="http://schemas.microsoft.com/office/drawing/2014/main" id="{C014FCE9-07F9-4E94-B0DE-3467C4BDC3B7}"/>
              </a:ext>
            </a:extLst>
          </p:cNvPr>
          <p:cNvSpPr>
            <a:spLocks noGrp="1"/>
          </p:cNvSpPr>
          <p:nvPr>
            <p:ph idx="1"/>
          </p:nvPr>
        </p:nvSpPr>
        <p:spPr>
          <a:xfrm>
            <a:off x="705430" y="3519576"/>
            <a:ext cx="10554574" cy="2225616"/>
          </a:xfrm>
        </p:spPr>
        <p:txBody>
          <a:bodyPr>
            <a:normAutofit/>
          </a:bodyPr>
          <a:lstStyle/>
          <a:p>
            <a:r>
              <a:rPr lang="en-US" altLang="zh-CN" dirty="0"/>
              <a:t>Data is becoming complicated and scattered – missing data, incorrect data values, low level of structure…</a:t>
            </a:r>
            <a:endParaRPr lang="zh-CN" altLang="en-US" dirty="0"/>
          </a:p>
          <a:p>
            <a:r>
              <a:rPr lang="en-US" altLang="zh-CN" dirty="0"/>
              <a:t>Iterative analysis of data is costly.</a:t>
            </a:r>
          </a:p>
          <a:p>
            <a:r>
              <a:rPr lang="en-US" altLang="zh-CN" dirty="0"/>
              <a:t>The</a:t>
            </a:r>
            <a:r>
              <a:rPr lang="zh-CN" altLang="en-US" dirty="0"/>
              <a:t> </a:t>
            </a:r>
            <a:r>
              <a:rPr lang="en-US" altLang="zh-CN" dirty="0"/>
              <a:t>size</a:t>
            </a:r>
            <a:r>
              <a:rPr lang="zh-CN" altLang="en-US" dirty="0"/>
              <a:t> </a:t>
            </a:r>
            <a:r>
              <a:rPr lang="en-US" altLang="zh-CN" dirty="0"/>
              <a:t>of data points exceeds the effective pixel points of the ordinary electronic screen.</a:t>
            </a:r>
          </a:p>
          <a:p>
            <a:r>
              <a:rPr lang="en-US" altLang="zh-CN" dirty="0"/>
              <a:t>Difficult to build complex workflows – getting raw data with various attributes from multiple data sources…</a:t>
            </a:r>
          </a:p>
        </p:txBody>
      </p:sp>
      <p:sp>
        <p:nvSpPr>
          <p:cNvPr id="4" name="文本框 3">
            <a:extLst>
              <a:ext uri="{FF2B5EF4-FFF2-40B4-BE49-F238E27FC236}">
                <a16:creationId xmlns:a16="http://schemas.microsoft.com/office/drawing/2014/main" id="{0C8E6AF2-2A9F-4061-ACDB-CAF7A287EC9D}"/>
              </a:ext>
            </a:extLst>
          </p:cNvPr>
          <p:cNvSpPr txBox="1"/>
          <p:nvPr/>
        </p:nvSpPr>
        <p:spPr>
          <a:xfrm>
            <a:off x="740278" y="2363638"/>
            <a:ext cx="10006642" cy="1200329"/>
          </a:xfrm>
          <a:prstGeom prst="rect">
            <a:avLst/>
          </a:prstGeom>
          <a:noFill/>
        </p:spPr>
        <p:txBody>
          <a:bodyPr wrap="square" rtlCol="0">
            <a:spAutoFit/>
          </a:bodyPr>
          <a:lstStyle/>
          <a:p>
            <a:r>
              <a:rPr lang="en-US" altLang="zh-CN" dirty="0"/>
              <a:t>In this Big Data era, facing the increasing data, it is becoming more difficult to the data visualization displaying whole data information of the large dataset. There are some major issues for the current data visualization.</a:t>
            </a:r>
          </a:p>
          <a:p>
            <a:endParaRPr lang="zh-CN" altLang="en-US" dirty="0"/>
          </a:p>
        </p:txBody>
      </p:sp>
    </p:spTree>
    <p:extLst>
      <p:ext uri="{BB962C8B-B14F-4D97-AF65-F5344CB8AC3E}">
        <p14:creationId xmlns:p14="http://schemas.microsoft.com/office/powerpoint/2010/main" val="2831694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A05BCF5-05CC-46A5-AB7D-00F280A9D016}"/>
              </a:ext>
            </a:extLst>
          </p:cNvPr>
          <p:cNvSpPr>
            <a:spLocks noGrp="1"/>
          </p:cNvSpPr>
          <p:nvPr>
            <p:ph type="title"/>
          </p:nvPr>
        </p:nvSpPr>
        <p:spPr/>
        <p:txBody>
          <a:bodyPr/>
          <a:lstStyle/>
          <a:p>
            <a:r>
              <a:rPr lang="en-US" altLang="zh-CN" dirty="0"/>
              <a:t>Background of the subject</a:t>
            </a:r>
            <a:endParaRPr lang="zh-CN" altLang="en-US" dirty="0"/>
          </a:p>
        </p:txBody>
      </p:sp>
      <p:sp>
        <p:nvSpPr>
          <p:cNvPr id="3" name="内容占位符 2">
            <a:extLst>
              <a:ext uri="{FF2B5EF4-FFF2-40B4-BE49-F238E27FC236}">
                <a16:creationId xmlns:a16="http://schemas.microsoft.com/office/drawing/2014/main" id="{24A5F193-9478-4D3D-87B8-C75A8BE3ED0B}"/>
              </a:ext>
            </a:extLst>
          </p:cNvPr>
          <p:cNvSpPr>
            <a:spLocks noGrp="1"/>
          </p:cNvSpPr>
          <p:nvPr>
            <p:ph idx="1"/>
          </p:nvPr>
        </p:nvSpPr>
        <p:spPr>
          <a:xfrm>
            <a:off x="674938" y="2228038"/>
            <a:ext cx="10554574" cy="3636511"/>
          </a:xfrm>
        </p:spPr>
        <p:txBody>
          <a:bodyPr/>
          <a:lstStyle/>
          <a:p>
            <a:pPr marL="0" indent="0">
              <a:buNone/>
            </a:pPr>
            <a:r>
              <a:rPr lang="en-US" altLang="zh-CN" dirty="0"/>
              <a:t>With the increasing requirements for web visualization, there are some web visualization tools like D3, heatmap.js, the Matplotlib and </a:t>
            </a:r>
            <a:r>
              <a:rPr lang="en-US" altLang="zh-CN" dirty="0" err="1"/>
              <a:t>Boken</a:t>
            </a:r>
            <a:r>
              <a:rPr lang="en-US" altLang="zh-CN" dirty="0"/>
              <a:t> based on Python and so on, which almost does not perform well facing the large volume of data set for displaying whole data simultaneously on the web</a:t>
            </a:r>
          </a:p>
          <a:p>
            <a:pPr marL="0" indent="0">
              <a:buNone/>
            </a:pPr>
            <a:r>
              <a:rPr lang="en-US" altLang="zh-CN" dirty="0"/>
              <a:t>For example, D3 manipulates the documents of data, which is a JavaScript library to help people to make data to life by CSS, HTML and SVG (Scalable Vector Graphics). D3 actually has a variety of advantages but it is not suitable facing the data above 1 billion points. The </a:t>
            </a:r>
            <a:r>
              <a:rPr lang="en-US" altLang="zh-CN" dirty="0" err="1"/>
              <a:t>Echart</a:t>
            </a:r>
            <a:r>
              <a:rPr lang="en-US" altLang="zh-CN" dirty="0"/>
              <a:t> from Baidu is also with this problem.</a:t>
            </a:r>
          </a:p>
          <a:p>
            <a:pPr marL="0" indent="0">
              <a:buNone/>
            </a:pPr>
            <a:endParaRPr lang="en-US" altLang="zh-CN" dirty="0"/>
          </a:p>
          <a:p>
            <a:pPr marL="0" indent="0">
              <a:buNone/>
            </a:pPr>
            <a:endParaRPr lang="zh-CN" altLang="en-US" dirty="0"/>
          </a:p>
        </p:txBody>
      </p:sp>
    </p:spTree>
    <p:extLst>
      <p:ext uri="{BB962C8B-B14F-4D97-AF65-F5344CB8AC3E}">
        <p14:creationId xmlns:p14="http://schemas.microsoft.com/office/powerpoint/2010/main" val="2634273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EDD9AD0-7954-4CFF-878E-FE3EB9BE3CF6}"/>
              </a:ext>
            </a:extLst>
          </p:cNvPr>
          <p:cNvSpPr>
            <a:spLocks noGrp="1"/>
          </p:cNvSpPr>
          <p:nvPr>
            <p:ph type="title"/>
          </p:nvPr>
        </p:nvSpPr>
        <p:spPr>
          <a:xfrm>
            <a:off x="818712" y="815248"/>
            <a:ext cx="10571998" cy="970450"/>
          </a:xfrm>
        </p:spPr>
        <p:txBody>
          <a:bodyPr/>
          <a:lstStyle/>
          <a:p>
            <a:r>
              <a:rPr lang="en-US" altLang="zh-CN" dirty="0"/>
              <a:t>The aims of this project</a:t>
            </a:r>
            <a:br>
              <a:rPr lang="en-US" altLang="zh-CN" dirty="0"/>
            </a:br>
            <a:endParaRPr lang="zh-CN" altLang="en-US" dirty="0"/>
          </a:p>
        </p:txBody>
      </p:sp>
      <p:sp>
        <p:nvSpPr>
          <p:cNvPr id="3" name="内容占位符 2">
            <a:extLst>
              <a:ext uri="{FF2B5EF4-FFF2-40B4-BE49-F238E27FC236}">
                <a16:creationId xmlns:a16="http://schemas.microsoft.com/office/drawing/2014/main" id="{1A796DBE-0942-4E84-9C71-2B6F48BE59F8}"/>
              </a:ext>
            </a:extLst>
          </p:cNvPr>
          <p:cNvSpPr>
            <a:spLocks noGrp="1"/>
          </p:cNvSpPr>
          <p:nvPr>
            <p:ph idx="1"/>
          </p:nvPr>
        </p:nvSpPr>
        <p:spPr>
          <a:xfrm>
            <a:off x="6038490" y="2301890"/>
            <a:ext cx="4713694" cy="3636511"/>
          </a:xfrm>
        </p:spPr>
        <p:txBody>
          <a:bodyPr/>
          <a:lstStyle/>
          <a:p>
            <a:r>
              <a:rPr lang="en-US" altLang="zh-CN" dirty="0"/>
              <a:t>Make web visualization faster</a:t>
            </a:r>
          </a:p>
          <a:p>
            <a:r>
              <a:rPr lang="en-US" altLang="zh-CN" dirty="0"/>
              <a:t>More capable with the whole dataset using the spark cluster to improve the computing speed of  a series of complex algorithm for the large size of dataset</a:t>
            </a:r>
          </a:p>
          <a:p>
            <a:endParaRPr lang="zh-CN" altLang="en-US" dirty="0"/>
          </a:p>
        </p:txBody>
      </p:sp>
      <p:pic>
        <p:nvPicPr>
          <p:cNvPr id="4" name="图片 3">
            <a:extLst>
              <a:ext uri="{FF2B5EF4-FFF2-40B4-BE49-F238E27FC236}">
                <a16:creationId xmlns:a16="http://schemas.microsoft.com/office/drawing/2014/main" id="{74E65B6C-DF71-436C-B1F9-0B7283134505}"/>
              </a:ext>
            </a:extLst>
          </p:cNvPr>
          <p:cNvPicPr>
            <a:picLocks noChangeAspect="1"/>
          </p:cNvPicPr>
          <p:nvPr/>
        </p:nvPicPr>
        <p:blipFill>
          <a:blip r:embed="rId2"/>
          <a:stretch>
            <a:fillRect/>
          </a:stretch>
        </p:blipFill>
        <p:spPr>
          <a:xfrm>
            <a:off x="377113" y="2301890"/>
            <a:ext cx="5069029" cy="3913468"/>
          </a:xfrm>
          <a:prstGeom prst="rect">
            <a:avLst/>
          </a:prstGeom>
        </p:spPr>
      </p:pic>
    </p:spTree>
    <p:extLst>
      <p:ext uri="{BB962C8B-B14F-4D97-AF65-F5344CB8AC3E}">
        <p14:creationId xmlns:p14="http://schemas.microsoft.com/office/powerpoint/2010/main" val="2461346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139676-459E-4408-B9D4-2909BB6F4B3D}"/>
              </a:ext>
            </a:extLst>
          </p:cNvPr>
          <p:cNvSpPr>
            <a:spLocks noGrp="1"/>
          </p:cNvSpPr>
          <p:nvPr>
            <p:ph type="title"/>
          </p:nvPr>
        </p:nvSpPr>
        <p:spPr>
          <a:xfrm>
            <a:off x="810000" y="890011"/>
            <a:ext cx="10571998" cy="970450"/>
          </a:xfrm>
        </p:spPr>
        <p:txBody>
          <a:bodyPr/>
          <a:lstStyle/>
          <a:p>
            <a:r>
              <a:rPr lang="en-US" altLang="zh-CN" dirty="0"/>
              <a:t>How my study fits into the project </a:t>
            </a:r>
            <a:br>
              <a:rPr lang="en-US" altLang="zh-CN" dirty="0"/>
            </a:br>
            <a:endParaRPr lang="zh-CN" altLang="en-US" dirty="0"/>
          </a:p>
        </p:txBody>
      </p:sp>
      <p:sp>
        <p:nvSpPr>
          <p:cNvPr id="3" name="内容占位符 2">
            <a:extLst>
              <a:ext uri="{FF2B5EF4-FFF2-40B4-BE49-F238E27FC236}">
                <a16:creationId xmlns:a16="http://schemas.microsoft.com/office/drawing/2014/main" id="{EB45F1CA-6527-40DB-B524-CFD08AA98D7C}"/>
              </a:ext>
            </a:extLst>
          </p:cNvPr>
          <p:cNvSpPr>
            <a:spLocks noGrp="1"/>
          </p:cNvSpPr>
          <p:nvPr>
            <p:ph idx="1"/>
          </p:nvPr>
        </p:nvSpPr>
        <p:spPr/>
        <p:txBody>
          <a:bodyPr/>
          <a:lstStyle/>
          <a:p>
            <a:r>
              <a:rPr lang="en-US" altLang="zh-CN" dirty="0"/>
              <a:t>Have learnt Web Technologies for eCommerce by Gaynor Thomas.</a:t>
            </a:r>
          </a:p>
          <a:p>
            <a:r>
              <a:rPr lang="en-US" altLang="zh-CN" dirty="0"/>
              <a:t>Have learnt Distributed Web Application by Tim.</a:t>
            </a:r>
          </a:p>
          <a:p>
            <a:r>
              <a:rPr lang="en-US" altLang="zh-CN" dirty="0"/>
              <a:t>Have learnt some knowledge of data analysis by </a:t>
            </a:r>
            <a:r>
              <a:rPr lang="en-US" altLang="zh-CN" dirty="0" err="1"/>
              <a:t>Mabrouka</a:t>
            </a:r>
            <a:r>
              <a:rPr lang="en-US" altLang="zh-CN" dirty="0"/>
              <a:t>.</a:t>
            </a:r>
          </a:p>
          <a:p>
            <a:r>
              <a:rPr lang="en-US" altLang="zh-CN" dirty="0"/>
              <a:t>Have learnt some Knowledge of data visualization by Nik.</a:t>
            </a:r>
          </a:p>
          <a:p>
            <a:r>
              <a:rPr lang="en-US" altLang="zh-CN" dirty="0"/>
              <a:t>Have been learning the knowledge of development of big data.</a:t>
            </a:r>
            <a:endParaRPr lang="zh-CN" altLang="en-US" dirty="0"/>
          </a:p>
        </p:txBody>
      </p:sp>
    </p:spTree>
    <p:extLst>
      <p:ext uri="{BB962C8B-B14F-4D97-AF65-F5344CB8AC3E}">
        <p14:creationId xmlns:p14="http://schemas.microsoft.com/office/powerpoint/2010/main" val="251026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A842D6-47EB-4B22-986E-B413BAFC0FB7}"/>
              </a:ext>
            </a:extLst>
          </p:cNvPr>
          <p:cNvSpPr>
            <a:spLocks noGrp="1"/>
          </p:cNvSpPr>
          <p:nvPr>
            <p:ph type="title"/>
          </p:nvPr>
        </p:nvSpPr>
        <p:spPr>
          <a:xfrm>
            <a:off x="818712" y="884259"/>
            <a:ext cx="10571998" cy="970450"/>
          </a:xfrm>
        </p:spPr>
        <p:txBody>
          <a:bodyPr/>
          <a:lstStyle/>
          <a:p>
            <a:r>
              <a:rPr lang="en-US" altLang="zh-CN" dirty="0"/>
              <a:t>The research and development method</a:t>
            </a:r>
            <a:br>
              <a:rPr lang="en-US" altLang="zh-CN" dirty="0"/>
            </a:br>
            <a:endParaRPr lang="zh-CN" altLang="en-US" dirty="0"/>
          </a:p>
        </p:txBody>
      </p:sp>
      <p:sp>
        <p:nvSpPr>
          <p:cNvPr id="3" name="内容占位符 2">
            <a:extLst>
              <a:ext uri="{FF2B5EF4-FFF2-40B4-BE49-F238E27FC236}">
                <a16:creationId xmlns:a16="http://schemas.microsoft.com/office/drawing/2014/main" id="{F86AC4E2-4CFE-409E-9157-3563222DE6E8}"/>
              </a:ext>
            </a:extLst>
          </p:cNvPr>
          <p:cNvSpPr>
            <a:spLocks noGrp="1"/>
          </p:cNvSpPr>
          <p:nvPr>
            <p:ph idx="1"/>
          </p:nvPr>
        </p:nvSpPr>
        <p:spPr>
          <a:xfrm>
            <a:off x="818712" y="2239540"/>
            <a:ext cx="10554574" cy="3636511"/>
          </a:xfrm>
        </p:spPr>
        <p:txBody>
          <a:bodyPr/>
          <a:lstStyle/>
          <a:p>
            <a:r>
              <a:rPr lang="en-US" altLang="zh-CN" dirty="0"/>
              <a:t>Research method: In the project, I decide to find some data with geographic coordinates to construct heatmap on the web. For example, accident data, telephone communication data. </a:t>
            </a:r>
          </a:p>
          <a:p>
            <a:r>
              <a:rPr lang="en-US" altLang="zh-CN" dirty="0"/>
              <a:t> Development method</a:t>
            </a:r>
            <a:r>
              <a:rPr lang="zh-CN" altLang="en-US" dirty="0"/>
              <a:t>：</a:t>
            </a:r>
            <a:r>
              <a:rPr lang="en-US" altLang="zh-CN" dirty="0"/>
              <a:t>the waterfall model, a kind of lifecycle model including 5 steps:</a:t>
            </a:r>
          </a:p>
          <a:p>
            <a:pPr lvl="1"/>
            <a:r>
              <a:rPr lang="en-US" altLang="zh-CN" dirty="0"/>
              <a:t>Problem definition and planning </a:t>
            </a:r>
          </a:p>
          <a:p>
            <a:pPr lvl="1"/>
            <a:r>
              <a:rPr lang="en-US" altLang="zh-CN" dirty="0"/>
              <a:t>Requirement analysis</a:t>
            </a:r>
          </a:p>
          <a:p>
            <a:pPr lvl="1"/>
            <a:r>
              <a:rPr lang="en-US" altLang="zh-CN" dirty="0"/>
              <a:t>Designing functions of software</a:t>
            </a:r>
          </a:p>
          <a:p>
            <a:pPr lvl="1"/>
            <a:r>
              <a:rPr lang="en-US" altLang="zh-CN" dirty="0"/>
              <a:t>Developing software</a:t>
            </a:r>
          </a:p>
          <a:p>
            <a:pPr lvl="1"/>
            <a:r>
              <a:rPr lang="en-US" altLang="zh-CN" dirty="0"/>
              <a:t>Software test</a:t>
            </a:r>
          </a:p>
          <a:p>
            <a:pPr lvl="1"/>
            <a:endParaRPr lang="zh-CN" altLang="en-US" dirty="0"/>
          </a:p>
        </p:txBody>
      </p:sp>
    </p:spTree>
    <p:extLst>
      <p:ext uri="{BB962C8B-B14F-4D97-AF65-F5344CB8AC3E}">
        <p14:creationId xmlns:p14="http://schemas.microsoft.com/office/powerpoint/2010/main" val="781068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955F01A-4A70-4E5B-9879-96E85CAB393A}"/>
              </a:ext>
            </a:extLst>
          </p:cNvPr>
          <p:cNvSpPr>
            <a:spLocks noGrp="1"/>
          </p:cNvSpPr>
          <p:nvPr>
            <p:ph type="title"/>
          </p:nvPr>
        </p:nvSpPr>
        <p:spPr>
          <a:xfrm>
            <a:off x="801288" y="1108469"/>
            <a:ext cx="10571998" cy="970450"/>
          </a:xfrm>
        </p:spPr>
        <p:txBody>
          <a:bodyPr/>
          <a:lstStyle/>
          <a:p>
            <a:r>
              <a:rPr lang="en-US" altLang="zh-CN" dirty="0"/>
              <a:t>The issues maybe encounter and the solution of these issues</a:t>
            </a:r>
            <a:br>
              <a:rPr lang="en-US" altLang="zh-CN" dirty="0"/>
            </a:br>
            <a:endParaRPr lang="zh-CN" altLang="en-US" dirty="0"/>
          </a:p>
        </p:txBody>
      </p:sp>
      <p:sp>
        <p:nvSpPr>
          <p:cNvPr id="3" name="内容占位符 2">
            <a:extLst>
              <a:ext uri="{FF2B5EF4-FFF2-40B4-BE49-F238E27FC236}">
                <a16:creationId xmlns:a16="http://schemas.microsoft.com/office/drawing/2014/main" id="{4F5182DB-1E7E-4522-B296-25F04B3B6A5C}"/>
              </a:ext>
            </a:extLst>
          </p:cNvPr>
          <p:cNvSpPr>
            <a:spLocks noGrp="1"/>
          </p:cNvSpPr>
          <p:nvPr>
            <p:ph idx="1"/>
          </p:nvPr>
        </p:nvSpPr>
        <p:spPr/>
        <p:txBody>
          <a:bodyPr/>
          <a:lstStyle/>
          <a:p>
            <a:r>
              <a:rPr lang="en-US" altLang="zh-CN" dirty="0"/>
              <a:t>Cannot complete the work on time – strictly set up and carry out the  review meeting weekly with my mates to review our works respectively and report works weekly to supervisor.</a:t>
            </a:r>
          </a:p>
          <a:p>
            <a:r>
              <a:rPr lang="en-US" altLang="zh-CN" dirty="0"/>
              <a:t>Struggle to realize some functions – ask my supervisor, other teachers and mates for help  and check some relating forums. </a:t>
            </a:r>
          </a:p>
          <a:p>
            <a:r>
              <a:rPr lang="en-US" altLang="zh-CN" dirty="0"/>
              <a:t>Don not have enough data to test – make some more complex iterative process to increase the amount of calculation and in the meanwhile to find some relating data to mix properly.</a:t>
            </a:r>
          </a:p>
          <a:p>
            <a:endParaRPr lang="zh-CN" altLang="en-US" dirty="0"/>
          </a:p>
        </p:txBody>
      </p:sp>
    </p:spTree>
    <p:extLst>
      <p:ext uri="{BB962C8B-B14F-4D97-AF65-F5344CB8AC3E}">
        <p14:creationId xmlns:p14="http://schemas.microsoft.com/office/powerpoint/2010/main" val="679762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DEB77E-1C99-43DD-B829-269E61313E01}"/>
              </a:ext>
            </a:extLst>
          </p:cNvPr>
          <p:cNvSpPr>
            <a:spLocks noGrp="1"/>
          </p:cNvSpPr>
          <p:nvPr>
            <p:ph type="title"/>
          </p:nvPr>
        </p:nvSpPr>
        <p:spPr>
          <a:xfrm>
            <a:off x="841716" y="918765"/>
            <a:ext cx="10571998" cy="970450"/>
          </a:xfrm>
        </p:spPr>
        <p:txBody>
          <a:bodyPr/>
          <a:lstStyle/>
          <a:p>
            <a:r>
              <a:rPr lang="en-US" altLang="zh-CN" dirty="0"/>
              <a:t>Final objectives</a:t>
            </a:r>
            <a:br>
              <a:rPr lang="en-US" altLang="zh-CN" dirty="0"/>
            </a:br>
            <a:endParaRPr lang="zh-CN" altLang="en-US" dirty="0"/>
          </a:p>
        </p:txBody>
      </p:sp>
      <p:sp>
        <p:nvSpPr>
          <p:cNvPr id="3" name="内容占位符 2">
            <a:extLst>
              <a:ext uri="{FF2B5EF4-FFF2-40B4-BE49-F238E27FC236}">
                <a16:creationId xmlns:a16="http://schemas.microsoft.com/office/drawing/2014/main" id="{57D1BD8F-3F54-4E2E-AED7-C3C1C09DD7AC}"/>
              </a:ext>
            </a:extLst>
          </p:cNvPr>
          <p:cNvSpPr>
            <a:spLocks noGrp="1"/>
          </p:cNvSpPr>
          <p:nvPr>
            <p:ph idx="1"/>
          </p:nvPr>
        </p:nvSpPr>
        <p:spPr>
          <a:xfrm>
            <a:off x="345057" y="2222287"/>
            <a:ext cx="11028229" cy="3636511"/>
          </a:xfrm>
        </p:spPr>
        <p:txBody>
          <a:bodyPr/>
          <a:lstStyle/>
          <a:p>
            <a:r>
              <a:rPr lang="en-US" altLang="zh-CN" dirty="0"/>
              <a:t>Some development tools will be </a:t>
            </a:r>
            <a:r>
              <a:rPr lang="en-US" altLang="zh-CN" dirty="0" err="1"/>
              <a:t>uesd</a:t>
            </a:r>
            <a:r>
              <a:rPr lang="en-US" altLang="zh-CN" dirty="0"/>
              <a:t> Such as Spark cluster, </a:t>
            </a:r>
            <a:r>
              <a:rPr lang="en-US" altLang="zh-CN" dirty="0" err="1"/>
              <a:t>GeoServer</a:t>
            </a:r>
            <a:r>
              <a:rPr lang="en-US" altLang="zh-CN" dirty="0"/>
              <a:t>, </a:t>
            </a:r>
            <a:r>
              <a:rPr lang="en-US" altLang="zh-CN" dirty="0" err="1"/>
              <a:t>Openlayer</a:t>
            </a:r>
            <a:r>
              <a:rPr lang="en-US" altLang="zh-CN" dirty="0"/>
              <a:t>, </a:t>
            </a:r>
            <a:r>
              <a:rPr lang="en-US" altLang="zh-CN" dirty="0" err="1"/>
              <a:t>Echart</a:t>
            </a:r>
            <a:r>
              <a:rPr lang="en-US" altLang="zh-CN" dirty="0"/>
              <a:t>, </a:t>
            </a:r>
            <a:r>
              <a:rPr lang="en-US" altLang="zh-CN" dirty="0" err="1"/>
              <a:t>Hbase</a:t>
            </a:r>
            <a:r>
              <a:rPr lang="en-US" altLang="zh-CN" dirty="0"/>
              <a:t> and so on. </a:t>
            </a:r>
          </a:p>
          <a:p>
            <a:endParaRPr lang="en-US" altLang="zh-CN" dirty="0"/>
          </a:p>
          <a:p>
            <a:r>
              <a:rPr lang="en-US" altLang="zh-CN" dirty="0"/>
              <a:t>Objectives:</a:t>
            </a:r>
          </a:p>
          <a:p>
            <a:pPr lvl="1"/>
            <a:r>
              <a:rPr lang="en-US" altLang="zh-CN" dirty="0"/>
              <a:t>The heatmap visualization on the web to display 5 layers of tile map – </a:t>
            </a:r>
          </a:p>
          <a:p>
            <a:pPr marL="457200" lvl="1" indent="0">
              <a:buNone/>
            </a:pPr>
            <a:r>
              <a:rPr lang="en-US" altLang="zh-CN" dirty="0"/>
              <a:t>      overlaying the transparent image painted with data on the map of each layer. </a:t>
            </a:r>
          </a:p>
          <a:p>
            <a:pPr lvl="1"/>
            <a:r>
              <a:rPr lang="en-US" altLang="zh-CN" dirty="0"/>
              <a:t>To do a series of data analysis for the dataset displaying on the web page. </a:t>
            </a:r>
          </a:p>
          <a:p>
            <a:pPr lvl="1"/>
            <a:r>
              <a:rPr lang="en-US" altLang="zh-CN" dirty="0"/>
              <a:t>To realize the function in terms of real-time aspect. </a:t>
            </a:r>
          </a:p>
          <a:p>
            <a:pPr lvl="1"/>
            <a:r>
              <a:rPr lang="en-US" altLang="zh-CN" dirty="0"/>
              <a:t>To Realize some optimized functions such as using distributed database (</a:t>
            </a:r>
            <a:r>
              <a:rPr lang="en-US" altLang="zh-CN" dirty="0" err="1"/>
              <a:t>Hbase</a:t>
            </a:r>
            <a:r>
              <a:rPr lang="en-US" altLang="zh-CN" dirty="0"/>
              <a:t>), Ajax to dynamically transfer data of map and so on.</a:t>
            </a:r>
            <a:endParaRPr lang="zh-CN" altLang="en-US" dirty="0"/>
          </a:p>
        </p:txBody>
      </p:sp>
      <p:pic>
        <p:nvPicPr>
          <p:cNvPr id="1025" name="Picture 1" descr=". ••pai •ple ">
            <a:extLst>
              <a:ext uri="{FF2B5EF4-FFF2-40B4-BE49-F238E27FC236}">
                <a16:creationId xmlns:a16="http://schemas.microsoft.com/office/drawing/2014/main" id="{FE984FD2-2B93-4A57-8E18-08A690823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6785" y="3006719"/>
            <a:ext cx="1874635" cy="1918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82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247A306-90E1-4718-A31B-622DBE5AA47D}"/>
              </a:ext>
            </a:extLst>
          </p:cNvPr>
          <p:cNvSpPr>
            <a:spLocks noGrp="1"/>
          </p:cNvSpPr>
          <p:nvPr>
            <p:ph type="title"/>
          </p:nvPr>
        </p:nvSpPr>
        <p:spPr>
          <a:xfrm>
            <a:off x="-863524" y="1680438"/>
            <a:ext cx="10561418" cy="1468800"/>
          </a:xfrm>
        </p:spPr>
        <p:txBody>
          <a:bodyPr/>
          <a:lstStyle/>
          <a:p>
            <a:r>
              <a:rPr lang="en-US" altLang="zh-CN" dirty="0"/>
              <a:t>Thank you for watching </a:t>
            </a:r>
            <a:endParaRPr lang="zh-CN" altLang="en-US" dirty="0"/>
          </a:p>
        </p:txBody>
      </p:sp>
      <p:sp>
        <p:nvSpPr>
          <p:cNvPr id="8" name="文本占位符 7">
            <a:extLst>
              <a:ext uri="{FF2B5EF4-FFF2-40B4-BE49-F238E27FC236}">
                <a16:creationId xmlns:a16="http://schemas.microsoft.com/office/drawing/2014/main" id="{F465209A-BC40-4977-BB3A-84FC2C424A0F}"/>
              </a:ext>
            </a:extLst>
          </p:cNvPr>
          <p:cNvSpPr>
            <a:spLocks noGrp="1"/>
          </p:cNvSpPr>
          <p:nvPr>
            <p:ph type="body" idx="1"/>
          </p:nvPr>
        </p:nvSpPr>
        <p:spPr/>
        <p:txBody>
          <a:bodyPr/>
          <a:lstStyle/>
          <a:p>
            <a:r>
              <a:rPr lang="en-US" altLang="zh-CN" dirty="0"/>
              <a:t>Dongsheng Cao</a:t>
            </a:r>
            <a:endParaRPr lang="zh-CN" altLang="en-US" dirty="0"/>
          </a:p>
        </p:txBody>
      </p:sp>
    </p:spTree>
    <p:extLst>
      <p:ext uri="{BB962C8B-B14F-4D97-AF65-F5344CB8AC3E}">
        <p14:creationId xmlns:p14="http://schemas.microsoft.com/office/powerpoint/2010/main" val="11973369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引用">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TM03457503[[fn=引用]]</Template>
  <TotalTime>279</TotalTime>
  <Words>641</Words>
  <Application>Microsoft Office PowerPoint</Application>
  <PresentationFormat>Widescreen</PresentationFormat>
  <Paragraphs>51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引用</vt:lpstr>
      <vt:lpstr>Spark-based heatmap visualization</vt:lpstr>
      <vt:lpstr>Content</vt:lpstr>
      <vt:lpstr>Background of the subject </vt:lpstr>
      <vt:lpstr>Background of the subject</vt:lpstr>
      <vt:lpstr>The aims of this project </vt:lpstr>
      <vt:lpstr>How my study fits into the project  </vt:lpstr>
      <vt:lpstr>The research and development method </vt:lpstr>
      <vt:lpstr>The issues maybe encounter and the solution of these issues </vt:lpstr>
      <vt:lpstr>Final objectives </vt:lpstr>
      <vt:lpstr>Thank you for watching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Spark-based heatmap visualization</dc:title>
  <dc:creator>Dongsheng Cao</dc:creator>
  <cp:lastModifiedBy>Dongsheng Cao</cp:lastModifiedBy>
  <cp:revision>45</cp:revision>
  <dcterms:created xsi:type="dcterms:W3CDTF">2019-05-02T19:55:43Z</dcterms:created>
  <dcterms:modified xsi:type="dcterms:W3CDTF">2019-05-05T19:49:21Z</dcterms:modified>
</cp:coreProperties>
</file>