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6" r:id="rId3"/>
    <p:sldId id="259" r:id="rId4"/>
    <p:sldId id="262" r:id="rId5"/>
    <p:sldId id="263" r:id="rId6"/>
    <p:sldId id="264" r:id="rId7"/>
    <p:sldId id="265" r:id="rId8"/>
    <p:sldId id="266" r:id="rId9"/>
    <p:sldId id="267" r:id="rId10"/>
    <p:sldId id="268"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55" d="100"/>
          <a:sy n="55" d="100"/>
        </p:scale>
        <p:origin x="1286" y="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638498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987390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749710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4135255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B344B1-D9A0-4B4F-A2F0-A1CA765B8115}" type="datetimeFigureOut">
              <a:rPr lang="en-GB" smtClean="0"/>
              <a:t>06/05/2020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1672078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B344B1-D9A0-4B4F-A2F0-A1CA765B8115}" type="datetimeFigureOut">
              <a:rPr lang="en-GB" smtClean="0"/>
              <a:t>06/05/2020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30959410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B344B1-D9A0-4B4F-A2F0-A1CA765B8115}" type="datetimeFigureOut">
              <a:rPr lang="en-GB" smtClean="0"/>
              <a:t>06/05/2020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29610154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141762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9B344B1-D9A0-4B4F-A2F0-A1CA765B8115}" type="datetimeFigureOut">
              <a:rPr lang="en-GB" smtClean="0"/>
              <a:t>06/05/2020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15857727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5333494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B344B1-D9A0-4B4F-A2F0-A1CA765B8115}" type="datetimeFigureOut">
              <a:rPr lang="en-GB" smtClean="0"/>
              <a:t>06/05/2020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9DCCA03-0331-44B3-8C8B-727759A50BB1}" type="slidenum">
              <a:rPr lang="en-GB" smtClean="0"/>
              <a:t>‹#›</a:t>
            </a:fld>
            <a:endParaRPr lang="en-GB"/>
          </a:p>
        </p:txBody>
      </p:sp>
    </p:spTree>
    <p:extLst>
      <p:ext uri="{BB962C8B-B14F-4D97-AF65-F5344CB8AC3E}">
        <p14:creationId xmlns:p14="http://schemas.microsoft.com/office/powerpoint/2010/main" val="634307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9B344B1-D9A0-4B4F-A2F0-A1CA765B8115}" type="datetimeFigureOut">
              <a:rPr lang="en-GB" smtClean="0"/>
              <a:t>06/05/2020</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DCCA03-0331-44B3-8C8B-727759A50BB1}" type="slidenum">
              <a:rPr lang="en-GB" smtClean="0"/>
              <a:t>‹#›</a:t>
            </a:fld>
            <a:endParaRPr lang="en-GB"/>
          </a:p>
        </p:txBody>
      </p:sp>
    </p:spTree>
    <p:extLst>
      <p:ext uri="{BB962C8B-B14F-4D97-AF65-F5344CB8AC3E}">
        <p14:creationId xmlns:p14="http://schemas.microsoft.com/office/powerpoint/2010/main" val="39706266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en.wikipedia.org/wiki/Alexis_de_Tocqueville" TargetMode="External"/><Relationship Id="rId3" Type="http://schemas.openxmlformats.org/officeDocument/2006/relationships/hyperlink" Target="https://en.wikipedia.org/wiki/Sidney_Verba" TargetMode="External"/><Relationship Id="rId7" Type="http://schemas.openxmlformats.org/officeDocument/2006/relationships/hyperlink" Target="https://en.wikipedia.org/wiki/James_C._Scott" TargetMode="External"/><Relationship Id="rId2" Type="http://schemas.openxmlformats.org/officeDocument/2006/relationships/hyperlink" Target="https://en.wikipedia.org/wiki/Gabriel_Almond" TargetMode="External"/><Relationship Id="rId1" Type="http://schemas.openxmlformats.org/officeDocument/2006/relationships/slideLayout" Target="../slideLayouts/slideLayout2.xml"/><Relationship Id="rId6" Type="http://schemas.openxmlformats.org/officeDocument/2006/relationships/hyperlink" Target="https://en.wikipedia.org/wiki/Barrington_Moore" TargetMode="External"/><Relationship Id="rId5" Type="http://schemas.openxmlformats.org/officeDocument/2006/relationships/hyperlink" Target="https://en.wikipedia.org/wiki/Montesquieu" TargetMode="External"/><Relationship Id="rId4" Type="http://schemas.openxmlformats.org/officeDocument/2006/relationships/hyperlink" Target="https://en.wikipedia.org/wiki/Robert_A._Dahl" TargetMode="External"/><Relationship Id="rId9" Type="http://schemas.openxmlformats.org/officeDocument/2006/relationships/hyperlink" Target="https://en.wikipedia.org/wiki/Samuel_P._Huntington" TargetMode="External"/></Relationships>
</file>

<file path=ppt/slides/_rels/slide7.xml.rels><?xml version="1.0" encoding="UTF-8" standalone="yes"?>
<Relationships xmlns="http://schemas.openxmlformats.org/package/2006/relationships"><Relationship Id="rId8" Type="http://schemas.openxmlformats.org/officeDocument/2006/relationships/hyperlink" Target="https://en.wikipedia.org/wiki/Theda_Skocpol" TargetMode="External"/><Relationship Id="rId3" Type="http://schemas.openxmlformats.org/officeDocument/2006/relationships/hyperlink" Target="https://en.wikipedia.org/wiki/Juan_Linz" TargetMode="External"/><Relationship Id="rId7" Type="http://schemas.openxmlformats.org/officeDocument/2006/relationships/hyperlink" Target="https://en.wikipedia.org/wiki/Robert_D._Putnam" TargetMode="External"/><Relationship Id="rId2" Type="http://schemas.openxmlformats.org/officeDocument/2006/relationships/hyperlink" Target="https://en.wikipedia.org/wiki/Arend_Lijphart" TargetMode="External"/><Relationship Id="rId1" Type="http://schemas.openxmlformats.org/officeDocument/2006/relationships/slideLayout" Target="../slideLayouts/slideLayout2.xml"/><Relationship Id="rId6" Type="http://schemas.openxmlformats.org/officeDocument/2006/relationships/hyperlink" Target="https://en.wikipedia.org/wiki/Pippa_Norris" TargetMode="External"/><Relationship Id="rId5" Type="http://schemas.openxmlformats.org/officeDocument/2006/relationships/hyperlink" Target="https://en.wikipedia.org/wiki/Seymour_Martin_Lipset" TargetMode="External"/><Relationship Id="rId10" Type="http://schemas.openxmlformats.org/officeDocument/2006/relationships/image" Target="../media/image7.jpeg"/><Relationship Id="rId4" Type="http://schemas.openxmlformats.org/officeDocument/2006/relationships/hyperlink" Target="https://en.wikipedia.org/wiki/Alfred_Stepan" TargetMode="External"/><Relationship Id="rId9" Type="http://schemas.openxmlformats.org/officeDocument/2006/relationships/hyperlink" Target="https://en.wikipedia.org/wiki/Giovanni_Sartori"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A4CA7-4148-42C2-AF2D-04C285C0F5DA}"/>
              </a:ext>
            </a:extLst>
          </p:cNvPr>
          <p:cNvSpPr>
            <a:spLocks noGrp="1"/>
          </p:cNvSpPr>
          <p:nvPr>
            <p:ph type="title"/>
          </p:nvPr>
        </p:nvSpPr>
        <p:spPr/>
        <p:txBody>
          <a:bodyPr>
            <a:normAutofit/>
          </a:bodyPr>
          <a:lstStyle/>
          <a:p>
            <a:r>
              <a:rPr lang="en-GB" sz="1800" b="1" dirty="0">
                <a:latin typeface="+mn-lt"/>
              </a:rPr>
              <a:t>HPAN5003/6003 Contemporary Issues in Comparative Politics</a:t>
            </a:r>
            <a:br>
              <a:rPr lang="en-GB" sz="1800" b="1" dirty="0">
                <a:latin typeface="+mn-lt"/>
              </a:rPr>
            </a:br>
            <a:r>
              <a:rPr lang="en-GB" sz="1800" b="1" dirty="0">
                <a:latin typeface="+mn-lt"/>
              </a:rPr>
              <a:t>Lecture 1: Introduction and Overview</a:t>
            </a:r>
          </a:p>
        </p:txBody>
      </p:sp>
      <p:sp>
        <p:nvSpPr>
          <p:cNvPr id="3" name="Content Placeholder 2">
            <a:extLst>
              <a:ext uri="{FF2B5EF4-FFF2-40B4-BE49-F238E27FC236}">
                <a16:creationId xmlns:a16="http://schemas.microsoft.com/office/drawing/2014/main" id="{561681ED-FEA9-4F11-AD0E-52F3C89AE479}"/>
              </a:ext>
            </a:extLst>
          </p:cNvPr>
          <p:cNvSpPr>
            <a:spLocks noGrp="1"/>
          </p:cNvSpPr>
          <p:nvPr>
            <p:ph idx="1"/>
          </p:nvPr>
        </p:nvSpPr>
        <p:spPr>
          <a:xfrm>
            <a:off x="628650" y="1825625"/>
            <a:ext cx="7886700" cy="4838412"/>
          </a:xfrm>
        </p:spPr>
        <p:txBody>
          <a:bodyPr>
            <a:normAutofit fontScale="92500" lnSpcReduction="20000"/>
          </a:bodyPr>
          <a:lstStyle/>
          <a:p>
            <a:pPr marL="0" indent="0">
              <a:buNone/>
            </a:pPr>
            <a:endParaRPr lang="en-GB" sz="3500" b="1" dirty="0"/>
          </a:p>
          <a:p>
            <a:pPr marL="0" indent="0">
              <a:buNone/>
            </a:pPr>
            <a:r>
              <a:rPr lang="en-GB" sz="3500" b="1" dirty="0"/>
              <a:t>What is </a:t>
            </a:r>
            <a:r>
              <a:rPr lang="en-GB" sz="3500" b="1" i="1" dirty="0"/>
              <a:t>comparative politics? </a:t>
            </a:r>
          </a:p>
          <a:p>
            <a:r>
              <a:rPr lang="en-GB" i="1" dirty="0"/>
              <a:t>Differing</a:t>
            </a:r>
            <a:r>
              <a:rPr lang="en-GB" dirty="0"/>
              <a:t> definitions of comparative politics </a:t>
            </a:r>
          </a:p>
          <a:p>
            <a:r>
              <a:rPr lang="en-GB" dirty="0"/>
              <a:t>Let’s clarify the scope of </a:t>
            </a:r>
            <a:r>
              <a:rPr lang="en-GB" i="1" dirty="0"/>
              <a:t>comparative politics</a:t>
            </a:r>
            <a:r>
              <a:rPr lang="en-GB" dirty="0"/>
              <a:t> for the purposes of the work we're doing during </a:t>
            </a:r>
            <a:r>
              <a:rPr lang="en-GB" i="1" dirty="0"/>
              <a:t>this</a:t>
            </a:r>
            <a:r>
              <a:rPr lang="en-GB" dirty="0"/>
              <a:t> module. </a:t>
            </a:r>
          </a:p>
          <a:p>
            <a:r>
              <a:rPr lang="en-GB" dirty="0"/>
              <a:t>Some scholars hold the view that comparative politics is about comparing the </a:t>
            </a:r>
            <a:r>
              <a:rPr lang="en-GB" i="1" dirty="0"/>
              <a:t>domestic</a:t>
            </a:r>
            <a:r>
              <a:rPr lang="en-GB" dirty="0"/>
              <a:t> political structures and governance of different countries (or sometimes comparing the same country at different times in its history) -</a:t>
            </a:r>
            <a:r>
              <a:rPr lang="en-GB" b="1" i="1" dirty="0"/>
              <a:t> not</a:t>
            </a:r>
            <a:r>
              <a:rPr lang="en-GB" i="1" dirty="0"/>
              <a:t> </a:t>
            </a:r>
            <a:r>
              <a:rPr lang="en-GB" dirty="0"/>
              <a:t>about relations </a:t>
            </a:r>
            <a:r>
              <a:rPr lang="en-GB" i="1" dirty="0"/>
              <a:t>between</a:t>
            </a:r>
            <a:r>
              <a:rPr lang="en-GB" dirty="0"/>
              <a:t> states (international relations) or foreign policy at all. </a:t>
            </a:r>
          </a:p>
          <a:p>
            <a:r>
              <a:rPr lang="en-GB" dirty="0"/>
              <a:t>The problem with that approach might be that it fails to locate choices made about domestic politics within the framework of </a:t>
            </a:r>
            <a:r>
              <a:rPr lang="en-GB" i="1" dirty="0"/>
              <a:t>real world power relations</a:t>
            </a:r>
            <a:r>
              <a:rPr lang="en-GB" dirty="0"/>
              <a:t>. </a:t>
            </a:r>
          </a:p>
        </p:txBody>
      </p:sp>
      <p:pic>
        <p:nvPicPr>
          <p:cNvPr id="2050" name="Picture 2" descr="Can EU-Africa relations be deepened? A political economy ...">
            <a:extLst>
              <a:ext uri="{FF2B5EF4-FFF2-40B4-BE49-F238E27FC236}">
                <a16:creationId xmlns:a16="http://schemas.microsoft.com/office/drawing/2014/main" id="{C0E93FB8-3B65-45D7-834D-5272CE38B7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68291" y="1027907"/>
            <a:ext cx="2447059" cy="162250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Narendra Modi: Disruption in world order: The nimblest power with ...">
            <a:extLst>
              <a:ext uri="{FF2B5EF4-FFF2-40B4-BE49-F238E27FC236}">
                <a16:creationId xmlns:a16="http://schemas.microsoft.com/office/drawing/2014/main" id="{2D4AF9A2-4E32-489B-B94B-A857F94907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13092" y="1065684"/>
            <a:ext cx="1555199" cy="11648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199032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8F23C5A-8EBC-4379-8181-BB0D08DD5AD9}"/>
              </a:ext>
            </a:extLst>
          </p:cNvPr>
          <p:cNvSpPr>
            <a:spLocks noGrp="1"/>
          </p:cNvSpPr>
          <p:nvPr>
            <p:ph type="title"/>
          </p:nvPr>
        </p:nvSpPr>
        <p:spPr/>
        <p:txBody>
          <a:bodyPr>
            <a:normAutofit/>
          </a:bodyPr>
          <a:lstStyle/>
          <a:p>
            <a:r>
              <a:rPr lang="en-GB" sz="1800" b="1" dirty="0">
                <a:latin typeface="+mn-lt"/>
              </a:rPr>
              <a:t>HPAN5003/6003 Contemporary Issues in Comparative Politics</a:t>
            </a:r>
            <a:br>
              <a:rPr lang="en-GB" sz="1800" b="1" dirty="0">
                <a:latin typeface="+mn-lt"/>
              </a:rPr>
            </a:br>
            <a:r>
              <a:rPr lang="en-GB" sz="1800" b="1" dirty="0">
                <a:latin typeface="+mn-lt"/>
              </a:rPr>
              <a:t>Lecture 1: Introduction and Overview</a:t>
            </a:r>
          </a:p>
        </p:txBody>
      </p:sp>
      <p:sp>
        <p:nvSpPr>
          <p:cNvPr id="5" name="Content Placeholder 4">
            <a:extLst>
              <a:ext uri="{FF2B5EF4-FFF2-40B4-BE49-F238E27FC236}">
                <a16:creationId xmlns:a16="http://schemas.microsoft.com/office/drawing/2014/main" id="{8F853406-8205-409C-B6D2-A6EF4C616B90}"/>
              </a:ext>
            </a:extLst>
          </p:cNvPr>
          <p:cNvSpPr>
            <a:spLocks noGrp="1"/>
          </p:cNvSpPr>
          <p:nvPr>
            <p:ph idx="1"/>
          </p:nvPr>
        </p:nvSpPr>
        <p:spPr>
          <a:xfrm>
            <a:off x="628650" y="1825625"/>
            <a:ext cx="7886700" cy="4351338"/>
          </a:xfrm>
        </p:spPr>
        <p:txBody>
          <a:bodyPr>
            <a:normAutofit fontScale="92500" lnSpcReduction="10000"/>
          </a:bodyPr>
          <a:lstStyle/>
          <a:p>
            <a:pPr marL="0" indent="0">
              <a:buNone/>
            </a:pPr>
            <a:endParaRPr lang="en-GB" sz="3200" b="1" dirty="0"/>
          </a:p>
          <a:p>
            <a:pPr marL="0" indent="0">
              <a:buNone/>
            </a:pPr>
            <a:endParaRPr lang="en-GB" sz="3200" b="1" dirty="0"/>
          </a:p>
          <a:p>
            <a:pPr marL="0" indent="0">
              <a:buNone/>
            </a:pPr>
            <a:r>
              <a:rPr lang="en-GB" sz="3200" b="1" dirty="0"/>
              <a:t>What will we aim to cover?</a:t>
            </a:r>
          </a:p>
          <a:p>
            <a:r>
              <a:rPr lang="en-GB" dirty="0"/>
              <a:t>What is Comparative Politics? Different definitions and contemporary </a:t>
            </a:r>
            <a:r>
              <a:rPr lang="en-GB" i="1" dirty="0"/>
              <a:t>praxis</a:t>
            </a:r>
            <a:endParaRPr lang="en-GB" dirty="0"/>
          </a:p>
          <a:p>
            <a:r>
              <a:rPr lang="en-GB" dirty="0"/>
              <a:t>Traditions: Aristotle, Plato, James Stuart Mill, Alexis de Tocqueville</a:t>
            </a:r>
          </a:p>
          <a:p>
            <a:r>
              <a:rPr lang="en-GB" dirty="0"/>
              <a:t>Some contemporary scholars</a:t>
            </a:r>
          </a:p>
          <a:p>
            <a:r>
              <a:rPr lang="en-GB" dirty="0"/>
              <a:t>Introducing the </a:t>
            </a:r>
            <a:r>
              <a:rPr lang="en-GB" i="1" dirty="0"/>
              <a:t>Journal of Comparative Politics – </a:t>
            </a:r>
            <a:r>
              <a:rPr lang="en-GB" dirty="0"/>
              <a:t>and other relevant academic journals</a:t>
            </a:r>
          </a:p>
        </p:txBody>
      </p:sp>
      <p:pic>
        <p:nvPicPr>
          <p:cNvPr id="1026" name="Picture 2">
            <a:extLst>
              <a:ext uri="{FF2B5EF4-FFF2-40B4-BE49-F238E27FC236}">
                <a16:creationId xmlns:a16="http://schemas.microsoft.com/office/drawing/2014/main" id="{21F2F3C3-B8BE-45B3-9A4E-23542EBE8E0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7500" y="681037"/>
            <a:ext cx="1847850" cy="260985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Journal of Identity and Migration Studies - Research Centre on ...">
            <a:extLst>
              <a:ext uri="{FF2B5EF4-FFF2-40B4-BE49-F238E27FC236}">
                <a16:creationId xmlns:a16="http://schemas.microsoft.com/office/drawing/2014/main" id="{9E0541CC-E420-4E1F-972D-855E0A5EBAD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2370" y="1079830"/>
            <a:ext cx="1565130" cy="2211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75218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DFE40-44FF-40CC-A317-3C1EEA853DA4}"/>
              </a:ext>
            </a:extLst>
          </p:cNvPr>
          <p:cNvSpPr>
            <a:spLocks noGrp="1"/>
          </p:cNvSpPr>
          <p:nvPr>
            <p:ph type="title"/>
          </p:nvPr>
        </p:nvSpPr>
        <p:spPr/>
        <p:txBody>
          <a:bodyPr>
            <a:normAutofit/>
          </a:bodyPr>
          <a:lstStyle/>
          <a:p>
            <a:r>
              <a:rPr lang="en-GB" sz="1800" b="1" dirty="0">
                <a:latin typeface="+mn-lt"/>
              </a:rPr>
              <a:t>HPAN5003/6003 Contemporary Issues in Comparative Politics</a:t>
            </a:r>
            <a:br>
              <a:rPr lang="en-GB" sz="1800" dirty="0">
                <a:latin typeface="+mn-lt"/>
              </a:rPr>
            </a:br>
            <a:r>
              <a:rPr lang="en-GB" sz="1800" b="1" dirty="0">
                <a:latin typeface="+mn-lt"/>
              </a:rPr>
              <a:t>Reading List</a:t>
            </a:r>
          </a:p>
        </p:txBody>
      </p:sp>
      <p:sp>
        <p:nvSpPr>
          <p:cNvPr id="3" name="Content Placeholder 2">
            <a:extLst>
              <a:ext uri="{FF2B5EF4-FFF2-40B4-BE49-F238E27FC236}">
                <a16:creationId xmlns:a16="http://schemas.microsoft.com/office/drawing/2014/main" id="{B2B90233-9F16-4A39-BA26-3BD2FD06FFE8}"/>
              </a:ext>
            </a:extLst>
          </p:cNvPr>
          <p:cNvSpPr>
            <a:spLocks noGrp="1"/>
          </p:cNvSpPr>
          <p:nvPr>
            <p:ph idx="1"/>
          </p:nvPr>
        </p:nvSpPr>
        <p:spPr>
          <a:xfrm>
            <a:off x="628650" y="1385455"/>
            <a:ext cx="7886700" cy="4791508"/>
          </a:xfrm>
        </p:spPr>
        <p:txBody>
          <a:bodyPr>
            <a:normAutofit fontScale="55000" lnSpcReduction="20000"/>
          </a:bodyPr>
          <a:lstStyle/>
          <a:p>
            <a:pPr marL="0" indent="0">
              <a:buNone/>
            </a:pPr>
            <a:endParaRPr lang="en-GB" dirty="0"/>
          </a:p>
          <a:p>
            <a:r>
              <a:rPr lang="en-GB" dirty="0"/>
              <a:t>(Ed.) Della Porta, D. 2017. </a:t>
            </a:r>
            <a:r>
              <a:rPr lang="en-GB" i="1" dirty="0"/>
              <a:t>Global Diffusion of Protest. Riding the Protest Wave in the Neoliberal Crisis. </a:t>
            </a:r>
            <a:r>
              <a:rPr lang="en-GB" dirty="0"/>
              <a:t>Amsterdam: Amsterdam UP</a:t>
            </a:r>
            <a:r>
              <a:rPr lang="en-GB" dirty="0">
                <a:solidFill>
                  <a:srgbClr val="FF0000"/>
                </a:solidFill>
              </a:rPr>
              <a:t>*</a:t>
            </a:r>
          </a:p>
          <a:p>
            <a:r>
              <a:rPr lang="en-GB" dirty="0" err="1"/>
              <a:t>Dickovick</a:t>
            </a:r>
            <a:r>
              <a:rPr lang="en-GB" dirty="0"/>
              <a:t>, J.T. and Eastwood, J. 2016. </a:t>
            </a:r>
            <a:r>
              <a:rPr lang="en-GB" i="1" dirty="0"/>
              <a:t>Comparative Politics: Integrating Theories, Methods and Cases.</a:t>
            </a:r>
            <a:r>
              <a:rPr lang="en-GB" dirty="0"/>
              <a:t> Oxford: OUP</a:t>
            </a:r>
          </a:p>
          <a:p>
            <a:r>
              <a:rPr lang="en-GB" dirty="0"/>
              <a:t>Foot, R., MacFarlane, S.N. and </a:t>
            </a:r>
            <a:r>
              <a:rPr lang="en-GB" dirty="0" err="1"/>
              <a:t>Mastanduno</a:t>
            </a:r>
            <a:r>
              <a:rPr lang="en-GB" dirty="0"/>
              <a:t>, M. 2003. </a:t>
            </a:r>
            <a:r>
              <a:rPr lang="en-GB" i="1" dirty="0"/>
              <a:t>US Hegemony and International Organizations: The United States and Multilateral Institutions</a:t>
            </a:r>
            <a:r>
              <a:rPr lang="en-GB" dirty="0"/>
              <a:t>. Oxford: OUP</a:t>
            </a:r>
            <a:r>
              <a:rPr lang="en-GB" dirty="0">
                <a:solidFill>
                  <a:srgbClr val="FF0000"/>
                </a:solidFill>
              </a:rPr>
              <a:t>*</a:t>
            </a:r>
          </a:p>
          <a:p>
            <a:r>
              <a:rPr lang="en-GB" dirty="0"/>
              <a:t>Gellner, E. 2006. Nations and Nationalism. Oxford: Blackwell</a:t>
            </a:r>
          </a:p>
          <a:p>
            <a:r>
              <a:rPr lang="en-GB" dirty="0"/>
              <a:t>Hobsbawm, E.J. 1992. </a:t>
            </a:r>
            <a:r>
              <a:rPr lang="en-GB" i="1" dirty="0"/>
              <a:t>Nations and Nationalism since 1780</a:t>
            </a:r>
            <a:r>
              <a:rPr lang="en-GB" dirty="0"/>
              <a:t>. Cambridge: CUP</a:t>
            </a:r>
            <a:r>
              <a:rPr lang="en-GB" dirty="0">
                <a:solidFill>
                  <a:srgbClr val="FF0000"/>
                </a:solidFill>
              </a:rPr>
              <a:t>*</a:t>
            </a:r>
          </a:p>
          <a:p>
            <a:r>
              <a:rPr lang="en-GB" dirty="0"/>
              <a:t>Keane, John. 2009. </a:t>
            </a:r>
            <a:r>
              <a:rPr lang="en-GB" i="1" dirty="0"/>
              <a:t>The Life and Death of Democracy</a:t>
            </a:r>
            <a:r>
              <a:rPr lang="en-GB" dirty="0"/>
              <a:t>. New York: Simon and Schuster</a:t>
            </a:r>
            <a:r>
              <a:rPr lang="en-GB" dirty="0">
                <a:solidFill>
                  <a:srgbClr val="FF0000"/>
                </a:solidFill>
              </a:rPr>
              <a:t>*</a:t>
            </a:r>
          </a:p>
          <a:p>
            <a:r>
              <a:rPr lang="en-GB" dirty="0" err="1"/>
              <a:t>Lichbach</a:t>
            </a:r>
            <a:r>
              <a:rPr lang="en-GB" dirty="0"/>
              <a:t>, M.I. and Zuckerman, A.S. 1997. </a:t>
            </a:r>
            <a:r>
              <a:rPr lang="en-GB" i="1" dirty="0"/>
              <a:t>Comparative Politics: Rationality, Culture and Structure.</a:t>
            </a:r>
            <a:r>
              <a:rPr lang="en-GB" dirty="0"/>
              <a:t> Cambridge: CUP</a:t>
            </a:r>
          </a:p>
          <a:p>
            <a:r>
              <a:rPr lang="en-GB" dirty="0"/>
              <a:t>Thorley, J. 1996. Athenian Democracy. London: Lancaster Pamphlets</a:t>
            </a:r>
          </a:p>
          <a:p>
            <a:r>
              <a:rPr lang="en-GB" dirty="0"/>
              <a:t>Van </a:t>
            </a:r>
            <a:r>
              <a:rPr lang="en-GB" dirty="0" err="1"/>
              <a:t>Reybrouck</a:t>
            </a:r>
            <a:r>
              <a:rPr lang="en-GB" dirty="0"/>
              <a:t>, David. 2016. </a:t>
            </a:r>
            <a:r>
              <a:rPr lang="en-GB" i="1" dirty="0"/>
              <a:t>Against Elections: The Case for Democracy</a:t>
            </a:r>
            <a:r>
              <a:rPr lang="en-GB" dirty="0"/>
              <a:t>. London: Bodley Head</a:t>
            </a:r>
          </a:p>
          <a:p>
            <a:pPr marL="0" indent="0">
              <a:buNone/>
            </a:pPr>
            <a:r>
              <a:rPr lang="en-GB" i="1" dirty="0"/>
              <a:t> </a:t>
            </a:r>
            <a:endParaRPr lang="en-GB" dirty="0"/>
          </a:p>
          <a:p>
            <a:pPr marL="0" indent="0">
              <a:buNone/>
            </a:pPr>
            <a:r>
              <a:rPr lang="en-GB" dirty="0"/>
              <a:t>Journal Article: </a:t>
            </a:r>
          </a:p>
          <a:p>
            <a:r>
              <a:rPr lang="en-GB" dirty="0"/>
              <a:t>Guerrero, A.A. 2014. </a:t>
            </a:r>
            <a:r>
              <a:rPr lang="en-GB" i="1" dirty="0"/>
              <a:t>Against Elections: The </a:t>
            </a:r>
            <a:r>
              <a:rPr lang="en-GB" i="1" dirty="0" err="1"/>
              <a:t>Lottocratic</a:t>
            </a:r>
            <a:r>
              <a:rPr lang="en-GB" i="1" dirty="0"/>
              <a:t> Alternative</a:t>
            </a:r>
            <a:r>
              <a:rPr lang="en-GB" dirty="0"/>
              <a:t> in Philosophy and Public Affairs 42, no.2. Hoboken NJ: Wiley</a:t>
            </a:r>
            <a:r>
              <a:rPr lang="en-GB" dirty="0">
                <a:solidFill>
                  <a:srgbClr val="FF0000"/>
                </a:solidFill>
              </a:rPr>
              <a:t>*</a:t>
            </a:r>
          </a:p>
          <a:p>
            <a:pPr marL="0" indent="0">
              <a:buNone/>
            </a:pPr>
            <a:r>
              <a:rPr lang="en-GB" dirty="0">
                <a:solidFill>
                  <a:srgbClr val="FF0000"/>
                </a:solidFill>
              </a:rPr>
              <a:t>* Available online</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653543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6EE17E-C5DE-40A9-8337-95E27B737606}"/>
              </a:ext>
            </a:extLst>
          </p:cNvPr>
          <p:cNvSpPr>
            <a:spLocks noGrp="1"/>
          </p:cNvSpPr>
          <p:nvPr>
            <p:ph type="title"/>
          </p:nvPr>
        </p:nvSpPr>
        <p:spPr/>
        <p:txBody>
          <a:bodyPr>
            <a:normAutofit/>
          </a:bodyPr>
          <a:lstStyle/>
          <a:p>
            <a:r>
              <a:rPr lang="en-GB" sz="4000" b="1" dirty="0">
                <a:latin typeface="+mn-lt"/>
              </a:rPr>
              <a:t>Our working definition </a:t>
            </a:r>
            <a:br>
              <a:rPr lang="en-GB" sz="4000" b="1" dirty="0">
                <a:latin typeface="+mn-lt"/>
              </a:rPr>
            </a:br>
            <a:r>
              <a:rPr lang="en-GB" sz="4000" b="1" dirty="0">
                <a:latin typeface="+mn-lt"/>
              </a:rPr>
              <a:t>of Comparative Politics</a:t>
            </a:r>
          </a:p>
        </p:txBody>
      </p:sp>
      <p:sp>
        <p:nvSpPr>
          <p:cNvPr id="3" name="Content Placeholder 2">
            <a:extLst>
              <a:ext uri="{FF2B5EF4-FFF2-40B4-BE49-F238E27FC236}">
                <a16:creationId xmlns:a16="http://schemas.microsoft.com/office/drawing/2014/main" id="{04CB59D5-C5F0-4419-AD42-83C5BD2A5825}"/>
              </a:ext>
            </a:extLst>
          </p:cNvPr>
          <p:cNvSpPr>
            <a:spLocks noGrp="1"/>
          </p:cNvSpPr>
          <p:nvPr>
            <p:ph idx="1"/>
          </p:nvPr>
        </p:nvSpPr>
        <p:spPr>
          <a:xfrm>
            <a:off x="628650" y="1897224"/>
            <a:ext cx="7886700" cy="4351338"/>
          </a:xfrm>
        </p:spPr>
        <p:txBody>
          <a:bodyPr>
            <a:normAutofit fontScale="85000" lnSpcReduction="20000"/>
          </a:bodyPr>
          <a:lstStyle/>
          <a:p>
            <a:pPr marL="0" indent="0">
              <a:buNone/>
            </a:pPr>
            <a:endParaRPr lang="en-GB" dirty="0"/>
          </a:p>
          <a:p>
            <a:pPr marL="0" indent="0">
              <a:buNone/>
            </a:pPr>
            <a:r>
              <a:rPr lang="en-GB" dirty="0"/>
              <a:t>For us, </a:t>
            </a:r>
            <a:r>
              <a:rPr lang="en-GB" b="1" i="1" dirty="0"/>
              <a:t>comparative politics </a:t>
            </a:r>
            <a:r>
              <a:rPr lang="en-GB" dirty="0"/>
              <a:t>is about: </a:t>
            </a:r>
          </a:p>
          <a:p>
            <a:r>
              <a:rPr lang="en-GB" dirty="0"/>
              <a:t>comparing the </a:t>
            </a:r>
            <a:r>
              <a:rPr lang="en-GB" i="1" dirty="0"/>
              <a:t>domestic</a:t>
            </a:r>
            <a:r>
              <a:rPr lang="en-GB" dirty="0"/>
              <a:t> political structures and governance of different countries (or sometimes comparing the same country at different times in its history) </a:t>
            </a:r>
          </a:p>
          <a:p>
            <a:pPr marL="0" indent="0">
              <a:buNone/>
            </a:pPr>
            <a:r>
              <a:rPr lang="en-GB" dirty="0"/>
              <a:t>AND</a:t>
            </a:r>
          </a:p>
          <a:p>
            <a:r>
              <a:rPr lang="en-GB" dirty="0"/>
              <a:t>analysing how different states fit into the framework of </a:t>
            </a:r>
            <a:r>
              <a:rPr lang="en-GB" i="1" dirty="0"/>
              <a:t>real world power relations – </a:t>
            </a:r>
            <a:r>
              <a:rPr lang="en-GB" dirty="0"/>
              <a:t>and how that fit impacts on the domestic political choices open to them</a:t>
            </a:r>
          </a:p>
          <a:p>
            <a:pPr marL="0" indent="0">
              <a:buNone/>
            </a:pPr>
            <a:r>
              <a:rPr lang="en-GB" b="1" dirty="0"/>
              <a:t>This is the context in which we will to examine major contemporary issues: democracy, world hegemony, ethnicity and nationalism, migration and borders, social movements, development and growth</a:t>
            </a:r>
          </a:p>
          <a:p>
            <a:endParaRPr lang="en-GB" dirty="0"/>
          </a:p>
          <a:p>
            <a:pPr marL="0" indent="0">
              <a:buNone/>
            </a:pPr>
            <a:endParaRPr lang="en-GB" dirty="0"/>
          </a:p>
        </p:txBody>
      </p:sp>
      <p:pic>
        <p:nvPicPr>
          <p:cNvPr id="3074" name="Picture 2" descr="Africa: Unequal global power relations - legacy of Berlin ...">
            <a:extLst>
              <a:ext uri="{FF2B5EF4-FFF2-40B4-BE49-F238E27FC236}">
                <a16:creationId xmlns:a16="http://schemas.microsoft.com/office/drawing/2014/main" id="{9259C76E-AC61-4A80-9F2F-E13CC0234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92497" y="514784"/>
            <a:ext cx="2516059" cy="1979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34622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1BD42-25E8-4E12-B51F-84608E2091F3}"/>
              </a:ext>
            </a:extLst>
          </p:cNvPr>
          <p:cNvSpPr>
            <a:spLocks noGrp="1"/>
          </p:cNvSpPr>
          <p:nvPr>
            <p:ph type="title"/>
          </p:nvPr>
        </p:nvSpPr>
        <p:spPr/>
        <p:txBody>
          <a:bodyPr>
            <a:normAutofit fontScale="90000"/>
          </a:bodyPr>
          <a:lstStyle/>
          <a:p>
            <a:br>
              <a:rPr lang="en-GB" sz="3600" b="1" dirty="0">
                <a:latin typeface="+mn-lt"/>
              </a:rPr>
            </a:br>
            <a:br>
              <a:rPr lang="en-GB" sz="3600" b="1" dirty="0">
                <a:latin typeface="+mn-lt"/>
              </a:rPr>
            </a:br>
            <a:r>
              <a:rPr lang="en-GB" sz="2200" b="1" dirty="0">
                <a:solidFill>
                  <a:srgbClr val="FF0000"/>
                </a:solidFill>
                <a:latin typeface="+mn-lt"/>
              </a:rPr>
              <a:t>Rapid research </a:t>
            </a:r>
            <a:r>
              <a:rPr lang="en-GB" sz="2200" b="1" dirty="0">
                <a:latin typeface="+mn-lt"/>
              </a:rPr>
              <a:t>[Source: Wikipedia </a:t>
            </a:r>
            <a:r>
              <a:rPr lang="en-GB" sz="2200" b="1" i="1" dirty="0">
                <a:latin typeface="+mn-lt"/>
              </a:rPr>
              <a:t>– and how to use it</a:t>
            </a:r>
            <a:r>
              <a:rPr lang="en-GB" sz="2200" b="1" dirty="0">
                <a:latin typeface="+mn-lt"/>
              </a:rPr>
              <a:t>] </a:t>
            </a:r>
            <a:br>
              <a:rPr lang="en-GB" sz="2200" b="1" dirty="0">
                <a:latin typeface="+mn-lt"/>
              </a:rPr>
            </a:br>
            <a:r>
              <a:rPr lang="en-GB" sz="3100" b="1" dirty="0">
                <a:latin typeface="+mn-lt"/>
              </a:rPr>
              <a:t>What is Comparative Politics – and who does it? </a:t>
            </a:r>
            <a:br>
              <a:rPr lang="en-GB" sz="2200" b="1" dirty="0">
                <a:latin typeface="+mn-lt"/>
              </a:rPr>
            </a:br>
            <a:r>
              <a:rPr lang="en-GB" sz="2700" dirty="0">
                <a:latin typeface="+mn-lt"/>
              </a:rPr>
              <a:t>Substantive areas of research in comparative politics</a:t>
            </a:r>
            <a:br>
              <a:rPr lang="en-GB" sz="2700" dirty="0">
                <a:latin typeface="+mn-lt"/>
              </a:rPr>
            </a:br>
            <a:br>
              <a:rPr lang="en-GB" sz="3600" dirty="0"/>
            </a:br>
            <a:endParaRPr lang="en-GB" sz="3600" b="1" dirty="0">
              <a:latin typeface="+mn-lt"/>
            </a:endParaRPr>
          </a:p>
        </p:txBody>
      </p:sp>
      <p:sp>
        <p:nvSpPr>
          <p:cNvPr id="3" name="Content Placeholder 2">
            <a:extLst>
              <a:ext uri="{FF2B5EF4-FFF2-40B4-BE49-F238E27FC236}">
                <a16:creationId xmlns:a16="http://schemas.microsoft.com/office/drawing/2014/main" id="{073A8236-5080-416C-9F78-D1ED2ED4ED5E}"/>
              </a:ext>
            </a:extLst>
          </p:cNvPr>
          <p:cNvSpPr>
            <a:spLocks noGrp="1"/>
          </p:cNvSpPr>
          <p:nvPr>
            <p:ph idx="1"/>
          </p:nvPr>
        </p:nvSpPr>
        <p:spPr/>
        <p:txBody>
          <a:bodyPr>
            <a:normAutofit fontScale="62500" lnSpcReduction="20000"/>
          </a:bodyPr>
          <a:lstStyle/>
          <a:p>
            <a:r>
              <a:rPr lang="en-GB" dirty="0"/>
              <a:t>Politics of democratic states</a:t>
            </a:r>
          </a:p>
          <a:p>
            <a:r>
              <a:rPr lang="en-GB" dirty="0"/>
              <a:t>Politics of authoritarian states</a:t>
            </a:r>
          </a:p>
          <a:p>
            <a:r>
              <a:rPr lang="en-GB" dirty="0"/>
              <a:t>Public goods provision and distributive politics</a:t>
            </a:r>
          </a:p>
          <a:p>
            <a:r>
              <a:rPr lang="en-GB" dirty="0"/>
              <a:t>Political violence</a:t>
            </a:r>
          </a:p>
          <a:p>
            <a:r>
              <a:rPr lang="en-GB" dirty="0"/>
              <a:t>Political identity, including ethnic &amp; religious politics</a:t>
            </a:r>
          </a:p>
          <a:p>
            <a:r>
              <a:rPr lang="en-GB" dirty="0"/>
              <a:t>Democratization and regime change</a:t>
            </a:r>
          </a:p>
          <a:p>
            <a:pPr>
              <a:lnSpc>
                <a:spcPct val="120000"/>
              </a:lnSpc>
            </a:pPr>
            <a:r>
              <a:rPr lang="en-GB" dirty="0"/>
              <a:t>Elections, electoral and party systems</a:t>
            </a:r>
          </a:p>
          <a:p>
            <a:r>
              <a:rPr lang="en-GB" dirty="0"/>
              <a:t>Political economy of development</a:t>
            </a:r>
          </a:p>
          <a:p>
            <a:r>
              <a:rPr lang="en-GB" dirty="0"/>
              <a:t>Collective action</a:t>
            </a:r>
          </a:p>
          <a:p>
            <a:r>
              <a:rPr lang="en-GB" dirty="0"/>
              <a:t>Voting </a:t>
            </a:r>
            <a:r>
              <a:rPr lang="en-GB" dirty="0" err="1"/>
              <a:t>behavior</a:t>
            </a:r>
            <a:endParaRPr lang="en-GB" dirty="0"/>
          </a:p>
          <a:p>
            <a:r>
              <a:rPr lang="en-GB" dirty="0"/>
              <a:t>Origins of the state</a:t>
            </a:r>
          </a:p>
          <a:p>
            <a:r>
              <a:rPr lang="en-GB" dirty="0"/>
              <a:t>Comparative political institutions</a:t>
            </a:r>
          </a:p>
          <a:p>
            <a:r>
              <a:rPr lang="en-GB" dirty="0"/>
              <a:t>Methodologies for comparative political research</a:t>
            </a:r>
          </a:p>
          <a:p>
            <a:pPr marL="0" indent="0">
              <a:buNone/>
            </a:pPr>
            <a:endParaRPr lang="en-GB" dirty="0"/>
          </a:p>
        </p:txBody>
      </p:sp>
      <p:pic>
        <p:nvPicPr>
          <p:cNvPr id="1026" name="Picture 2" descr="See the source image">
            <a:extLst>
              <a:ext uri="{FF2B5EF4-FFF2-40B4-BE49-F238E27FC236}">
                <a16:creationId xmlns:a16="http://schemas.microsoft.com/office/drawing/2014/main" id="{E735842F-BEAC-4A4A-B355-BE6AC36836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32764" y="1690689"/>
            <a:ext cx="2682586"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58821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no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182426-F3CB-4864-AA00-B7E5D0C75895}"/>
              </a:ext>
            </a:extLst>
          </p:cNvPr>
          <p:cNvSpPr>
            <a:spLocks noGrp="1"/>
          </p:cNvSpPr>
          <p:nvPr>
            <p:ph type="title"/>
          </p:nvPr>
        </p:nvSpPr>
        <p:spPr/>
        <p:txBody>
          <a:bodyPr>
            <a:normAutofit fontScale="90000"/>
          </a:bodyPr>
          <a:lstStyle/>
          <a:p>
            <a:br>
              <a:rPr lang="en-GB" dirty="0"/>
            </a:br>
            <a:r>
              <a:rPr lang="en-GB" sz="2700" b="1" dirty="0">
                <a:latin typeface="+mn-lt"/>
              </a:rPr>
              <a:t>Notable Works in Comparative Politics </a:t>
            </a:r>
            <a:r>
              <a:rPr lang="en-GB" sz="2200" b="1" dirty="0">
                <a:latin typeface="+mn-lt"/>
              </a:rPr>
              <a:t>[Source: Wikipedia] </a:t>
            </a:r>
            <a:br>
              <a:rPr lang="en-GB" sz="2200" b="1" dirty="0">
                <a:latin typeface="+mn-lt"/>
              </a:rPr>
            </a:br>
            <a:br>
              <a:rPr lang="en-GB" dirty="0"/>
            </a:br>
            <a:endParaRPr lang="en-GB" dirty="0"/>
          </a:p>
        </p:txBody>
      </p:sp>
      <p:sp>
        <p:nvSpPr>
          <p:cNvPr id="3" name="Content Placeholder 2">
            <a:extLst>
              <a:ext uri="{FF2B5EF4-FFF2-40B4-BE49-F238E27FC236}">
                <a16:creationId xmlns:a16="http://schemas.microsoft.com/office/drawing/2014/main" id="{3909D9FB-E5D1-4A9E-A016-8C5E81C83AE4}"/>
              </a:ext>
            </a:extLst>
          </p:cNvPr>
          <p:cNvSpPr>
            <a:spLocks noGrp="1"/>
          </p:cNvSpPr>
          <p:nvPr>
            <p:ph idx="1"/>
          </p:nvPr>
        </p:nvSpPr>
        <p:spPr>
          <a:xfrm>
            <a:off x="628650" y="1163783"/>
            <a:ext cx="7886700" cy="4835235"/>
          </a:xfrm>
        </p:spPr>
        <p:txBody>
          <a:bodyPr>
            <a:normAutofit fontScale="55000" lnSpcReduction="20000"/>
          </a:bodyPr>
          <a:lstStyle/>
          <a:p>
            <a:pPr marL="0" indent="0">
              <a:buNone/>
            </a:pPr>
            <a:r>
              <a:rPr lang="en-GB" u="sng" dirty="0">
                <a:hlinkClick r:id="rId2" tooltip="Gabriel Almond"/>
              </a:rPr>
              <a:t>Gabriel Almond</a:t>
            </a:r>
            <a:r>
              <a:rPr lang="en-GB" dirty="0"/>
              <a:t> and </a:t>
            </a:r>
            <a:r>
              <a:rPr lang="en-GB" u="sng" dirty="0">
                <a:hlinkClick r:id="rId3" tooltip="Sidney Verba"/>
              </a:rPr>
              <a:t>Sidney </a:t>
            </a:r>
            <a:r>
              <a:rPr lang="en-GB" u="sng" dirty="0" err="1">
                <a:hlinkClick r:id="rId3" tooltip="Sidney Verba"/>
              </a:rPr>
              <a:t>Verba</a:t>
            </a:r>
            <a:endParaRPr lang="en-GB" dirty="0"/>
          </a:p>
          <a:p>
            <a:pPr marL="0" indent="0">
              <a:buNone/>
            </a:pPr>
            <a:r>
              <a:rPr lang="en-GB" dirty="0"/>
              <a:t>In their work, </a:t>
            </a:r>
            <a:r>
              <a:rPr lang="en-GB" i="1" dirty="0"/>
              <a:t>The Civic Culture</a:t>
            </a:r>
            <a:r>
              <a:rPr lang="en-GB" dirty="0"/>
              <a:t>, Almond and </a:t>
            </a:r>
            <a:r>
              <a:rPr lang="en-GB" dirty="0" err="1"/>
              <a:t>Verba</a:t>
            </a:r>
            <a:r>
              <a:rPr lang="en-GB" dirty="0"/>
              <a:t> embark on the first major cross-national survey of attitudes to determine the role of political culture in maintaining the stability of democratic regimes.</a:t>
            </a:r>
          </a:p>
          <a:p>
            <a:pPr marL="0" indent="0">
              <a:buNone/>
            </a:pPr>
            <a:r>
              <a:rPr lang="en-GB" u="sng" dirty="0">
                <a:hlinkClick r:id="rId4" tooltip="Robert A. Dahl"/>
              </a:rPr>
              <a:t>Robert A. Dahl</a:t>
            </a:r>
            <a:r>
              <a:rPr lang="en-GB" dirty="0"/>
              <a:t> </a:t>
            </a:r>
            <a:r>
              <a:rPr lang="en-GB" i="1" dirty="0"/>
              <a:t>Polyarchy</a:t>
            </a:r>
            <a:endParaRPr lang="en-GB" dirty="0"/>
          </a:p>
          <a:p>
            <a:pPr marL="0" indent="0">
              <a:buNone/>
            </a:pPr>
            <a:r>
              <a:rPr lang="en-GB" u="sng" dirty="0">
                <a:hlinkClick r:id="rId5" tooltip="Montesquieu"/>
              </a:rPr>
              <a:t>Montesquieu</a:t>
            </a:r>
            <a:r>
              <a:rPr lang="en-GB" dirty="0"/>
              <a:t> </a:t>
            </a:r>
            <a:r>
              <a:rPr lang="en-GB" i="1" dirty="0"/>
              <a:t>The Spirit of the Laws</a:t>
            </a:r>
            <a:endParaRPr lang="en-GB" dirty="0"/>
          </a:p>
          <a:p>
            <a:pPr marL="0" indent="0">
              <a:buNone/>
            </a:pPr>
            <a:r>
              <a:rPr lang="en-GB" u="sng" dirty="0">
                <a:hlinkClick r:id="rId6" tooltip="Barrington Moore"/>
              </a:rPr>
              <a:t>Barrington Moore</a:t>
            </a:r>
            <a:endParaRPr lang="en-GB" dirty="0"/>
          </a:p>
          <a:p>
            <a:pPr marL="0" indent="0">
              <a:buNone/>
            </a:pPr>
            <a:r>
              <a:rPr lang="en-GB" dirty="0"/>
              <a:t>In </a:t>
            </a:r>
            <a:r>
              <a:rPr lang="en-GB" i="1" dirty="0"/>
              <a:t>Social Origins of Dictatorship and Democracy: Lord and Peasant in the Making of the Modern World</a:t>
            </a:r>
            <a:r>
              <a:rPr lang="en-GB" dirty="0"/>
              <a:t> (1966) Moore compares revolutions in countries like England, Russia and Japan (among others). His thesis is that mass-led revolutions dispossess the landed elite and result in Communism, and that revolutions by the elite result in Fascism. It is thus only revolutions by the bourgeoisie that result in democratic governance. For the outlier case of India, practices of the Mogul Empire, British Imperial rule and the Caste System are cited.</a:t>
            </a:r>
          </a:p>
          <a:p>
            <a:pPr marL="0" indent="0">
              <a:buNone/>
            </a:pPr>
            <a:r>
              <a:rPr lang="en-GB" u="sng" dirty="0">
                <a:hlinkClick r:id="rId7" tooltip="James C. Scott"/>
              </a:rPr>
              <a:t>James C. Scott</a:t>
            </a:r>
            <a:endParaRPr lang="en-GB" dirty="0"/>
          </a:p>
          <a:p>
            <a:pPr marL="0" indent="0">
              <a:buNone/>
            </a:pPr>
            <a:r>
              <a:rPr lang="en-GB" i="1" dirty="0"/>
              <a:t>The Art of Not Being Governed</a:t>
            </a:r>
          </a:p>
          <a:p>
            <a:pPr marL="0" indent="0">
              <a:buNone/>
            </a:pPr>
            <a:r>
              <a:rPr lang="en-GB" u="sng" dirty="0">
                <a:hlinkClick r:id="rId8" tooltip="Alexis de Tocqueville"/>
              </a:rPr>
              <a:t>Alexis de Tocqueville</a:t>
            </a:r>
            <a:endParaRPr lang="en-GB" dirty="0"/>
          </a:p>
          <a:p>
            <a:pPr marL="0" indent="0">
              <a:buNone/>
            </a:pPr>
            <a:r>
              <a:rPr lang="en-GB" i="1" dirty="0"/>
              <a:t>Democracy in America</a:t>
            </a:r>
            <a:r>
              <a:rPr lang="en-GB" dirty="0"/>
              <a:t> and </a:t>
            </a:r>
            <a:r>
              <a:rPr lang="en-GB" i="1" dirty="0"/>
              <a:t>The Old Regime and the French Revolution</a:t>
            </a:r>
            <a:endParaRPr lang="en-GB" dirty="0"/>
          </a:p>
          <a:p>
            <a:pPr marL="0" indent="0">
              <a:buNone/>
            </a:pPr>
            <a:r>
              <a:rPr lang="en-GB" u="sng" dirty="0">
                <a:hlinkClick r:id="rId9" tooltip="Samuel P. Huntington"/>
              </a:rPr>
              <a:t>Samuel P. Huntington</a:t>
            </a:r>
            <a:endParaRPr lang="en-GB" dirty="0"/>
          </a:p>
          <a:p>
            <a:pPr marL="0" indent="0">
              <a:buNone/>
            </a:pPr>
            <a:r>
              <a:rPr lang="en-GB" i="1" dirty="0"/>
              <a:t>The Third Wave</a:t>
            </a:r>
            <a:r>
              <a:rPr lang="en-GB" dirty="0"/>
              <a:t> and </a:t>
            </a:r>
            <a:r>
              <a:rPr lang="en-GB" i="1" dirty="0"/>
              <a:t>Political Order in Changing Societies</a:t>
            </a:r>
            <a:endParaRPr lang="en-GB" dirty="0"/>
          </a:p>
          <a:p>
            <a:pPr marL="0" indent="0">
              <a:buNone/>
            </a:pPr>
            <a:endParaRPr lang="en-GB" i="1" dirty="0"/>
          </a:p>
          <a:p>
            <a:pPr marL="0" indent="0">
              <a:buNone/>
            </a:pPr>
            <a:endParaRPr lang="en-GB" dirty="0"/>
          </a:p>
          <a:p>
            <a:pPr marL="0" indent="0">
              <a:buNone/>
            </a:pPr>
            <a:endParaRPr lang="en-GB" dirty="0"/>
          </a:p>
        </p:txBody>
      </p:sp>
      <p:sp>
        <p:nvSpPr>
          <p:cNvPr id="5" name="Rectangle 3">
            <a:extLst>
              <a:ext uri="{FF2B5EF4-FFF2-40B4-BE49-F238E27FC236}">
                <a16:creationId xmlns:a16="http://schemas.microsoft.com/office/drawing/2014/main" id="{980E64FA-2D66-4904-B81B-81C4795A140D}"/>
              </a:ext>
            </a:extLst>
          </p:cNvPr>
          <p:cNvSpPr>
            <a:spLocks noChangeArrowheads="1"/>
          </p:cNvSpPr>
          <p:nvPr/>
        </p:nvSpPr>
        <p:spPr bwMode="auto">
          <a:xfrm>
            <a:off x="0" y="-162537"/>
            <a:ext cx="256464" cy="325074"/>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253920" tIns="31740" rIns="0" bIns="1587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4027713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9893E-3F20-4CA8-A5AA-9CEB5654F07E}"/>
              </a:ext>
            </a:extLst>
          </p:cNvPr>
          <p:cNvSpPr>
            <a:spLocks noGrp="1"/>
          </p:cNvSpPr>
          <p:nvPr>
            <p:ph type="title"/>
          </p:nvPr>
        </p:nvSpPr>
        <p:spPr/>
        <p:txBody>
          <a:bodyPr>
            <a:normAutofit/>
          </a:bodyPr>
          <a:lstStyle/>
          <a:p>
            <a:r>
              <a:rPr lang="en-GB" sz="2400" b="1" dirty="0">
                <a:latin typeface="+mn-lt"/>
              </a:rPr>
              <a:t>Notable Works in Comparative Politics</a:t>
            </a:r>
            <a:br>
              <a:rPr lang="en-GB" sz="2400" dirty="0">
                <a:latin typeface="+mn-lt"/>
              </a:rPr>
            </a:br>
            <a:r>
              <a:rPr lang="en-GB" sz="2400" dirty="0">
                <a:latin typeface="+mn-lt"/>
              </a:rPr>
              <a:t>(Some contemporary scholars)</a:t>
            </a:r>
          </a:p>
        </p:txBody>
      </p:sp>
      <p:sp>
        <p:nvSpPr>
          <p:cNvPr id="3" name="Content Placeholder 2">
            <a:extLst>
              <a:ext uri="{FF2B5EF4-FFF2-40B4-BE49-F238E27FC236}">
                <a16:creationId xmlns:a16="http://schemas.microsoft.com/office/drawing/2014/main" id="{B33D1EE0-940E-43F1-902B-47E7ADEE5120}"/>
              </a:ext>
            </a:extLst>
          </p:cNvPr>
          <p:cNvSpPr>
            <a:spLocks noGrp="1"/>
          </p:cNvSpPr>
          <p:nvPr>
            <p:ph idx="1"/>
          </p:nvPr>
        </p:nvSpPr>
        <p:spPr>
          <a:xfrm>
            <a:off x="628650" y="1440873"/>
            <a:ext cx="7886700" cy="4890654"/>
          </a:xfrm>
        </p:spPr>
        <p:txBody>
          <a:bodyPr>
            <a:normAutofit fontScale="55000" lnSpcReduction="20000"/>
          </a:bodyPr>
          <a:lstStyle/>
          <a:p>
            <a:pPr marL="0" indent="0">
              <a:buNone/>
            </a:pPr>
            <a:r>
              <a:rPr lang="en-GB" u="sng" dirty="0" err="1">
                <a:hlinkClick r:id="rId2" tooltip="Arend Lijphart"/>
              </a:rPr>
              <a:t>Arend</a:t>
            </a:r>
            <a:r>
              <a:rPr lang="en-GB" u="sng" dirty="0">
                <a:hlinkClick r:id="rId2" tooltip="Arend Lijphart"/>
              </a:rPr>
              <a:t> </a:t>
            </a:r>
            <a:r>
              <a:rPr lang="en-GB" u="sng" dirty="0" err="1">
                <a:hlinkClick r:id="rId2" tooltip="Arend Lijphart"/>
              </a:rPr>
              <a:t>Lijphart</a:t>
            </a:r>
            <a:endParaRPr lang="en-GB" dirty="0"/>
          </a:p>
          <a:p>
            <a:pPr marL="0" indent="0">
              <a:buNone/>
            </a:pPr>
            <a:r>
              <a:rPr lang="en-GB" i="1" dirty="0"/>
              <a:t>Patterns of Democracy</a:t>
            </a:r>
            <a:r>
              <a:rPr lang="en-GB" dirty="0"/>
              <a:t> (1999)</a:t>
            </a:r>
          </a:p>
          <a:p>
            <a:pPr marL="0" indent="0">
              <a:buNone/>
            </a:pPr>
            <a:r>
              <a:rPr lang="en-GB" u="sng" dirty="0">
                <a:hlinkClick r:id="rId3" tooltip="Juan Linz"/>
              </a:rPr>
              <a:t>Juan Linz</a:t>
            </a:r>
            <a:r>
              <a:rPr lang="en-GB" dirty="0"/>
              <a:t> &amp; </a:t>
            </a:r>
            <a:r>
              <a:rPr lang="en-GB" u="sng" dirty="0">
                <a:hlinkClick r:id="rId4" tooltip="Alfred Stepan"/>
              </a:rPr>
              <a:t>Alfred Stepan</a:t>
            </a:r>
            <a:endParaRPr lang="en-GB" dirty="0"/>
          </a:p>
          <a:p>
            <a:pPr marL="0" indent="0">
              <a:lnSpc>
                <a:spcPct val="120000"/>
              </a:lnSpc>
              <a:buNone/>
            </a:pPr>
            <a:r>
              <a:rPr lang="en-GB" i="1" dirty="0"/>
              <a:t>Problems of Democratic Transition and Consolidation: </a:t>
            </a:r>
          </a:p>
          <a:p>
            <a:pPr marL="0" indent="0">
              <a:buNone/>
            </a:pPr>
            <a:r>
              <a:rPr lang="en-GB" u="sng" dirty="0">
                <a:hlinkClick r:id="rId5" tooltip="Seymour Martin Lipset"/>
              </a:rPr>
              <a:t>Seymour Martin </a:t>
            </a:r>
            <a:r>
              <a:rPr lang="en-GB" u="sng" dirty="0" err="1">
                <a:hlinkClick r:id="rId5" tooltip="Seymour Martin Lipset"/>
              </a:rPr>
              <a:t>Lipset</a:t>
            </a:r>
            <a:endParaRPr lang="en-GB" dirty="0"/>
          </a:p>
          <a:p>
            <a:pPr marL="0" indent="0">
              <a:buNone/>
            </a:pPr>
            <a:r>
              <a:rPr lang="en-GB" i="1" dirty="0"/>
              <a:t>Political Man: The Social Basis of Politics</a:t>
            </a:r>
            <a:r>
              <a:rPr lang="en-GB" dirty="0"/>
              <a:t> (1960)</a:t>
            </a:r>
          </a:p>
          <a:p>
            <a:pPr marL="0" indent="0">
              <a:buNone/>
            </a:pPr>
            <a:r>
              <a:rPr lang="en-GB" u="sng" dirty="0">
                <a:hlinkClick r:id="rId6" tooltip="Pippa Norris"/>
              </a:rPr>
              <a:t>Pippa Norris</a:t>
            </a:r>
            <a:r>
              <a:rPr lang="en-GB" dirty="0"/>
              <a:t>   </a:t>
            </a:r>
            <a:r>
              <a:rPr lang="en-GB" i="1" dirty="0"/>
              <a:t>(photo, right)</a:t>
            </a:r>
          </a:p>
          <a:p>
            <a:pPr marL="0" indent="0">
              <a:buNone/>
            </a:pPr>
            <a:r>
              <a:rPr lang="en-GB" i="1" dirty="0"/>
              <a:t>Critical citizens</a:t>
            </a:r>
            <a:r>
              <a:rPr lang="en-GB" dirty="0"/>
              <a:t> (1999)</a:t>
            </a:r>
          </a:p>
          <a:p>
            <a:pPr marL="0" indent="0">
              <a:buNone/>
            </a:pPr>
            <a:r>
              <a:rPr lang="en-GB" u="sng" dirty="0">
                <a:hlinkClick r:id="rId7" tooltip="Robert D. Putnam"/>
              </a:rPr>
              <a:t>Robert D. Putnam</a:t>
            </a:r>
            <a:endParaRPr lang="en-GB" dirty="0"/>
          </a:p>
          <a:p>
            <a:pPr marL="0" indent="0">
              <a:buNone/>
            </a:pPr>
            <a:r>
              <a:rPr lang="en-GB" i="1" dirty="0"/>
              <a:t>Making Democracy Work</a:t>
            </a:r>
            <a:r>
              <a:rPr lang="en-GB" dirty="0"/>
              <a:t> (1993), a major work assessing why some democratic governments work and other fail, based on the study of the Italian regional governments.</a:t>
            </a:r>
          </a:p>
          <a:p>
            <a:pPr marL="0" indent="0">
              <a:buNone/>
            </a:pPr>
            <a:r>
              <a:rPr lang="en-GB" u="sng" dirty="0">
                <a:hlinkClick r:id="rId8" tooltip="Theda Skocpol"/>
              </a:rPr>
              <a:t>Theda Skocpol</a:t>
            </a:r>
            <a:endParaRPr lang="en-GB" dirty="0"/>
          </a:p>
          <a:p>
            <a:pPr marL="0" indent="0">
              <a:buNone/>
            </a:pPr>
            <a:r>
              <a:rPr lang="en-GB" dirty="0"/>
              <a:t>In </a:t>
            </a:r>
            <a:r>
              <a:rPr lang="en-GB" i="1" dirty="0"/>
              <a:t>States and Social Revolutions: A Comparative Analysis of France, Russia, and China</a:t>
            </a:r>
            <a:r>
              <a:rPr lang="en-GB" dirty="0"/>
              <a:t> Theda Skocpol compares the revolutions of France, Russia and China…a good example of a research conducted according to the Most Different Systems Design.</a:t>
            </a:r>
          </a:p>
          <a:p>
            <a:pPr marL="0" indent="0">
              <a:buNone/>
            </a:pPr>
            <a:r>
              <a:rPr lang="en-GB" u="sng" dirty="0">
                <a:hlinkClick r:id="rId9" tooltip="Giovanni Sartori"/>
              </a:rPr>
              <a:t>Giovanni Sartori</a:t>
            </a:r>
            <a:endParaRPr lang="en-GB" dirty="0"/>
          </a:p>
          <a:p>
            <a:pPr marL="0" indent="0">
              <a:buNone/>
            </a:pPr>
            <a:r>
              <a:rPr lang="en-GB" i="1" dirty="0"/>
              <a:t>Parties and party systems</a:t>
            </a:r>
            <a:r>
              <a:rPr lang="en-GB" dirty="0"/>
              <a:t> </a:t>
            </a:r>
          </a:p>
          <a:p>
            <a:pPr marL="0" indent="0">
              <a:buNone/>
            </a:pPr>
            <a:endParaRPr lang="en-GB" dirty="0"/>
          </a:p>
        </p:txBody>
      </p:sp>
      <p:pic>
        <p:nvPicPr>
          <p:cNvPr id="2050" name="Picture 2">
            <a:extLst>
              <a:ext uri="{FF2B5EF4-FFF2-40B4-BE49-F238E27FC236}">
                <a16:creationId xmlns:a16="http://schemas.microsoft.com/office/drawing/2014/main" id="{AD497DAE-B7C4-4DA8-A765-3A9968FEFD9B}"/>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5777344" y="845128"/>
            <a:ext cx="2022763" cy="30341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91095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81C2B-5231-4B4E-A170-84FF517DF09A}"/>
              </a:ext>
            </a:extLst>
          </p:cNvPr>
          <p:cNvSpPr>
            <a:spLocks noGrp="1"/>
          </p:cNvSpPr>
          <p:nvPr>
            <p:ph type="title"/>
          </p:nvPr>
        </p:nvSpPr>
        <p:spPr/>
        <p:txBody>
          <a:bodyPr/>
          <a:lstStyle/>
          <a:p>
            <a:r>
              <a:rPr lang="en-GB" b="1" dirty="0">
                <a:latin typeface="+mn-lt"/>
              </a:rPr>
              <a:t>…and I would add  </a:t>
            </a:r>
          </a:p>
        </p:txBody>
      </p:sp>
      <p:sp>
        <p:nvSpPr>
          <p:cNvPr id="3" name="Content Placeholder 2">
            <a:extLst>
              <a:ext uri="{FF2B5EF4-FFF2-40B4-BE49-F238E27FC236}">
                <a16:creationId xmlns:a16="http://schemas.microsoft.com/office/drawing/2014/main" id="{6BCAAA71-9958-48B3-BAC9-ED9604694275}"/>
              </a:ext>
            </a:extLst>
          </p:cNvPr>
          <p:cNvSpPr>
            <a:spLocks noGrp="1"/>
          </p:cNvSpPr>
          <p:nvPr>
            <p:ph idx="1"/>
          </p:nvPr>
        </p:nvSpPr>
        <p:spPr>
          <a:xfrm>
            <a:off x="628650" y="1496291"/>
            <a:ext cx="7886700" cy="4680672"/>
          </a:xfrm>
        </p:spPr>
        <p:txBody>
          <a:bodyPr>
            <a:normAutofit fontScale="70000" lnSpcReduction="20000"/>
          </a:bodyPr>
          <a:lstStyle/>
          <a:p>
            <a:r>
              <a:rPr lang="en-GB" dirty="0"/>
              <a:t>Tyler </a:t>
            </a:r>
            <a:r>
              <a:rPr lang="en-GB" dirty="0" err="1"/>
              <a:t>Dickovick</a:t>
            </a:r>
            <a:r>
              <a:rPr lang="en-GB" dirty="0"/>
              <a:t> and Jonathan Eastwood</a:t>
            </a:r>
          </a:p>
          <a:p>
            <a:r>
              <a:rPr lang="en-GB" dirty="0" err="1"/>
              <a:t>Lichbach</a:t>
            </a:r>
            <a:r>
              <a:rPr lang="en-GB" dirty="0"/>
              <a:t> and Zuckerman</a:t>
            </a:r>
          </a:p>
          <a:p>
            <a:r>
              <a:rPr lang="en-GB" dirty="0"/>
              <a:t>Ronald Inglehart </a:t>
            </a:r>
          </a:p>
          <a:p>
            <a:r>
              <a:rPr lang="en-GB" dirty="0"/>
              <a:t>Peter Mair </a:t>
            </a:r>
          </a:p>
          <a:p>
            <a:r>
              <a:rPr lang="en-GB" dirty="0"/>
              <a:t>Richard Rose</a:t>
            </a:r>
          </a:p>
          <a:p>
            <a:pPr marL="0" indent="0">
              <a:buNone/>
            </a:pPr>
            <a:r>
              <a:rPr lang="en-GB" dirty="0"/>
              <a:t>and…more broadly: </a:t>
            </a:r>
          </a:p>
          <a:p>
            <a:r>
              <a:rPr lang="en-GB" dirty="0"/>
              <a:t>Stiglitz, Hutton (on globalisation)</a:t>
            </a:r>
          </a:p>
          <a:p>
            <a:r>
              <a:rPr lang="en-GB" dirty="0"/>
              <a:t>Elinor Ostrom (on the commons)</a:t>
            </a:r>
          </a:p>
          <a:p>
            <a:r>
              <a:rPr lang="en-GB" dirty="0"/>
              <a:t>Mariana </a:t>
            </a:r>
            <a:r>
              <a:rPr lang="en-GB" dirty="0" err="1"/>
              <a:t>Mazzucato</a:t>
            </a:r>
            <a:r>
              <a:rPr lang="en-GB" dirty="0"/>
              <a:t> (on Public Purpose)</a:t>
            </a:r>
          </a:p>
          <a:p>
            <a:r>
              <a:rPr lang="en-GB" dirty="0"/>
              <a:t>Esther </a:t>
            </a:r>
            <a:r>
              <a:rPr lang="en-GB" dirty="0" err="1"/>
              <a:t>Duflo</a:t>
            </a:r>
            <a:r>
              <a:rPr lang="en-GB" dirty="0"/>
              <a:t> on Poverty</a:t>
            </a:r>
          </a:p>
          <a:p>
            <a:r>
              <a:rPr lang="en-GB" dirty="0"/>
              <a:t>Milanovic on Inequality</a:t>
            </a:r>
          </a:p>
          <a:p>
            <a:r>
              <a:rPr lang="en-GB" dirty="0"/>
              <a:t>Keane on Democracy</a:t>
            </a:r>
          </a:p>
          <a:p>
            <a:pPr marL="0" indent="0">
              <a:buNone/>
            </a:pPr>
            <a:r>
              <a:rPr lang="en-GB" b="1" i="1" dirty="0"/>
              <a:t>and a commentary on Comparative Politics and recruitment for the State Department, Diplomatic Service, </a:t>
            </a:r>
            <a:r>
              <a:rPr lang="en-GB" b="1" i="1" dirty="0" err="1"/>
              <a:t>Defense</a:t>
            </a:r>
            <a:r>
              <a:rPr lang="en-GB" b="1" i="1" dirty="0"/>
              <a:t>, Security apparatus etc.</a:t>
            </a:r>
          </a:p>
          <a:p>
            <a:pPr marL="0" indent="0">
              <a:buNone/>
            </a:pPr>
            <a:endParaRPr lang="en-GB" b="1" i="1" dirty="0"/>
          </a:p>
          <a:p>
            <a:pPr marL="0" indent="0">
              <a:buNone/>
            </a:pPr>
            <a:endParaRPr lang="en-GB" dirty="0"/>
          </a:p>
        </p:txBody>
      </p:sp>
      <p:pic>
        <p:nvPicPr>
          <p:cNvPr id="4098" name="Picture 2" descr="Image result for the life and death of democracy">
            <a:extLst>
              <a:ext uri="{FF2B5EF4-FFF2-40B4-BE49-F238E27FC236}">
                <a16:creationId xmlns:a16="http://schemas.microsoft.com/office/drawing/2014/main" id="{C259A99C-62B5-4D7B-AFD1-491BA2CB54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401915" y="847290"/>
            <a:ext cx="2840242" cy="4306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91895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70D63B-52C2-4876-BF67-1639AEA99F83}"/>
              </a:ext>
            </a:extLst>
          </p:cNvPr>
          <p:cNvSpPr>
            <a:spLocks noGrp="1"/>
          </p:cNvSpPr>
          <p:nvPr>
            <p:ph type="title"/>
          </p:nvPr>
        </p:nvSpPr>
        <p:spPr/>
        <p:txBody>
          <a:bodyPr/>
          <a:lstStyle/>
          <a:p>
            <a:r>
              <a:rPr lang="en-GB" b="1" dirty="0">
                <a:latin typeface="+mn-lt"/>
              </a:rPr>
              <a:t>Case Studies: Democratisation</a:t>
            </a:r>
            <a:br>
              <a:rPr lang="en-GB" b="1" dirty="0">
                <a:latin typeface="+mn-lt"/>
              </a:rPr>
            </a:br>
            <a:r>
              <a:rPr lang="en-GB" b="1" dirty="0">
                <a:latin typeface="+mn-lt"/>
              </a:rPr>
              <a:t>and Regime Change</a:t>
            </a:r>
          </a:p>
        </p:txBody>
      </p:sp>
      <p:sp>
        <p:nvSpPr>
          <p:cNvPr id="3" name="Content Placeholder 2">
            <a:extLst>
              <a:ext uri="{FF2B5EF4-FFF2-40B4-BE49-F238E27FC236}">
                <a16:creationId xmlns:a16="http://schemas.microsoft.com/office/drawing/2014/main" id="{C38D9579-4ED6-420E-BB67-F991E4CBB825}"/>
              </a:ext>
            </a:extLst>
          </p:cNvPr>
          <p:cNvSpPr>
            <a:spLocks noGrp="1"/>
          </p:cNvSpPr>
          <p:nvPr>
            <p:ph idx="1"/>
          </p:nvPr>
        </p:nvSpPr>
        <p:spPr/>
        <p:txBody>
          <a:bodyPr>
            <a:normAutofit fontScale="92500" lnSpcReduction="20000"/>
          </a:bodyPr>
          <a:lstStyle/>
          <a:p>
            <a:r>
              <a:rPr lang="en-GB" b="1" dirty="0"/>
              <a:t>1945: Germany and Japan</a:t>
            </a:r>
          </a:p>
          <a:p>
            <a:r>
              <a:rPr lang="en-GB" b="1" dirty="0"/>
              <a:t>2001/2003: Afghanistan and Iraq</a:t>
            </a:r>
          </a:p>
          <a:p>
            <a:pPr marL="0" indent="0">
              <a:buNone/>
            </a:pPr>
            <a:endParaRPr lang="en-GB" b="1" dirty="0"/>
          </a:p>
          <a:p>
            <a:pPr marL="0" indent="0">
              <a:buNone/>
            </a:pPr>
            <a:endParaRPr lang="en-GB" b="1" dirty="0"/>
          </a:p>
          <a:p>
            <a:r>
              <a:rPr lang="en-GB" b="1" dirty="0"/>
              <a:t>Chile 1973</a:t>
            </a:r>
          </a:p>
          <a:p>
            <a:r>
              <a:rPr lang="en-GB" b="1" dirty="0"/>
              <a:t>Venezuela 2019</a:t>
            </a:r>
          </a:p>
          <a:p>
            <a:pPr marL="0" indent="0">
              <a:buNone/>
            </a:pPr>
            <a:endParaRPr lang="en-GB" dirty="0"/>
          </a:p>
          <a:p>
            <a:pPr marL="0" indent="0">
              <a:buNone/>
            </a:pPr>
            <a:r>
              <a:rPr lang="en-GB" dirty="0"/>
              <a:t>Key importance of US links with                                  military leaderships internationally</a:t>
            </a:r>
          </a:p>
          <a:p>
            <a:pPr marL="0" indent="0">
              <a:buNone/>
            </a:pPr>
            <a:r>
              <a:rPr lang="en-GB" sz="3300" b="1" dirty="0"/>
              <a:t>Comparative Politics, Academia and </a:t>
            </a:r>
            <a:r>
              <a:rPr lang="en-GB" sz="3300" b="1" i="1" dirty="0"/>
              <a:t>realpolitik: </a:t>
            </a:r>
            <a:r>
              <a:rPr lang="en-GB" sz="3300" b="1" dirty="0"/>
              <a:t>keep your wits about you!</a:t>
            </a:r>
          </a:p>
        </p:txBody>
      </p:sp>
      <p:pic>
        <p:nvPicPr>
          <p:cNvPr id="3074" name="Picture 2" descr="See the source image">
            <a:extLst>
              <a:ext uri="{FF2B5EF4-FFF2-40B4-BE49-F238E27FC236}">
                <a16:creationId xmlns:a16="http://schemas.microsoft.com/office/drawing/2014/main" id="{B69ECB28-7A06-4087-9363-CC275F0DE71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624820" y="1027907"/>
            <a:ext cx="3001366" cy="240109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59DA4A3A-1A77-4986-BA4B-A8B5261E23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01615" y="3568831"/>
            <a:ext cx="2624571" cy="1709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365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C2D09A-67F7-4DD4-9F0F-6A77FF8FE5E1}"/>
              </a:ext>
            </a:extLst>
          </p:cNvPr>
          <p:cNvSpPr>
            <a:spLocks noGrp="1"/>
          </p:cNvSpPr>
          <p:nvPr>
            <p:ph type="title"/>
          </p:nvPr>
        </p:nvSpPr>
        <p:spPr/>
        <p:txBody>
          <a:bodyPr/>
          <a:lstStyle/>
          <a:p>
            <a:r>
              <a:rPr lang="en-GB" b="1" dirty="0">
                <a:latin typeface="+mn-lt"/>
              </a:rPr>
              <a:t>Chile 1970-73</a:t>
            </a:r>
            <a:br>
              <a:rPr lang="en-GB" b="1" dirty="0">
                <a:latin typeface="+mn-lt"/>
              </a:rPr>
            </a:br>
            <a:r>
              <a:rPr lang="en-GB" sz="2800" b="1" dirty="0">
                <a:latin typeface="+mn-lt"/>
              </a:rPr>
              <a:t>Limits of Democracy?</a:t>
            </a:r>
          </a:p>
        </p:txBody>
      </p:sp>
      <p:pic>
        <p:nvPicPr>
          <p:cNvPr id="5122" name="Picture 2" descr="Image result for Church Committee Report on Covert Action in Chile">
            <a:extLst>
              <a:ext uri="{FF2B5EF4-FFF2-40B4-BE49-F238E27FC236}">
                <a16:creationId xmlns:a16="http://schemas.microsoft.com/office/drawing/2014/main" id="{D3ABC951-7F7D-4E74-AE14-232892971A4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408775" y="167132"/>
            <a:ext cx="4106575" cy="6523736"/>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pinochet">
            <a:extLst>
              <a:ext uri="{FF2B5EF4-FFF2-40B4-BE49-F238E27FC236}">
                <a16:creationId xmlns:a16="http://schemas.microsoft.com/office/drawing/2014/main" id="{C954D6BC-2B7D-4483-9C20-3E56D3A113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5742" y="1625855"/>
            <a:ext cx="3435313" cy="43637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673920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196</TotalTime>
  <Words>228</Words>
  <Application>Microsoft Office PowerPoint</Application>
  <PresentationFormat>On-screen Show (4:3)</PresentationFormat>
  <Paragraphs>105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HPAN5003/6003 Contemporary Issues in Comparative Politics Lecture 1: Introduction and Overview</vt:lpstr>
      <vt:lpstr>HPAN5003/6003 Contemporary Issues in Comparative Politics Lecture 1: Introduction and Overview</vt:lpstr>
      <vt:lpstr>HPAN5003/6003 Contemporary Issues in Comparative Politics Reading List</vt:lpstr>
      <vt:lpstr>Our working definition  of Comparative Politics</vt:lpstr>
      <vt:lpstr>  Rapid research [Source: Wikipedia – and how to use it]  What is Comparative Politics – and who does it?  Substantive areas of research in comparative politics  </vt:lpstr>
      <vt:lpstr> Notable Works in Comparative Politics [Source: Wikipedia]   </vt:lpstr>
      <vt:lpstr>Notable Works in Comparative Politics (Some contemporary scholars)</vt:lpstr>
      <vt:lpstr>…and I would add  </vt:lpstr>
      <vt:lpstr>Case Studies: Democratisation and Regime Change</vt:lpstr>
      <vt:lpstr>Chile 1970-73 Limits of Democracy?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HPAN5003/6003 Contemporary Issues in Comparative Politics Lecture 1: Introduction and Overview</dc:title>
  <dc:creator>Andy Bevan</dc:creator>
  <cp:lastModifiedBy>Andy Bevan</cp:lastModifiedBy>
  <cp:revision>31</cp:revision>
  <dcterms:created xsi:type="dcterms:W3CDTF">2020-03-26T12:00:56Z</dcterms:created>
  <dcterms:modified xsi:type="dcterms:W3CDTF">2020-05-06T07:12:45Z</dcterms:modified>
</cp:coreProperties>
</file>