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9" r:id="rId4"/>
    <p:sldId id="260" r:id="rId5"/>
    <p:sldId id="261" r:id="rId6"/>
    <p:sldId id="262" r:id="rId7"/>
    <p:sldId id="263" r:id="rId8"/>
    <p:sldId id="264" r:id="rId9"/>
    <p:sldId id="265" r:id="rId10"/>
    <p:sldId id="269" r:id="rId11"/>
    <p:sldId id="267" r:id="rId12"/>
    <p:sldId id="266" r:id="rId13"/>
    <p:sldId id="268" r:id="rId14"/>
    <p:sldId id="258"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546"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DADDDEB1-57BC-4623-B40B-525724A73EFB}" type="datetimeFigureOut">
              <a:rPr lang="en-GB" smtClean="0"/>
              <a:t>23/03/2015</a:t>
            </a:fld>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36BBAA1F-4773-4DD6-AFE5-9B08FA600FEA}"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DADDDEB1-57BC-4623-B40B-525724A73EFB}" type="datetimeFigureOut">
              <a:rPr lang="en-GB" smtClean="0"/>
              <a:t>23/03/2015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6BBAA1F-4773-4DD6-AFE5-9B08FA600FEA}"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DADDDEB1-57BC-4623-B40B-525724A73EFB}" type="datetimeFigureOut">
              <a:rPr lang="en-GB" smtClean="0"/>
              <a:t>23/03/2015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6BBAA1F-4773-4DD6-AFE5-9B08FA600FEA}"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DADDDEB1-57BC-4623-B40B-525724A73EFB}" type="datetimeFigureOut">
              <a:rPr lang="en-GB" smtClean="0"/>
              <a:t>23/03/2015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6BBAA1F-4773-4DD6-AFE5-9B08FA600FEA}"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DADDDEB1-57BC-4623-B40B-525724A73EFB}" type="datetimeFigureOut">
              <a:rPr lang="en-GB" smtClean="0"/>
              <a:t>23/03/2015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6BBAA1F-4773-4DD6-AFE5-9B08FA600FEA}"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DADDDEB1-57BC-4623-B40B-525724A73EFB}" type="datetimeFigureOut">
              <a:rPr lang="en-GB" smtClean="0"/>
              <a:t>23/03/2015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6BBAA1F-4773-4DD6-AFE5-9B08FA600FEA}"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ADDDEB1-57BC-4623-B40B-525724A73EFB}" type="datetimeFigureOut">
              <a:rPr lang="en-GB" smtClean="0"/>
              <a:t>23/03/2015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6BBAA1F-4773-4DD6-AFE5-9B08FA600FEA}"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DADDDEB1-57BC-4623-B40B-525724A73EFB}" type="datetimeFigureOut">
              <a:rPr lang="en-GB" smtClean="0"/>
              <a:t>23/03/2015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6BBAA1F-4773-4DD6-AFE5-9B08FA600FEA}"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DADDDEB1-57BC-4623-B40B-525724A73EFB}" type="datetimeFigureOut">
              <a:rPr lang="en-GB" smtClean="0"/>
              <a:t>23/03/2015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077200" y="6356350"/>
            <a:ext cx="609600" cy="365125"/>
          </a:xfrm>
        </p:spPr>
        <p:txBody>
          <a:bodyPr/>
          <a:lstStyle/>
          <a:p>
            <a:fld id="{36BBAA1F-4773-4DD6-AFE5-9B08FA600FEA}" type="slidenum">
              <a:rPr lang="en-GB" smtClean="0"/>
              <a:t>‹#›</a:t>
            </a:fld>
            <a:endParaRPr lang="en-GB"/>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DADDDEB1-57BC-4623-B40B-525724A73EFB}" type="datetimeFigureOut">
              <a:rPr lang="en-GB" smtClean="0"/>
              <a:t>23/03/2015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6BBAA1F-4773-4DD6-AFE5-9B08FA600FEA}"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DADDDEB1-57BC-4623-B40B-525724A73EFB}" type="datetimeFigureOut">
              <a:rPr lang="en-GB" smtClean="0"/>
              <a:t>23/03/2015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6BBAA1F-4773-4DD6-AFE5-9B08FA600FEA}"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DADDDEB1-57BC-4623-B40B-525724A73EFB}" type="datetimeFigureOut">
              <a:rPr lang="en-GB" smtClean="0"/>
              <a:t>23/03/2015</a:t>
            </a:fld>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36BBAA1F-4773-4DD6-AFE5-9B08FA600FEA}" type="slidenum">
              <a:rPr lang="en-GB" smtClean="0"/>
              <a:t>‹#›</a:t>
            </a:fld>
            <a:endParaRPr lang="en-GB"/>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www.ted.com/talks/bill_davenhall_your_health_depends_on_where_you_live"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Health Issues</a:t>
            </a:r>
            <a:endParaRPr lang="en-GB" dirty="0"/>
          </a:p>
        </p:txBody>
      </p:sp>
      <p:sp>
        <p:nvSpPr>
          <p:cNvPr id="3" name="Subtitle 2"/>
          <p:cNvSpPr>
            <a:spLocks noGrp="1"/>
          </p:cNvSpPr>
          <p:nvPr>
            <p:ph type="subTitle" idx="1"/>
          </p:nvPr>
        </p:nvSpPr>
        <p:spPr/>
        <p:txBody>
          <a:bodyPr/>
          <a:lstStyle/>
          <a:p>
            <a:r>
              <a:rPr lang="en-GB" dirty="0" smtClean="0"/>
              <a:t>Young People</a:t>
            </a:r>
            <a:endParaRPr lang="en-GB" dirty="0"/>
          </a:p>
        </p:txBody>
      </p:sp>
    </p:spTree>
    <p:extLst>
      <p:ext uri="{BB962C8B-B14F-4D97-AF65-F5344CB8AC3E}">
        <p14:creationId xmlns:p14="http://schemas.microsoft.com/office/powerpoint/2010/main" val="393722183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4624"/>
            <a:ext cx="8229600" cy="1143000"/>
          </a:xfrm>
        </p:spPr>
        <p:txBody>
          <a:bodyPr/>
          <a:lstStyle/>
          <a:p>
            <a:r>
              <a:rPr lang="en-GB" dirty="0" smtClean="0"/>
              <a:t>What are issues?</a:t>
            </a:r>
            <a:endParaRPr lang="en-GB" dirty="0"/>
          </a:p>
        </p:txBody>
      </p:sp>
      <p:sp>
        <p:nvSpPr>
          <p:cNvPr id="3" name="Content Placeholder 2"/>
          <p:cNvSpPr>
            <a:spLocks noGrp="1"/>
          </p:cNvSpPr>
          <p:nvPr>
            <p:ph idx="1"/>
          </p:nvPr>
        </p:nvSpPr>
        <p:spPr>
          <a:xfrm>
            <a:off x="457200" y="1484784"/>
            <a:ext cx="8229600" cy="5040560"/>
          </a:xfrm>
        </p:spPr>
        <p:txBody>
          <a:bodyPr>
            <a:normAutofit/>
          </a:bodyPr>
          <a:lstStyle/>
          <a:p>
            <a:pPr marL="0" indent="0">
              <a:buNone/>
            </a:pPr>
            <a:r>
              <a:rPr lang="en-GB" sz="3600" dirty="0" smtClean="0"/>
              <a:t>Issues have been defined as:</a:t>
            </a:r>
          </a:p>
          <a:p>
            <a:pPr marL="0" indent="0">
              <a:buNone/>
            </a:pPr>
            <a:endParaRPr lang="en-GB" sz="2400" dirty="0" smtClean="0"/>
          </a:p>
          <a:p>
            <a:pPr marL="0" indent="0">
              <a:buNone/>
            </a:pPr>
            <a:r>
              <a:rPr lang="en-GB" sz="6000" dirty="0" smtClean="0"/>
              <a:t>‘an important topic for debate or resolution’ (Pearsall, 2002, </a:t>
            </a:r>
            <a:r>
              <a:rPr lang="en-GB" sz="6000" dirty="0" err="1" smtClean="0"/>
              <a:t>pg</a:t>
            </a:r>
            <a:r>
              <a:rPr lang="en-GB" sz="6000" dirty="0" smtClean="0"/>
              <a:t> 751)</a:t>
            </a:r>
            <a:endParaRPr lang="en-GB" sz="6000" dirty="0"/>
          </a:p>
        </p:txBody>
      </p:sp>
    </p:spTree>
    <p:extLst>
      <p:ext uri="{BB962C8B-B14F-4D97-AF65-F5344CB8AC3E}">
        <p14:creationId xmlns:p14="http://schemas.microsoft.com/office/powerpoint/2010/main" val="338846816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2656"/>
            <a:ext cx="8229600" cy="1143000"/>
          </a:xfrm>
        </p:spPr>
        <p:txBody>
          <a:bodyPr/>
          <a:lstStyle/>
          <a:p>
            <a:r>
              <a:rPr lang="en-GB" dirty="0" smtClean="0"/>
              <a:t>What is health?</a:t>
            </a:r>
            <a:endParaRPr lang="en-GB" dirty="0"/>
          </a:p>
        </p:txBody>
      </p:sp>
      <p:sp>
        <p:nvSpPr>
          <p:cNvPr id="3" name="Content Placeholder 2"/>
          <p:cNvSpPr>
            <a:spLocks noGrp="1"/>
          </p:cNvSpPr>
          <p:nvPr>
            <p:ph idx="1"/>
          </p:nvPr>
        </p:nvSpPr>
        <p:spPr/>
        <p:txBody>
          <a:bodyPr>
            <a:normAutofit/>
          </a:bodyPr>
          <a:lstStyle/>
          <a:p>
            <a:pPr marL="0" indent="0">
              <a:buNone/>
            </a:pPr>
            <a:r>
              <a:rPr lang="en-GB" sz="4400" dirty="0" smtClean="0"/>
              <a:t>A state of complete physical, mental and social well-being and not merely the absence of disease or infirmity (World Health Organisation, 1946, p100).</a:t>
            </a:r>
          </a:p>
        </p:txBody>
      </p:sp>
    </p:spTree>
    <p:extLst>
      <p:ext uri="{BB962C8B-B14F-4D97-AF65-F5344CB8AC3E}">
        <p14:creationId xmlns:p14="http://schemas.microsoft.com/office/powerpoint/2010/main" val="182014237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is the importance of Health?</a:t>
            </a:r>
            <a:endParaRPr lang="en-GB" dirty="0"/>
          </a:p>
        </p:txBody>
      </p:sp>
      <p:sp>
        <p:nvSpPr>
          <p:cNvPr id="3" name="Content Placeholder 2"/>
          <p:cNvSpPr>
            <a:spLocks noGrp="1"/>
          </p:cNvSpPr>
          <p:nvPr>
            <p:ph idx="1"/>
          </p:nvPr>
        </p:nvSpPr>
        <p:spPr>
          <a:xfrm>
            <a:off x="457200" y="2276872"/>
            <a:ext cx="8229600" cy="4047728"/>
          </a:xfrm>
        </p:spPr>
        <p:txBody>
          <a:bodyPr>
            <a:normAutofit/>
          </a:bodyPr>
          <a:lstStyle/>
          <a:p>
            <a:r>
              <a:rPr lang="en-GB" sz="3600" dirty="0" smtClean="0"/>
              <a:t>To the individual</a:t>
            </a:r>
          </a:p>
          <a:p>
            <a:r>
              <a:rPr lang="en-GB" sz="3600" dirty="0" smtClean="0"/>
              <a:t>To friends</a:t>
            </a:r>
          </a:p>
          <a:p>
            <a:r>
              <a:rPr lang="en-GB" sz="3600" dirty="0" smtClean="0"/>
              <a:t>To family</a:t>
            </a:r>
          </a:p>
          <a:p>
            <a:r>
              <a:rPr lang="en-GB" sz="3600" dirty="0" smtClean="0"/>
              <a:t>To the community</a:t>
            </a:r>
          </a:p>
          <a:p>
            <a:r>
              <a:rPr lang="en-GB" sz="3600" dirty="0" smtClean="0"/>
              <a:t>To society</a:t>
            </a:r>
            <a:endParaRPr lang="en-GB" sz="3600" dirty="0"/>
          </a:p>
        </p:txBody>
      </p:sp>
    </p:spTree>
    <p:extLst>
      <p:ext uri="{BB962C8B-B14F-4D97-AF65-F5344CB8AC3E}">
        <p14:creationId xmlns:p14="http://schemas.microsoft.com/office/powerpoint/2010/main" val="22635070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8229600" cy="1143000"/>
          </a:xfrm>
        </p:spPr>
        <p:txBody>
          <a:bodyPr>
            <a:normAutofit/>
          </a:bodyPr>
          <a:lstStyle/>
          <a:p>
            <a:r>
              <a:rPr lang="en-GB" dirty="0" smtClean="0"/>
              <a:t>Using observation</a:t>
            </a:r>
            <a:endParaRPr lang="en-GB" dirty="0"/>
          </a:p>
        </p:txBody>
      </p:sp>
      <p:sp>
        <p:nvSpPr>
          <p:cNvPr id="3" name="Content Placeholder 2"/>
          <p:cNvSpPr>
            <a:spLocks noGrp="1"/>
          </p:cNvSpPr>
          <p:nvPr>
            <p:ph idx="1"/>
          </p:nvPr>
        </p:nvSpPr>
        <p:spPr/>
        <p:txBody>
          <a:bodyPr/>
          <a:lstStyle/>
          <a:p>
            <a:pPr marL="0" indent="0">
              <a:buNone/>
            </a:pPr>
            <a:r>
              <a:rPr lang="en-GB" sz="6000" dirty="0"/>
              <a:t>What </a:t>
            </a:r>
            <a:r>
              <a:rPr lang="en-GB" sz="6000" dirty="0" smtClean="0"/>
              <a:t>do </a:t>
            </a:r>
            <a:r>
              <a:rPr lang="en-GB" sz="6000" dirty="0"/>
              <a:t>we see in young people that impacts on their health?</a:t>
            </a:r>
          </a:p>
          <a:p>
            <a:endParaRPr lang="en-GB" dirty="0"/>
          </a:p>
        </p:txBody>
      </p:sp>
    </p:spTree>
    <p:extLst>
      <p:ext uri="{BB962C8B-B14F-4D97-AF65-F5344CB8AC3E}">
        <p14:creationId xmlns:p14="http://schemas.microsoft.com/office/powerpoint/2010/main" val="165336206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Links to literature</a:t>
            </a:r>
            <a:endParaRPr lang="en-GB" dirty="0"/>
          </a:p>
        </p:txBody>
      </p:sp>
      <p:sp>
        <p:nvSpPr>
          <p:cNvPr id="3" name="Content Placeholder 2"/>
          <p:cNvSpPr>
            <a:spLocks noGrp="1"/>
          </p:cNvSpPr>
          <p:nvPr>
            <p:ph idx="1"/>
          </p:nvPr>
        </p:nvSpPr>
        <p:spPr>
          <a:xfrm>
            <a:off x="467544" y="2204864"/>
            <a:ext cx="8229600" cy="4389120"/>
          </a:xfrm>
        </p:spPr>
        <p:txBody>
          <a:bodyPr/>
          <a:lstStyle/>
          <a:p>
            <a:r>
              <a:rPr lang="en-GB" sz="3200" dirty="0"/>
              <a:t>F</a:t>
            </a:r>
            <a:r>
              <a:rPr lang="en-GB" sz="3200" dirty="0" smtClean="0"/>
              <a:t>actors known to influence the health of young people</a:t>
            </a:r>
          </a:p>
          <a:p>
            <a:pPr lvl="1"/>
            <a:r>
              <a:rPr lang="en-GB" sz="3200" dirty="0" smtClean="0"/>
              <a:t>Parents behaviour</a:t>
            </a:r>
          </a:p>
          <a:p>
            <a:pPr lvl="1"/>
            <a:r>
              <a:rPr lang="en-GB" sz="3200" dirty="0" smtClean="0"/>
              <a:t>Economic poverty</a:t>
            </a:r>
          </a:p>
          <a:p>
            <a:pPr lvl="1"/>
            <a:r>
              <a:rPr lang="en-GB" sz="3200" dirty="0" smtClean="0"/>
              <a:t>Housing</a:t>
            </a:r>
          </a:p>
          <a:p>
            <a:pPr lvl="1"/>
            <a:r>
              <a:rPr lang="en-GB" sz="3200" dirty="0" smtClean="0"/>
              <a:t>Where young people live</a:t>
            </a:r>
          </a:p>
          <a:p>
            <a:pPr marL="393192" lvl="1" indent="0" algn="r">
              <a:buNone/>
            </a:pPr>
            <a:r>
              <a:rPr lang="en-GB" dirty="0" smtClean="0"/>
              <a:t>(Piper, 2008, 8)</a:t>
            </a:r>
            <a:endParaRPr lang="en-GB" dirty="0"/>
          </a:p>
        </p:txBody>
      </p:sp>
    </p:spTree>
    <p:extLst>
      <p:ext uri="{BB962C8B-B14F-4D97-AF65-F5344CB8AC3E}">
        <p14:creationId xmlns:p14="http://schemas.microsoft.com/office/powerpoint/2010/main" val="169093225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76672"/>
            <a:ext cx="8229600" cy="1143000"/>
          </a:xfrm>
        </p:spPr>
        <p:txBody>
          <a:bodyPr/>
          <a:lstStyle/>
          <a:p>
            <a:r>
              <a:rPr lang="en-GB" dirty="0" smtClean="0"/>
              <a:t>Exploring Health</a:t>
            </a:r>
            <a:endParaRPr lang="en-GB" dirty="0"/>
          </a:p>
        </p:txBody>
      </p:sp>
      <p:sp>
        <p:nvSpPr>
          <p:cNvPr id="3" name="Content Placeholder 2"/>
          <p:cNvSpPr>
            <a:spLocks noGrp="1"/>
          </p:cNvSpPr>
          <p:nvPr>
            <p:ph idx="1"/>
          </p:nvPr>
        </p:nvSpPr>
        <p:spPr/>
        <p:txBody>
          <a:bodyPr/>
          <a:lstStyle/>
          <a:p>
            <a:pPr marL="0" indent="0">
              <a:buNone/>
            </a:pPr>
            <a:r>
              <a:rPr lang="en-GB" dirty="0" smtClean="0"/>
              <a:t>There are many but lets look at two main ways of analysing health:</a:t>
            </a:r>
          </a:p>
          <a:p>
            <a:pPr marL="0" indent="0">
              <a:buNone/>
            </a:pPr>
            <a:endParaRPr lang="en-GB" dirty="0" smtClean="0"/>
          </a:p>
          <a:p>
            <a:pPr marL="514350" indent="-514350">
              <a:buAutoNum type="arabicPeriod"/>
            </a:pPr>
            <a:r>
              <a:rPr lang="en-GB" i="1" dirty="0" smtClean="0"/>
              <a:t>Life course theory</a:t>
            </a:r>
            <a:r>
              <a:rPr lang="en-GB" dirty="0" smtClean="0"/>
              <a:t>, used to explore the ways in which adults health is shaped by their development during the time in the womb and in the early years</a:t>
            </a:r>
          </a:p>
          <a:p>
            <a:pPr marL="514350" indent="-514350">
              <a:buAutoNum type="arabicPeriod"/>
            </a:pPr>
            <a:r>
              <a:rPr lang="en-GB" i="1" dirty="0"/>
              <a:t>S</a:t>
            </a:r>
            <a:r>
              <a:rPr lang="en-GB" i="1" dirty="0" smtClean="0"/>
              <a:t>ocial determinants of health theory</a:t>
            </a:r>
            <a:r>
              <a:rPr lang="en-GB" dirty="0" smtClean="0"/>
              <a:t>, includes the influences on health and wellbeing, dependent on the social factors acting on the individual.</a:t>
            </a:r>
          </a:p>
          <a:p>
            <a:pPr marL="0" indent="0">
              <a:buNone/>
            </a:pPr>
            <a:r>
              <a:rPr lang="en-GB" dirty="0" smtClean="0"/>
              <a:t> </a:t>
            </a:r>
            <a:endParaRPr lang="en-GB" dirty="0"/>
          </a:p>
        </p:txBody>
      </p:sp>
    </p:spTree>
    <p:extLst>
      <p:ext uri="{BB962C8B-B14F-4D97-AF65-F5344CB8AC3E}">
        <p14:creationId xmlns:p14="http://schemas.microsoft.com/office/powerpoint/2010/main" val="162980149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76672"/>
            <a:ext cx="8229600" cy="1143000"/>
          </a:xfrm>
        </p:spPr>
        <p:txBody>
          <a:bodyPr/>
          <a:lstStyle/>
          <a:p>
            <a:r>
              <a:rPr lang="en-GB" dirty="0" smtClean="0"/>
              <a:t>What is the evidence</a:t>
            </a:r>
            <a:endParaRPr lang="en-GB" dirty="0"/>
          </a:p>
        </p:txBody>
      </p:sp>
      <p:sp>
        <p:nvSpPr>
          <p:cNvPr id="3" name="Content Placeholder 2"/>
          <p:cNvSpPr>
            <a:spLocks noGrp="1"/>
          </p:cNvSpPr>
          <p:nvPr>
            <p:ph idx="1"/>
          </p:nvPr>
        </p:nvSpPr>
        <p:spPr/>
        <p:txBody>
          <a:bodyPr>
            <a:normAutofit fontScale="92500" lnSpcReduction="20000"/>
          </a:bodyPr>
          <a:lstStyle/>
          <a:p>
            <a:pPr marL="514350" indent="-514350">
              <a:buAutoNum type="arabicPeriod"/>
            </a:pPr>
            <a:r>
              <a:rPr lang="en-GB" dirty="0" smtClean="0"/>
              <a:t>The social gradient</a:t>
            </a:r>
          </a:p>
          <a:p>
            <a:pPr marL="514350" indent="-514350">
              <a:buAutoNum type="arabicPeriod"/>
            </a:pPr>
            <a:r>
              <a:rPr lang="en-GB" dirty="0" smtClean="0"/>
              <a:t>Stress</a:t>
            </a:r>
          </a:p>
          <a:p>
            <a:pPr marL="514350" indent="-514350">
              <a:buAutoNum type="arabicPeriod"/>
            </a:pPr>
            <a:r>
              <a:rPr lang="en-GB" dirty="0" smtClean="0"/>
              <a:t>Early life</a:t>
            </a:r>
          </a:p>
          <a:p>
            <a:pPr marL="514350" indent="-514350">
              <a:buAutoNum type="arabicPeriod"/>
            </a:pPr>
            <a:r>
              <a:rPr lang="en-GB" dirty="0" smtClean="0"/>
              <a:t>Social exclusion</a:t>
            </a:r>
          </a:p>
          <a:p>
            <a:pPr marL="514350" indent="-514350">
              <a:buAutoNum type="arabicPeriod"/>
            </a:pPr>
            <a:r>
              <a:rPr lang="en-GB" dirty="0" smtClean="0"/>
              <a:t>Work</a:t>
            </a:r>
          </a:p>
          <a:p>
            <a:pPr marL="514350" indent="-514350">
              <a:buAutoNum type="arabicPeriod"/>
            </a:pPr>
            <a:r>
              <a:rPr lang="en-GB" dirty="0" smtClean="0"/>
              <a:t>Unemployment</a:t>
            </a:r>
          </a:p>
          <a:p>
            <a:pPr marL="514350" indent="-514350">
              <a:buAutoNum type="arabicPeriod"/>
            </a:pPr>
            <a:r>
              <a:rPr lang="en-GB" dirty="0" smtClean="0"/>
              <a:t>Social support</a:t>
            </a:r>
          </a:p>
          <a:p>
            <a:pPr marL="514350" indent="-514350">
              <a:buAutoNum type="arabicPeriod"/>
            </a:pPr>
            <a:r>
              <a:rPr lang="en-GB" dirty="0" smtClean="0"/>
              <a:t>Addiction</a:t>
            </a:r>
          </a:p>
          <a:p>
            <a:pPr marL="514350" indent="-514350">
              <a:buAutoNum type="arabicPeriod"/>
            </a:pPr>
            <a:r>
              <a:rPr lang="en-GB" dirty="0" smtClean="0"/>
              <a:t>Food</a:t>
            </a:r>
          </a:p>
          <a:p>
            <a:pPr marL="514350" indent="-514350">
              <a:buAutoNum type="arabicPeriod"/>
            </a:pPr>
            <a:r>
              <a:rPr lang="en-GB" dirty="0" smtClean="0"/>
              <a:t>Transport</a:t>
            </a:r>
          </a:p>
          <a:p>
            <a:pPr marL="0" indent="0" algn="r">
              <a:buNone/>
            </a:pPr>
            <a:r>
              <a:rPr lang="en-GB" dirty="0" smtClean="0"/>
              <a:t>Wilkinson and Marmot, 2003</a:t>
            </a:r>
            <a:endParaRPr lang="en-GB" dirty="0"/>
          </a:p>
        </p:txBody>
      </p:sp>
    </p:spTree>
    <p:extLst>
      <p:ext uri="{BB962C8B-B14F-4D97-AF65-F5344CB8AC3E}">
        <p14:creationId xmlns:p14="http://schemas.microsoft.com/office/powerpoint/2010/main" val="410314907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55576" y="692696"/>
            <a:ext cx="7848871" cy="5678538"/>
          </a:xfrm>
        </p:spPr>
      </p:pic>
    </p:spTree>
    <p:extLst>
      <p:ext uri="{BB962C8B-B14F-4D97-AF65-F5344CB8AC3E}">
        <p14:creationId xmlns:p14="http://schemas.microsoft.com/office/powerpoint/2010/main" val="109420482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Health and where you live</a:t>
            </a:r>
            <a:endParaRPr lang="en-GB" dirty="0"/>
          </a:p>
        </p:txBody>
      </p:sp>
      <p:sp>
        <p:nvSpPr>
          <p:cNvPr id="3" name="Content Placeholder 2"/>
          <p:cNvSpPr>
            <a:spLocks noGrp="1"/>
          </p:cNvSpPr>
          <p:nvPr>
            <p:ph idx="1"/>
          </p:nvPr>
        </p:nvSpPr>
        <p:spPr>
          <a:xfrm>
            <a:off x="395536" y="2276872"/>
            <a:ext cx="8229600" cy="4389120"/>
          </a:xfrm>
        </p:spPr>
        <p:txBody>
          <a:bodyPr/>
          <a:lstStyle/>
          <a:p>
            <a:pPr marL="0" indent="0">
              <a:buNone/>
            </a:pPr>
            <a:r>
              <a:rPr lang="en-GB" dirty="0">
                <a:hlinkClick r:id="rId2"/>
              </a:rPr>
              <a:t>http://</a:t>
            </a:r>
            <a:r>
              <a:rPr lang="en-GB" dirty="0" smtClean="0">
                <a:hlinkClick r:id="rId2"/>
              </a:rPr>
              <a:t>www.ted.com/talks/bill_davenhall_your_health_depends_on_where_you_live</a:t>
            </a:r>
            <a:r>
              <a:rPr lang="en-GB" dirty="0" smtClean="0"/>
              <a:t> </a:t>
            </a:r>
            <a:endParaRPr lang="en-GB" dirty="0"/>
          </a:p>
        </p:txBody>
      </p:sp>
    </p:spTree>
    <p:extLst>
      <p:ext uri="{BB962C8B-B14F-4D97-AF65-F5344CB8AC3E}">
        <p14:creationId xmlns:p14="http://schemas.microsoft.com/office/powerpoint/2010/main" val="19689932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1143000"/>
          </a:xfrm>
        </p:spPr>
        <p:txBody>
          <a:bodyPr/>
          <a:lstStyle/>
          <a:p>
            <a:r>
              <a:rPr lang="en-GB" dirty="0" smtClean="0"/>
              <a:t>The role of the Youth Worker</a:t>
            </a:r>
            <a:endParaRPr lang="en-GB" dirty="0"/>
          </a:p>
        </p:txBody>
      </p:sp>
      <p:sp>
        <p:nvSpPr>
          <p:cNvPr id="3" name="Content Placeholder 2"/>
          <p:cNvSpPr>
            <a:spLocks noGrp="1"/>
          </p:cNvSpPr>
          <p:nvPr>
            <p:ph idx="1"/>
          </p:nvPr>
        </p:nvSpPr>
        <p:spPr>
          <a:xfrm>
            <a:off x="457200" y="1556792"/>
            <a:ext cx="8229600" cy="4767808"/>
          </a:xfrm>
        </p:spPr>
        <p:txBody>
          <a:bodyPr>
            <a:normAutofit fontScale="92500"/>
          </a:bodyPr>
          <a:lstStyle/>
          <a:p>
            <a:r>
              <a:rPr lang="en-GB" dirty="0" smtClean="0"/>
              <a:t>Should we monitor the health of young people?  Is that part of the role of the Youth and Community Worker?</a:t>
            </a:r>
          </a:p>
          <a:p>
            <a:r>
              <a:rPr lang="en-GB" sz="2800" dirty="0" smtClean="0"/>
              <a:t>LSIS required that we ‘address </a:t>
            </a:r>
            <a:r>
              <a:rPr lang="en-GB" sz="2800" dirty="0"/>
              <a:t>the health and well-being of young </a:t>
            </a:r>
            <a:r>
              <a:rPr lang="en-GB" sz="2800" dirty="0" smtClean="0"/>
              <a:t>people’ (LSIS, 2012)</a:t>
            </a:r>
            <a:endParaRPr lang="en-GB" sz="2800" dirty="0"/>
          </a:p>
          <a:p>
            <a:pPr marL="0" indent="0">
              <a:buNone/>
            </a:pPr>
            <a:endParaRPr lang="en-GB" sz="2800" b="1" dirty="0"/>
          </a:p>
          <a:p>
            <a:r>
              <a:rPr lang="en-GB" sz="2800" dirty="0"/>
              <a:t>This standard is about working with young people to address issues which </a:t>
            </a:r>
            <a:r>
              <a:rPr lang="en-GB" sz="2800" dirty="0" smtClean="0"/>
              <a:t>affect </a:t>
            </a:r>
            <a:r>
              <a:rPr lang="en-GB" sz="2800" dirty="0"/>
              <a:t>their health and wellbeing.</a:t>
            </a:r>
          </a:p>
          <a:p>
            <a:r>
              <a:rPr lang="en-GB" sz="2800" dirty="0"/>
              <a:t>It includes encouraging young people to take reasonable care and to take responsibility for ensuring</a:t>
            </a:r>
          </a:p>
          <a:p>
            <a:r>
              <a:rPr lang="en-GB" sz="2800" dirty="0"/>
              <a:t>their own health and well-being.</a:t>
            </a:r>
            <a:endParaRPr lang="en-GB" dirty="0"/>
          </a:p>
        </p:txBody>
      </p:sp>
    </p:spTree>
    <p:extLst>
      <p:ext uri="{BB962C8B-B14F-4D97-AF65-F5344CB8AC3E}">
        <p14:creationId xmlns:p14="http://schemas.microsoft.com/office/powerpoint/2010/main" val="196692269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76672"/>
            <a:ext cx="8229600" cy="1143000"/>
          </a:xfrm>
        </p:spPr>
        <p:txBody>
          <a:bodyPr/>
          <a:lstStyle/>
          <a:p>
            <a:r>
              <a:rPr lang="en-GB" dirty="0" smtClean="0"/>
              <a:t>Examples from your practice</a:t>
            </a:r>
            <a:endParaRPr lang="en-GB" dirty="0"/>
          </a:p>
        </p:txBody>
      </p:sp>
      <p:sp>
        <p:nvSpPr>
          <p:cNvPr id="3" name="Content Placeholder 2"/>
          <p:cNvSpPr>
            <a:spLocks noGrp="1"/>
          </p:cNvSpPr>
          <p:nvPr>
            <p:ph idx="1"/>
          </p:nvPr>
        </p:nvSpPr>
        <p:spPr/>
        <p:txBody>
          <a:bodyPr/>
          <a:lstStyle/>
          <a:p>
            <a:r>
              <a:rPr lang="en-GB" dirty="0" smtClean="0"/>
              <a:t>Please take some time to consider an example from your experience of working with young people where you have been able to observe how young people’s social situation was influencing his/ her health.</a:t>
            </a:r>
          </a:p>
          <a:p>
            <a:pPr lvl="1"/>
            <a:r>
              <a:rPr lang="en-GB" dirty="0" smtClean="0"/>
              <a:t>Write a few sentences about </a:t>
            </a:r>
          </a:p>
          <a:p>
            <a:pPr marL="393192" lvl="1" indent="0">
              <a:buNone/>
            </a:pPr>
            <a:endParaRPr lang="en-GB" dirty="0" smtClean="0"/>
          </a:p>
          <a:p>
            <a:pPr marL="1124712" lvl="2" indent="-457200">
              <a:buAutoNum type="arabicPeriod"/>
            </a:pPr>
            <a:r>
              <a:rPr lang="en-GB" dirty="0"/>
              <a:t>H</a:t>
            </a:r>
            <a:r>
              <a:rPr lang="en-GB" dirty="0" smtClean="0"/>
              <a:t>ow this made you feel</a:t>
            </a:r>
          </a:p>
          <a:p>
            <a:pPr marL="1124712" lvl="2" indent="-457200">
              <a:buAutoNum type="arabicPeriod"/>
            </a:pPr>
            <a:r>
              <a:rPr lang="en-GB" dirty="0" smtClean="0"/>
              <a:t>What was your analysis of the situation</a:t>
            </a:r>
          </a:p>
          <a:p>
            <a:pPr marL="1124712" lvl="2" indent="-457200">
              <a:buAutoNum type="arabicPeriod"/>
            </a:pPr>
            <a:r>
              <a:rPr lang="en-GB" dirty="0" smtClean="0"/>
              <a:t>How, if at all, did you respond to this issues</a:t>
            </a:r>
          </a:p>
          <a:p>
            <a:pPr marL="1124712" lvl="2" indent="-457200">
              <a:buAutoNum type="arabicPeriod"/>
            </a:pPr>
            <a:r>
              <a:rPr lang="en-GB" dirty="0" smtClean="0"/>
              <a:t>Were there other ways you could have responded?</a:t>
            </a:r>
            <a:endParaRPr lang="en-GB" dirty="0"/>
          </a:p>
        </p:txBody>
      </p:sp>
    </p:spTree>
    <p:extLst>
      <p:ext uri="{BB962C8B-B14F-4D97-AF65-F5344CB8AC3E}">
        <p14:creationId xmlns:p14="http://schemas.microsoft.com/office/powerpoint/2010/main" val="138626132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76672"/>
            <a:ext cx="8229600" cy="1143000"/>
          </a:xfrm>
        </p:spPr>
        <p:txBody>
          <a:bodyPr>
            <a:normAutofit fontScale="90000"/>
          </a:bodyPr>
          <a:lstStyle/>
          <a:p>
            <a:r>
              <a:rPr lang="en-GB" dirty="0" smtClean="0"/>
              <a:t>National Occupational Standards for Youth Work</a:t>
            </a:r>
            <a:endParaRPr lang="en-GB" dirty="0"/>
          </a:p>
        </p:txBody>
      </p:sp>
      <p:sp>
        <p:nvSpPr>
          <p:cNvPr id="3" name="Content Placeholder 2"/>
          <p:cNvSpPr>
            <a:spLocks noGrp="1"/>
          </p:cNvSpPr>
          <p:nvPr>
            <p:ph idx="1"/>
          </p:nvPr>
        </p:nvSpPr>
        <p:spPr>
          <a:xfrm>
            <a:off x="457200" y="2208232"/>
            <a:ext cx="8229600" cy="4389120"/>
          </a:xfrm>
        </p:spPr>
        <p:txBody>
          <a:bodyPr>
            <a:normAutofit fontScale="92500" lnSpcReduction="20000"/>
          </a:bodyPr>
          <a:lstStyle/>
          <a:p>
            <a:pPr marL="0" indent="0">
              <a:buNone/>
            </a:pPr>
            <a:r>
              <a:rPr lang="en-GB" dirty="0" smtClean="0"/>
              <a:t>1 Explore </a:t>
            </a:r>
            <a:r>
              <a:rPr lang="en-GB" dirty="0"/>
              <a:t>with young people those </a:t>
            </a:r>
            <a:r>
              <a:rPr lang="en-GB" dirty="0" smtClean="0"/>
              <a:t>factors impacting </a:t>
            </a:r>
            <a:r>
              <a:rPr lang="en-GB" dirty="0"/>
              <a:t>upon their health and </a:t>
            </a:r>
            <a:r>
              <a:rPr lang="en-GB" dirty="0" smtClean="0"/>
              <a:t>wellbeing, including </a:t>
            </a:r>
            <a:r>
              <a:rPr lang="en-GB" dirty="0"/>
              <a:t>their relevant beliefs </a:t>
            </a:r>
            <a:r>
              <a:rPr lang="en-GB" dirty="0" smtClean="0"/>
              <a:t>and preferences</a:t>
            </a:r>
            <a:r>
              <a:rPr lang="en-GB" dirty="0"/>
              <a:t>, and identify their </a:t>
            </a:r>
            <a:r>
              <a:rPr lang="en-GB" dirty="0" smtClean="0"/>
              <a:t> priorities in relation </a:t>
            </a:r>
            <a:r>
              <a:rPr lang="en-GB" dirty="0"/>
              <a:t>to their health and well-being.</a:t>
            </a:r>
          </a:p>
          <a:p>
            <a:pPr marL="0" indent="0">
              <a:buNone/>
            </a:pPr>
            <a:r>
              <a:rPr lang="en-GB" b="1" dirty="0"/>
              <a:t>2 </a:t>
            </a:r>
            <a:r>
              <a:rPr lang="en-GB" dirty="0"/>
              <a:t>Challenge constructively any attitudes </a:t>
            </a:r>
            <a:r>
              <a:rPr lang="en-GB" dirty="0" smtClean="0"/>
              <a:t>and beliefs </a:t>
            </a:r>
            <a:r>
              <a:rPr lang="en-GB" dirty="0"/>
              <a:t>that may adversely impact upon </a:t>
            </a:r>
            <a:r>
              <a:rPr lang="en-GB" dirty="0" smtClean="0"/>
              <a:t>their health </a:t>
            </a:r>
            <a:r>
              <a:rPr lang="en-GB" dirty="0"/>
              <a:t>and well-being, whilst </a:t>
            </a:r>
            <a:r>
              <a:rPr lang="en-GB" dirty="0" smtClean="0"/>
              <a:t>acknowledging their </a:t>
            </a:r>
            <a:r>
              <a:rPr lang="en-GB" dirty="0"/>
              <a:t>right to make their own decisions.</a:t>
            </a:r>
          </a:p>
          <a:p>
            <a:pPr marL="0" indent="0">
              <a:buNone/>
            </a:pPr>
            <a:r>
              <a:rPr lang="en-GB" b="1" dirty="0"/>
              <a:t>3 </a:t>
            </a:r>
            <a:r>
              <a:rPr lang="en-GB" dirty="0"/>
              <a:t>Identify and agree with individuals </a:t>
            </a:r>
            <a:r>
              <a:rPr lang="en-GB" dirty="0" smtClean="0"/>
              <a:t>those aspects </a:t>
            </a:r>
            <a:r>
              <a:rPr lang="en-GB" dirty="0"/>
              <a:t>to be addressed in enhancing </a:t>
            </a:r>
            <a:r>
              <a:rPr lang="en-GB" dirty="0" smtClean="0"/>
              <a:t>the health </a:t>
            </a:r>
            <a:r>
              <a:rPr lang="en-GB" dirty="0"/>
              <a:t>and well-being, and encourage </a:t>
            </a:r>
            <a:r>
              <a:rPr lang="en-GB" dirty="0" smtClean="0"/>
              <a:t>them to </a:t>
            </a:r>
            <a:r>
              <a:rPr lang="en-GB" dirty="0"/>
              <a:t>recognise the likely </a:t>
            </a:r>
            <a:r>
              <a:rPr lang="en-GB" dirty="0" smtClean="0"/>
              <a:t>benefits.</a:t>
            </a:r>
          </a:p>
          <a:p>
            <a:pPr marL="0" indent="0">
              <a:buNone/>
            </a:pPr>
            <a:r>
              <a:rPr lang="en-GB" b="1" dirty="0" smtClean="0"/>
              <a:t>4 </a:t>
            </a:r>
            <a:r>
              <a:rPr lang="en-GB" dirty="0"/>
              <a:t>Explore with individuals options </a:t>
            </a:r>
            <a:r>
              <a:rPr lang="en-GB" dirty="0" smtClean="0"/>
              <a:t>towards addressing </a:t>
            </a:r>
            <a:r>
              <a:rPr lang="en-GB" dirty="0"/>
              <a:t>their agreed needs, </a:t>
            </a:r>
            <a:r>
              <a:rPr lang="en-GB" dirty="0" smtClean="0"/>
              <a:t>ensuring that </a:t>
            </a:r>
            <a:r>
              <a:rPr lang="en-GB" dirty="0"/>
              <a:t>these are relevant and feasible for </a:t>
            </a:r>
            <a:r>
              <a:rPr lang="en-GB" dirty="0" smtClean="0"/>
              <a:t>the individual</a:t>
            </a:r>
            <a:r>
              <a:rPr lang="en-GB" dirty="0"/>
              <a:t>.</a:t>
            </a:r>
          </a:p>
        </p:txBody>
      </p:sp>
    </p:spTree>
    <p:extLst>
      <p:ext uri="{BB962C8B-B14F-4D97-AF65-F5344CB8AC3E}">
        <p14:creationId xmlns:p14="http://schemas.microsoft.com/office/powerpoint/2010/main" val="372670532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normAutofit fontScale="92500" lnSpcReduction="10000"/>
          </a:bodyPr>
          <a:lstStyle/>
          <a:p>
            <a:pPr marL="0" indent="0">
              <a:buNone/>
            </a:pPr>
            <a:r>
              <a:rPr lang="en-GB" dirty="0" smtClean="0"/>
              <a:t>Learning and Skills Improvement Service (2012) </a:t>
            </a:r>
            <a:r>
              <a:rPr lang="en-GB" i="1" dirty="0" smtClean="0"/>
              <a:t>National Occupational Standards for Youth Work. </a:t>
            </a:r>
            <a:r>
              <a:rPr lang="en-GB" smtClean="0"/>
              <a:t>Coventry</a:t>
            </a:r>
            <a:r>
              <a:rPr lang="en-GB" dirty="0" smtClean="0"/>
              <a:t>, LSIS.</a:t>
            </a:r>
          </a:p>
          <a:p>
            <a:pPr marL="0" indent="0">
              <a:buNone/>
            </a:pPr>
            <a:r>
              <a:rPr lang="en-GB" dirty="0" smtClean="0"/>
              <a:t>Pearsall, J. (2002) The Concise </a:t>
            </a:r>
            <a:r>
              <a:rPr lang="en-GB" i="1" dirty="0" smtClean="0"/>
              <a:t>Oxford English Dictionary (10</a:t>
            </a:r>
            <a:r>
              <a:rPr lang="en-GB" i="1" baseline="30000" dirty="0" smtClean="0"/>
              <a:t>th</a:t>
            </a:r>
            <a:r>
              <a:rPr lang="en-GB" i="1" dirty="0" smtClean="0"/>
              <a:t> Ed.). </a:t>
            </a:r>
            <a:r>
              <a:rPr lang="en-GB" dirty="0" smtClean="0"/>
              <a:t>Oxford, OU Press.</a:t>
            </a:r>
          </a:p>
          <a:p>
            <a:pPr marL="0" indent="0">
              <a:buNone/>
            </a:pPr>
            <a:r>
              <a:rPr lang="en-GB" dirty="0" smtClean="0"/>
              <a:t>Piper, C. (2008) </a:t>
            </a:r>
            <a:r>
              <a:rPr lang="en-GB" i="1" dirty="0" smtClean="0"/>
              <a:t>Investing in Children, Policy, law and practice in context. </a:t>
            </a:r>
            <a:r>
              <a:rPr lang="en-GB" dirty="0" smtClean="0"/>
              <a:t>Devon, Willan Publishing.</a:t>
            </a:r>
          </a:p>
          <a:p>
            <a:pPr marL="0" indent="0">
              <a:buNone/>
            </a:pPr>
            <a:r>
              <a:rPr lang="en-GB" dirty="0" smtClean="0"/>
              <a:t>Wilkinson, R and Marmot, M. (2003) </a:t>
            </a:r>
            <a:r>
              <a:rPr lang="en-GB" i="1" dirty="0" smtClean="0"/>
              <a:t>The Solid Facts. </a:t>
            </a:r>
            <a:r>
              <a:rPr lang="en-GB" dirty="0" smtClean="0"/>
              <a:t>Copenhagen, World Health Organisation</a:t>
            </a:r>
            <a:r>
              <a:rPr lang="en-GB" i="1" dirty="0" smtClean="0"/>
              <a:t>.</a:t>
            </a:r>
            <a:endParaRPr lang="en-GB" dirty="0" smtClean="0"/>
          </a:p>
          <a:p>
            <a:pPr marL="0" indent="0">
              <a:buNone/>
            </a:pPr>
            <a:r>
              <a:rPr lang="en-GB" dirty="0" smtClean="0"/>
              <a:t>World Health Organisation (1946) </a:t>
            </a:r>
            <a:r>
              <a:rPr lang="en-GB" i="1" dirty="0" smtClean="0"/>
              <a:t>Preamble to the Constitution of the World Health Organisation as adopted by the International Health Conference, New York, 19-22 June, 1946.</a:t>
            </a:r>
            <a:endParaRPr lang="en-GB" dirty="0"/>
          </a:p>
        </p:txBody>
      </p:sp>
    </p:spTree>
    <p:extLst>
      <p:ext uri="{BB962C8B-B14F-4D97-AF65-F5344CB8AC3E}">
        <p14:creationId xmlns:p14="http://schemas.microsoft.com/office/powerpoint/2010/main" val="1362868913"/>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scene3d>
            <a:camera prst="orthographicFront">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190</TotalTime>
  <Words>622</Words>
  <Application>Microsoft Office PowerPoint</Application>
  <PresentationFormat>On-screen Show (4:3)</PresentationFormat>
  <Paragraphs>69</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Flow</vt:lpstr>
      <vt:lpstr>Health Issues</vt:lpstr>
      <vt:lpstr>What are issues?</vt:lpstr>
      <vt:lpstr>What is health?</vt:lpstr>
      <vt:lpstr>What is the importance of Health?</vt:lpstr>
      <vt:lpstr>Using observation</vt:lpstr>
      <vt:lpstr>Links to literature</vt:lpstr>
      <vt:lpstr>Exploring Health</vt:lpstr>
      <vt:lpstr>What is the evidence</vt:lpstr>
      <vt:lpstr>PowerPoint Presentation</vt:lpstr>
      <vt:lpstr>Health and where you live</vt:lpstr>
      <vt:lpstr>The role of the Youth Worker</vt:lpstr>
      <vt:lpstr>Examples from your practice</vt:lpstr>
      <vt:lpstr>National Occupational Standards for Youth Work</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 Issues</dc:title>
  <dc:creator>Administrator</dc:creator>
  <cp:lastModifiedBy>Administrator</cp:lastModifiedBy>
  <cp:revision>10</cp:revision>
  <dcterms:created xsi:type="dcterms:W3CDTF">2015-03-09T10:43:24Z</dcterms:created>
  <dcterms:modified xsi:type="dcterms:W3CDTF">2015-03-23T13:22:49Z</dcterms:modified>
</cp:coreProperties>
</file>