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39"/>
  </p:notesMasterIdLst>
  <p:sldIdLst>
    <p:sldId id="256" r:id="rId2"/>
    <p:sldId id="274" r:id="rId3"/>
    <p:sldId id="275" r:id="rId4"/>
    <p:sldId id="276" r:id="rId5"/>
    <p:sldId id="279" r:id="rId6"/>
    <p:sldId id="277" r:id="rId7"/>
    <p:sldId id="285" r:id="rId8"/>
    <p:sldId id="286" r:id="rId9"/>
    <p:sldId id="306" r:id="rId10"/>
    <p:sldId id="287" r:id="rId11"/>
    <p:sldId id="288" r:id="rId12"/>
    <p:sldId id="291" r:id="rId13"/>
    <p:sldId id="289" r:id="rId14"/>
    <p:sldId id="292" r:id="rId15"/>
    <p:sldId id="293" r:id="rId16"/>
    <p:sldId id="294" r:id="rId17"/>
    <p:sldId id="295" r:id="rId18"/>
    <p:sldId id="296" r:id="rId19"/>
    <p:sldId id="297" r:id="rId20"/>
    <p:sldId id="305" r:id="rId21"/>
    <p:sldId id="298" r:id="rId22"/>
    <p:sldId id="299" r:id="rId23"/>
    <p:sldId id="290" r:id="rId24"/>
    <p:sldId id="300" r:id="rId25"/>
    <p:sldId id="301" r:id="rId26"/>
    <p:sldId id="302" r:id="rId27"/>
    <p:sldId id="303" r:id="rId28"/>
    <p:sldId id="304" r:id="rId29"/>
    <p:sldId id="282" r:id="rId30"/>
    <p:sldId id="283" r:id="rId31"/>
    <p:sldId id="284" r:id="rId32"/>
    <p:sldId id="307" r:id="rId33"/>
    <p:sldId id="308" r:id="rId34"/>
    <p:sldId id="309" r:id="rId35"/>
    <p:sldId id="310" r:id="rId36"/>
    <p:sldId id="278" r:id="rId37"/>
    <p:sldId id="280"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185" y="5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26B340-1F62-4FB0-BB75-DBAD127E276D}" type="datetimeFigureOut">
              <a:rPr lang="en-US" smtClean="0"/>
              <a:pPr/>
              <a:t>9/23/2020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F73CD3-8614-414D-B46E-05B9848ED3BD}" type="slidenum">
              <a:rPr lang="en-GB" smtClean="0"/>
              <a:pPr/>
              <a:t>‹#›</a:t>
            </a:fld>
            <a:endParaRPr lang="en-GB"/>
          </a:p>
        </p:txBody>
      </p:sp>
    </p:spTree>
    <p:extLst>
      <p:ext uri="{BB962C8B-B14F-4D97-AF65-F5344CB8AC3E}">
        <p14:creationId xmlns:p14="http://schemas.microsoft.com/office/powerpoint/2010/main" val="218889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F73CD3-8614-414D-B46E-05B9848ED3BD}" type="slidenum">
              <a:rPr lang="en-GB" smtClean="0"/>
              <a:pPr/>
              <a:t>33</a:t>
            </a:fld>
            <a:endParaRPr lang="en-GB"/>
          </a:p>
        </p:txBody>
      </p:sp>
    </p:spTree>
    <p:extLst>
      <p:ext uri="{BB962C8B-B14F-4D97-AF65-F5344CB8AC3E}">
        <p14:creationId xmlns:p14="http://schemas.microsoft.com/office/powerpoint/2010/main" val="716664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32D2D4F-B262-4018-8594-6B1FE2F875A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lvl3pPr>
              <a:defRPr>
                <a:solidFill>
                  <a:schemeClr val="accent1">
                    <a:lumMod val="50000"/>
                  </a:schemeClr>
                </a:solidFill>
              </a:defRPr>
            </a:lvl3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7" name="Slide Number Placeholder 26"/>
          <p:cNvSpPr>
            <a:spLocks noGrp="1"/>
          </p:cNvSpPr>
          <p:nvPr>
            <p:ph type="sldNum" sz="quarter" idx="11"/>
          </p:nvPr>
        </p:nvSpPr>
        <p:spPr/>
        <p:txBody>
          <a:bodyPr rtlCol="0"/>
          <a:lstStyle/>
          <a:p>
            <a:fld id="{B32D2D4F-B262-4018-8594-6B1FE2F875A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6064"/>
          </a:xfrm>
        </p:spPr>
        <p:txBody>
          <a:bodyPr anchor="ctr"/>
          <a:lstStyle>
            <a:lvl1pPr>
              <a:defRPr sz="4000">
                <a:solidFill>
                  <a:schemeClr val="tx2"/>
                </a:solidFill>
              </a:defRPr>
            </a:lvl1pPr>
          </a:lstStyle>
          <a:p>
            <a:r>
              <a:rPr kumimoji="0" lang="en-US" smtClean="0"/>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32D2D4F-B262-4018-8594-6B1FE2F875A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576064"/>
          </a:xfrm>
          <a:prstGeom prst="rect">
            <a:avLst/>
          </a:prstGeom>
        </p:spPr>
        <p:txBody>
          <a:bodyPr vert="horz" anchor="ctr">
            <a:normAutofit/>
          </a:bodyPr>
          <a:lstStyle/>
          <a:p>
            <a:r>
              <a:rPr kumimoji="0" lang="en-US" smtClean="0"/>
              <a:t>Click to edit Master title style</a:t>
            </a:r>
            <a:endParaRPr kumimoji="0" lang="en-US" dirty="0"/>
          </a:p>
        </p:txBody>
      </p:sp>
      <p:sp>
        <p:nvSpPr>
          <p:cNvPr id="13" name="Text Placeholder 12"/>
          <p:cNvSpPr>
            <a:spLocks noGrp="1"/>
          </p:cNvSpPr>
          <p:nvPr>
            <p:ph type="body" idx="1"/>
          </p:nvPr>
        </p:nvSpPr>
        <p:spPr>
          <a:xfrm>
            <a:off x="457200" y="980728"/>
            <a:ext cx="8229600" cy="559380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32D2D4F-B262-4018-8594-6B1FE2F875A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lumMod val="50000"/>
            </a:schemeClr>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Data Warehousing &amp; Data Mining</a:t>
            </a:r>
            <a:endParaRPr lang="en-GB" dirty="0"/>
          </a:p>
        </p:txBody>
      </p:sp>
      <p:sp>
        <p:nvSpPr>
          <p:cNvPr id="3" name="Subtitle 2"/>
          <p:cNvSpPr>
            <a:spLocks noGrp="1"/>
          </p:cNvSpPr>
          <p:nvPr>
            <p:ph type="subTitle" idx="1"/>
          </p:nvPr>
        </p:nvSpPr>
        <p:spPr/>
        <p:txBody>
          <a:bodyPr>
            <a:normAutofit/>
          </a:bodyPr>
          <a:lstStyle/>
          <a:p>
            <a:r>
              <a:rPr lang="en-GB" dirty="0" smtClean="0"/>
              <a:t>ACCA6026</a:t>
            </a:r>
            <a:endParaRPr lang="en-GB" dirty="0" smtClean="0"/>
          </a:p>
          <a:p>
            <a:r>
              <a:rPr lang="en-GB" dirty="0" smtClean="0"/>
              <a:t>Lecture 9 – ETL </a:t>
            </a:r>
            <a:r>
              <a:rPr lang="en-GB" dirty="0" smtClean="0"/>
              <a:t>Planning</a:t>
            </a:r>
          </a:p>
          <a:p>
            <a:endParaRPr lang="en-GB" dirty="0" smtClean="0"/>
          </a:p>
          <a:p>
            <a:r>
              <a:rPr lang="en-GB" dirty="0" smtClean="0"/>
              <a:t>Dr </a:t>
            </a:r>
            <a:r>
              <a:rPr lang="en-GB" dirty="0" err="1" smtClean="0"/>
              <a:t>Nik</a:t>
            </a:r>
            <a:r>
              <a:rPr lang="en-GB" dirty="0" smtClean="0"/>
              <a:t> Whitehead</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Source systems</a:t>
            </a:r>
            <a:endParaRPr lang="en-GB" dirty="0"/>
          </a:p>
        </p:txBody>
      </p:sp>
      <p:sp>
        <p:nvSpPr>
          <p:cNvPr id="3" name="Content Placeholder 2"/>
          <p:cNvSpPr>
            <a:spLocks noGrp="1"/>
          </p:cNvSpPr>
          <p:nvPr>
            <p:ph idx="1"/>
          </p:nvPr>
        </p:nvSpPr>
        <p:spPr/>
        <p:txBody>
          <a:bodyPr>
            <a:normAutofit lnSpcReduction="10000"/>
          </a:bodyPr>
          <a:lstStyle/>
          <a:p>
            <a:r>
              <a:rPr lang="en-GB" dirty="0" smtClean="0"/>
              <a:t>The physical design of the source systems affects the physical design of the DW</a:t>
            </a:r>
          </a:p>
          <a:p>
            <a:r>
              <a:rPr lang="en-GB" dirty="0" smtClean="0"/>
              <a:t>Only information that is in the source systems, or can be calculated from information in the source systems, can be part of the export, transform and load process</a:t>
            </a:r>
          </a:p>
          <a:p>
            <a:r>
              <a:rPr lang="en-GB" dirty="0" smtClean="0"/>
              <a:t>Once the physical design of the DW has been completed, and the implementation of the architecture is underway, the ETL system can be specified and designed</a:t>
            </a:r>
          </a:p>
          <a:p>
            <a:r>
              <a:rPr lang="en-GB" dirty="0" smtClean="0"/>
              <a:t>The source system may be a database, a transaction processing system, or even a spreadsheet or flat data file</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specifications</a:t>
            </a:r>
            <a:endParaRPr lang="en-GB" dirty="0"/>
          </a:p>
        </p:txBody>
      </p:sp>
      <p:sp>
        <p:nvSpPr>
          <p:cNvPr id="3" name="Content Placeholder 2"/>
          <p:cNvSpPr>
            <a:spLocks noGrp="1"/>
          </p:cNvSpPr>
          <p:nvPr>
            <p:ph idx="1"/>
          </p:nvPr>
        </p:nvSpPr>
        <p:spPr/>
        <p:txBody>
          <a:bodyPr/>
          <a:lstStyle/>
          <a:p>
            <a:r>
              <a:rPr lang="en-GB" dirty="0" smtClean="0"/>
              <a:t>Before the ETL can be built, the designer needs to generate a set of requirements, constraints and realities for it</a:t>
            </a:r>
          </a:p>
          <a:p>
            <a:r>
              <a:rPr lang="en-GB" dirty="0" smtClean="0"/>
              <a:t>This can get very long and complex </a:t>
            </a:r>
            <a:r>
              <a:rPr lang="en-GB" dirty="0" smtClean="0">
                <a:sym typeface="Wingdings" pitchFamily="2" charset="2"/>
              </a:rPr>
              <a:t></a:t>
            </a:r>
          </a:p>
          <a:p>
            <a:r>
              <a:rPr lang="en-GB" dirty="0" smtClean="0">
                <a:sym typeface="Wingdings" pitchFamily="2" charset="2"/>
              </a:rPr>
              <a:t>ETL system requirements should NOT affect the source or target architectures</a:t>
            </a:r>
          </a:p>
          <a:p>
            <a:pPr lvl="1"/>
            <a:r>
              <a:rPr lang="en-GB" dirty="0" smtClean="0">
                <a:sym typeface="Wingdings" pitchFamily="2" charset="2"/>
              </a:rPr>
              <a:t>Fix the ETL process to fit the architectures, not the other way around</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Core requirements</a:t>
            </a:r>
            <a:endParaRPr lang="en-GB" dirty="0"/>
          </a:p>
        </p:txBody>
      </p:sp>
      <p:sp>
        <p:nvSpPr>
          <p:cNvPr id="3" name="Content Placeholder 2"/>
          <p:cNvSpPr>
            <a:spLocks noGrp="1"/>
          </p:cNvSpPr>
          <p:nvPr>
            <p:ph idx="1"/>
          </p:nvPr>
        </p:nvSpPr>
        <p:spPr/>
        <p:txBody>
          <a:bodyPr>
            <a:normAutofit/>
          </a:bodyPr>
          <a:lstStyle/>
          <a:p>
            <a:r>
              <a:rPr lang="en-GB" dirty="0" smtClean="0"/>
              <a:t>Business needs</a:t>
            </a:r>
          </a:p>
          <a:p>
            <a:pPr lvl="1"/>
            <a:r>
              <a:rPr lang="en-GB" dirty="0" smtClean="0"/>
              <a:t>Source data is often dirty, so ask the business users how they want to handle dirty data</a:t>
            </a:r>
          </a:p>
          <a:p>
            <a:r>
              <a:rPr lang="en-GB" dirty="0" smtClean="0"/>
              <a:t>Compliance</a:t>
            </a:r>
          </a:p>
          <a:p>
            <a:pPr lvl="1"/>
            <a:r>
              <a:rPr lang="en-GB" dirty="0" smtClean="0"/>
              <a:t>Legal reporting requirements require companies to show due diligence when working with financial data – mistakes are a big problem</a:t>
            </a:r>
          </a:p>
          <a:p>
            <a:pPr lvl="1"/>
            <a:r>
              <a:rPr lang="en-GB" dirty="0" smtClean="0"/>
              <a:t>Source data should be archived</a:t>
            </a:r>
          </a:p>
          <a:p>
            <a:pPr lvl="1"/>
            <a:r>
              <a:rPr lang="en-GB" dirty="0" smtClean="0"/>
              <a:t>Provide some means of providing proof that the ETL flow is complete</a:t>
            </a:r>
          </a:p>
          <a:p>
            <a:pPr lvl="1"/>
            <a:r>
              <a:rPr lang="en-GB" dirty="0" smtClean="0"/>
              <a:t>Document all algorithms for allocations, adjustments and derivations</a:t>
            </a:r>
          </a:p>
        </p:txBody>
      </p:sp>
      <p:sp>
        <p:nvSpPr>
          <p:cNvPr id="5" name="Slide Number Placeholder 4"/>
          <p:cNvSpPr>
            <a:spLocks noGrp="1"/>
          </p:cNvSpPr>
          <p:nvPr>
            <p:ph type="sldNum" sz="quarter" idx="12"/>
          </p:nvPr>
        </p:nvSpPr>
        <p:spPr/>
        <p:txBody>
          <a:bodyPr/>
          <a:lstStyle/>
          <a:p>
            <a:fld id="{B32D2D4F-B262-4018-8594-6B1FE2F875A5}" type="slidenum">
              <a:rPr lang="en-GB" smtClean="0"/>
              <a:pPr/>
              <a:t>4</a:t>
            </a:fld>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Core requirements</a:t>
            </a:r>
            <a:endParaRPr lang="en-GB" dirty="0"/>
          </a:p>
        </p:txBody>
      </p:sp>
      <p:sp>
        <p:nvSpPr>
          <p:cNvPr id="3" name="Content Placeholder 2"/>
          <p:cNvSpPr>
            <a:spLocks noGrp="1"/>
          </p:cNvSpPr>
          <p:nvPr>
            <p:ph idx="1"/>
          </p:nvPr>
        </p:nvSpPr>
        <p:spPr>
          <a:xfrm>
            <a:off x="457200" y="980728"/>
            <a:ext cx="8229600" cy="5832648"/>
          </a:xfrm>
        </p:spPr>
        <p:txBody>
          <a:bodyPr>
            <a:normAutofit/>
          </a:bodyPr>
          <a:lstStyle/>
          <a:p>
            <a:r>
              <a:rPr lang="en-GB" dirty="0" smtClean="0"/>
              <a:t>Data quality</a:t>
            </a:r>
          </a:p>
          <a:p>
            <a:pPr lvl="1"/>
            <a:r>
              <a:rPr lang="en-GB" dirty="0" smtClean="0"/>
              <a:t>Related to compliance</a:t>
            </a:r>
          </a:p>
          <a:p>
            <a:pPr lvl="1"/>
            <a:r>
              <a:rPr lang="en-GB" dirty="0" smtClean="0"/>
              <a:t>Clean the data in the source systems if possible</a:t>
            </a:r>
          </a:p>
          <a:p>
            <a:pPr lvl="1"/>
            <a:r>
              <a:rPr lang="en-GB" dirty="0" smtClean="0"/>
              <a:t>Decide what can and cannot be fixed in the ETL</a:t>
            </a:r>
          </a:p>
          <a:p>
            <a:pPr lvl="1"/>
            <a:r>
              <a:rPr lang="en-GB" dirty="0" smtClean="0"/>
              <a:t>Prioritise things to be cleaned</a:t>
            </a:r>
          </a:p>
          <a:p>
            <a:r>
              <a:rPr lang="en-GB" dirty="0"/>
              <a:t>Data latency</a:t>
            </a:r>
          </a:p>
          <a:p>
            <a:pPr lvl="1"/>
            <a:r>
              <a:rPr lang="en-GB" dirty="0"/>
              <a:t>How rapidly must data be delivered from the source system(s) to the DW system</a:t>
            </a:r>
            <a:r>
              <a:rPr lang="en-GB" dirty="0" smtClean="0"/>
              <a:t>?</a:t>
            </a:r>
          </a:p>
          <a:p>
            <a:r>
              <a:rPr lang="en-GB" dirty="0" smtClean="0"/>
              <a:t>Security</a:t>
            </a:r>
          </a:p>
          <a:p>
            <a:pPr lvl="1"/>
            <a:r>
              <a:rPr lang="en-GB" dirty="0" smtClean="0"/>
              <a:t>DWs aim to publish data widely to management</a:t>
            </a:r>
          </a:p>
          <a:p>
            <a:pPr lvl="1"/>
            <a:r>
              <a:rPr lang="en-GB" dirty="0" smtClean="0"/>
              <a:t>Security requires that data access be limited</a:t>
            </a:r>
          </a:p>
          <a:p>
            <a:pPr lvl="1"/>
            <a:r>
              <a:rPr lang="en-GB" dirty="0" smtClean="0"/>
              <a:t>How can these be reconciled?</a:t>
            </a:r>
          </a:p>
          <a:p>
            <a:pPr lvl="1"/>
            <a:r>
              <a:rPr lang="en-GB" dirty="0" smtClean="0"/>
              <a:t>What physical security is required, e.g. backups?</a:t>
            </a:r>
          </a:p>
        </p:txBody>
      </p:sp>
      <p:sp>
        <p:nvSpPr>
          <p:cNvPr id="5" name="Slide Number Placeholder 4"/>
          <p:cNvSpPr>
            <a:spLocks noGrp="1"/>
          </p:cNvSpPr>
          <p:nvPr>
            <p:ph type="sldNum" sz="quarter" idx="12"/>
          </p:nvPr>
        </p:nvSpPr>
        <p:spPr/>
        <p:txBody>
          <a:bodyPr/>
          <a:lstStyle/>
          <a:p>
            <a:fld id="{B32D2D4F-B262-4018-8594-6B1FE2F875A5}" type="slidenum">
              <a:rPr lang="en-GB" smtClean="0"/>
              <a:pPr/>
              <a:t>5</a:t>
            </a:fld>
            <a:endParaRPr lang="en-GB"/>
          </a:p>
        </p:txBody>
      </p:sp>
    </p:spTree>
    <p:extLst>
      <p:ext uri="{BB962C8B-B14F-4D97-AF65-F5344CB8AC3E}">
        <p14:creationId xmlns:p14="http://schemas.microsoft.com/office/powerpoint/2010/main" val="1562597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Core requirements</a:t>
            </a:r>
            <a:endParaRPr lang="en-GB" dirty="0"/>
          </a:p>
        </p:txBody>
      </p:sp>
      <p:sp>
        <p:nvSpPr>
          <p:cNvPr id="3" name="Content Placeholder 2"/>
          <p:cNvSpPr>
            <a:spLocks noGrp="1"/>
          </p:cNvSpPr>
          <p:nvPr>
            <p:ph idx="1"/>
          </p:nvPr>
        </p:nvSpPr>
        <p:spPr>
          <a:xfrm>
            <a:off x="457200" y="1000108"/>
            <a:ext cx="8229600" cy="5857892"/>
          </a:xfrm>
        </p:spPr>
        <p:txBody>
          <a:bodyPr>
            <a:normAutofit/>
          </a:bodyPr>
          <a:lstStyle/>
          <a:p>
            <a:r>
              <a:rPr lang="en-GB" dirty="0" smtClean="0"/>
              <a:t>Archiving</a:t>
            </a:r>
          </a:p>
          <a:p>
            <a:pPr lvl="1"/>
            <a:r>
              <a:rPr lang="en-GB" dirty="0" smtClean="0"/>
              <a:t>Maintain extracted data for restarting the ETL process after a failure</a:t>
            </a:r>
          </a:p>
          <a:p>
            <a:pPr lvl="1"/>
            <a:r>
              <a:rPr lang="en-GB" dirty="0" smtClean="0"/>
              <a:t>Determine historical changed rows in the absence of a reliable source of changed data from the transaction system</a:t>
            </a:r>
          </a:p>
          <a:p>
            <a:r>
              <a:rPr lang="en-GB" dirty="0" smtClean="0"/>
              <a:t>Lineage</a:t>
            </a:r>
          </a:p>
          <a:p>
            <a:pPr lvl="1"/>
            <a:r>
              <a:rPr lang="en-GB" dirty="0" smtClean="0"/>
              <a:t>Where did the data come from, and when?</a:t>
            </a:r>
          </a:p>
          <a:p>
            <a:r>
              <a:rPr lang="en-GB" dirty="0" smtClean="0"/>
              <a:t>User Delivery Interfaces</a:t>
            </a:r>
          </a:p>
          <a:p>
            <a:pPr lvl="1"/>
            <a:r>
              <a:rPr lang="en-GB" dirty="0"/>
              <a:t>Include all of the processing steps necessary to do any analyses that the business community want</a:t>
            </a:r>
          </a:p>
          <a:p>
            <a:pPr lvl="1"/>
            <a:r>
              <a:rPr lang="en-GB" dirty="0" smtClean="0"/>
              <a:t>Make sure that the data is in formats/structures that can be used efficiently by reporting applications</a:t>
            </a:r>
          </a:p>
        </p:txBody>
      </p:sp>
      <p:sp>
        <p:nvSpPr>
          <p:cNvPr id="5" name="Slide Number Placeholder 4"/>
          <p:cNvSpPr>
            <a:spLocks noGrp="1"/>
          </p:cNvSpPr>
          <p:nvPr>
            <p:ph type="sldNum" sz="quarter" idx="12"/>
          </p:nvPr>
        </p:nvSpPr>
        <p:spPr/>
        <p:txBody>
          <a:bodyPr/>
          <a:lstStyle/>
          <a:p>
            <a:fld id="{B32D2D4F-B262-4018-8594-6B1FE2F875A5}" type="slidenum">
              <a:rPr lang="en-GB" smtClean="0"/>
              <a:pPr/>
              <a:t>6</a:t>
            </a:fld>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Core Requirements</a:t>
            </a:r>
            <a:endParaRPr lang="en-GB" dirty="0"/>
          </a:p>
        </p:txBody>
      </p:sp>
      <p:sp>
        <p:nvSpPr>
          <p:cNvPr id="3" name="Content Placeholder 2"/>
          <p:cNvSpPr>
            <a:spLocks noGrp="1"/>
          </p:cNvSpPr>
          <p:nvPr>
            <p:ph idx="1"/>
          </p:nvPr>
        </p:nvSpPr>
        <p:spPr/>
        <p:txBody>
          <a:bodyPr/>
          <a:lstStyle/>
          <a:p>
            <a:r>
              <a:rPr lang="en-GB" dirty="0" smtClean="0"/>
              <a:t>Data Integration</a:t>
            </a:r>
          </a:p>
          <a:p>
            <a:pPr lvl="1"/>
            <a:r>
              <a:rPr lang="en-GB" dirty="0" smtClean="0"/>
              <a:t>“360 degree view of the enterprise”</a:t>
            </a:r>
          </a:p>
          <a:p>
            <a:pPr lvl="1"/>
            <a:r>
              <a:rPr lang="en-GB" dirty="0" smtClean="0"/>
              <a:t>A lot of enterprise integration has to be done with the source systems before ETL to the DW</a:t>
            </a:r>
          </a:p>
          <a:p>
            <a:pPr lvl="1"/>
            <a:r>
              <a:rPr lang="en-GB" dirty="0" smtClean="0"/>
              <a:t>Conforming facts and dimensions across the company (</a:t>
            </a:r>
            <a:r>
              <a:rPr lang="en-GB" dirty="0" err="1" smtClean="0"/>
              <a:t>inc.</a:t>
            </a:r>
            <a:r>
              <a:rPr lang="en-GB" dirty="0" smtClean="0"/>
              <a:t> defining common KPI etc.)</a:t>
            </a:r>
          </a:p>
          <a:p>
            <a:r>
              <a:rPr lang="en-GB" dirty="0" smtClean="0"/>
              <a:t>Legacy Licenses</a:t>
            </a:r>
          </a:p>
          <a:p>
            <a:pPr lvl="1"/>
            <a:r>
              <a:rPr lang="en-GB" dirty="0" smtClean="0"/>
              <a:t>Design decisions are likely to be influenced by senior management insistence to use legacy licences</a:t>
            </a:r>
          </a:p>
          <a:p>
            <a:r>
              <a:rPr lang="en-GB" dirty="0" smtClean="0"/>
              <a:t>Available </a:t>
            </a:r>
            <a:r>
              <a:rPr lang="en-GB" dirty="0"/>
              <a:t>skills</a:t>
            </a:r>
          </a:p>
          <a:p>
            <a:pPr lvl="1"/>
            <a:r>
              <a:rPr lang="en-GB" dirty="0"/>
              <a:t>SQL, SSIS, VB/C#, scripting</a:t>
            </a:r>
          </a:p>
          <a:p>
            <a:endParaRPr lang="en-GB" dirty="0" smtClean="0"/>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a:p>
        </p:txBody>
      </p:sp>
    </p:spTree>
    <p:extLst>
      <p:ext uri="{BB962C8B-B14F-4D97-AF65-F5344CB8AC3E}">
        <p14:creationId xmlns:p14="http://schemas.microsoft.com/office/powerpoint/2010/main" val="3102882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a:t>
            </a:r>
            <a:r>
              <a:rPr lang="en-GB" dirty="0" err="1" smtClean="0"/>
              <a:t>Subprocesses</a:t>
            </a:r>
            <a:endParaRPr lang="en-GB" dirty="0"/>
          </a:p>
        </p:txBody>
      </p:sp>
      <p:sp>
        <p:nvSpPr>
          <p:cNvPr id="3" name="Content Placeholder 2"/>
          <p:cNvSpPr>
            <a:spLocks noGrp="1"/>
          </p:cNvSpPr>
          <p:nvPr>
            <p:ph idx="1"/>
          </p:nvPr>
        </p:nvSpPr>
        <p:spPr/>
        <p:txBody>
          <a:bodyPr/>
          <a:lstStyle/>
          <a:p>
            <a:r>
              <a:rPr lang="en-GB" dirty="0" smtClean="0"/>
              <a:t>Kimball defines 34 </a:t>
            </a:r>
            <a:r>
              <a:rPr lang="en-GB" dirty="0" err="1" smtClean="0"/>
              <a:t>subprocesses</a:t>
            </a:r>
            <a:r>
              <a:rPr lang="en-GB" dirty="0" smtClean="0"/>
              <a:t> that make up the overall ETL process</a:t>
            </a:r>
          </a:p>
          <a:p>
            <a:endParaRPr lang="en-GB" dirty="0" smtClean="0"/>
          </a:p>
          <a:p>
            <a:r>
              <a:rPr lang="en-GB" dirty="0" smtClean="0"/>
              <a:t>These can be split into 4 main areas</a:t>
            </a:r>
          </a:p>
          <a:p>
            <a:pPr lvl="1"/>
            <a:r>
              <a:rPr lang="en-GB" dirty="0" smtClean="0"/>
              <a:t>Data Extraction</a:t>
            </a:r>
          </a:p>
          <a:p>
            <a:pPr lvl="1"/>
            <a:r>
              <a:rPr lang="en-GB" dirty="0" smtClean="0"/>
              <a:t>Cleansing &amp; Conforming Data</a:t>
            </a:r>
          </a:p>
          <a:p>
            <a:pPr lvl="1"/>
            <a:r>
              <a:rPr lang="en-GB" dirty="0" smtClean="0"/>
              <a:t>Delivering Data</a:t>
            </a:r>
          </a:p>
          <a:p>
            <a:pPr lvl="1"/>
            <a:r>
              <a:rPr lang="en-GB" dirty="0" smtClean="0"/>
              <a:t>Managing ETL</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8</a:t>
            </a:fld>
            <a:endParaRPr lang="en-GB"/>
          </a:p>
        </p:txBody>
      </p:sp>
    </p:spTree>
    <p:extLst>
      <p:ext uri="{BB962C8B-B14F-4D97-AF65-F5344CB8AC3E}">
        <p14:creationId xmlns:p14="http://schemas.microsoft.com/office/powerpoint/2010/main" val="1897083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a:t>
            </a:r>
            <a:r>
              <a:rPr lang="en-GB" dirty="0" err="1" smtClean="0"/>
              <a:t>Subprocesses</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9</a:t>
            </a:fld>
            <a:endParaRPr lang="en-GB"/>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2596598951"/>
              </p:ext>
            </p:extLst>
          </p:nvPr>
        </p:nvGraphicFramePr>
        <p:xfrm>
          <a:off x="457200" y="981075"/>
          <a:ext cx="8229600" cy="5625981"/>
        </p:xfrm>
        <a:graphic>
          <a:graphicData uri="http://schemas.openxmlformats.org/drawingml/2006/table">
            <a:tbl>
              <a:tblPr firstRow="1" bandRow="1">
                <a:tableStyleId>{5940675A-B579-460E-94D1-54222C63F5DA}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Data Extraction</a:t>
                      </a:r>
                    </a:p>
                  </a:txBody>
                  <a:tcPr>
                    <a:solidFill>
                      <a:schemeClr val="accent2">
                        <a:lumMod val="40000"/>
                        <a:lumOff val="60000"/>
                      </a:schemeClr>
                    </a:solidFill>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smtClean="0"/>
                        <a:t>Cleansing &amp; Conforming Data</a:t>
                      </a:r>
                    </a:p>
                  </a:txBody>
                  <a:tcPr>
                    <a:solidFill>
                      <a:schemeClr val="accent2">
                        <a:lumMod val="40000"/>
                        <a:lumOff val="60000"/>
                      </a:schemeClr>
                    </a:solidFill>
                  </a:tcPr>
                </a:tc>
                <a:extLst>
                  <a:ext uri="{0D108BD9-81ED-4DB2-BD59-A6C34878D82A}">
                    <a16:rowId xmlns:a16="http://schemas.microsoft.com/office/drawing/2014/main" val="10000"/>
                  </a:ext>
                </a:extLst>
              </a:tr>
              <a:tr h="370840">
                <a:tc>
                  <a:txBody>
                    <a:bodyPr/>
                    <a:lstStyle/>
                    <a:p>
                      <a:r>
                        <a:rPr lang="en-GB" dirty="0" smtClean="0"/>
                        <a:t>Data Profiling</a:t>
                      </a:r>
                    </a:p>
                    <a:p>
                      <a:r>
                        <a:rPr lang="en-GB" dirty="0" smtClean="0"/>
                        <a:t>Change Data Capture</a:t>
                      </a:r>
                    </a:p>
                    <a:p>
                      <a:r>
                        <a:rPr lang="en-GB" dirty="0" smtClean="0"/>
                        <a:t>Extraction</a:t>
                      </a:r>
                    </a:p>
                  </a:txBody>
                  <a:tcPr/>
                </a:tc>
                <a:tc rowSpan="3">
                  <a:txBody>
                    <a:bodyPr/>
                    <a:lstStyle/>
                    <a:p>
                      <a:r>
                        <a:rPr lang="en-GB" dirty="0" smtClean="0"/>
                        <a:t>Data Cleansing</a:t>
                      </a:r>
                    </a:p>
                    <a:p>
                      <a:r>
                        <a:rPr lang="en-GB" dirty="0" smtClean="0"/>
                        <a:t>Error</a:t>
                      </a:r>
                      <a:r>
                        <a:rPr lang="en-GB" baseline="0" dirty="0" smtClean="0"/>
                        <a:t> Event Schema</a:t>
                      </a:r>
                    </a:p>
                    <a:p>
                      <a:r>
                        <a:rPr lang="en-GB" baseline="0" dirty="0" smtClean="0"/>
                        <a:t>Audit Dimension Assembly</a:t>
                      </a:r>
                    </a:p>
                    <a:p>
                      <a:r>
                        <a:rPr lang="en-GB" baseline="0" dirty="0" smtClean="0"/>
                        <a:t>Deduplication</a:t>
                      </a:r>
                    </a:p>
                    <a:p>
                      <a:r>
                        <a:rPr lang="en-GB" baseline="0" dirty="0" smtClean="0"/>
                        <a:t>Conforming</a:t>
                      </a:r>
                      <a:endParaRPr lang="en-GB" dirty="0" smtClean="0"/>
                    </a:p>
                  </a:txBody>
                  <a:tcPr/>
                </a:tc>
                <a:extLst>
                  <a:ext uri="{0D108BD9-81ED-4DB2-BD59-A6C34878D82A}">
                    <a16:rowId xmlns:a16="http://schemas.microsoft.com/office/drawing/2014/main" val="10001"/>
                  </a:ext>
                </a:extLst>
              </a:tr>
              <a:tr h="370840">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smtClean="0"/>
                        <a:t>Delivering Data</a:t>
                      </a:r>
                    </a:p>
                  </a:txBody>
                  <a:tcPr>
                    <a:solidFill>
                      <a:schemeClr val="accent2">
                        <a:lumMod val="40000"/>
                        <a:lumOff val="60000"/>
                      </a:schemeClr>
                    </a:solidFill>
                  </a:tcPr>
                </a:tc>
                <a:tc vMerge="1">
                  <a:txBody>
                    <a:bodyPr/>
                    <a:lstStyle/>
                    <a:p>
                      <a:endParaRPr lang="en-GB" dirty="0"/>
                    </a:p>
                  </a:txBody>
                  <a:tcPr/>
                </a:tc>
                <a:extLst>
                  <a:ext uri="{0D108BD9-81ED-4DB2-BD59-A6C34878D82A}">
                    <a16:rowId xmlns:a16="http://schemas.microsoft.com/office/drawing/2014/main" val="10002"/>
                  </a:ext>
                </a:extLst>
              </a:tr>
              <a:tr h="215781">
                <a:tc rowSpan="3">
                  <a:txBody>
                    <a:bodyPr/>
                    <a:lstStyle/>
                    <a:p>
                      <a:r>
                        <a:rPr lang="en-GB" dirty="0" smtClean="0"/>
                        <a:t>Slowly Changing Dimension</a:t>
                      </a:r>
                      <a:r>
                        <a:rPr lang="en-GB" baseline="0" dirty="0" smtClean="0"/>
                        <a:t> Management</a:t>
                      </a:r>
                    </a:p>
                    <a:p>
                      <a:r>
                        <a:rPr lang="en-GB" baseline="0" dirty="0" smtClean="0"/>
                        <a:t>Surrogate Key Generation</a:t>
                      </a:r>
                    </a:p>
                    <a:p>
                      <a:r>
                        <a:rPr lang="en-GB" baseline="0" dirty="0" smtClean="0"/>
                        <a:t>Hierarch Management</a:t>
                      </a:r>
                    </a:p>
                    <a:p>
                      <a:r>
                        <a:rPr lang="en-GB" baseline="0" dirty="0" smtClean="0"/>
                        <a:t>Special Dimensions Management</a:t>
                      </a:r>
                    </a:p>
                    <a:p>
                      <a:r>
                        <a:rPr lang="en-GB" baseline="0" dirty="0" smtClean="0"/>
                        <a:t>Fact Table Builder</a:t>
                      </a:r>
                    </a:p>
                    <a:p>
                      <a:r>
                        <a:rPr lang="en-GB" baseline="0" dirty="0" smtClean="0"/>
                        <a:t>Surrogate Key </a:t>
                      </a:r>
                      <a:r>
                        <a:rPr lang="en-GB" baseline="0" dirty="0" err="1" smtClean="0"/>
                        <a:t>Pipeling</a:t>
                      </a:r>
                      <a:endParaRPr lang="en-GB" baseline="0" dirty="0" smtClean="0"/>
                    </a:p>
                    <a:p>
                      <a:r>
                        <a:rPr lang="en-GB" dirty="0" smtClean="0"/>
                        <a:t>Late-Arriving Data Handler</a:t>
                      </a:r>
                    </a:p>
                    <a:p>
                      <a:r>
                        <a:rPr lang="en-GB" dirty="0" smtClean="0"/>
                        <a:t>Dimensions Manager</a:t>
                      </a:r>
                    </a:p>
                    <a:p>
                      <a:r>
                        <a:rPr lang="en-GB" dirty="0" smtClean="0"/>
                        <a:t>Multi-Valued</a:t>
                      </a:r>
                      <a:r>
                        <a:rPr lang="en-GB" baseline="0" dirty="0" smtClean="0"/>
                        <a:t> Dimension Bridging</a:t>
                      </a:r>
                    </a:p>
                    <a:p>
                      <a:r>
                        <a:rPr lang="en-GB" baseline="0" dirty="0" smtClean="0"/>
                        <a:t>Fact Provider</a:t>
                      </a:r>
                    </a:p>
                    <a:p>
                      <a:r>
                        <a:rPr lang="en-GB" baseline="0" dirty="0" smtClean="0"/>
                        <a:t>Aggregate Builder</a:t>
                      </a:r>
                    </a:p>
                    <a:p>
                      <a:r>
                        <a:rPr lang="en-GB" baseline="0" dirty="0" smtClean="0"/>
                        <a:t>OLAP Cube Builder</a:t>
                      </a:r>
                    </a:p>
                    <a:p>
                      <a:r>
                        <a:rPr lang="en-GB" baseline="0" dirty="0" smtClean="0"/>
                        <a:t>Data Propagation Manager</a:t>
                      </a:r>
                      <a:endParaRPr lang="en-GB" dirty="0" smtClean="0"/>
                    </a:p>
                  </a:txBody>
                  <a:tcPr/>
                </a:tc>
                <a:tc vMerge="1">
                  <a:txBody>
                    <a:bodyPr/>
                    <a:lstStyle/>
                    <a:p>
                      <a:endParaRPr lang="en-GB" dirty="0"/>
                    </a:p>
                  </a:txBody>
                  <a:tcPr/>
                </a:tc>
                <a:extLst>
                  <a:ext uri="{0D108BD9-81ED-4DB2-BD59-A6C34878D82A}">
                    <a16:rowId xmlns:a16="http://schemas.microsoft.com/office/drawing/2014/main" val="10003"/>
                  </a:ext>
                </a:extLst>
              </a:tr>
              <a:tr h="370840">
                <a:tc vMerge="1">
                  <a:txBody>
                    <a:bodyPr/>
                    <a:lstStyle/>
                    <a:p>
                      <a:endParaRPr lang="en-GB"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smtClean="0"/>
                        <a:t>Managing ETL</a:t>
                      </a:r>
                    </a:p>
                  </a:txBody>
                  <a:tcPr>
                    <a:solidFill>
                      <a:schemeClr val="accent2">
                        <a:lumMod val="40000"/>
                        <a:lumOff val="60000"/>
                      </a:schemeClr>
                    </a:solidFill>
                  </a:tcPr>
                </a:tc>
                <a:extLst>
                  <a:ext uri="{0D108BD9-81ED-4DB2-BD59-A6C34878D82A}">
                    <a16:rowId xmlns:a16="http://schemas.microsoft.com/office/drawing/2014/main" val="10004"/>
                  </a:ext>
                </a:extLst>
              </a:tr>
              <a:tr h="370840">
                <a:tc vMerge="1">
                  <a:txBody>
                    <a:bodyPr/>
                    <a:lstStyle/>
                    <a:p>
                      <a:endParaRPr lang="en-GB" dirty="0"/>
                    </a:p>
                  </a:txBody>
                  <a:tcPr/>
                </a:tc>
                <a:tc>
                  <a:txBody>
                    <a:bodyPr/>
                    <a:lstStyle/>
                    <a:p>
                      <a:r>
                        <a:rPr lang="en-GB" dirty="0" smtClean="0"/>
                        <a:t>Job Scheduler</a:t>
                      </a:r>
                    </a:p>
                    <a:p>
                      <a:r>
                        <a:rPr lang="en-GB" dirty="0" smtClean="0"/>
                        <a:t>Backup</a:t>
                      </a:r>
                      <a:r>
                        <a:rPr lang="en-GB" baseline="0" dirty="0" smtClean="0"/>
                        <a:t> System</a:t>
                      </a:r>
                    </a:p>
                    <a:p>
                      <a:r>
                        <a:rPr lang="en-GB" baseline="0" dirty="0" smtClean="0"/>
                        <a:t>Recovery &amp; Restart</a:t>
                      </a:r>
                    </a:p>
                    <a:p>
                      <a:r>
                        <a:rPr lang="en-GB" baseline="0" dirty="0" smtClean="0"/>
                        <a:t>Version Control</a:t>
                      </a:r>
                    </a:p>
                    <a:p>
                      <a:r>
                        <a:rPr lang="en-GB" baseline="0" dirty="0" smtClean="0"/>
                        <a:t>Version Migration System</a:t>
                      </a:r>
                    </a:p>
                    <a:p>
                      <a:r>
                        <a:rPr lang="en-GB" baseline="0" dirty="0" smtClean="0"/>
                        <a:t>Workflow Monitor</a:t>
                      </a:r>
                    </a:p>
                    <a:p>
                      <a:r>
                        <a:rPr lang="en-GB" baseline="0" dirty="0" smtClean="0"/>
                        <a:t>Sorting System</a:t>
                      </a:r>
                    </a:p>
                    <a:p>
                      <a:r>
                        <a:rPr lang="en-GB" baseline="0" dirty="0" smtClean="0"/>
                        <a:t>Lineage &amp; Dependency Analysis</a:t>
                      </a:r>
                    </a:p>
                    <a:p>
                      <a:r>
                        <a:rPr lang="en-GB" baseline="0" dirty="0" smtClean="0"/>
                        <a:t>Problem Escalation System</a:t>
                      </a:r>
                    </a:p>
                    <a:p>
                      <a:r>
                        <a:rPr lang="en-GB" baseline="0" dirty="0" smtClean="0"/>
                        <a:t>Parallelising/Pipelining System</a:t>
                      </a:r>
                    </a:p>
                    <a:p>
                      <a:r>
                        <a:rPr lang="en-GB" baseline="0" dirty="0" smtClean="0"/>
                        <a:t>Compliance Management</a:t>
                      </a:r>
                    </a:p>
                    <a:p>
                      <a:r>
                        <a:rPr lang="en-GB" baseline="0" dirty="0" smtClean="0"/>
                        <a:t>Metadata Repository Management</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145631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Data Extraction</a:t>
            </a:r>
            <a:endParaRPr lang="en-GB" dirty="0"/>
          </a:p>
        </p:txBody>
      </p:sp>
      <p:sp>
        <p:nvSpPr>
          <p:cNvPr id="3" name="Content Placeholder 2"/>
          <p:cNvSpPr>
            <a:spLocks noGrp="1"/>
          </p:cNvSpPr>
          <p:nvPr>
            <p:ph idx="1"/>
          </p:nvPr>
        </p:nvSpPr>
        <p:spPr/>
        <p:txBody>
          <a:bodyPr>
            <a:normAutofit lnSpcReduction="10000"/>
          </a:bodyPr>
          <a:lstStyle/>
          <a:p>
            <a:r>
              <a:rPr lang="en-GB" dirty="0" smtClean="0"/>
              <a:t>Raw data is gathered from the source systems and written to disc in the ETL environment before any significant changes are made to it</a:t>
            </a:r>
          </a:p>
          <a:p>
            <a:r>
              <a:rPr lang="en-GB" dirty="0" smtClean="0"/>
              <a:t>Data Profiling</a:t>
            </a:r>
          </a:p>
          <a:p>
            <a:pPr lvl="1"/>
            <a:r>
              <a:rPr lang="en-GB" dirty="0"/>
              <a:t>A</a:t>
            </a:r>
            <a:r>
              <a:rPr lang="en-GB" dirty="0" smtClean="0"/>
              <a:t>nalysis of the data to describe its content, consistency and structure</a:t>
            </a:r>
          </a:p>
          <a:p>
            <a:r>
              <a:rPr lang="en-GB" dirty="0" smtClean="0"/>
              <a:t>Change Data Capture </a:t>
            </a:r>
          </a:p>
          <a:p>
            <a:pPr lvl="1"/>
            <a:r>
              <a:rPr lang="en-GB" dirty="0" smtClean="0"/>
              <a:t>Identify the bits that need to be updated, e.g. the new dimension values to be added</a:t>
            </a:r>
          </a:p>
          <a:p>
            <a:r>
              <a:rPr lang="en-GB" dirty="0" smtClean="0"/>
              <a:t>Extract</a:t>
            </a:r>
          </a:p>
          <a:p>
            <a:pPr lvl="1"/>
            <a:r>
              <a:rPr lang="en-GB" dirty="0" smtClean="0"/>
              <a:t>Extract the data from the source systems</a:t>
            </a:r>
          </a:p>
          <a:p>
            <a:pPr lvl="1"/>
            <a:r>
              <a:rPr lang="en-GB" dirty="0" smtClean="0"/>
              <a:t>May be to file for further transfer to the ETL server or as a stream through the transformation engine and into the staging database as a process</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10</a:t>
            </a:fld>
            <a:endParaRPr lang="en-GB"/>
          </a:p>
        </p:txBody>
      </p:sp>
    </p:spTree>
    <p:extLst>
      <p:ext uri="{BB962C8B-B14F-4D97-AF65-F5344CB8AC3E}">
        <p14:creationId xmlns:p14="http://schemas.microsoft.com/office/powerpoint/2010/main" val="2954554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Cleaning &amp; Conforming </a:t>
            </a:r>
            <a:r>
              <a:rPr lang="en-GB" dirty="0"/>
              <a:t>D</a:t>
            </a:r>
            <a:r>
              <a:rPr lang="en-GB" dirty="0" smtClean="0"/>
              <a:t>ata</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smtClean="0"/>
              <a:t>Improving the data quality and creating and/or enforcing conformed dimensions and metrics</a:t>
            </a:r>
          </a:p>
          <a:p>
            <a:r>
              <a:rPr lang="en-GB" dirty="0" smtClean="0"/>
              <a:t>Data Cleansing</a:t>
            </a:r>
          </a:p>
          <a:p>
            <a:pPr lvl="1"/>
            <a:r>
              <a:rPr lang="en-GB" dirty="0" smtClean="0"/>
              <a:t>Data is supposed to be clean, yet to provide an accurate picture of the data coming from the source systems – incompatible aims?</a:t>
            </a:r>
          </a:p>
          <a:p>
            <a:pPr lvl="1"/>
            <a:r>
              <a:rPr lang="en-GB" dirty="0" smtClean="0"/>
              <a:t>Needs to include</a:t>
            </a:r>
          </a:p>
          <a:p>
            <a:pPr lvl="2"/>
            <a:r>
              <a:rPr lang="en-GB" dirty="0" smtClean="0"/>
              <a:t>Early diagnosis/triage of data quality issues</a:t>
            </a:r>
          </a:p>
          <a:p>
            <a:pPr lvl="2"/>
            <a:r>
              <a:rPr lang="en-GB" dirty="0" smtClean="0"/>
              <a:t>Requirement for source systems and integration efforts to supply better data</a:t>
            </a:r>
          </a:p>
          <a:p>
            <a:pPr lvl="2"/>
            <a:r>
              <a:rPr lang="en-GB" dirty="0" smtClean="0"/>
              <a:t>Provide specific descriptions of data errors</a:t>
            </a:r>
          </a:p>
          <a:p>
            <a:pPr lvl="2"/>
            <a:r>
              <a:rPr lang="en-GB" dirty="0" smtClean="0"/>
              <a:t>Capture data quality errors (quality screening) and measure data quality metrics over time</a:t>
            </a:r>
          </a:p>
          <a:p>
            <a:pPr lvl="2"/>
            <a:r>
              <a:rPr lang="en-GB" dirty="0" smtClean="0"/>
              <a:t>Add quality confidence metrics to final data</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11</a:t>
            </a:fld>
            <a:endParaRPr lang="en-GB"/>
          </a:p>
        </p:txBody>
      </p:sp>
    </p:spTree>
    <p:extLst>
      <p:ext uri="{BB962C8B-B14F-4D97-AF65-F5344CB8AC3E}">
        <p14:creationId xmlns:p14="http://schemas.microsoft.com/office/powerpoint/2010/main" val="3659997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Cleaning &amp; Conforming </a:t>
            </a:r>
            <a:r>
              <a:rPr lang="en-GB" dirty="0"/>
              <a:t>D</a:t>
            </a:r>
            <a:r>
              <a:rPr lang="en-GB" dirty="0" smtClean="0"/>
              <a:t>ata</a:t>
            </a:r>
            <a:endParaRPr lang="en-GB" dirty="0"/>
          </a:p>
        </p:txBody>
      </p:sp>
      <p:sp>
        <p:nvSpPr>
          <p:cNvPr id="3" name="Content Placeholder 2"/>
          <p:cNvSpPr>
            <a:spLocks noGrp="1"/>
          </p:cNvSpPr>
          <p:nvPr>
            <p:ph idx="1"/>
          </p:nvPr>
        </p:nvSpPr>
        <p:spPr>
          <a:xfrm>
            <a:off x="457200" y="980728"/>
            <a:ext cx="8229600" cy="5877272"/>
          </a:xfrm>
        </p:spPr>
        <p:txBody>
          <a:bodyPr>
            <a:normAutofit/>
          </a:bodyPr>
          <a:lstStyle/>
          <a:p>
            <a:r>
              <a:rPr lang="en-GB" dirty="0"/>
              <a:t>Improving the data quality and creating and/or enforcing conformed dimensions and metrics</a:t>
            </a:r>
          </a:p>
          <a:p>
            <a:r>
              <a:rPr lang="en-GB" dirty="0" smtClean="0"/>
              <a:t>Error Event Schema</a:t>
            </a:r>
          </a:p>
          <a:p>
            <a:pPr lvl="1"/>
            <a:r>
              <a:rPr lang="en-GB" dirty="0" smtClean="0"/>
              <a:t>This is a dimensional schema that records every error event thrown by a quality screening process anywhere in the ETL pipeline</a:t>
            </a:r>
          </a:p>
          <a:p>
            <a:pPr lvl="1"/>
            <a:r>
              <a:rPr lang="en-GB" dirty="0" smtClean="0"/>
              <a:t>This should record</a:t>
            </a:r>
          </a:p>
          <a:p>
            <a:pPr lvl="2"/>
            <a:r>
              <a:rPr lang="en-GB" dirty="0" smtClean="0"/>
              <a:t>What happened (appropriate error code)</a:t>
            </a:r>
          </a:p>
          <a:p>
            <a:pPr lvl="2"/>
            <a:r>
              <a:rPr lang="en-GB" dirty="0" smtClean="0"/>
              <a:t>When it happened (full timestamp)</a:t>
            </a:r>
          </a:p>
          <a:p>
            <a:pPr lvl="2"/>
            <a:r>
              <a:rPr lang="en-GB" dirty="0" smtClean="0"/>
              <a:t>What data was being processed (batch identifier)</a:t>
            </a:r>
          </a:p>
          <a:p>
            <a:pPr lvl="2"/>
            <a:r>
              <a:rPr lang="en-GB" dirty="0" smtClean="0"/>
              <a:t>What data was affected (table/row/attribute)</a:t>
            </a:r>
          </a:p>
          <a:p>
            <a:pPr lvl="2"/>
            <a:r>
              <a:rPr lang="en-GB" dirty="0" smtClean="0"/>
              <a:t>How bad a problem it is (error severity rating)</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12</a:t>
            </a:fld>
            <a:endParaRPr lang="en-GB"/>
          </a:p>
        </p:txBody>
      </p:sp>
    </p:spTree>
    <p:extLst>
      <p:ext uri="{BB962C8B-B14F-4D97-AF65-F5344CB8AC3E}">
        <p14:creationId xmlns:p14="http://schemas.microsoft.com/office/powerpoint/2010/main" val="3910445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p:txBody>
          <a:bodyPr/>
          <a:lstStyle/>
          <a:p>
            <a:r>
              <a:rPr lang="en-GB" dirty="0"/>
              <a:t>Improving the data quality and creating and/or enforcing conformed dimensions and metrics</a:t>
            </a:r>
          </a:p>
          <a:p>
            <a:r>
              <a:rPr lang="en-GB" dirty="0" smtClean="0"/>
              <a:t>Audit Dimension Assembly</a:t>
            </a:r>
          </a:p>
          <a:p>
            <a:pPr lvl="1"/>
            <a:r>
              <a:rPr lang="en-GB" dirty="0" smtClean="0"/>
              <a:t>An audit dimension should be attached to every fact to record any problems that occurred when a fact table record is created</a:t>
            </a:r>
            <a:endParaRPr lang="en-GB" dirty="0"/>
          </a:p>
          <a:p>
            <a:pPr lvl="1"/>
            <a:r>
              <a:rPr lang="en-GB" dirty="0"/>
              <a:t>This should record</a:t>
            </a:r>
          </a:p>
          <a:p>
            <a:pPr lvl="2"/>
            <a:r>
              <a:rPr lang="en-GB" dirty="0"/>
              <a:t>What happened (appropriate error code)</a:t>
            </a:r>
          </a:p>
          <a:p>
            <a:pPr lvl="2"/>
            <a:r>
              <a:rPr lang="en-GB" dirty="0"/>
              <a:t>When it happened (full timestamp)</a:t>
            </a:r>
          </a:p>
          <a:p>
            <a:pPr lvl="2"/>
            <a:r>
              <a:rPr lang="en-GB" dirty="0"/>
              <a:t>What data was being processed (batch identifier)</a:t>
            </a:r>
          </a:p>
          <a:p>
            <a:pPr lvl="2"/>
            <a:r>
              <a:rPr lang="en-GB" dirty="0"/>
              <a:t>What data was affected (table/row/attribute)</a:t>
            </a:r>
          </a:p>
          <a:p>
            <a:pPr lvl="2"/>
            <a:r>
              <a:rPr lang="en-GB" dirty="0"/>
              <a:t>How bad a problem it is (error severity rating)</a:t>
            </a:r>
          </a:p>
          <a:p>
            <a:pPr lvl="1"/>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13</a:t>
            </a:fld>
            <a:endParaRPr lang="en-GB"/>
          </a:p>
        </p:txBody>
      </p:sp>
    </p:spTree>
    <p:extLst>
      <p:ext uri="{BB962C8B-B14F-4D97-AF65-F5344CB8AC3E}">
        <p14:creationId xmlns:p14="http://schemas.microsoft.com/office/powerpoint/2010/main" val="2404983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p:txBody>
          <a:bodyPr/>
          <a:lstStyle/>
          <a:p>
            <a:r>
              <a:rPr lang="en-GB" dirty="0"/>
              <a:t>Improving the data quality and creating and/or enforcing conformed dimensions and metrics</a:t>
            </a:r>
          </a:p>
          <a:p>
            <a:r>
              <a:rPr lang="en-GB" dirty="0" smtClean="0"/>
              <a:t>Audit Dimension Assembly</a:t>
            </a:r>
          </a:p>
          <a:p>
            <a:pPr lvl="1"/>
            <a:r>
              <a:rPr lang="en-GB" dirty="0" smtClean="0"/>
              <a:t>An audit dimension should be attached to every fact to record any problems that occurred when a fact table record is created</a:t>
            </a:r>
          </a:p>
          <a:p>
            <a:pPr lvl="1"/>
            <a:r>
              <a:rPr lang="en-GB" dirty="0" smtClean="0"/>
              <a:t>This should record</a:t>
            </a:r>
          </a:p>
          <a:p>
            <a:pPr lvl="2"/>
            <a:r>
              <a:rPr lang="en-GB" dirty="0" smtClean="0"/>
              <a:t>What happened (appropriate error code)</a:t>
            </a:r>
          </a:p>
          <a:p>
            <a:pPr lvl="2"/>
            <a:r>
              <a:rPr lang="en-GB" dirty="0" smtClean="0"/>
              <a:t>When it happened (full timestamp)</a:t>
            </a:r>
          </a:p>
          <a:p>
            <a:pPr lvl="2"/>
            <a:r>
              <a:rPr lang="en-GB" dirty="0" smtClean="0"/>
              <a:t>What data was being processed (batch identifier)</a:t>
            </a:r>
          </a:p>
          <a:p>
            <a:pPr lvl="2"/>
            <a:r>
              <a:rPr lang="en-GB" dirty="0" smtClean="0"/>
              <a:t>What data was affected (table/row/attribute)</a:t>
            </a:r>
          </a:p>
          <a:p>
            <a:pPr lvl="2"/>
            <a:r>
              <a:rPr lang="en-GB" dirty="0" smtClean="0"/>
              <a:t>How bad a problem it is (error severity rating)</a:t>
            </a:r>
          </a:p>
          <a:p>
            <a:pPr lvl="1"/>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14</a:t>
            </a:fld>
            <a:endParaRPr lang="en-GB"/>
          </a:p>
        </p:txBody>
      </p:sp>
    </p:spTree>
    <p:extLst>
      <p:ext uri="{BB962C8B-B14F-4D97-AF65-F5344CB8AC3E}">
        <p14:creationId xmlns:p14="http://schemas.microsoft.com/office/powerpoint/2010/main" val="3623899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p:txBody>
          <a:bodyPr/>
          <a:lstStyle/>
          <a:p>
            <a:r>
              <a:rPr lang="en-GB" dirty="0"/>
              <a:t>Improving the data quality and creating and/or enforcing conformed dimensions and metrics</a:t>
            </a:r>
          </a:p>
          <a:p>
            <a:r>
              <a:rPr lang="en-GB" dirty="0" smtClean="0"/>
              <a:t>Deduplication</a:t>
            </a:r>
          </a:p>
          <a:p>
            <a:pPr lvl="1"/>
            <a:r>
              <a:rPr lang="en-GB" dirty="0" smtClean="0"/>
              <a:t>Dimension data is often derived from multiple sources so some method is needed to merge and manage this data</a:t>
            </a:r>
          </a:p>
          <a:p>
            <a:r>
              <a:rPr lang="en-GB" dirty="0" smtClean="0"/>
              <a:t>Conforming</a:t>
            </a:r>
          </a:p>
          <a:p>
            <a:pPr lvl="1"/>
            <a:r>
              <a:rPr lang="en-GB" dirty="0" smtClean="0"/>
              <a:t>If data from multiple source systems is to be loaded into conformed dimensions then the data from each source may have to be treated differently in order to upload it to the conformed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15</a:t>
            </a:fld>
            <a:endParaRPr lang="en-GB"/>
          </a:p>
        </p:txBody>
      </p:sp>
    </p:spTree>
    <p:extLst>
      <p:ext uri="{BB962C8B-B14F-4D97-AF65-F5344CB8AC3E}">
        <p14:creationId xmlns:p14="http://schemas.microsoft.com/office/powerpoint/2010/main" val="1116109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Slowly Changing Dimension Manager</a:t>
            </a:r>
          </a:p>
          <a:p>
            <a:pPr lvl="1"/>
            <a:r>
              <a:rPr lang="en-GB" dirty="0" smtClean="0"/>
              <a:t>If a dimension attribute has changed then the ETL process must implement an appropriate strategy for recording this</a:t>
            </a:r>
          </a:p>
          <a:p>
            <a:r>
              <a:rPr lang="en-GB" dirty="0" smtClean="0"/>
              <a:t>Surrogate Key Generation</a:t>
            </a:r>
          </a:p>
          <a:p>
            <a:pPr lvl="1"/>
            <a:r>
              <a:rPr lang="en-GB" dirty="0" smtClean="0"/>
              <a:t>The simplest way to do this is to use </a:t>
            </a:r>
            <a:r>
              <a:rPr lang="en-GB" dirty="0" err="1" smtClean="0"/>
              <a:t>autonumber</a:t>
            </a:r>
            <a:r>
              <a:rPr lang="en-GB" dirty="0" smtClean="0"/>
              <a:t> on the creation of a row, but this can cause performance bottlenecks</a:t>
            </a:r>
          </a:p>
          <a:p>
            <a:pPr lvl="1"/>
            <a:r>
              <a:rPr lang="en-GB" dirty="0" smtClean="0"/>
              <a:t>It is better for the ETL system to create the surrogate key separately</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16</a:t>
            </a:fld>
            <a:endParaRPr lang="en-GB"/>
          </a:p>
        </p:txBody>
      </p:sp>
    </p:spTree>
    <p:extLst>
      <p:ext uri="{BB962C8B-B14F-4D97-AF65-F5344CB8AC3E}">
        <p14:creationId xmlns:p14="http://schemas.microsoft.com/office/powerpoint/2010/main" val="38263551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Hierarchy Management</a:t>
            </a:r>
          </a:p>
          <a:p>
            <a:pPr lvl="1"/>
            <a:r>
              <a:rPr lang="en-GB" dirty="0" smtClean="0"/>
              <a:t>A hierarchy occurs where a dimension has multiple sections within a dimension row</a:t>
            </a:r>
          </a:p>
          <a:p>
            <a:pPr lvl="1"/>
            <a:r>
              <a:rPr lang="en-GB" dirty="0" smtClean="0"/>
              <a:t>E.g. addresses, which may have variable lengths and structures, are often forced into a fixed structure</a:t>
            </a:r>
          </a:p>
          <a:p>
            <a:r>
              <a:rPr lang="en-GB" dirty="0" smtClean="0"/>
              <a:t>Special Dimensions Management</a:t>
            </a:r>
          </a:p>
          <a:p>
            <a:pPr lvl="1"/>
            <a:r>
              <a:rPr lang="en-GB" dirty="0" smtClean="0"/>
              <a:t>Deals with any unusual dimensional requirements, e.g. automatically generating week, month, quarter, half and year equivalents for date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17</a:t>
            </a:fld>
            <a:endParaRPr lang="en-GB"/>
          </a:p>
        </p:txBody>
      </p:sp>
    </p:spTree>
    <p:extLst>
      <p:ext uri="{BB962C8B-B14F-4D97-AF65-F5344CB8AC3E}">
        <p14:creationId xmlns:p14="http://schemas.microsoft.com/office/powerpoint/2010/main" val="2499005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Fact Table Builders</a:t>
            </a:r>
          </a:p>
          <a:p>
            <a:pPr lvl="1"/>
            <a:r>
              <a:rPr lang="en-GB" dirty="0" smtClean="0"/>
              <a:t>This system builds the required fact tables while maintaining referential integrity in the schema</a:t>
            </a:r>
          </a:p>
          <a:p>
            <a:pPr lvl="1"/>
            <a:r>
              <a:rPr lang="en-GB" dirty="0" smtClean="0"/>
              <a:t>Loads the main fact tables</a:t>
            </a:r>
          </a:p>
          <a:p>
            <a:pPr lvl="2"/>
            <a:r>
              <a:rPr lang="en-GB" dirty="0" smtClean="0"/>
              <a:t>Transaction Grain Fact Table (e.g. main fact)</a:t>
            </a:r>
          </a:p>
          <a:p>
            <a:pPr lvl="2"/>
            <a:r>
              <a:rPr lang="en-GB" dirty="0" smtClean="0"/>
              <a:t>Periodic Snapshot Fact Table (e.g. monthly totals)</a:t>
            </a:r>
          </a:p>
          <a:p>
            <a:pPr lvl="2"/>
            <a:r>
              <a:rPr lang="en-GB" dirty="0" smtClean="0"/>
              <a:t>Accumulating Snapshot Fact Table (e.g. progress towards monthly totals)</a:t>
            </a:r>
          </a:p>
          <a:p>
            <a:r>
              <a:rPr lang="en-GB" dirty="0" smtClean="0"/>
              <a:t>Surrogate Key Pipeline</a:t>
            </a:r>
          </a:p>
          <a:p>
            <a:pPr lvl="1"/>
            <a:r>
              <a:rPr lang="en-GB" dirty="0" smtClean="0"/>
              <a:t>Generates all surrogate key values</a:t>
            </a:r>
            <a:r>
              <a:rPr lang="en-GB" dirty="0"/>
              <a:t> </a:t>
            </a:r>
            <a:r>
              <a:rPr lang="en-GB" dirty="0" smtClean="0"/>
              <a:t>from locally stored copies of data, not from actual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18</a:t>
            </a:fld>
            <a:endParaRPr lang="en-GB"/>
          </a:p>
        </p:txBody>
      </p:sp>
    </p:spTree>
    <p:extLst>
      <p:ext uri="{BB962C8B-B14F-4D97-AF65-F5344CB8AC3E}">
        <p14:creationId xmlns:p14="http://schemas.microsoft.com/office/powerpoint/2010/main" val="437291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Late-Arriving Data Handling</a:t>
            </a:r>
          </a:p>
          <a:p>
            <a:pPr lvl="1"/>
            <a:r>
              <a:rPr lang="en-GB" dirty="0" smtClean="0"/>
              <a:t>Ideally all new fact data will arrive at the same time as any new dimension data; this system manages what happens if it doesn’t</a:t>
            </a:r>
          </a:p>
          <a:p>
            <a:r>
              <a:rPr lang="en-GB" dirty="0" smtClean="0"/>
              <a:t>Dimension Manager</a:t>
            </a:r>
            <a:endParaRPr lang="en-GB" dirty="0"/>
          </a:p>
          <a:p>
            <a:pPr lvl="1"/>
            <a:r>
              <a:rPr lang="en-GB" dirty="0" smtClean="0"/>
              <a:t>Manages and records updates to dimensions</a:t>
            </a:r>
          </a:p>
          <a:p>
            <a:pPr lvl="1"/>
            <a:r>
              <a:rPr lang="en-GB" dirty="0" smtClean="0"/>
              <a:t>Manages and records metadata relating to dimensions</a:t>
            </a:r>
          </a:p>
          <a:p>
            <a:pPr lvl="1"/>
            <a:r>
              <a:rPr lang="en-GB" dirty="0" smtClean="0"/>
              <a:t>Ensures that any changes to dimensions are propagated back to facts that use those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19</a:t>
            </a:fld>
            <a:endParaRPr lang="en-GB"/>
          </a:p>
        </p:txBody>
      </p:sp>
    </p:spTree>
    <p:extLst>
      <p:ext uri="{BB962C8B-B14F-4D97-AF65-F5344CB8AC3E}">
        <p14:creationId xmlns:p14="http://schemas.microsoft.com/office/powerpoint/2010/main" val="931693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Multi-Valued Dimension Bridging</a:t>
            </a:r>
          </a:p>
          <a:p>
            <a:pPr lvl="1"/>
            <a:r>
              <a:rPr lang="en-GB" dirty="0" smtClean="0"/>
              <a:t>Sometimes there can be a discrepancy between the grain of the fact table and grain of a dimension</a:t>
            </a:r>
          </a:p>
          <a:p>
            <a:pPr lvl="2"/>
            <a:r>
              <a:rPr lang="en-GB" dirty="0" smtClean="0"/>
              <a:t>E.g. How do you record a Buy One Get One Free offer? Or is someone buys one but doesn’t want the free one?</a:t>
            </a:r>
          </a:p>
          <a:p>
            <a:pPr lvl="1"/>
            <a:r>
              <a:rPr lang="en-GB" dirty="0" smtClean="0"/>
              <a:t>A multi-valued bridge table needs to be constructed to deal with these problems</a:t>
            </a:r>
          </a:p>
          <a:p>
            <a:pPr lvl="1"/>
            <a:endParaRPr lang="en-GB" dirty="0" smtClean="0"/>
          </a:p>
        </p:txBody>
      </p:sp>
      <p:sp>
        <p:nvSpPr>
          <p:cNvPr id="4" name="Slide Number Placeholder 3"/>
          <p:cNvSpPr>
            <a:spLocks noGrp="1"/>
          </p:cNvSpPr>
          <p:nvPr>
            <p:ph type="sldNum" sz="quarter" idx="12"/>
          </p:nvPr>
        </p:nvSpPr>
        <p:spPr/>
        <p:txBody>
          <a:bodyPr/>
          <a:lstStyle/>
          <a:p>
            <a:fld id="{B32D2D4F-B262-4018-8594-6B1FE2F875A5}" type="slidenum">
              <a:rPr lang="en-GB" smtClean="0"/>
              <a:pPr/>
              <a:t>20</a:t>
            </a:fld>
            <a:endParaRPr lang="en-GB"/>
          </a:p>
        </p:txBody>
      </p:sp>
    </p:spTree>
    <p:extLst>
      <p:ext uri="{BB962C8B-B14F-4D97-AF65-F5344CB8AC3E}">
        <p14:creationId xmlns:p14="http://schemas.microsoft.com/office/powerpoint/2010/main" val="1288051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Fact Provider</a:t>
            </a:r>
          </a:p>
          <a:p>
            <a:pPr lvl="1"/>
            <a:r>
              <a:rPr lang="en-GB" dirty="0" smtClean="0"/>
              <a:t>Responsible for the creation, maintenance and use of fact tables</a:t>
            </a:r>
          </a:p>
          <a:p>
            <a:pPr lvl="1"/>
            <a:r>
              <a:rPr lang="en-GB" dirty="0" smtClean="0"/>
              <a:t>Adds new records to fact tables</a:t>
            </a:r>
          </a:p>
          <a:p>
            <a:pPr lvl="1"/>
            <a:r>
              <a:rPr lang="en-GB" dirty="0" smtClean="0"/>
              <a:t>Updates and performs quality assurance on fact tables</a:t>
            </a:r>
          </a:p>
          <a:p>
            <a:pPr lvl="2"/>
            <a:r>
              <a:rPr lang="en-GB" dirty="0" smtClean="0"/>
              <a:t>If an aggregate fact is not consistent with the base fact then it is taken offline for rebuilding</a:t>
            </a:r>
          </a:p>
          <a:p>
            <a:r>
              <a:rPr lang="en-GB" dirty="0" smtClean="0"/>
              <a:t>Aggregate Builder</a:t>
            </a:r>
          </a:p>
          <a:p>
            <a:pPr lvl="1"/>
            <a:r>
              <a:rPr lang="en-GB" dirty="0" smtClean="0"/>
              <a:t>Build and maintain aggregate fact tables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21</a:t>
            </a:fld>
            <a:endParaRPr lang="en-GB"/>
          </a:p>
        </p:txBody>
      </p:sp>
    </p:spTree>
    <p:extLst>
      <p:ext uri="{BB962C8B-B14F-4D97-AF65-F5344CB8AC3E}">
        <p14:creationId xmlns:p14="http://schemas.microsoft.com/office/powerpoint/2010/main" val="19095987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Delivering Data</a:t>
            </a:r>
            <a:endParaRPr lang="en-GB" dirty="0"/>
          </a:p>
        </p:txBody>
      </p:sp>
      <p:sp>
        <p:nvSpPr>
          <p:cNvPr id="3" name="Content Placeholder 2"/>
          <p:cNvSpPr>
            <a:spLocks noGrp="1"/>
          </p:cNvSpPr>
          <p:nvPr>
            <p:ph idx="1"/>
          </p:nvPr>
        </p:nvSpPr>
        <p:spPr/>
        <p:txBody>
          <a:bodyPr/>
          <a:lstStyle/>
          <a:p>
            <a:r>
              <a:rPr lang="en-GB" dirty="0" smtClean="0"/>
              <a:t>Physically structuring and loading the data into the target dimensional models</a:t>
            </a:r>
          </a:p>
          <a:p>
            <a:r>
              <a:rPr lang="en-GB" dirty="0" smtClean="0"/>
              <a:t>OLAP Cube Builder</a:t>
            </a:r>
          </a:p>
          <a:p>
            <a:pPr lvl="1"/>
            <a:r>
              <a:rPr lang="en-GB" dirty="0" smtClean="0"/>
              <a:t>Generates and updates OLAP cubes as data is added to the DW</a:t>
            </a:r>
          </a:p>
          <a:p>
            <a:pPr lvl="1"/>
            <a:r>
              <a:rPr lang="en-GB" dirty="0" smtClean="0"/>
              <a:t>This is generally one of the final things done as part of an ETL process</a:t>
            </a:r>
          </a:p>
          <a:p>
            <a:r>
              <a:rPr lang="en-GB" dirty="0" smtClean="0"/>
              <a:t>Data Propagation Management</a:t>
            </a:r>
          </a:p>
          <a:p>
            <a:pPr lvl="1"/>
            <a:r>
              <a:rPr lang="en-GB" dirty="0" smtClean="0"/>
              <a:t>Transfers data from the DW to other environments</a:t>
            </a:r>
          </a:p>
          <a:p>
            <a:pPr lvl="1"/>
            <a:r>
              <a:rPr lang="en-GB" dirty="0" smtClean="0"/>
              <a:t>This may include data marts, other software within the company, or external organisations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22</a:t>
            </a:fld>
            <a:endParaRPr lang="en-GB"/>
          </a:p>
        </p:txBody>
      </p:sp>
    </p:spTree>
    <p:extLst>
      <p:ext uri="{BB962C8B-B14F-4D97-AF65-F5344CB8AC3E}">
        <p14:creationId xmlns:p14="http://schemas.microsoft.com/office/powerpoint/2010/main" val="1154830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Managing ETL</a:t>
            </a:r>
            <a:endParaRPr lang="en-GB" dirty="0"/>
          </a:p>
        </p:txBody>
      </p:sp>
      <p:sp>
        <p:nvSpPr>
          <p:cNvPr id="3" name="Content Placeholder 2"/>
          <p:cNvSpPr>
            <a:spLocks noGrp="1"/>
          </p:cNvSpPr>
          <p:nvPr>
            <p:ph idx="1"/>
          </p:nvPr>
        </p:nvSpPr>
        <p:spPr/>
        <p:txBody>
          <a:bodyPr/>
          <a:lstStyle/>
          <a:p>
            <a:r>
              <a:rPr lang="en-GB" dirty="0" smtClean="0"/>
              <a:t>Managing the systems and processes of the ETL environment in a coherent manner</a:t>
            </a:r>
          </a:p>
          <a:p>
            <a:r>
              <a:rPr lang="en-GB" dirty="0" smtClean="0"/>
              <a:t>Any ETL system needs to be reliable, available, and manageable, and thus must include tools to support this</a:t>
            </a:r>
          </a:p>
          <a:p>
            <a:r>
              <a:rPr lang="en-GB" dirty="0" smtClean="0"/>
              <a:t>Job Scheduler</a:t>
            </a:r>
          </a:p>
          <a:p>
            <a:pPr lvl="1"/>
            <a:r>
              <a:rPr lang="en-GB" dirty="0" smtClean="0"/>
              <a:t>Manages the ETL execution strategy</a:t>
            </a:r>
          </a:p>
          <a:p>
            <a:r>
              <a:rPr lang="en-GB" dirty="0" smtClean="0"/>
              <a:t>Backup System</a:t>
            </a:r>
          </a:p>
          <a:p>
            <a:pPr lvl="1"/>
            <a:r>
              <a:rPr lang="en-GB" dirty="0" smtClean="0"/>
              <a:t>Any backup and recovery system is likely to require significant input from the ETL process</a:t>
            </a:r>
          </a:p>
          <a:p>
            <a:pPr lvl="1"/>
            <a:r>
              <a:rPr lang="en-GB" dirty="0" smtClean="0"/>
              <a:t>The ETL system itself also needs backup</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23</a:t>
            </a:fld>
            <a:endParaRPr lang="en-GB"/>
          </a:p>
        </p:txBody>
      </p:sp>
    </p:spTree>
    <p:extLst>
      <p:ext uri="{BB962C8B-B14F-4D97-AF65-F5344CB8AC3E}">
        <p14:creationId xmlns:p14="http://schemas.microsoft.com/office/powerpoint/2010/main" val="5384318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Managing ETL</a:t>
            </a:r>
            <a:endParaRPr lang="en-GB" dirty="0"/>
          </a:p>
        </p:txBody>
      </p:sp>
      <p:sp>
        <p:nvSpPr>
          <p:cNvPr id="3" name="Content Placeholder 2"/>
          <p:cNvSpPr>
            <a:spLocks noGrp="1"/>
          </p:cNvSpPr>
          <p:nvPr>
            <p:ph idx="1"/>
          </p:nvPr>
        </p:nvSpPr>
        <p:spPr/>
        <p:txBody>
          <a:bodyPr/>
          <a:lstStyle/>
          <a:p>
            <a:r>
              <a:rPr lang="en-GB" dirty="0" smtClean="0"/>
              <a:t>Managing the systems and processes of the ETL environment in a coherent manner</a:t>
            </a:r>
          </a:p>
          <a:p>
            <a:r>
              <a:rPr lang="en-GB" dirty="0" smtClean="0"/>
              <a:t>Recovery and Restart</a:t>
            </a:r>
          </a:p>
          <a:p>
            <a:pPr lvl="1"/>
            <a:r>
              <a:rPr lang="en-GB" dirty="0" smtClean="0"/>
              <a:t>The ETL system itself may fail and need to be restarted/recovered from backup</a:t>
            </a:r>
          </a:p>
          <a:p>
            <a:r>
              <a:rPr lang="en-GB" dirty="0" smtClean="0"/>
              <a:t>Version Control</a:t>
            </a:r>
          </a:p>
          <a:p>
            <a:pPr lvl="1"/>
            <a:r>
              <a:rPr lang="en-GB" dirty="0" smtClean="0"/>
              <a:t>If changes are made to the ETL code then these must be managed appropriately</a:t>
            </a:r>
          </a:p>
          <a:p>
            <a:r>
              <a:rPr lang="en-GB" dirty="0" smtClean="0"/>
              <a:t>Version Migration System</a:t>
            </a:r>
          </a:p>
          <a:p>
            <a:pPr lvl="1"/>
            <a:r>
              <a:rPr lang="en-GB" dirty="0" smtClean="0"/>
              <a:t>Migrating to an updated version of the ETL system must be carefully managed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24</a:t>
            </a:fld>
            <a:endParaRPr lang="en-GB"/>
          </a:p>
        </p:txBody>
      </p:sp>
    </p:spTree>
    <p:extLst>
      <p:ext uri="{BB962C8B-B14F-4D97-AF65-F5344CB8AC3E}">
        <p14:creationId xmlns:p14="http://schemas.microsoft.com/office/powerpoint/2010/main" val="9132615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Managing ETL</a:t>
            </a:r>
            <a:endParaRPr lang="en-GB" dirty="0"/>
          </a:p>
        </p:txBody>
      </p:sp>
      <p:sp>
        <p:nvSpPr>
          <p:cNvPr id="3" name="Content Placeholder 2"/>
          <p:cNvSpPr>
            <a:spLocks noGrp="1"/>
          </p:cNvSpPr>
          <p:nvPr>
            <p:ph idx="1"/>
          </p:nvPr>
        </p:nvSpPr>
        <p:spPr/>
        <p:txBody>
          <a:bodyPr/>
          <a:lstStyle/>
          <a:p>
            <a:r>
              <a:rPr lang="en-GB" dirty="0" smtClean="0"/>
              <a:t>Managing the systems and processes of the ETL environment in a coherent manner</a:t>
            </a:r>
          </a:p>
          <a:p>
            <a:r>
              <a:rPr lang="en-GB" dirty="0" smtClean="0"/>
              <a:t>Workflow Monitor</a:t>
            </a:r>
          </a:p>
          <a:p>
            <a:pPr lvl="1"/>
            <a:r>
              <a:rPr lang="en-GB" dirty="0" smtClean="0"/>
              <a:t>The ETL process must be continually monitored to ensure efficient operation</a:t>
            </a:r>
          </a:p>
          <a:p>
            <a:pPr lvl="1"/>
            <a:r>
              <a:rPr lang="en-GB" dirty="0" smtClean="0"/>
              <a:t>Metrics should be taken to measure things like error rates, load times etc.</a:t>
            </a:r>
          </a:p>
          <a:p>
            <a:r>
              <a:rPr lang="en-GB" dirty="0" smtClean="0"/>
              <a:t>Sorting System</a:t>
            </a:r>
          </a:p>
          <a:p>
            <a:pPr lvl="1"/>
            <a:r>
              <a:rPr lang="en-GB" dirty="0" smtClean="0"/>
              <a:t>Many ETL processes require data to be sorted (e.g. aggregation, joining flat files)</a:t>
            </a:r>
          </a:p>
          <a:p>
            <a:pPr lvl="1"/>
            <a:r>
              <a:rPr lang="en-GB" dirty="0" smtClean="0"/>
              <a:t>This is a big enough problem to require a dedicated subsystem to perform it efficiently</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25</a:t>
            </a:fld>
            <a:endParaRPr lang="en-GB"/>
          </a:p>
        </p:txBody>
      </p:sp>
    </p:spTree>
    <p:extLst>
      <p:ext uri="{BB962C8B-B14F-4D97-AF65-F5344CB8AC3E}">
        <p14:creationId xmlns:p14="http://schemas.microsoft.com/office/powerpoint/2010/main" val="2715328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Managing ETL</a:t>
            </a:r>
            <a:endParaRPr lang="en-GB" dirty="0"/>
          </a:p>
        </p:txBody>
      </p:sp>
      <p:sp>
        <p:nvSpPr>
          <p:cNvPr id="3" name="Content Placeholder 2"/>
          <p:cNvSpPr>
            <a:spLocks noGrp="1"/>
          </p:cNvSpPr>
          <p:nvPr>
            <p:ph idx="1"/>
          </p:nvPr>
        </p:nvSpPr>
        <p:spPr/>
        <p:txBody>
          <a:bodyPr/>
          <a:lstStyle/>
          <a:p>
            <a:r>
              <a:rPr lang="en-GB" dirty="0" smtClean="0"/>
              <a:t>Managing the systems and processes of the ETL environment in a coherent manner</a:t>
            </a:r>
          </a:p>
          <a:p>
            <a:r>
              <a:rPr lang="en-GB" dirty="0" smtClean="0"/>
              <a:t>Lineage &amp; Dependency Analysis</a:t>
            </a:r>
          </a:p>
          <a:p>
            <a:pPr lvl="1"/>
            <a:r>
              <a:rPr lang="en-GB" dirty="0" smtClean="0"/>
              <a:t>Lineage – identifying the source of a datum and being able to track how is has been moved and transformed (upstream processing)</a:t>
            </a:r>
          </a:p>
          <a:p>
            <a:pPr lvl="1"/>
            <a:r>
              <a:rPr lang="en-GB" dirty="0" smtClean="0"/>
              <a:t>Dependency – identifying how a datum is used by other downstream processes and software</a:t>
            </a:r>
          </a:p>
          <a:p>
            <a:r>
              <a:rPr lang="en-GB" dirty="0" smtClean="0"/>
              <a:t>Problem Escalation System</a:t>
            </a:r>
          </a:p>
          <a:p>
            <a:pPr lvl="1"/>
            <a:r>
              <a:rPr lang="en-GB" dirty="0" smtClean="0"/>
              <a:t>Although the ETL system should normally run without the need for administrator intervention, it needs a process to identify administrators of any problems that do occur</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26</a:t>
            </a:fld>
            <a:endParaRPr lang="en-GB"/>
          </a:p>
        </p:txBody>
      </p:sp>
    </p:spTree>
    <p:extLst>
      <p:ext uri="{BB962C8B-B14F-4D97-AF65-F5344CB8AC3E}">
        <p14:creationId xmlns:p14="http://schemas.microsoft.com/office/powerpoint/2010/main" val="18324292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Managing ETL</a:t>
            </a:r>
            <a:endParaRPr lang="en-GB" dirty="0"/>
          </a:p>
        </p:txBody>
      </p:sp>
      <p:sp>
        <p:nvSpPr>
          <p:cNvPr id="3" name="Content Placeholder 2"/>
          <p:cNvSpPr>
            <a:spLocks noGrp="1"/>
          </p:cNvSpPr>
          <p:nvPr>
            <p:ph idx="1"/>
          </p:nvPr>
        </p:nvSpPr>
        <p:spPr/>
        <p:txBody>
          <a:bodyPr/>
          <a:lstStyle/>
          <a:p>
            <a:r>
              <a:rPr lang="en-GB" dirty="0" smtClean="0"/>
              <a:t>Managing the systems and processes of the ETL environment in a coherent manner</a:t>
            </a:r>
          </a:p>
          <a:p>
            <a:r>
              <a:rPr lang="en-GB" dirty="0" smtClean="0"/>
              <a:t>Parallelising/Pipelining System</a:t>
            </a:r>
          </a:p>
          <a:p>
            <a:pPr lvl="1"/>
            <a:r>
              <a:rPr lang="en-GB" dirty="0" smtClean="0"/>
              <a:t>All ETL processes should be at least pipelined and, if possible, parallelised for high-speed operation</a:t>
            </a:r>
          </a:p>
          <a:p>
            <a:r>
              <a:rPr lang="en-GB" dirty="0" smtClean="0"/>
              <a:t>Security</a:t>
            </a:r>
          </a:p>
          <a:p>
            <a:pPr lvl="1"/>
            <a:r>
              <a:rPr lang="en-GB" dirty="0" smtClean="0"/>
              <a:t>Any security threat to the DW is more likely to come from within the organisation than outside it</a:t>
            </a:r>
          </a:p>
          <a:p>
            <a:pPr lvl="1"/>
            <a:r>
              <a:rPr lang="en-GB" dirty="0" smtClean="0"/>
              <a:t>ETL team members have access not only to the DW but also to the source systems, so role-based security needs to be enforced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27</a:t>
            </a:fld>
            <a:endParaRPr lang="en-GB"/>
          </a:p>
        </p:txBody>
      </p:sp>
    </p:spTree>
    <p:extLst>
      <p:ext uri="{BB962C8B-B14F-4D97-AF65-F5344CB8AC3E}">
        <p14:creationId xmlns:p14="http://schemas.microsoft.com/office/powerpoint/2010/main" val="4183260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 Managing ETL</a:t>
            </a:r>
            <a:endParaRPr lang="en-GB" dirty="0"/>
          </a:p>
        </p:txBody>
      </p:sp>
      <p:sp>
        <p:nvSpPr>
          <p:cNvPr id="3" name="Content Placeholder 2"/>
          <p:cNvSpPr>
            <a:spLocks noGrp="1"/>
          </p:cNvSpPr>
          <p:nvPr>
            <p:ph idx="1"/>
          </p:nvPr>
        </p:nvSpPr>
        <p:spPr/>
        <p:txBody>
          <a:bodyPr/>
          <a:lstStyle/>
          <a:p>
            <a:r>
              <a:rPr lang="en-GB" dirty="0" smtClean="0"/>
              <a:t>Managing the systems and processes of the ETL environment in a coherent manner</a:t>
            </a:r>
          </a:p>
          <a:p>
            <a:r>
              <a:rPr lang="en-GB" dirty="0" smtClean="0"/>
              <a:t>Compliance Management</a:t>
            </a:r>
          </a:p>
          <a:p>
            <a:pPr lvl="1"/>
            <a:r>
              <a:rPr lang="en-GB" dirty="0" smtClean="0"/>
              <a:t>Any DW environment that is subject to legislator compliance requirements needs to be able to show a ‘chain of custody’ for the data</a:t>
            </a:r>
          </a:p>
          <a:p>
            <a:pPr lvl="1"/>
            <a:r>
              <a:rPr lang="en-GB" dirty="0" smtClean="0"/>
              <a:t>The content and state of data should be accessible at all time, and all accesses/edits need to be logged</a:t>
            </a:r>
          </a:p>
          <a:p>
            <a:r>
              <a:rPr lang="en-GB" dirty="0" smtClean="0"/>
              <a:t>Metadata Repository Management</a:t>
            </a:r>
          </a:p>
          <a:p>
            <a:pPr lvl="1"/>
            <a:r>
              <a:rPr lang="en-GB" dirty="0" smtClean="0"/>
              <a:t>ETL generates and uses a lot of metadata, and processes need to be in place to manage this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28</a:t>
            </a:fld>
            <a:endParaRPr lang="en-GB"/>
          </a:p>
        </p:txBody>
      </p:sp>
    </p:spTree>
    <p:extLst>
      <p:ext uri="{BB962C8B-B14F-4D97-AF65-F5344CB8AC3E}">
        <p14:creationId xmlns:p14="http://schemas.microsoft.com/office/powerpoint/2010/main" val="36690010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 specifications</a:t>
            </a:r>
            <a:endParaRPr lang="en-GB" dirty="0"/>
          </a:p>
        </p:txBody>
      </p:sp>
      <p:sp>
        <p:nvSpPr>
          <p:cNvPr id="3" name="Content Placeholder 2"/>
          <p:cNvSpPr>
            <a:spLocks noGrp="1"/>
          </p:cNvSpPr>
          <p:nvPr>
            <p:ph idx="1"/>
          </p:nvPr>
        </p:nvSpPr>
        <p:spPr/>
        <p:txBody>
          <a:bodyPr/>
          <a:lstStyle/>
          <a:p>
            <a:r>
              <a:rPr lang="en-GB" dirty="0" smtClean="0"/>
              <a:t>Before the ETL can be built, the designer needs to generate a set of requirements, constraints and realities for it</a:t>
            </a:r>
          </a:p>
          <a:p>
            <a:r>
              <a:rPr lang="en-GB" dirty="0" smtClean="0"/>
              <a:t>This can get very long and complex </a:t>
            </a:r>
            <a:r>
              <a:rPr lang="en-GB" dirty="0" smtClean="0">
                <a:sym typeface="Wingdings" pitchFamily="2" charset="2"/>
              </a:rPr>
              <a:t></a:t>
            </a:r>
          </a:p>
          <a:p>
            <a:r>
              <a:rPr lang="en-GB" dirty="0" smtClean="0">
                <a:sym typeface="Wingdings" pitchFamily="2" charset="2"/>
              </a:rPr>
              <a:t>ETL system requirements should NOT affect the source or target architectures</a:t>
            </a:r>
          </a:p>
          <a:p>
            <a:pPr lvl="1"/>
            <a:r>
              <a:rPr lang="en-GB" dirty="0" smtClean="0">
                <a:sym typeface="Wingdings" pitchFamily="2" charset="2"/>
              </a:rPr>
              <a:t>Fix the ETL process to fit the architectures, not the other way around</a:t>
            </a:r>
          </a:p>
          <a:p>
            <a:endParaRPr lang="en-GB" dirty="0" smtClean="0"/>
          </a:p>
          <a:p>
            <a:r>
              <a:rPr lang="en-GB" dirty="0" smtClean="0"/>
              <a:t>The ETL system cannot be built until a full source-target data mapping has been performed</a:t>
            </a:r>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29</a:t>
            </a:fld>
            <a:endParaRPr lang="en-GB"/>
          </a:p>
        </p:txBody>
      </p:sp>
    </p:spTree>
    <p:extLst>
      <p:ext uri="{BB962C8B-B14F-4D97-AF65-F5344CB8AC3E}">
        <p14:creationId xmlns:p14="http://schemas.microsoft.com/office/powerpoint/2010/main" val="732177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Developing the ETL plan</a:t>
            </a:r>
            <a:endParaRPr lang="en-GB" dirty="0"/>
          </a:p>
        </p:txBody>
      </p:sp>
      <p:sp>
        <p:nvSpPr>
          <p:cNvPr id="3" name="Content Placeholder 2"/>
          <p:cNvSpPr>
            <a:spLocks noGrp="1"/>
          </p:cNvSpPr>
          <p:nvPr>
            <p:ph idx="1"/>
          </p:nvPr>
        </p:nvSpPr>
        <p:spPr/>
        <p:txBody>
          <a:bodyPr>
            <a:normAutofit fontScale="92500"/>
          </a:bodyPr>
          <a:lstStyle/>
          <a:p>
            <a:r>
              <a:rPr lang="en-GB" dirty="0" smtClean="0"/>
              <a:t>First, create a high-level mapping of the data sources to the target tables</a:t>
            </a:r>
          </a:p>
          <a:p>
            <a:pPr lvl="1"/>
            <a:r>
              <a:rPr lang="en-GB" dirty="0" smtClean="0"/>
              <a:t>One-two pages long</a:t>
            </a:r>
          </a:p>
          <a:p>
            <a:pPr lvl="1"/>
            <a:r>
              <a:rPr lang="en-GB" dirty="0" smtClean="0"/>
              <a:t>Highlight the data sources and any major challenges you already know about</a:t>
            </a:r>
          </a:p>
          <a:p>
            <a:r>
              <a:rPr lang="en-GB" dirty="0" smtClean="0"/>
              <a:t>Next, for each table in the target dimensional model, identify the steps required to restructure the data</a:t>
            </a:r>
          </a:p>
          <a:p>
            <a:pPr lvl="1"/>
            <a:r>
              <a:rPr lang="en-GB" dirty="0" smtClean="0"/>
              <a:t>This can get quite long, and can involve pages of discussion and even pseudocode for particularly complex processes</a:t>
            </a:r>
          </a:p>
          <a:p>
            <a:endParaRPr lang="en-GB" dirty="0" smtClean="0"/>
          </a:p>
          <a:p>
            <a:r>
              <a:rPr lang="en-GB" dirty="0" smtClean="0"/>
              <a:t>For every attribute in every DW table there must be a description of where it comes from, how it is generated and what to do if a value is missing or obviously incorrect</a:t>
            </a:r>
          </a:p>
          <a:p>
            <a:endParaRPr lang="en-GB" dirty="0" smtClean="0"/>
          </a:p>
        </p:txBody>
      </p:sp>
      <p:sp>
        <p:nvSpPr>
          <p:cNvPr id="5" name="Slide Number Placeholder 4"/>
          <p:cNvSpPr>
            <a:spLocks noGrp="1"/>
          </p:cNvSpPr>
          <p:nvPr>
            <p:ph type="sldNum" sz="quarter" idx="12"/>
          </p:nvPr>
        </p:nvSpPr>
        <p:spPr/>
        <p:txBody>
          <a:bodyPr/>
          <a:lstStyle/>
          <a:p>
            <a:fld id="{B32D2D4F-B262-4018-8594-6B1FE2F875A5}" type="slidenum">
              <a:rPr lang="en-GB" smtClean="0"/>
              <a:pPr/>
              <a:t>30</a:t>
            </a:fld>
            <a:endParaRPr lang="en-GB"/>
          </a:p>
        </p:txBody>
      </p:sp>
    </p:spTree>
    <p:extLst>
      <p:ext uri="{BB962C8B-B14F-4D97-AF65-F5344CB8AC3E}">
        <p14:creationId xmlns:p14="http://schemas.microsoft.com/office/powerpoint/2010/main" val="156643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Developing the ETL plan</a:t>
            </a:r>
            <a:endParaRPr lang="en-GB" dirty="0"/>
          </a:p>
        </p:txBody>
      </p:sp>
      <p:sp>
        <p:nvSpPr>
          <p:cNvPr id="3" name="Content Placeholder 2"/>
          <p:cNvSpPr>
            <a:spLocks noGrp="1"/>
          </p:cNvSpPr>
          <p:nvPr>
            <p:ph idx="1"/>
          </p:nvPr>
        </p:nvSpPr>
        <p:spPr>
          <a:xfrm>
            <a:off x="457200" y="980728"/>
            <a:ext cx="8229600" cy="3528392"/>
          </a:xfrm>
        </p:spPr>
        <p:txBody>
          <a:bodyPr/>
          <a:lstStyle/>
          <a:p>
            <a:r>
              <a:rPr lang="en-GB" dirty="0" smtClean="0"/>
              <a:t>Stage 1 – High-level mapping between source systems and DW tables</a:t>
            </a:r>
          </a:p>
          <a:p>
            <a:r>
              <a:rPr lang="en-GB" dirty="0" smtClean="0"/>
              <a:t>Some DW tables will receive data from only one table; others will require that data is compiled from multiple tables</a:t>
            </a:r>
          </a:p>
          <a:p>
            <a:r>
              <a:rPr lang="en-GB" dirty="0" smtClean="0"/>
              <a:t>Do not worry at this point about how the data gets from the source system to the DW</a:t>
            </a:r>
            <a:endParaRPr lang="en-GB" dirty="0"/>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31</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418250134"/>
              </p:ext>
            </p:extLst>
          </p:nvPr>
        </p:nvGraphicFramePr>
        <p:xfrm>
          <a:off x="323528" y="4365105"/>
          <a:ext cx="8613208" cy="2366200"/>
        </p:xfrm>
        <a:graphic>
          <a:graphicData uri="http://schemas.openxmlformats.org/drawingml/2006/table">
            <a:tbl>
              <a:tblPr firstRow="1" bandRow="1">
                <a:tableStyleId>{5940675A-B579-460E-94D1-54222C63F5DA}</a:tableStyleId>
              </a:tblPr>
              <a:tblGrid>
                <a:gridCol w="2088232">
                  <a:extLst>
                    <a:ext uri="{9D8B030D-6E8A-4147-A177-3AD203B41FA5}">
                      <a16:colId xmlns:a16="http://schemas.microsoft.com/office/drawing/2014/main" val="20000"/>
                    </a:ext>
                  </a:extLst>
                </a:gridCol>
                <a:gridCol w="6524976">
                  <a:extLst>
                    <a:ext uri="{9D8B030D-6E8A-4147-A177-3AD203B41FA5}">
                      <a16:colId xmlns:a16="http://schemas.microsoft.com/office/drawing/2014/main" val="20001"/>
                    </a:ext>
                  </a:extLst>
                </a:gridCol>
              </a:tblGrid>
              <a:tr h="710120">
                <a:tc>
                  <a:txBody>
                    <a:bodyPr/>
                    <a:lstStyle/>
                    <a:p>
                      <a:r>
                        <a:rPr lang="en-GB" sz="2400" dirty="0" smtClean="0"/>
                        <a:t>DW</a:t>
                      </a:r>
                      <a:r>
                        <a:rPr lang="en-GB" sz="2400" baseline="0" dirty="0" smtClean="0"/>
                        <a:t> Table</a:t>
                      </a:r>
                      <a:endParaRPr lang="en-GB"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400" dirty="0" smtClean="0"/>
                        <a:t>Source System</a:t>
                      </a:r>
                      <a:endParaRPr lang="en-GB"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GB" dirty="0" err="1" smtClean="0"/>
                        <a:t>dReferenceDate</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dirty="0" smtClean="0"/>
                        <a:t>Automatically</a:t>
                      </a:r>
                      <a:r>
                        <a:rPr lang="en-GB" baseline="0" dirty="0" smtClean="0"/>
                        <a:t> generated using AutoNumber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GB" dirty="0" err="1" smtClean="0"/>
                        <a:t>dShippingMethod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dirty="0" err="1" smtClean="0"/>
                        <a:t>DB.Purchasing_ShipMethod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dirty="0" err="1" smtClean="0"/>
                        <a:t>fSales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dirty="0" err="1" smtClean="0"/>
                        <a:t>SalesOrderHeader</a:t>
                      </a:r>
                      <a:r>
                        <a:rPr lang="en-GB" dirty="0" smtClean="0"/>
                        <a:t>, </a:t>
                      </a:r>
                      <a:r>
                        <a:rPr lang="en-GB" dirty="0" err="1" smtClean="0"/>
                        <a:t>SalesOrderDetail</a:t>
                      </a:r>
                      <a:r>
                        <a:rPr lang="en-GB" dirty="0" smtClean="0"/>
                        <a:t>, </a:t>
                      </a:r>
                      <a:r>
                        <a:rPr lang="en-GB" dirty="0" err="1" smtClean="0"/>
                        <a:t>SpecialOfferProduct</a:t>
                      </a:r>
                      <a:r>
                        <a:rPr lang="en-GB" dirty="0" smtClean="0"/>
                        <a:t>,</a:t>
                      </a:r>
                      <a:r>
                        <a:rPr lang="en-GB" baseline="0" dirty="0" smtClean="0"/>
                        <a:t> </a:t>
                      </a:r>
                      <a:r>
                        <a:rPr lang="en-GB" baseline="0" dirty="0" err="1" smtClean="0"/>
                        <a:t>CurrencyRate</a:t>
                      </a:r>
                      <a:r>
                        <a:rPr lang="en-GB" baseline="0" dirty="0" smtClean="0"/>
                        <a:t>, </a:t>
                      </a:r>
                      <a:r>
                        <a:rPr lang="en-GB" baseline="0" dirty="0" err="1" smtClean="0"/>
                        <a:t>CreditCard</a:t>
                      </a:r>
                      <a:r>
                        <a:rPr lang="en-GB" baseline="0" dirty="0" smtClean="0"/>
                        <a:t>, Customer, </a:t>
                      </a:r>
                      <a:r>
                        <a:rPr lang="en-GB" baseline="0" dirty="0" err="1" smtClean="0"/>
                        <a:t>SalesPerson</a:t>
                      </a:r>
                      <a:r>
                        <a:rPr lang="en-GB" baseline="0" dirty="0" smtClean="0"/>
                        <a:t>, </a:t>
                      </a:r>
                      <a:r>
                        <a:rPr lang="en-GB" baseline="0" dirty="0" err="1" smtClean="0"/>
                        <a:t>ShipMethod</a:t>
                      </a:r>
                      <a:r>
                        <a:rPr lang="en-GB" baseline="0" dirty="0" smtClean="0"/>
                        <a:t>, Product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453104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Developing the ETL plan</a:t>
            </a:r>
            <a:endParaRPr lang="en-GB" dirty="0"/>
          </a:p>
        </p:txBody>
      </p:sp>
      <p:sp>
        <p:nvSpPr>
          <p:cNvPr id="3" name="Content Placeholder 2"/>
          <p:cNvSpPr>
            <a:spLocks noGrp="1"/>
          </p:cNvSpPr>
          <p:nvPr>
            <p:ph idx="1"/>
          </p:nvPr>
        </p:nvSpPr>
        <p:spPr>
          <a:xfrm>
            <a:off x="457200" y="980728"/>
            <a:ext cx="8229600" cy="5544616"/>
          </a:xfrm>
        </p:spPr>
        <p:txBody>
          <a:bodyPr/>
          <a:lstStyle/>
          <a:p>
            <a:r>
              <a:rPr lang="en-GB" dirty="0" smtClean="0"/>
              <a:t>Stage 2 – Low-level mapping for each table</a:t>
            </a:r>
          </a:p>
          <a:p>
            <a:r>
              <a:rPr lang="en-GB" dirty="0" smtClean="0"/>
              <a:t>For every attribute, show the following:</a:t>
            </a:r>
          </a:p>
          <a:p>
            <a:pPr lvl="1"/>
            <a:r>
              <a:rPr lang="en-GB" dirty="0" smtClean="0"/>
              <a:t>The precise data source</a:t>
            </a:r>
          </a:p>
          <a:p>
            <a:pPr lvl="1"/>
            <a:r>
              <a:rPr lang="en-GB" dirty="0" smtClean="0"/>
              <a:t>Any processing required to transform the data</a:t>
            </a:r>
          </a:p>
          <a:p>
            <a:pPr lvl="1"/>
            <a:r>
              <a:rPr lang="en-GB" dirty="0" smtClean="0"/>
              <a:t>What to do if the value is missing</a:t>
            </a:r>
          </a:p>
          <a:p>
            <a:pPr lvl="1"/>
            <a:r>
              <a:rPr lang="en-GB" dirty="0" smtClean="0"/>
              <a:t>What to do if the value is obviously incorrect</a:t>
            </a:r>
          </a:p>
          <a:p>
            <a:endParaRPr lang="en-GB" dirty="0" smtClean="0"/>
          </a:p>
        </p:txBody>
      </p:sp>
      <p:sp>
        <p:nvSpPr>
          <p:cNvPr id="4" name="Slide Number Placeholder 3"/>
          <p:cNvSpPr>
            <a:spLocks noGrp="1"/>
          </p:cNvSpPr>
          <p:nvPr>
            <p:ph type="sldNum" sz="quarter" idx="12"/>
          </p:nvPr>
        </p:nvSpPr>
        <p:spPr/>
        <p:txBody>
          <a:bodyPr/>
          <a:lstStyle/>
          <a:p>
            <a:fld id="{B32D2D4F-B262-4018-8594-6B1FE2F875A5}" type="slidenum">
              <a:rPr lang="en-GB" smtClean="0"/>
              <a:pPr/>
              <a:t>32</a:t>
            </a:fld>
            <a:endParaRPr lang="en-GB"/>
          </a:p>
        </p:txBody>
      </p:sp>
    </p:spTree>
    <p:extLst>
      <p:ext uri="{BB962C8B-B14F-4D97-AF65-F5344CB8AC3E}">
        <p14:creationId xmlns:p14="http://schemas.microsoft.com/office/powerpoint/2010/main" val="1395412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Developing the ETL plan</a:t>
            </a:r>
            <a:endParaRPr lang="en-GB" dirty="0"/>
          </a:p>
        </p:txBody>
      </p:sp>
      <p:sp>
        <p:nvSpPr>
          <p:cNvPr id="3" name="Content Placeholder 2"/>
          <p:cNvSpPr>
            <a:spLocks noGrp="1"/>
          </p:cNvSpPr>
          <p:nvPr>
            <p:ph idx="1"/>
          </p:nvPr>
        </p:nvSpPr>
        <p:spPr>
          <a:xfrm>
            <a:off x="457200" y="980728"/>
            <a:ext cx="8229600" cy="576064"/>
          </a:xfrm>
        </p:spPr>
        <p:txBody>
          <a:bodyPr/>
          <a:lstStyle/>
          <a:p>
            <a:r>
              <a:rPr lang="en-GB" dirty="0" smtClean="0"/>
              <a:t>Fact example</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33</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419093830"/>
              </p:ext>
            </p:extLst>
          </p:nvPr>
        </p:nvGraphicFramePr>
        <p:xfrm>
          <a:off x="179512" y="1556792"/>
          <a:ext cx="8829230" cy="4267200"/>
        </p:xfrm>
        <a:graphic>
          <a:graphicData uri="http://schemas.openxmlformats.org/drawingml/2006/table">
            <a:tbl>
              <a:tblPr firstRow="1" bandRow="1">
                <a:tableStyleId>{5940675A-B579-460E-94D1-54222C63F5DA}</a:tableStyleId>
              </a:tblPr>
              <a:tblGrid>
                <a:gridCol w="1584176">
                  <a:extLst>
                    <a:ext uri="{9D8B030D-6E8A-4147-A177-3AD203B41FA5}">
                      <a16:colId xmlns:a16="http://schemas.microsoft.com/office/drawing/2014/main" val="20000"/>
                    </a:ext>
                  </a:extLst>
                </a:gridCol>
                <a:gridCol w="1947516">
                  <a:extLst>
                    <a:ext uri="{9D8B030D-6E8A-4147-A177-3AD203B41FA5}">
                      <a16:colId xmlns:a16="http://schemas.microsoft.com/office/drawing/2014/main" val="20001"/>
                    </a:ext>
                  </a:extLst>
                </a:gridCol>
                <a:gridCol w="1765846">
                  <a:extLst>
                    <a:ext uri="{9D8B030D-6E8A-4147-A177-3AD203B41FA5}">
                      <a16:colId xmlns:a16="http://schemas.microsoft.com/office/drawing/2014/main" val="20002"/>
                    </a:ext>
                  </a:extLst>
                </a:gridCol>
                <a:gridCol w="1765846">
                  <a:extLst>
                    <a:ext uri="{9D8B030D-6E8A-4147-A177-3AD203B41FA5}">
                      <a16:colId xmlns:a16="http://schemas.microsoft.com/office/drawing/2014/main" val="20003"/>
                    </a:ext>
                  </a:extLst>
                </a:gridCol>
                <a:gridCol w="1765846">
                  <a:extLst>
                    <a:ext uri="{9D8B030D-6E8A-4147-A177-3AD203B41FA5}">
                      <a16:colId xmlns:a16="http://schemas.microsoft.com/office/drawing/2014/main" val="20004"/>
                    </a:ext>
                  </a:extLst>
                </a:gridCol>
              </a:tblGrid>
              <a:tr h="547261">
                <a:tc>
                  <a:txBody>
                    <a:bodyPr/>
                    <a:lstStyle/>
                    <a:p>
                      <a:r>
                        <a:rPr lang="en-GB" sz="1600" dirty="0" smtClean="0"/>
                        <a:t>TARGET ATTRIBUTE</a:t>
                      </a:r>
                      <a:endParaRPr lang="en-GB" sz="1600" dirty="0"/>
                    </a:p>
                  </a:txBody>
                  <a:tcPr>
                    <a:solidFill>
                      <a:schemeClr val="accent2">
                        <a:lumMod val="40000"/>
                        <a:lumOff val="60000"/>
                      </a:schemeClr>
                    </a:solidFill>
                  </a:tcPr>
                </a:tc>
                <a:tc>
                  <a:txBody>
                    <a:bodyPr/>
                    <a:lstStyle/>
                    <a:p>
                      <a:r>
                        <a:rPr lang="en-GB" sz="1600" dirty="0" smtClean="0"/>
                        <a:t>SOURCE(S)</a:t>
                      </a:r>
                      <a:endParaRPr lang="en-GB" sz="1600" dirty="0"/>
                    </a:p>
                  </a:txBody>
                  <a:tcPr>
                    <a:solidFill>
                      <a:schemeClr val="accent2">
                        <a:lumMod val="40000"/>
                        <a:lumOff val="60000"/>
                      </a:schemeClr>
                    </a:solidFill>
                  </a:tcPr>
                </a:tc>
                <a:tc>
                  <a:txBody>
                    <a:bodyPr/>
                    <a:lstStyle/>
                    <a:p>
                      <a:r>
                        <a:rPr lang="en-GB" sz="1600" dirty="0" smtClean="0"/>
                        <a:t>PROCESSING REQUIRED</a:t>
                      </a:r>
                      <a:endParaRPr lang="en-GB" sz="1600" dirty="0"/>
                    </a:p>
                  </a:txBody>
                  <a:tcPr>
                    <a:solidFill>
                      <a:schemeClr val="accent2">
                        <a:lumMod val="40000"/>
                        <a:lumOff val="60000"/>
                      </a:schemeClr>
                    </a:solidFill>
                  </a:tcPr>
                </a:tc>
                <a:tc>
                  <a:txBody>
                    <a:bodyPr/>
                    <a:lstStyle/>
                    <a:p>
                      <a:r>
                        <a:rPr lang="en-GB" sz="1600" dirty="0" smtClean="0"/>
                        <a:t>MISSING VALUE?</a:t>
                      </a:r>
                      <a:endParaRPr lang="en-GB" sz="1600" dirty="0"/>
                    </a:p>
                  </a:txBody>
                  <a:tcPr>
                    <a:solidFill>
                      <a:schemeClr val="accent2">
                        <a:lumMod val="40000"/>
                        <a:lumOff val="60000"/>
                      </a:schemeClr>
                    </a:solidFill>
                  </a:tcPr>
                </a:tc>
                <a:tc>
                  <a:txBody>
                    <a:bodyPr/>
                    <a:lstStyle/>
                    <a:p>
                      <a:r>
                        <a:rPr lang="en-GB" sz="1600" dirty="0" smtClean="0"/>
                        <a:t>INCORRECT VALUE?</a:t>
                      </a:r>
                      <a:endParaRPr lang="en-GB" sz="1600" dirty="0"/>
                    </a:p>
                  </a:txBody>
                  <a:tcPr>
                    <a:solidFill>
                      <a:schemeClr val="accent2">
                        <a:lumMod val="40000"/>
                        <a:lumOff val="60000"/>
                      </a:schemeClr>
                    </a:solidFill>
                  </a:tcPr>
                </a:tc>
                <a:extLst>
                  <a:ext uri="{0D108BD9-81ED-4DB2-BD59-A6C34878D82A}">
                    <a16:rowId xmlns:a16="http://schemas.microsoft.com/office/drawing/2014/main" val="10000"/>
                  </a:ext>
                </a:extLst>
              </a:tr>
              <a:tr h="284976">
                <a:tc>
                  <a:txBody>
                    <a:bodyPr/>
                    <a:lstStyle/>
                    <a:p>
                      <a:pPr>
                        <a:spcAft>
                          <a:spcPts val="0"/>
                        </a:spcAft>
                      </a:pPr>
                      <a:r>
                        <a:rPr lang="en-GB" sz="1400">
                          <a:effectLst/>
                          <a:latin typeface="Times New Roman" panose="02020603050405020304" pitchFamily="18" charset="0"/>
                          <a:ea typeface="Times New Roman" panose="02020603050405020304" pitchFamily="18" charset="0"/>
                        </a:rPr>
                        <a:t>SalesID</a:t>
                      </a:r>
                    </a:p>
                  </a:txBody>
                  <a:tcPr marL="68580" marR="68580" marT="0" marB="0"/>
                </a:tc>
                <a:tc>
                  <a:txBody>
                    <a:bodyPr/>
                    <a:lstStyle/>
                    <a:p>
                      <a:r>
                        <a:rPr lang="en-GB" sz="1400" dirty="0" err="1" smtClean="0"/>
                        <a:t>SalesOrderHeader</a:t>
                      </a:r>
                      <a:endParaRPr lang="en-GB" sz="1400" dirty="0" smtClean="0"/>
                    </a:p>
                    <a:p>
                      <a:r>
                        <a:rPr lang="en-GB" sz="1400" dirty="0" smtClean="0"/>
                        <a:t>.</a:t>
                      </a:r>
                      <a:r>
                        <a:rPr lang="en-GB" sz="1400" dirty="0" err="1" smtClean="0"/>
                        <a:t>SalesOrderID</a:t>
                      </a:r>
                      <a:endParaRPr lang="en-GB" sz="1400" dirty="0"/>
                    </a:p>
                  </a:txBody>
                  <a:tcPr/>
                </a:tc>
                <a:tc>
                  <a:txBody>
                    <a:bodyPr/>
                    <a:lstStyle/>
                    <a:p>
                      <a:r>
                        <a:rPr lang="en-GB" sz="1400" dirty="0" smtClean="0"/>
                        <a:t>Generate</a:t>
                      </a:r>
                      <a:r>
                        <a:rPr lang="en-GB" sz="1400" baseline="0" dirty="0" smtClean="0"/>
                        <a:t> appropriate surrogate key</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sales</a:t>
                      </a:r>
                      <a:r>
                        <a:rPr lang="en-GB" sz="1400" baseline="0" dirty="0" smtClean="0"/>
                        <a:t> department</a:t>
                      </a:r>
                      <a:endParaRPr lang="en-GB" sz="1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sales</a:t>
                      </a:r>
                      <a:r>
                        <a:rPr lang="en-GB" sz="1400" baseline="0" dirty="0" smtClean="0"/>
                        <a:t> department</a:t>
                      </a:r>
                      <a:endParaRPr lang="en-GB" sz="1400" dirty="0" smtClean="0"/>
                    </a:p>
                  </a:txBody>
                  <a:tcPr/>
                </a:tc>
                <a:extLst>
                  <a:ext uri="{0D108BD9-81ED-4DB2-BD59-A6C34878D82A}">
                    <a16:rowId xmlns:a16="http://schemas.microsoft.com/office/drawing/2014/main" val="10001"/>
                  </a:ext>
                </a:extLst>
              </a:tr>
              <a:tr h="237728">
                <a:tc>
                  <a:txBody>
                    <a:bodyPr/>
                    <a:lstStyle/>
                    <a:p>
                      <a:pPr>
                        <a:spcAft>
                          <a:spcPts val="0"/>
                        </a:spcAft>
                      </a:pPr>
                      <a:r>
                        <a:rPr lang="en-GB" sz="1400">
                          <a:effectLst/>
                          <a:latin typeface="Times New Roman" panose="02020603050405020304" pitchFamily="18" charset="0"/>
                          <a:ea typeface="Times New Roman" panose="02020603050405020304" pitchFamily="18" charset="0"/>
                        </a:rPr>
                        <a:t>OrderDateID</a:t>
                      </a:r>
                    </a:p>
                  </a:txBody>
                  <a:tcPr marL="68580" marR="68580" marT="0" marB="0"/>
                </a:tc>
                <a:tc>
                  <a:txBody>
                    <a:bodyPr/>
                    <a:lstStyle/>
                    <a:p>
                      <a:r>
                        <a:rPr lang="en-GB" sz="1400" dirty="0" err="1" smtClean="0"/>
                        <a:t>SalesOrderHeader</a:t>
                      </a:r>
                      <a:endParaRPr lang="en-GB" sz="1400" dirty="0" smtClean="0"/>
                    </a:p>
                    <a:p>
                      <a:r>
                        <a:rPr lang="en-GB" sz="1400" dirty="0" smtClean="0"/>
                        <a:t>.</a:t>
                      </a:r>
                      <a:r>
                        <a:rPr lang="en-GB" sz="1400" dirty="0" err="1" smtClean="0"/>
                        <a:t>OrderDate</a:t>
                      </a:r>
                      <a:endParaRPr lang="en-GB" sz="1400" dirty="0" smtClean="0"/>
                    </a:p>
                  </a:txBody>
                  <a:tcPr/>
                </a:tc>
                <a:tc>
                  <a:txBody>
                    <a:bodyPr/>
                    <a:lstStyle/>
                    <a:p>
                      <a:r>
                        <a:rPr lang="en-GB" sz="1400" dirty="0" smtClean="0"/>
                        <a:t>Link to appropriate PK</a:t>
                      </a:r>
                      <a:r>
                        <a:rPr lang="en-GB" sz="1400" baseline="0" dirty="0" smtClean="0"/>
                        <a:t> value of </a:t>
                      </a:r>
                      <a:r>
                        <a:rPr lang="en-GB" sz="1400" baseline="0" dirty="0" err="1" smtClean="0"/>
                        <a:t>dReferenceDate</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Set to 1 (default</a:t>
                      </a:r>
                      <a:r>
                        <a:rPr lang="en-GB" sz="1400" baseline="0" dirty="0" smtClean="0"/>
                        <a:t> PK value for ‘unknown date’)</a:t>
                      </a:r>
                      <a:endParaRPr lang="en-GB" sz="1400" dirty="0" smtClean="0"/>
                    </a:p>
                  </a:txBody>
                  <a:tcPr/>
                </a:tc>
                <a:tc>
                  <a:txBody>
                    <a:bodyPr/>
                    <a:lstStyle/>
                    <a:p>
                      <a:r>
                        <a:rPr lang="en-GB" sz="1400" dirty="0" smtClean="0"/>
                        <a:t>Check with sales</a:t>
                      </a:r>
                      <a:r>
                        <a:rPr lang="en-GB" sz="1400" baseline="0" dirty="0" smtClean="0"/>
                        <a:t> department</a:t>
                      </a:r>
                      <a:endParaRPr lang="en-GB" sz="1400" dirty="0"/>
                    </a:p>
                  </a:txBody>
                  <a:tcPr/>
                </a:tc>
                <a:extLst>
                  <a:ext uri="{0D108BD9-81ED-4DB2-BD59-A6C34878D82A}">
                    <a16:rowId xmlns:a16="http://schemas.microsoft.com/office/drawing/2014/main" val="10002"/>
                  </a:ext>
                </a:extLst>
              </a:tr>
              <a:tr h="287248">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SalesOrderNumber</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smtClean="0"/>
                        <a:t>SalesOrderHeader</a:t>
                      </a:r>
                      <a:endParaRPr lang="en-GB" sz="1400" dirty="0" smtClean="0"/>
                    </a:p>
                    <a:p>
                      <a:r>
                        <a:rPr lang="en-GB" sz="1400" dirty="0" smtClean="0"/>
                        <a:t>.</a:t>
                      </a:r>
                      <a:r>
                        <a:rPr lang="en-GB" sz="1400" dirty="0" err="1" smtClean="0"/>
                        <a:t>SalesOrderNumber</a:t>
                      </a:r>
                      <a:endParaRPr lang="en-GB" sz="1400" dirty="0"/>
                    </a:p>
                  </a:txBody>
                  <a:tcPr/>
                </a:tc>
                <a:tc>
                  <a:txBody>
                    <a:bodyPr/>
                    <a:lstStyle/>
                    <a:p>
                      <a:r>
                        <a:rPr lang="en-GB" sz="1400" dirty="0" smtClean="0"/>
                        <a:t>None</a:t>
                      </a:r>
                      <a:endParaRPr lang="en-GB" sz="1400" dirty="0"/>
                    </a:p>
                  </a:txBody>
                  <a:tcPr/>
                </a:tc>
                <a:tc>
                  <a:txBody>
                    <a:bodyPr/>
                    <a:lstStyle/>
                    <a:p>
                      <a:r>
                        <a:rPr lang="en-GB" sz="1400" dirty="0" smtClean="0"/>
                        <a:t>Set to “Unknown”</a:t>
                      </a:r>
                      <a:endParaRPr lang="en-GB" sz="1400" dirty="0"/>
                    </a:p>
                  </a:txBody>
                  <a:tcPr/>
                </a:tc>
                <a:tc>
                  <a:txBody>
                    <a:bodyPr/>
                    <a:lstStyle/>
                    <a:p>
                      <a:r>
                        <a:rPr lang="en-GB" sz="1400" dirty="0" smtClean="0"/>
                        <a:t>Check with sales department</a:t>
                      </a:r>
                      <a:endParaRPr lang="en-GB" sz="1400" dirty="0"/>
                    </a:p>
                  </a:txBody>
                  <a:tcPr/>
                </a:tc>
                <a:extLst>
                  <a:ext uri="{0D108BD9-81ED-4DB2-BD59-A6C34878D82A}">
                    <a16:rowId xmlns:a16="http://schemas.microsoft.com/office/drawing/2014/main" val="10003"/>
                  </a:ext>
                </a:extLst>
              </a:tr>
              <a:tr h="240000">
                <a:tc>
                  <a:txBody>
                    <a:bodyPr/>
                    <a:lstStyle/>
                    <a:p>
                      <a:pPr>
                        <a:spcAft>
                          <a:spcPts val="0"/>
                        </a:spcAft>
                      </a:pPr>
                      <a:r>
                        <a:rPr lang="en-GB" sz="1400" dirty="0" err="1" smtClean="0">
                          <a:effectLst/>
                          <a:latin typeface="Times New Roman" panose="02020603050405020304" pitchFamily="18" charset="0"/>
                          <a:ea typeface="Times New Roman" panose="02020603050405020304" pitchFamily="18" charset="0"/>
                        </a:rPr>
                        <a:t>OrderQty</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smtClean="0"/>
                        <a:t>SalesOrderDetail</a:t>
                      </a:r>
                      <a:endParaRPr lang="en-GB" sz="1400" dirty="0" smtClean="0"/>
                    </a:p>
                    <a:p>
                      <a:r>
                        <a:rPr lang="en-GB" sz="1400" dirty="0" smtClean="0"/>
                        <a:t>.</a:t>
                      </a:r>
                      <a:r>
                        <a:rPr lang="en-GB" sz="1400" dirty="0" err="1" smtClean="0"/>
                        <a:t>OrderQty</a:t>
                      </a:r>
                      <a:endParaRPr lang="en-GB" sz="1400" dirty="0"/>
                    </a:p>
                  </a:txBody>
                  <a:tcPr/>
                </a:tc>
                <a:tc>
                  <a:txBody>
                    <a:bodyPr/>
                    <a:lstStyle/>
                    <a:p>
                      <a:r>
                        <a:rPr lang="en-GB" sz="1400" dirty="0" smtClean="0"/>
                        <a:t>Link</a:t>
                      </a:r>
                      <a:r>
                        <a:rPr lang="en-GB" sz="1400" baseline="0" dirty="0" smtClean="0"/>
                        <a:t> via </a:t>
                      </a:r>
                      <a:r>
                        <a:rPr lang="en-GB" sz="1400" baseline="0" dirty="0" err="1" smtClean="0"/>
                        <a:t>SalesOrderHeader</a:t>
                      </a:r>
                      <a:endParaRPr lang="en-GB" sz="1400" baseline="0" dirty="0" smtClean="0"/>
                    </a:p>
                    <a:p>
                      <a:r>
                        <a:rPr lang="en-GB" sz="1400" baseline="0" dirty="0" smtClean="0"/>
                        <a:t>.</a:t>
                      </a:r>
                      <a:r>
                        <a:rPr lang="en-GB" sz="1400" baseline="0" dirty="0" err="1" smtClean="0"/>
                        <a:t>SalesOrderID</a:t>
                      </a:r>
                      <a:endParaRPr lang="en-GB" sz="1400" dirty="0"/>
                    </a:p>
                  </a:txBody>
                  <a:tcPr/>
                </a:tc>
                <a:tc>
                  <a:txBody>
                    <a:bodyPr/>
                    <a:lstStyle/>
                    <a:p>
                      <a:r>
                        <a:rPr lang="en-GB" sz="1400" dirty="0" smtClean="0"/>
                        <a:t>Calculate using </a:t>
                      </a:r>
                      <a:r>
                        <a:rPr lang="en-GB" sz="1400" dirty="0" err="1" smtClean="0"/>
                        <a:t>LineTotal</a:t>
                      </a:r>
                      <a:r>
                        <a:rPr lang="en-GB" sz="1400" dirty="0" smtClean="0"/>
                        <a:t> / (</a:t>
                      </a:r>
                      <a:r>
                        <a:rPr lang="en-GB" sz="1400" dirty="0" err="1" smtClean="0"/>
                        <a:t>UnitPrice</a:t>
                      </a:r>
                      <a:r>
                        <a:rPr lang="en-GB" sz="1400" baseline="0" dirty="0" smtClean="0"/>
                        <a:t> + </a:t>
                      </a:r>
                      <a:r>
                        <a:rPr lang="en-GB" sz="1400" baseline="0" dirty="0" err="1" smtClean="0"/>
                        <a:t>UnitPriceDiscount</a:t>
                      </a:r>
                      <a:r>
                        <a:rPr lang="en-GB" sz="1400" baseline="0" dirty="0" smtClean="0"/>
                        <a:t>)</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sales department</a:t>
                      </a:r>
                    </a:p>
                    <a:p>
                      <a:endParaRPr lang="en-GB" sz="1400" dirty="0"/>
                    </a:p>
                  </a:txBody>
                  <a:tcPr/>
                </a:tc>
                <a:extLst>
                  <a:ext uri="{0D108BD9-81ED-4DB2-BD59-A6C34878D82A}">
                    <a16:rowId xmlns:a16="http://schemas.microsoft.com/office/drawing/2014/main" val="10004"/>
                  </a:ext>
                </a:extLst>
              </a:tr>
              <a:tr h="336768">
                <a:tc>
                  <a:txBody>
                    <a:bodyPr/>
                    <a:lstStyle/>
                    <a:p>
                      <a:pPr>
                        <a:spcAft>
                          <a:spcPts val="0"/>
                        </a:spcAft>
                      </a:pPr>
                      <a:r>
                        <a:rPr lang="en-GB" sz="1400" dirty="0" err="1" smtClean="0">
                          <a:effectLst/>
                          <a:latin typeface="Times New Roman" panose="02020603050405020304" pitchFamily="18" charset="0"/>
                          <a:ea typeface="Times New Roman" panose="02020603050405020304" pitchFamily="18" charset="0"/>
                        </a:rPr>
                        <a:t>ProductID</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smtClean="0"/>
                        <a:t>SalesOrderDetail</a:t>
                      </a:r>
                      <a:endParaRPr lang="en-GB" sz="1400" dirty="0" smtClean="0"/>
                    </a:p>
                    <a:p>
                      <a:r>
                        <a:rPr lang="en-GB" sz="1400" dirty="0" smtClean="0"/>
                        <a:t>.</a:t>
                      </a:r>
                      <a:r>
                        <a:rPr lang="en-GB" sz="1400" dirty="0" err="1" smtClean="0"/>
                        <a:t>ProductOrder</a:t>
                      </a:r>
                      <a:endParaRPr lang="en-GB" sz="1400" dirty="0"/>
                    </a:p>
                  </a:txBody>
                  <a:tcPr/>
                </a:tc>
                <a:tc>
                  <a:txBody>
                    <a:bodyPr/>
                    <a:lstStyle/>
                    <a:p>
                      <a:r>
                        <a:rPr lang="en-GB" sz="1400" dirty="0" smtClean="0"/>
                        <a:t>Link</a:t>
                      </a:r>
                      <a:r>
                        <a:rPr lang="en-GB" sz="1400" baseline="0" dirty="0" smtClean="0"/>
                        <a:t> via </a:t>
                      </a:r>
                      <a:r>
                        <a:rPr lang="en-GB" sz="1400" baseline="0" dirty="0" err="1" smtClean="0"/>
                        <a:t>SalesOrderHeader</a:t>
                      </a:r>
                      <a:endParaRPr lang="en-GB" sz="1400" baseline="0" dirty="0" smtClean="0"/>
                    </a:p>
                    <a:p>
                      <a:r>
                        <a:rPr lang="en-GB" sz="1400" baseline="0" dirty="0" smtClean="0"/>
                        <a:t>.</a:t>
                      </a:r>
                      <a:r>
                        <a:rPr lang="en-GB" sz="1400" baseline="0" dirty="0" err="1" smtClean="0"/>
                        <a:t>SalesOrderID</a:t>
                      </a:r>
                      <a:endParaRPr lang="en-GB" sz="1400" dirty="0"/>
                    </a:p>
                  </a:txBody>
                  <a:tcPr/>
                </a:tc>
                <a:tc>
                  <a:txBody>
                    <a:bodyPr/>
                    <a:lstStyle/>
                    <a:p>
                      <a:r>
                        <a:rPr lang="en-GB" sz="1400" dirty="0" smtClean="0"/>
                        <a:t>Check with sales department</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sales department</a:t>
                      </a:r>
                    </a:p>
                    <a:p>
                      <a:endParaRPr lang="en-GB" sz="1400" dirty="0"/>
                    </a:p>
                  </a:txBody>
                  <a:tcPr/>
                </a:tc>
                <a:extLst>
                  <a:ext uri="{0D108BD9-81ED-4DB2-BD59-A6C34878D82A}">
                    <a16:rowId xmlns:a16="http://schemas.microsoft.com/office/drawing/2014/main" val="10005"/>
                  </a:ext>
                </a:extLst>
              </a:tr>
              <a:tr h="336768">
                <a:tc>
                  <a:txBody>
                    <a:bodyPr/>
                    <a:lstStyle/>
                    <a:p>
                      <a:pPr>
                        <a:spcAft>
                          <a:spcPts val="0"/>
                        </a:spcAft>
                      </a:pPr>
                      <a:r>
                        <a:rPr lang="en-GB" sz="2400" b="1" dirty="0" smtClean="0">
                          <a:effectLst/>
                          <a:latin typeface="Times New Roman" panose="02020603050405020304" pitchFamily="18" charset="0"/>
                          <a:ea typeface="Times New Roman" panose="02020603050405020304" pitchFamily="18" charset="0"/>
                        </a:rPr>
                        <a:t>…</a:t>
                      </a:r>
                      <a:endParaRPr lang="en-GB" sz="2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206958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Developing the ETL plan</a:t>
            </a:r>
            <a:endParaRPr lang="en-GB" dirty="0"/>
          </a:p>
        </p:txBody>
      </p:sp>
      <p:sp>
        <p:nvSpPr>
          <p:cNvPr id="3" name="Content Placeholder 2"/>
          <p:cNvSpPr>
            <a:spLocks noGrp="1"/>
          </p:cNvSpPr>
          <p:nvPr>
            <p:ph idx="1"/>
          </p:nvPr>
        </p:nvSpPr>
        <p:spPr>
          <a:xfrm>
            <a:off x="457200" y="980728"/>
            <a:ext cx="8229600" cy="576064"/>
          </a:xfrm>
        </p:spPr>
        <p:txBody>
          <a:bodyPr/>
          <a:lstStyle/>
          <a:p>
            <a:r>
              <a:rPr lang="en-GB" dirty="0" smtClean="0"/>
              <a:t>Dimension example - </a:t>
            </a:r>
            <a:r>
              <a:rPr lang="en-GB" dirty="0" err="1" smtClean="0"/>
              <a:t>dProducts</a:t>
            </a:r>
            <a:endParaRPr lang="en-GB" dirty="0" smtClean="0"/>
          </a:p>
        </p:txBody>
      </p:sp>
      <p:sp>
        <p:nvSpPr>
          <p:cNvPr id="4" name="Slide Number Placeholder 3"/>
          <p:cNvSpPr>
            <a:spLocks noGrp="1"/>
          </p:cNvSpPr>
          <p:nvPr>
            <p:ph type="sldNum" sz="quarter" idx="12"/>
          </p:nvPr>
        </p:nvSpPr>
        <p:spPr/>
        <p:txBody>
          <a:bodyPr/>
          <a:lstStyle/>
          <a:p>
            <a:fld id="{B32D2D4F-B262-4018-8594-6B1FE2F875A5}" type="slidenum">
              <a:rPr lang="en-GB" smtClean="0"/>
              <a:pPr/>
              <a:t>34</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4024858528"/>
              </p:ext>
            </p:extLst>
          </p:nvPr>
        </p:nvGraphicFramePr>
        <p:xfrm>
          <a:off x="179512" y="1556792"/>
          <a:ext cx="8829230" cy="4693920"/>
        </p:xfrm>
        <a:graphic>
          <a:graphicData uri="http://schemas.openxmlformats.org/drawingml/2006/table">
            <a:tbl>
              <a:tblPr firstRow="1" bandRow="1">
                <a:tableStyleId>{5940675A-B579-460E-94D1-54222C63F5DA}</a:tableStyleId>
              </a:tblPr>
              <a:tblGrid>
                <a:gridCol w="1584176">
                  <a:extLst>
                    <a:ext uri="{9D8B030D-6E8A-4147-A177-3AD203B41FA5}">
                      <a16:colId xmlns:a16="http://schemas.microsoft.com/office/drawing/2014/main" val="20000"/>
                    </a:ext>
                  </a:extLst>
                </a:gridCol>
                <a:gridCol w="1947516">
                  <a:extLst>
                    <a:ext uri="{9D8B030D-6E8A-4147-A177-3AD203B41FA5}">
                      <a16:colId xmlns:a16="http://schemas.microsoft.com/office/drawing/2014/main" val="20001"/>
                    </a:ext>
                  </a:extLst>
                </a:gridCol>
                <a:gridCol w="2156940">
                  <a:extLst>
                    <a:ext uri="{9D8B030D-6E8A-4147-A177-3AD203B41FA5}">
                      <a16:colId xmlns:a16="http://schemas.microsoft.com/office/drawing/2014/main" val="20002"/>
                    </a:ext>
                  </a:extLst>
                </a:gridCol>
                <a:gridCol w="1512168">
                  <a:extLst>
                    <a:ext uri="{9D8B030D-6E8A-4147-A177-3AD203B41FA5}">
                      <a16:colId xmlns:a16="http://schemas.microsoft.com/office/drawing/2014/main" val="20003"/>
                    </a:ext>
                  </a:extLst>
                </a:gridCol>
                <a:gridCol w="1628430">
                  <a:extLst>
                    <a:ext uri="{9D8B030D-6E8A-4147-A177-3AD203B41FA5}">
                      <a16:colId xmlns:a16="http://schemas.microsoft.com/office/drawing/2014/main" val="20004"/>
                    </a:ext>
                  </a:extLst>
                </a:gridCol>
              </a:tblGrid>
              <a:tr h="547261">
                <a:tc>
                  <a:txBody>
                    <a:bodyPr/>
                    <a:lstStyle/>
                    <a:p>
                      <a:r>
                        <a:rPr lang="en-GB" sz="1600" dirty="0" smtClean="0"/>
                        <a:t>TARGET ATTRIBUTE</a:t>
                      </a:r>
                      <a:endParaRPr lang="en-GB" sz="1600" dirty="0"/>
                    </a:p>
                  </a:txBody>
                  <a:tcPr>
                    <a:solidFill>
                      <a:schemeClr val="accent2">
                        <a:lumMod val="40000"/>
                        <a:lumOff val="60000"/>
                      </a:schemeClr>
                    </a:solidFill>
                  </a:tcPr>
                </a:tc>
                <a:tc>
                  <a:txBody>
                    <a:bodyPr/>
                    <a:lstStyle/>
                    <a:p>
                      <a:r>
                        <a:rPr lang="en-GB" sz="1600" dirty="0" smtClean="0"/>
                        <a:t>SOURCE(S)</a:t>
                      </a:r>
                      <a:endParaRPr lang="en-GB" sz="1600" dirty="0"/>
                    </a:p>
                  </a:txBody>
                  <a:tcPr>
                    <a:solidFill>
                      <a:schemeClr val="accent2">
                        <a:lumMod val="40000"/>
                        <a:lumOff val="60000"/>
                      </a:schemeClr>
                    </a:solidFill>
                  </a:tcPr>
                </a:tc>
                <a:tc>
                  <a:txBody>
                    <a:bodyPr/>
                    <a:lstStyle/>
                    <a:p>
                      <a:r>
                        <a:rPr lang="en-GB" sz="1600" dirty="0" smtClean="0"/>
                        <a:t>PROCESSING REQUIRED</a:t>
                      </a:r>
                      <a:endParaRPr lang="en-GB" sz="1600" dirty="0"/>
                    </a:p>
                  </a:txBody>
                  <a:tcPr>
                    <a:solidFill>
                      <a:schemeClr val="accent2">
                        <a:lumMod val="40000"/>
                        <a:lumOff val="60000"/>
                      </a:schemeClr>
                    </a:solidFill>
                  </a:tcPr>
                </a:tc>
                <a:tc>
                  <a:txBody>
                    <a:bodyPr/>
                    <a:lstStyle/>
                    <a:p>
                      <a:r>
                        <a:rPr lang="en-GB" sz="1600" dirty="0" smtClean="0"/>
                        <a:t>MISSING VALUE?</a:t>
                      </a:r>
                      <a:endParaRPr lang="en-GB" sz="1600" dirty="0"/>
                    </a:p>
                  </a:txBody>
                  <a:tcPr>
                    <a:solidFill>
                      <a:schemeClr val="accent2">
                        <a:lumMod val="40000"/>
                        <a:lumOff val="60000"/>
                      </a:schemeClr>
                    </a:solidFill>
                  </a:tcPr>
                </a:tc>
                <a:tc>
                  <a:txBody>
                    <a:bodyPr/>
                    <a:lstStyle/>
                    <a:p>
                      <a:r>
                        <a:rPr lang="en-GB" sz="1600" dirty="0" smtClean="0"/>
                        <a:t>INCORRECT VALUE?</a:t>
                      </a:r>
                      <a:endParaRPr lang="en-GB" sz="1600" dirty="0"/>
                    </a:p>
                  </a:txBody>
                  <a:tcPr>
                    <a:solidFill>
                      <a:schemeClr val="accent2">
                        <a:lumMod val="40000"/>
                        <a:lumOff val="60000"/>
                      </a:schemeClr>
                    </a:solidFill>
                  </a:tcPr>
                </a:tc>
                <a:extLst>
                  <a:ext uri="{0D108BD9-81ED-4DB2-BD59-A6C34878D82A}">
                    <a16:rowId xmlns:a16="http://schemas.microsoft.com/office/drawing/2014/main" val="10000"/>
                  </a:ext>
                </a:extLst>
              </a:tr>
              <a:tr h="284976">
                <a:tc>
                  <a:txBody>
                    <a:bodyPr/>
                    <a:lstStyle/>
                    <a:p>
                      <a:pPr>
                        <a:spcAft>
                          <a:spcPts val="0"/>
                        </a:spcAft>
                      </a:pPr>
                      <a:r>
                        <a:rPr lang="en-GB" sz="1400" dirty="0" err="1" smtClean="0">
                          <a:effectLst/>
                          <a:latin typeface="Times New Roman" panose="02020603050405020304" pitchFamily="18" charset="0"/>
                          <a:ea typeface="Times New Roman" panose="02020603050405020304" pitchFamily="18" charset="0"/>
                        </a:rPr>
                        <a:t>ProductID</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smtClean="0"/>
                        <a:t>Product.ProductID</a:t>
                      </a:r>
                      <a:endParaRPr lang="en-GB" sz="1400" dirty="0"/>
                    </a:p>
                  </a:txBody>
                  <a:tcPr/>
                </a:tc>
                <a:tc>
                  <a:txBody>
                    <a:bodyPr/>
                    <a:lstStyle/>
                    <a:p>
                      <a:r>
                        <a:rPr lang="en-GB" sz="1400" dirty="0" smtClean="0"/>
                        <a:t>Generate appropriate surrogate key</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extLst>
                  <a:ext uri="{0D108BD9-81ED-4DB2-BD59-A6C34878D82A}">
                    <a16:rowId xmlns:a16="http://schemas.microsoft.com/office/drawing/2014/main" val="10001"/>
                  </a:ext>
                </a:extLst>
              </a:tr>
              <a:tr h="237728">
                <a:tc>
                  <a:txBody>
                    <a:bodyPr/>
                    <a:lstStyle/>
                    <a:p>
                      <a:pPr>
                        <a:spcAft>
                          <a:spcPts val="0"/>
                        </a:spcAft>
                      </a:pPr>
                      <a:r>
                        <a:rPr lang="en-GB" sz="1400" dirty="0" smtClean="0">
                          <a:effectLst/>
                          <a:latin typeface="Times New Roman" panose="02020603050405020304" pitchFamily="18" charset="0"/>
                          <a:ea typeface="Times New Roman" panose="02020603050405020304" pitchFamily="18" charset="0"/>
                        </a:rPr>
                        <a:t>Name</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smtClean="0"/>
                        <a:t>Product.Name</a:t>
                      </a:r>
                      <a:endParaRPr lang="en-GB" sz="1400" dirty="0"/>
                    </a:p>
                  </a:txBody>
                  <a:tcPr/>
                </a:tc>
                <a:tc>
                  <a:txBody>
                    <a:bodyPr/>
                    <a:lstStyle/>
                    <a:p>
                      <a:r>
                        <a:rPr lang="en-GB" sz="1400" dirty="0" smtClean="0"/>
                        <a:t>None</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extLst>
                  <a:ext uri="{0D108BD9-81ED-4DB2-BD59-A6C34878D82A}">
                    <a16:rowId xmlns:a16="http://schemas.microsoft.com/office/drawing/2014/main" val="10002"/>
                  </a:ext>
                </a:extLst>
              </a:tr>
              <a:tr h="262488">
                <a:tc>
                  <a:txBody>
                    <a:bodyPr/>
                    <a:lstStyle/>
                    <a:p>
                      <a:pPr>
                        <a:spcAft>
                          <a:spcPts val="0"/>
                        </a:spcAft>
                      </a:pPr>
                      <a:r>
                        <a:rPr lang="en-GB" sz="1400" dirty="0" err="1" smtClean="0">
                          <a:effectLst/>
                          <a:latin typeface="Times New Roman" panose="02020603050405020304" pitchFamily="18" charset="0"/>
                          <a:ea typeface="Times New Roman" panose="02020603050405020304" pitchFamily="18" charset="0"/>
                        </a:rPr>
                        <a:t>ProductNumber</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smtClean="0"/>
                        <a:t>Product</a:t>
                      </a:r>
                    </a:p>
                    <a:p>
                      <a:r>
                        <a:rPr lang="en-GB" sz="1400" dirty="0" smtClean="0"/>
                        <a:t>.</a:t>
                      </a:r>
                      <a:r>
                        <a:rPr lang="en-GB" sz="1400" dirty="0" err="1" smtClean="0"/>
                        <a:t>ProductNumber</a:t>
                      </a:r>
                      <a:endParaRPr lang="en-GB" sz="1400" dirty="0" smtClean="0"/>
                    </a:p>
                  </a:txBody>
                  <a:tcPr/>
                </a:tc>
                <a:tc>
                  <a:txBody>
                    <a:bodyPr/>
                    <a:lstStyle/>
                    <a:p>
                      <a:r>
                        <a:rPr lang="en-GB" sz="1400" dirty="0" smtClean="0"/>
                        <a:t>None</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extLst>
                  <a:ext uri="{0D108BD9-81ED-4DB2-BD59-A6C34878D82A}">
                    <a16:rowId xmlns:a16="http://schemas.microsoft.com/office/drawing/2014/main" val="10003"/>
                  </a:ext>
                </a:extLst>
              </a:tr>
              <a:tr h="287248">
                <a:tc>
                  <a:txBody>
                    <a:bodyPr/>
                    <a:lstStyle/>
                    <a:p>
                      <a:pPr>
                        <a:spcAft>
                          <a:spcPts val="0"/>
                        </a:spcAft>
                      </a:pPr>
                      <a:r>
                        <a:rPr lang="en-GB" sz="1400" dirty="0" err="1" smtClean="0">
                          <a:effectLst/>
                          <a:latin typeface="Times New Roman" panose="02020603050405020304" pitchFamily="18" charset="0"/>
                          <a:ea typeface="Times New Roman" panose="02020603050405020304" pitchFamily="18" charset="0"/>
                        </a:rPr>
                        <a:t>ListPrice</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smtClean="0"/>
                        <a:t>Product.</a:t>
                      </a:r>
                      <a:r>
                        <a:rPr lang="en-GB" sz="1400" baseline="0" dirty="0" smtClean="0"/>
                        <a:t> </a:t>
                      </a:r>
                      <a:r>
                        <a:rPr lang="en-GB" sz="1400" baseline="0" dirty="0" err="1" smtClean="0"/>
                        <a:t>ListPrice</a:t>
                      </a:r>
                      <a:endParaRPr lang="en-GB" sz="1400" dirty="0"/>
                    </a:p>
                  </a:txBody>
                  <a:tcPr/>
                </a:tc>
                <a:tc>
                  <a:txBody>
                    <a:bodyPr/>
                    <a:lstStyle/>
                    <a:p>
                      <a:r>
                        <a:rPr lang="en-GB" sz="1400" dirty="0" smtClean="0"/>
                        <a:t>None</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extLst>
                  <a:ext uri="{0D108BD9-81ED-4DB2-BD59-A6C34878D82A}">
                    <a16:rowId xmlns:a16="http://schemas.microsoft.com/office/drawing/2014/main" val="10004"/>
                  </a:ext>
                </a:extLst>
              </a:tr>
              <a:tr h="240000">
                <a:tc>
                  <a:txBody>
                    <a:bodyPr/>
                    <a:lstStyle/>
                    <a:p>
                      <a:pPr>
                        <a:spcAft>
                          <a:spcPts val="0"/>
                        </a:spcAft>
                      </a:pPr>
                      <a:r>
                        <a:rPr lang="en-GB" sz="1400" dirty="0" err="1" smtClean="0">
                          <a:effectLst/>
                          <a:latin typeface="Times New Roman" panose="02020603050405020304" pitchFamily="18" charset="0"/>
                          <a:ea typeface="Times New Roman" panose="02020603050405020304" pitchFamily="18" charset="0"/>
                        </a:rPr>
                        <a:t>SubCategory</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smtClean="0"/>
                        <a:t>ProductSubCategory</a:t>
                      </a:r>
                      <a:endParaRPr lang="en-GB" sz="1400" dirty="0" smtClean="0"/>
                    </a:p>
                    <a:p>
                      <a:r>
                        <a:rPr lang="en-GB" sz="1400" dirty="0" smtClean="0"/>
                        <a:t>.Name</a:t>
                      </a:r>
                      <a:endParaRPr lang="en-GB" sz="1400" dirty="0"/>
                    </a:p>
                  </a:txBody>
                  <a:tcPr/>
                </a:tc>
                <a:tc>
                  <a:txBody>
                    <a:bodyPr/>
                    <a:lstStyle/>
                    <a:p>
                      <a:r>
                        <a:rPr lang="en-GB" sz="1400" dirty="0" smtClean="0"/>
                        <a:t>Link via Product</a:t>
                      </a:r>
                    </a:p>
                    <a:p>
                      <a:r>
                        <a:rPr lang="en-GB" sz="1400" dirty="0" smtClean="0"/>
                        <a:t>.</a:t>
                      </a:r>
                      <a:r>
                        <a:rPr lang="en-GB" sz="1400" dirty="0" err="1" smtClean="0"/>
                        <a:t>ProductSubcategoryID</a:t>
                      </a:r>
                      <a:endParaRPr lang="en-GB" sz="1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Check with production department</a:t>
                      </a:r>
                    </a:p>
                  </a:txBody>
                  <a:tcPr/>
                </a:tc>
                <a:extLst>
                  <a:ext uri="{0D108BD9-81ED-4DB2-BD59-A6C34878D82A}">
                    <a16:rowId xmlns:a16="http://schemas.microsoft.com/office/drawing/2014/main" val="10005"/>
                  </a:ext>
                </a:extLst>
              </a:tr>
              <a:tr h="336768">
                <a:tc>
                  <a:txBody>
                    <a:bodyPr/>
                    <a:lstStyle/>
                    <a:p>
                      <a:pPr>
                        <a:spcAft>
                          <a:spcPts val="0"/>
                        </a:spcAft>
                      </a:pPr>
                      <a:r>
                        <a:rPr lang="en-GB" sz="2400" b="1" dirty="0" smtClean="0">
                          <a:effectLst/>
                          <a:latin typeface="Times New Roman" panose="02020603050405020304" pitchFamily="18" charset="0"/>
                          <a:ea typeface="Times New Roman" panose="02020603050405020304" pitchFamily="18" charset="0"/>
                        </a:rPr>
                        <a:t>…</a:t>
                      </a:r>
                      <a:endParaRPr lang="en-GB" sz="2400" b="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effectLst/>
                          <a:latin typeface="Times New Roman" panose="02020603050405020304" pitchFamily="18" charset="0"/>
                          <a:ea typeface="Times New Roman" panose="02020603050405020304" pitchFamily="18" charset="0"/>
                        </a:rPr>
                        <a:t>…</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511042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Historical &amp; Incremental ETL</a:t>
            </a:r>
            <a:endParaRPr lang="en-GB" dirty="0"/>
          </a:p>
        </p:txBody>
      </p:sp>
      <p:sp>
        <p:nvSpPr>
          <p:cNvPr id="3" name="Content Placeholder 2"/>
          <p:cNvSpPr>
            <a:spLocks noGrp="1"/>
          </p:cNvSpPr>
          <p:nvPr>
            <p:ph idx="1"/>
          </p:nvPr>
        </p:nvSpPr>
        <p:spPr/>
        <p:txBody>
          <a:bodyPr/>
          <a:lstStyle/>
          <a:p>
            <a:r>
              <a:rPr lang="en-GB" dirty="0" smtClean="0"/>
              <a:t>In practice, two different ETL plans must be designed: historical and incremental</a:t>
            </a:r>
          </a:p>
          <a:p>
            <a:r>
              <a:rPr lang="en-GB" dirty="0" smtClean="0"/>
              <a:t>Historical data load</a:t>
            </a:r>
          </a:p>
          <a:p>
            <a:pPr lvl="1"/>
            <a:r>
              <a:rPr lang="en-GB" dirty="0" smtClean="0"/>
              <a:t>Occurs when the DW is first created</a:t>
            </a:r>
          </a:p>
          <a:p>
            <a:pPr lvl="1"/>
            <a:r>
              <a:rPr lang="en-GB" dirty="0" smtClean="0"/>
              <a:t>Transfers all historical data from existing operational sources and historical records</a:t>
            </a:r>
            <a:endParaRPr lang="en-GB" dirty="0"/>
          </a:p>
          <a:p>
            <a:r>
              <a:rPr lang="en-GB" dirty="0" smtClean="0"/>
              <a:t>Incremental data load</a:t>
            </a:r>
          </a:p>
          <a:p>
            <a:pPr lvl="1"/>
            <a:r>
              <a:rPr lang="en-GB" dirty="0" smtClean="0"/>
              <a:t>Occurs regularly to add data generated since the last run of the ETL process</a:t>
            </a:r>
          </a:p>
          <a:p>
            <a:r>
              <a:rPr lang="en-GB" dirty="0" smtClean="0"/>
              <a:t>These processes will differ slightly, but most of the scripts created for the historical data load can be modified to handle incremental ETL</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35</a:t>
            </a:fld>
            <a:endParaRPr lang="en-GB"/>
          </a:p>
        </p:txBody>
      </p:sp>
    </p:spTree>
    <p:extLst>
      <p:ext uri="{BB962C8B-B14F-4D97-AF65-F5344CB8AC3E}">
        <p14:creationId xmlns:p14="http://schemas.microsoft.com/office/powerpoint/2010/main" val="16373002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Putting the plan into action</a:t>
            </a:r>
            <a:endParaRPr lang="en-GB" dirty="0"/>
          </a:p>
        </p:txBody>
      </p:sp>
      <p:sp>
        <p:nvSpPr>
          <p:cNvPr id="3" name="Content Placeholder 2"/>
          <p:cNvSpPr>
            <a:spLocks noGrp="1"/>
          </p:cNvSpPr>
          <p:nvPr>
            <p:ph idx="1"/>
          </p:nvPr>
        </p:nvSpPr>
        <p:spPr/>
        <p:txBody>
          <a:bodyPr/>
          <a:lstStyle/>
          <a:p>
            <a:r>
              <a:rPr lang="en-GB" dirty="0" smtClean="0"/>
              <a:t>Once the plan has been created the ETL process can begin</a:t>
            </a:r>
          </a:p>
          <a:p>
            <a:r>
              <a:rPr lang="en-GB" dirty="0" smtClean="0"/>
              <a:t>This may be as simple as loading the data into the data warehouse and linking the primary and foreign keys…</a:t>
            </a:r>
          </a:p>
          <a:p>
            <a:r>
              <a:rPr lang="en-GB" dirty="0" smtClean="0"/>
              <a:t>…Or it may require many hours of cleaning the data and writing bespoke loading scripts</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36</a:t>
            </a:fld>
            <a:endParaRPr lang="en-GB"/>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Looking ahead</a:t>
            </a:r>
            <a:endParaRPr lang="en-GB" dirty="0"/>
          </a:p>
        </p:txBody>
      </p:sp>
      <p:sp>
        <p:nvSpPr>
          <p:cNvPr id="3" name="Content Placeholder 2"/>
          <p:cNvSpPr>
            <a:spLocks noGrp="1"/>
          </p:cNvSpPr>
          <p:nvPr>
            <p:ph idx="1"/>
          </p:nvPr>
        </p:nvSpPr>
        <p:spPr/>
        <p:txBody>
          <a:bodyPr/>
          <a:lstStyle/>
          <a:p>
            <a:r>
              <a:rPr lang="en-GB" dirty="0" smtClean="0"/>
              <a:t>Next lecture: ETL Development</a:t>
            </a:r>
            <a:endParaRPr lang="en-GB" dirty="0"/>
          </a:p>
          <a:p>
            <a:endParaRPr lang="en-GB" dirty="0" smtClean="0"/>
          </a:p>
        </p:txBody>
      </p:sp>
      <p:sp>
        <p:nvSpPr>
          <p:cNvPr id="4" name="Slide Number Placeholder 3"/>
          <p:cNvSpPr>
            <a:spLocks noGrp="1"/>
          </p:cNvSpPr>
          <p:nvPr>
            <p:ph type="sldNum" sz="quarter" idx="12"/>
          </p:nvPr>
        </p:nvSpPr>
        <p:spPr/>
        <p:txBody>
          <a:bodyPr/>
          <a:lstStyle/>
          <a:p>
            <a:fld id="{B32D2D4F-B262-4018-8594-6B1FE2F875A5}" type="slidenum">
              <a:rPr lang="en-GB" smtClean="0"/>
              <a:pPr/>
              <a:t>37</a:t>
            </a:fld>
            <a:endParaRPr lang="en-GB"/>
          </a:p>
        </p:txBody>
      </p:sp>
    </p:spTree>
    <p:extLst>
      <p:ext uri="{BB962C8B-B14F-4D97-AF65-F5344CB8AC3E}">
        <p14:creationId xmlns:p14="http://schemas.microsoft.com/office/powerpoint/2010/main" val="30980687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ik2013">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Nik2013</Template>
  <TotalTime>12540</TotalTime>
  <Words>2806</Words>
  <Application>Microsoft Office PowerPoint</Application>
  <PresentationFormat>On-screen Show (4:3)</PresentationFormat>
  <Paragraphs>424</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Calibri</vt:lpstr>
      <vt:lpstr>Cambria</vt:lpstr>
      <vt:lpstr>Georgia</vt:lpstr>
      <vt:lpstr>Times New Roman</vt:lpstr>
      <vt:lpstr>Wingdings</vt:lpstr>
      <vt:lpstr>Wingdings 2</vt:lpstr>
      <vt:lpstr>Nik2013</vt:lpstr>
      <vt:lpstr>Data Warehousing &amp; Data Mining</vt:lpstr>
      <vt:lpstr>Source systems</vt:lpstr>
      <vt:lpstr>ETL specifications</vt:lpstr>
      <vt:lpstr>Core requirements</vt:lpstr>
      <vt:lpstr>Core requirements</vt:lpstr>
      <vt:lpstr>Core requirements</vt:lpstr>
      <vt:lpstr>Core Requirements</vt:lpstr>
      <vt:lpstr>ETL Subprocesses</vt:lpstr>
      <vt:lpstr>ETL Subprocesses</vt:lpstr>
      <vt:lpstr>ETL – Data Extraction</vt:lpstr>
      <vt:lpstr>ETL – Cleaning &amp; Conforming Data</vt:lpstr>
      <vt:lpstr>ETL – Cleaning &amp; Conforming Data</vt:lpstr>
      <vt:lpstr>ETL – Cleaning &amp; Conforming Data</vt:lpstr>
      <vt:lpstr>ETL – Cleaning &amp; Conforming Data</vt:lpstr>
      <vt:lpstr>ETL – Cleaning &amp; Conforming Data</vt:lpstr>
      <vt:lpstr>ETL – Delivering Data</vt:lpstr>
      <vt:lpstr>ETL – Delivering Data</vt:lpstr>
      <vt:lpstr>ETL – Delivering Data</vt:lpstr>
      <vt:lpstr>ETL – Delivering Data</vt:lpstr>
      <vt:lpstr>ETL – Delivering Data</vt:lpstr>
      <vt:lpstr>ETL – Delivering Data</vt:lpstr>
      <vt:lpstr>ETL – Delivering Data</vt:lpstr>
      <vt:lpstr>ETL – Managing ETL</vt:lpstr>
      <vt:lpstr>ETL – Managing ETL</vt:lpstr>
      <vt:lpstr>ETL – Managing ETL</vt:lpstr>
      <vt:lpstr>ETL – Managing ETL</vt:lpstr>
      <vt:lpstr>ETL – Managing ETL</vt:lpstr>
      <vt:lpstr>ETL – Managing ETL</vt:lpstr>
      <vt:lpstr>ETL specifications</vt:lpstr>
      <vt:lpstr>Developing the ETL plan</vt:lpstr>
      <vt:lpstr>Developing the ETL plan</vt:lpstr>
      <vt:lpstr>Developing the ETL plan</vt:lpstr>
      <vt:lpstr>Developing the ETL plan</vt:lpstr>
      <vt:lpstr>Developing the ETL plan</vt:lpstr>
      <vt:lpstr>Historical &amp; Incremental ETL</vt:lpstr>
      <vt:lpstr>Putting the plan into action</vt:lpstr>
      <vt:lpstr>Looking ahead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Dr. Nik Whitehead</dc:creator>
  <cp:lastModifiedBy>Nik Whitehead</cp:lastModifiedBy>
  <cp:revision>286</cp:revision>
  <dcterms:created xsi:type="dcterms:W3CDTF">2011-09-13T10:27:46Z</dcterms:created>
  <dcterms:modified xsi:type="dcterms:W3CDTF">2020-09-23T12:53:34Z</dcterms:modified>
</cp:coreProperties>
</file>