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7" d="100"/>
          <a:sy n="67" d="100"/>
        </p:scale>
        <p:origin x="413"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diagrams/_rels/data1.xml.rels><?xml version="1.0" encoding="UTF-8" standalone="yes"?>
<Relationships xmlns="http://schemas.openxmlformats.org/package/2006/relationships"><Relationship Id="rId3" Type="http://schemas.openxmlformats.org/officeDocument/2006/relationships/image" Target="../media/image9.svg" /><Relationship Id="rId2" Type="http://schemas.openxmlformats.org/officeDocument/2006/relationships/image" Target="../media/image8.svg" /><Relationship Id="rId1" Type="http://schemas.openxmlformats.org/officeDocument/2006/relationships/image" Target="../media/image7.svg" /><Relationship Id="rId6" Type="http://schemas.openxmlformats.org/officeDocument/2006/relationships/image" Target="../media/image12.svg" /><Relationship Id="rId5" Type="http://schemas.openxmlformats.org/officeDocument/2006/relationships/image" Target="../media/image11.svg" /><Relationship Id="rId4" Type="http://schemas.openxmlformats.org/officeDocument/2006/relationships/image" Target="../media/image10.svg" /></Relationships>
</file>

<file path=ppt/diagrams/_rels/data3.xml.rels><?xml version="1.0" encoding="UTF-8" standalone="yes"?>
<Relationships xmlns="http://schemas.openxmlformats.org/package/2006/relationships"><Relationship Id="rId8" Type="http://schemas.openxmlformats.org/officeDocument/2006/relationships/image" Target="../media/image23.svg" /><Relationship Id="rId3" Type="http://schemas.openxmlformats.org/officeDocument/2006/relationships/image" Target="../media/image18.svg" /><Relationship Id="rId7" Type="http://schemas.openxmlformats.org/officeDocument/2006/relationships/image" Target="../media/image22.svg" /><Relationship Id="rId2" Type="http://schemas.openxmlformats.org/officeDocument/2006/relationships/image" Target="../media/image17.svg" /><Relationship Id="rId1" Type="http://schemas.openxmlformats.org/officeDocument/2006/relationships/image" Target="../media/image16.svg" /><Relationship Id="rId6" Type="http://schemas.openxmlformats.org/officeDocument/2006/relationships/image" Target="../media/image21.svg" /><Relationship Id="rId5" Type="http://schemas.openxmlformats.org/officeDocument/2006/relationships/image" Target="../media/image20.svg" /><Relationship Id="rId4" Type="http://schemas.openxmlformats.org/officeDocument/2006/relationships/image" Target="../media/image19.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 /><Relationship Id="rId2" Type="http://schemas.openxmlformats.org/officeDocument/2006/relationships/image" Target="../media/image8.svg" /><Relationship Id="rId1" Type="http://schemas.openxmlformats.org/officeDocument/2006/relationships/image" Target="../media/image7.svg" /><Relationship Id="rId6" Type="http://schemas.openxmlformats.org/officeDocument/2006/relationships/image" Target="../media/image12.svg" /><Relationship Id="rId5" Type="http://schemas.openxmlformats.org/officeDocument/2006/relationships/image" Target="../media/image11.svg" /><Relationship Id="rId4" Type="http://schemas.openxmlformats.org/officeDocument/2006/relationships/image" Target="../media/image10.svg" /></Relationships>
</file>

<file path=ppt/diagrams/_rels/drawing3.xml.rels><?xml version="1.0" encoding="UTF-8" standalone="yes"?>
<Relationships xmlns="http://schemas.openxmlformats.org/package/2006/relationships"><Relationship Id="rId8" Type="http://schemas.openxmlformats.org/officeDocument/2006/relationships/image" Target="../media/image23.svg" /><Relationship Id="rId3" Type="http://schemas.openxmlformats.org/officeDocument/2006/relationships/image" Target="../media/image18.svg" /><Relationship Id="rId7" Type="http://schemas.openxmlformats.org/officeDocument/2006/relationships/image" Target="../media/image22.svg" /><Relationship Id="rId2" Type="http://schemas.openxmlformats.org/officeDocument/2006/relationships/image" Target="../media/image17.svg" /><Relationship Id="rId1" Type="http://schemas.openxmlformats.org/officeDocument/2006/relationships/image" Target="../media/image16.svg" /><Relationship Id="rId6" Type="http://schemas.openxmlformats.org/officeDocument/2006/relationships/image" Target="../media/image21.svg" /><Relationship Id="rId5" Type="http://schemas.openxmlformats.org/officeDocument/2006/relationships/image" Target="../media/image20.svg" /><Relationship Id="rId4" Type="http://schemas.openxmlformats.org/officeDocument/2006/relationships/image" Target="../media/image19.svg" /></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3DFC2B-D099-43A8-AFE2-2D8958099DD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124EEBB-BDF4-4836-B28D-E7FC8B201E0C}">
      <dgm:prSet/>
      <dgm:spPr/>
      <dgm:t>
        <a:bodyPr/>
        <a:lstStyle/>
        <a:p>
          <a:r>
            <a:rPr lang="en-GB"/>
            <a:t>Political: Food regulations and government policies affecting small businesses.	</a:t>
          </a:r>
          <a:endParaRPr lang="en-US"/>
        </a:p>
      </dgm:t>
    </dgm:pt>
    <dgm:pt modelId="{912CF48E-6958-4E45-845E-F93CA56C10FD}" type="parTrans" cxnId="{47494119-0468-4C1B-AF66-B9F6BA1A3455}">
      <dgm:prSet/>
      <dgm:spPr/>
      <dgm:t>
        <a:bodyPr/>
        <a:lstStyle/>
        <a:p>
          <a:endParaRPr lang="en-US"/>
        </a:p>
      </dgm:t>
    </dgm:pt>
    <dgm:pt modelId="{4ABC344F-0392-43EE-B63E-62F2B29C456E}" type="sibTrans" cxnId="{47494119-0468-4C1B-AF66-B9F6BA1A3455}">
      <dgm:prSet/>
      <dgm:spPr/>
      <dgm:t>
        <a:bodyPr/>
        <a:lstStyle/>
        <a:p>
          <a:endParaRPr lang="en-US"/>
        </a:p>
      </dgm:t>
    </dgm:pt>
    <dgm:pt modelId="{98733DE1-C5B5-43A2-941E-768C75B30968}">
      <dgm:prSet/>
      <dgm:spPr/>
      <dgm:t>
        <a:bodyPr/>
        <a:lstStyle/>
        <a:p>
          <a:r>
            <a:rPr lang="en-GB"/>
            <a:t>•Economic: Consumer income levels and rising production costs.	</a:t>
          </a:r>
          <a:endParaRPr lang="en-US"/>
        </a:p>
      </dgm:t>
    </dgm:pt>
    <dgm:pt modelId="{A1591858-F493-4597-A29C-E220EF6D31DE}" type="parTrans" cxnId="{2586604C-C06F-4580-B681-6D576635E77D}">
      <dgm:prSet/>
      <dgm:spPr/>
      <dgm:t>
        <a:bodyPr/>
        <a:lstStyle/>
        <a:p>
          <a:endParaRPr lang="en-US"/>
        </a:p>
      </dgm:t>
    </dgm:pt>
    <dgm:pt modelId="{8BC93F2F-0E98-4693-9D92-C057ECC23DCB}" type="sibTrans" cxnId="{2586604C-C06F-4580-B681-6D576635E77D}">
      <dgm:prSet/>
      <dgm:spPr/>
      <dgm:t>
        <a:bodyPr/>
        <a:lstStyle/>
        <a:p>
          <a:endParaRPr lang="en-US"/>
        </a:p>
      </dgm:t>
    </dgm:pt>
    <dgm:pt modelId="{9B4BC458-310D-4E66-BBB3-844C51D803CD}">
      <dgm:prSet/>
      <dgm:spPr/>
      <dgm:t>
        <a:bodyPr/>
        <a:lstStyle/>
        <a:p>
          <a:r>
            <a:rPr lang="en-GB"/>
            <a:t>•Social: Growing demand for healthy, organic, and preservative-free foods.	</a:t>
          </a:r>
          <a:endParaRPr lang="en-US"/>
        </a:p>
      </dgm:t>
    </dgm:pt>
    <dgm:pt modelId="{BEC50A16-D6BF-4CB0-A933-A9F294AD189A}" type="parTrans" cxnId="{B944A0FC-8D48-4B91-A76A-B94E60640D4A}">
      <dgm:prSet/>
      <dgm:spPr/>
      <dgm:t>
        <a:bodyPr/>
        <a:lstStyle/>
        <a:p>
          <a:endParaRPr lang="en-US"/>
        </a:p>
      </dgm:t>
    </dgm:pt>
    <dgm:pt modelId="{7B44AED3-4D39-49E2-B071-29AE792D5A5E}" type="sibTrans" cxnId="{B944A0FC-8D48-4B91-A76A-B94E60640D4A}">
      <dgm:prSet/>
      <dgm:spPr/>
      <dgm:t>
        <a:bodyPr/>
        <a:lstStyle/>
        <a:p>
          <a:endParaRPr lang="en-US"/>
        </a:p>
      </dgm:t>
    </dgm:pt>
    <dgm:pt modelId="{3F05DA8D-5588-4E18-BA8C-BE665FBD7BFB}">
      <dgm:prSet/>
      <dgm:spPr/>
      <dgm:t>
        <a:bodyPr/>
        <a:lstStyle/>
        <a:p>
          <a:r>
            <a:rPr lang="en-GB"/>
            <a:t>•Technological: Use of e-commerce and social media for sales and promotion.	</a:t>
          </a:r>
          <a:endParaRPr lang="en-US"/>
        </a:p>
      </dgm:t>
    </dgm:pt>
    <dgm:pt modelId="{A5AA184F-2503-4845-8B46-88782B3723F4}" type="parTrans" cxnId="{0E1878C4-571F-4145-8676-684E8F550471}">
      <dgm:prSet/>
      <dgm:spPr/>
      <dgm:t>
        <a:bodyPr/>
        <a:lstStyle/>
        <a:p>
          <a:endParaRPr lang="en-US"/>
        </a:p>
      </dgm:t>
    </dgm:pt>
    <dgm:pt modelId="{0349BD24-178C-4ECC-9159-EA014ADD475D}" type="sibTrans" cxnId="{0E1878C4-571F-4145-8676-684E8F550471}">
      <dgm:prSet/>
      <dgm:spPr/>
      <dgm:t>
        <a:bodyPr/>
        <a:lstStyle/>
        <a:p>
          <a:endParaRPr lang="en-US"/>
        </a:p>
      </dgm:t>
    </dgm:pt>
    <dgm:pt modelId="{DB132DB4-AD2F-41FB-B9E2-DD40143CCE9C}">
      <dgm:prSet/>
      <dgm:spPr/>
      <dgm:t>
        <a:bodyPr/>
        <a:lstStyle/>
        <a:p>
          <a:r>
            <a:rPr lang="en-GB"/>
            <a:t>•Environmental: Preference for sustainable sourcing and eco-friendly packaging.	</a:t>
          </a:r>
          <a:endParaRPr lang="en-US"/>
        </a:p>
      </dgm:t>
    </dgm:pt>
    <dgm:pt modelId="{03FED6BD-77D5-4ADF-BC84-5CCA7B9CF022}" type="parTrans" cxnId="{2800795B-5DBD-48BB-B2E1-89FC42E146F4}">
      <dgm:prSet/>
      <dgm:spPr/>
      <dgm:t>
        <a:bodyPr/>
        <a:lstStyle/>
        <a:p>
          <a:endParaRPr lang="en-US"/>
        </a:p>
      </dgm:t>
    </dgm:pt>
    <dgm:pt modelId="{1B94CC92-526C-4024-96D6-EFED15AFF8BD}" type="sibTrans" cxnId="{2800795B-5DBD-48BB-B2E1-89FC42E146F4}">
      <dgm:prSet/>
      <dgm:spPr/>
      <dgm:t>
        <a:bodyPr/>
        <a:lstStyle/>
        <a:p>
          <a:endParaRPr lang="en-US"/>
        </a:p>
      </dgm:t>
    </dgm:pt>
    <dgm:pt modelId="{F01CA165-F460-44EE-BDA0-AEF3464C1E9F}">
      <dgm:prSet/>
      <dgm:spPr/>
      <dgm:t>
        <a:bodyPr/>
        <a:lstStyle/>
        <a:p>
          <a:r>
            <a:rPr lang="en-GB"/>
            <a:t>•Legal: Compliance with food safety and labelling regulations (Johnson, Scholes and Whittington, 2020).</a:t>
          </a:r>
          <a:endParaRPr lang="en-US"/>
        </a:p>
      </dgm:t>
    </dgm:pt>
    <dgm:pt modelId="{AFC5B064-BD02-4CB6-86A9-09AEEC336B20}" type="parTrans" cxnId="{16306716-2A38-4975-BD29-1DBE6DEE6D8C}">
      <dgm:prSet/>
      <dgm:spPr/>
      <dgm:t>
        <a:bodyPr/>
        <a:lstStyle/>
        <a:p>
          <a:endParaRPr lang="en-US"/>
        </a:p>
      </dgm:t>
    </dgm:pt>
    <dgm:pt modelId="{3DEF778A-8ADA-4EC5-A703-E88A24ACF110}" type="sibTrans" cxnId="{16306716-2A38-4975-BD29-1DBE6DEE6D8C}">
      <dgm:prSet/>
      <dgm:spPr/>
      <dgm:t>
        <a:bodyPr/>
        <a:lstStyle/>
        <a:p>
          <a:endParaRPr lang="en-US"/>
        </a:p>
      </dgm:t>
    </dgm:pt>
    <dgm:pt modelId="{3E2AE08D-FB8F-4A2D-911A-A8DEA99A5B72}" type="pres">
      <dgm:prSet presAssocID="{C63DFC2B-D099-43A8-AFE2-2D8958099DDF}" presName="root" presStyleCnt="0">
        <dgm:presLayoutVars>
          <dgm:dir/>
          <dgm:resizeHandles val="exact"/>
        </dgm:presLayoutVars>
      </dgm:prSet>
      <dgm:spPr/>
    </dgm:pt>
    <dgm:pt modelId="{584BEE4B-A8E7-419F-87EA-3A7281F86A67}" type="pres">
      <dgm:prSet presAssocID="{0124EEBB-BDF4-4836-B28D-E7FC8B201E0C}" presName="compNode" presStyleCnt="0"/>
      <dgm:spPr/>
    </dgm:pt>
    <dgm:pt modelId="{D4AD9BF9-6404-41D9-A5FD-6412796FFB0C}" type="pres">
      <dgm:prSet presAssocID="{0124EEBB-BDF4-4836-B28D-E7FC8B201E0C}" presName="bgRect" presStyleLbl="bgShp" presStyleIdx="0" presStyleCnt="6"/>
      <dgm:spPr/>
    </dgm:pt>
    <dgm:pt modelId="{5090962A-59CF-4A75-8E7E-19B756B7CD83}" type="pres">
      <dgm:prSet presAssocID="{0124EEBB-BDF4-4836-B28D-E7FC8B201E0C}"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nk"/>
        </a:ext>
      </dgm:extLst>
    </dgm:pt>
    <dgm:pt modelId="{9C4E168C-6CF7-4CA3-AFD9-28A52A735777}" type="pres">
      <dgm:prSet presAssocID="{0124EEBB-BDF4-4836-B28D-E7FC8B201E0C}" presName="spaceRect" presStyleCnt="0"/>
      <dgm:spPr/>
    </dgm:pt>
    <dgm:pt modelId="{2670B1B1-2B9C-4827-BA0E-969143184A56}" type="pres">
      <dgm:prSet presAssocID="{0124EEBB-BDF4-4836-B28D-E7FC8B201E0C}" presName="parTx" presStyleLbl="revTx" presStyleIdx="0" presStyleCnt="6">
        <dgm:presLayoutVars>
          <dgm:chMax val="0"/>
          <dgm:chPref val="0"/>
        </dgm:presLayoutVars>
      </dgm:prSet>
      <dgm:spPr/>
    </dgm:pt>
    <dgm:pt modelId="{E69ACCB0-05E8-49C0-9343-BED4451E3106}" type="pres">
      <dgm:prSet presAssocID="{4ABC344F-0392-43EE-B63E-62F2B29C456E}" presName="sibTrans" presStyleCnt="0"/>
      <dgm:spPr/>
    </dgm:pt>
    <dgm:pt modelId="{46108C71-0575-4E28-9BF5-3BAD9F0763FC}" type="pres">
      <dgm:prSet presAssocID="{98733DE1-C5B5-43A2-941E-768C75B30968}" presName="compNode" presStyleCnt="0"/>
      <dgm:spPr/>
    </dgm:pt>
    <dgm:pt modelId="{EF887B53-DCA1-4634-BACD-DEFCEA23B093}" type="pres">
      <dgm:prSet presAssocID="{98733DE1-C5B5-43A2-941E-768C75B30968}" presName="bgRect" presStyleLbl="bgShp" presStyleIdx="1" presStyleCnt="6"/>
      <dgm:spPr/>
    </dgm:pt>
    <dgm:pt modelId="{A78861F3-B112-4A5D-AA2D-5E4301D7D3F9}" type="pres">
      <dgm:prSet presAssocID="{98733DE1-C5B5-43A2-941E-768C75B30968}"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5E6C9B8C-E068-4C76-A4C3-D767E598275A}" type="pres">
      <dgm:prSet presAssocID="{98733DE1-C5B5-43A2-941E-768C75B30968}" presName="spaceRect" presStyleCnt="0"/>
      <dgm:spPr/>
    </dgm:pt>
    <dgm:pt modelId="{E8074645-2318-42A3-8DA5-3F3A84660349}" type="pres">
      <dgm:prSet presAssocID="{98733DE1-C5B5-43A2-941E-768C75B30968}" presName="parTx" presStyleLbl="revTx" presStyleIdx="1" presStyleCnt="6">
        <dgm:presLayoutVars>
          <dgm:chMax val="0"/>
          <dgm:chPref val="0"/>
        </dgm:presLayoutVars>
      </dgm:prSet>
      <dgm:spPr/>
    </dgm:pt>
    <dgm:pt modelId="{A3D0527B-FEC5-4A11-8E06-310595BA4033}" type="pres">
      <dgm:prSet presAssocID="{8BC93F2F-0E98-4693-9D92-C057ECC23DCB}" presName="sibTrans" presStyleCnt="0"/>
      <dgm:spPr/>
    </dgm:pt>
    <dgm:pt modelId="{46FF2B3B-B5CB-44EA-9E50-980B2AF92308}" type="pres">
      <dgm:prSet presAssocID="{9B4BC458-310D-4E66-BBB3-844C51D803CD}" presName="compNode" presStyleCnt="0"/>
      <dgm:spPr/>
    </dgm:pt>
    <dgm:pt modelId="{1A111FE5-0621-4F38-A1CF-4E6471E662F3}" type="pres">
      <dgm:prSet presAssocID="{9B4BC458-310D-4E66-BBB3-844C51D803CD}" presName="bgRect" presStyleLbl="bgShp" presStyleIdx="2" presStyleCnt="6"/>
      <dgm:spPr/>
    </dgm:pt>
    <dgm:pt modelId="{7ADC920A-6C92-4328-A397-0E5C72C63D1A}" type="pres">
      <dgm:prSet presAssocID="{9B4BC458-310D-4E66-BBB3-844C51D803CD}"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eeds"/>
        </a:ext>
      </dgm:extLst>
    </dgm:pt>
    <dgm:pt modelId="{E8CF7F8E-1FD0-47B5-B904-2A40194F0AFE}" type="pres">
      <dgm:prSet presAssocID="{9B4BC458-310D-4E66-BBB3-844C51D803CD}" presName="spaceRect" presStyleCnt="0"/>
      <dgm:spPr/>
    </dgm:pt>
    <dgm:pt modelId="{5194C46E-02B8-4B30-A0D9-A4A8ED222882}" type="pres">
      <dgm:prSet presAssocID="{9B4BC458-310D-4E66-BBB3-844C51D803CD}" presName="parTx" presStyleLbl="revTx" presStyleIdx="2" presStyleCnt="6">
        <dgm:presLayoutVars>
          <dgm:chMax val="0"/>
          <dgm:chPref val="0"/>
        </dgm:presLayoutVars>
      </dgm:prSet>
      <dgm:spPr/>
    </dgm:pt>
    <dgm:pt modelId="{AC93FA00-3000-418B-B6BA-4AF36F728FB6}" type="pres">
      <dgm:prSet presAssocID="{7B44AED3-4D39-49E2-B071-29AE792D5A5E}" presName="sibTrans" presStyleCnt="0"/>
      <dgm:spPr/>
    </dgm:pt>
    <dgm:pt modelId="{6A2F45A8-4F25-40F9-90F6-68991720D2AD}" type="pres">
      <dgm:prSet presAssocID="{3F05DA8D-5588-4E18-BA8C-BE665FBD7BFB}" presName="compNode" presStyleCnt="0"/>
      <dgm:spPr/>
    </dgm:pt>
    <dgm:pt modelId="{93B539F0-8A62-43BA-9E56-B026F4F6659C}" type="pres">
      <dgm:prSet presAssocID="{3F05DA8D-5588-4E18-BA8C-BE665FBD7BFB}" presName="bgRect" presStyleLbl="bgShp" presStyleIdx="3" presStyleCnt="6"/>
      <dgm:spPr/>
    </dgm:pt>
    <dgm:pt modelId="{C729FAD8-C6B4-4009-8CCC-076898D695DE}" type="pres">
      <dgm:prSet presAssocID="{3F05DA8D-5588-4E18-BA8C-BE665FBD7BFB}"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gaphone"/>
        </a:ext>
      </dgm:extLst>
    </dgm:pt>
    <dgm:pt modelId="{413D2177-7741-4C73-9505-4EBD47C20F7A}" type="pres">
      <dgm:prSet presAssocID="{3F05DA8D-5588-4E18-BA8C-BE665FBD7BFB}" presName="spaceRect" presStyleCnt="0"/>
      <dgm:spPr/>
    </dgm:pt>
    <dgm:pt modelId="{01835C9F-24C5-44C7-9F4B-1074F26A1AC1}" type="pres">
      <dgm:prSet presAssocID="{3F05DA8D-5588-4E18-BA8C-BE665FBD7BFB}" presName="parTx" presStyleLbl="revTx" presStyleIdx="3" presStyleCnt="6">
        <dgm:presLayoutVars>
          <dgm:chMax val="0"/>
          <dgm:chPref val="0"/>
        </dgm:presLayoutVars>
      </dgm:prSet>
      <dgm:spPr/>
    </dgm:pt>
    <dgm:pt modelId="{B8B776B1-C2C7-4151-A734-61F49A1CF48E}" type="pres">
      <dgm:prSet presAssocID="{0349BD24-178C-4ECC-9159-EA014ADD475D}" presName="sibTrans" presStyleCnt="0"/>
      <dgm:spPr/>
    </dgm:pt>
    <dgm:pt modelId="{8DC8DFFC-9D19-4CEE-8DB3-F4EBDE1E6CDE}" type="pres">
      <dgm:prSet presAssocID="{DB132DB4-AD2F-41FB-B9E2-DD40143CCE9C}" presName="compNode" presStyleCnt="0"/>
      <dgm:spPr/>
    </dgm:pt>
    <dgm:pt modelId="{B8047B2F-5E9D-4D72-A9E6-4A2F547902C1}" type="pres">
      <dgm:prSet presAssocID="{DB132DB4-AD2F-41FB-B9E2-DD40143CCE9C}" presName="bgRect" presStyleLbl="bgShp" presStyleIdx="4" presStyleCnt="6"/>
      <dgm:spPr/>
    </dgm:pt>
    <dgm:pt modelId="{7F45C9B0-748E-42BC-B646-7A050DE91527}" type="pres">
      <dgm:prSet presAssocID="{DB132DB4-AD2F-41FB-B9E2-DD40143CCE9C}"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Recycle Sign"/>
        </a:ext>
      </dgm:extLst>
    </dgm:pt>
    <dgm:pt modelId="{7EA9E532-F93D-40A1-8B42-1C1DEFB5CFDE}" type="pres">
      <dgm:prSet presAssocID="{DB132DB4-AD2F-41FB-B9E2-DD40143CCE9C}" presName="spaceRect" presStyleCnt="0"/>
      <dgm:spPr/>
    </dgm:pt>
    <dgm:pt modelId="{77464904-E0EA-43C4-BBD4-D47C9FD0F8B0}" type="pres">
      <dgm:prSet presAssocID="{DB132DB4-AD2F-41FB-B9E2-DD40143CCE9C}" presName="parTx" presStyleLbl="revTx" presStyleIdx="4" presStyleCnt="6">
        <dgm:presLayoutVars>
          <dgm:chMax val="0"/>
          <dgm:chPref val="0"/>
        </dgm:presLayoutVars>
      </dgm:prSet>
      <dgm:spPr/>
    </dgm:pt>
    <dgm:pt modelId="{C0B65BF7-A5AA-4FC5-891C-7CCB9773CDAC}" type="pres">
      <dgm:prSet presAssocID="{1B94CC92-526C-4024-96D6-EFED15AFF8BD}" presName="sibTrans" presStyleCnt="0"/>
      <dgm:spPr/>
    </dgm:pt>
    <dgm:pt modelId="{DF8B97C1-C6D1-455B-BCAF-A939895BFDB9}" type="pres">
      <dgm:prSet presAssocID="{F01CA165-F460-44EE-BDA0-AEF3464C1E9F}" presName="compNode" presStyleCnt="0"/>
      <dgm:spPr/>
    </dgm:pt>
    <dgm:pt modelId="{9F190B2D-F25E-4B6A-8DDD-DA588087D2CE}" type="pres">
      <dgm:prSet presAssocID="{F01CA165-F460-44EE-BDA0-AEF3464C1E9F}" presName="bgRect" presStyleLbl="bgShp" presStyleIdx="5" presStyleCnt="6"/>
      <dgm:spPr/>
    </dgm:pt>
    <dgm:pt modelId="{2B6B8D95-028E-4AEE-B8EF-31244C548964}" type="pres">
      <dgm:prSet presAssocID="{F01CA165-F460-44EE-BDA0-AEF3464C1E9F}"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3E47268F-A28F-4701-BF2F-858F1F30571D}" type="pres">
      <dgm:prSet presAssocID="{F01CA165-F460-44EE-BDA0-AEF3464C1E9F}" presName="spaceRect" presStyleCnt="0"/>
      <dgm:spPr/>
    </dgm:pt>
    <dgm:pt modelId="{800C419A-AAE1-4709-A4F4-99BFBEFF17DC}" type="pres">
      <dgm:prSet presAssocID="{F01CA165-F460-44EE-BDA0-AEF3464C1E9F}" presName="parTx" presStyleLbl="revTx" presStyleIdx="5" presStyleCnt="6">
        <dgm:presLayoutVars>
          <dgm:chMax val="0"/>
          <dgm:chPref val="0"/>
        </dgm:presLayoutVars>
      </dgm:prSet>
      <dgm:spPr/>
    </dgm:pt>
  </dgm:ptLst>
  <dgm:cxnLst>
    <dgm:cxn modelId="{95F0BA04-FD84-4494-973A-13F795DE8B4A}" type="presOf" srcId="{0124EEBB-BDF4-4836-B28D-E7FC8B201E0C}" destId="{2670B1B1-2B9C-4827-BA0E-969143184A56}" srcOrd="0" destOrd="0" presId="urn:microsoft.com/office/officeart/2018/2/layout/IconVerticalSolidList"/>
    <dgm:cxn modelId="{40BFB20D-CF62-44EB-B29E-97EDCEB13843}" type="presOf" srcId="{3F05DA8D-5588-4E18-BA8C-BE665FBD7BFB}" destId="{01835C9F-24C5-44C7-9F4B-1074F26A1AC1}" srcOrd="0" destOrd="0" presId="urn:microsoft.com/office/officeart/2018/2/layout/IconVerticalSolidList"/>
    <dgm:cxn modelId="{2D69150E-97E5-4D45-89D4-032CF39FB080}" type="presOf" srcId="{F01CA165-F460-44EE-BDA0-AEF3464C1E9F}" destId="{800C419A-AAE1-4709-A4F4-99BFBEFF17DC}" srcOrd="0" destOrd="0" presId="urn:microsoft.com/office/officeart/2018/2/layout/IconVerticalSolidList"/>
    <dgm:cxn modelId="{C606C512-30D7-4621-A60C-A84CBB0B8445}" type="presOf" srcId="{C63DFC2B-D099-43A8-AFE2-2D8958099DDF}" destId="{3E2AE08D-FB8F-4A2D-911A-A8DEA99A5B72}" srcOrd="0" destOrd="0" presId="urn:microsoft.com/office/officeart/2018/2/layout/IconVerticalSolidList"/>
    <dgm:cxn modelId="{16306716-2A38-4975-BD29-1DBE6DEE6D8C}" srcId="{C63DFC2B-D099-43A8-AFE2-2D8958099DDF}" destId="{F01CA165-F460-44EE-BDA0-AEF3464C1E9F}" srcOrd="5" destOrd="0" parTransId="{AFC5B064-BD02-4CB6-86A9-09AEEC336B20}" sibTransId="{3DEF778A-8ADA-4EC5-A703-E88A24ACF110}"/>
    <dgm:cxn modelId="{47494119-0468-4C1B-AF66-B9F6BA1A3455}" srcId="{C63DFC2B-D099-43A8-AFE2-2D8958099DDF}" destId="{0124EEBB-BDF4-4836-B28D-E7FC8B201E0C}" srcOrd="0" destOrd="0" parTransId="{912CF48E-6958-4E45-845E-F93CA56C10FD}" sibTransId="{4ABC344F-0392-43EE-B63E-62F2B29C456E}"/>
    <dgm:cxn modelId="{2800795B-5DBD-48BB-B2E1-89FC42E146F4}" srcId="{C63DFC2B-D099-43A8-AFE2-2D8958099DDF}" destId="{DB132DB4-AD2F-41FB-B9E2-DD40143CCE9C}" srcOrd="4" destOrd="0" parTransId="{03FED6BD-77D5-4ADF-BC84-5CCA7B9CF022}" sibTransId="{1B94CC92-526C-4024-96D6-EFED15AFF8BD}"/>
    <dgm:cxn modelId="{D3BB415F-0260-44C8-AA66-8A9C5EDD87F8}" type="presOf" srcId="{98733DE1-C5B5-43A2-941E-768C75B30968}" destId="{E8074645-2318-42A3-8DA5-3F3A84660349}" srcOrd="0" destOrd="0" presId="urn:microsoft.com/office/officeart/2018/2/layout/IconVerticalSolidList"/>
    <dgm:cxn modelId="{2586604C-C06F-4580-B681-6D576635E77D}" srcId="{C63DFC2B-D099-43A8-AFE2-2D8958099DDF}" destId="{98733DE1-C5B5-43A2-941E-768C75B30968}" srcOrd="1" destOrd="0" parTransId="{A1591858-F493-4597-A29C-E220EF6D31DE}" sibTransId="{8BC93F2F-0E98-4693-9D92-C057ECC23DCB}"/>
    <dgm:cxn modelId="{2BE80BB7-ECB4-490D-9D5D-8F7D2C85BFC7}" type="presOf" srcId="{DB132DB4-AD2F-41FB-B9E2-DD40143CCE9C}" destId="{77464904-E0EA-43C4-BBD4-D47C9FD0F8B0}" srcOrd="0" destOrd="0" presId="urn:microsoft.com/office/officeart/2018/2/layout/IconVerticalSolidList"/>
    <dgm:cxn modelId="{0E1878C4-571F-4145-8676-684E8F550471}" srcId="{C63DFC2B-D099-43A8-AFE2-2D8958099DDF}" destId="{3F05DA8D-5588-4E18-BA8C-BE665FBD7BFB}" srcOrd="3" destOrd="0" parTransId="{A5AA184F-2503-4845-8B46-88782B3723F4}" sibTransId="{0349BD24-178C-4ECC-9159-EA014ADD475D}"/>
    <dgm:cxn modelId="{91B497C5-817B-4C4A-A1BC-59A1E8523E52}" type="presOf" srcId="{9B4BC458-310D-4E66-BBB3-844C51D803CD}" destId="{5194C46E-02B8-4B30-A0D9-A4A8ED222882}" srcOrd="0" destOrd="0" presId="urn:microsoft.com/office/officeart/2018/2/layout/IconVerticalSolidList"/>
    <dgm:cxn modelId="{B944A0FC-8D48-4B91-A76A-B94E60640D4A}" srcId="{C63DFC2B-D099-43A8-AFE2-2D8958099DDF}" destId="{9B4BC458-310D-4E66-BBB3-844C51D803CD}" srcOrd="2" destOrd="0" parTransId="{BEC50A16-D6BF-4CB0-A933-A9F294AD189A}" sibTransId="{7B44AED3-4D39-49E2-B071-29AE792D5A5E}"/>
    <dgm:cxn modelId="{3E315172-B4C1-4AFF-9A32-D5ECC219682A}" type="presParOf" srcId="{3E2AE08D-FB8F-4A2D-911A-A8DEA99A5B72}" destId="{584BEE4B-A8E7-419F-87EA-3A7281F86A67}" srcOrd="0" destOrd="0" presId="urn:microsoft.com/office/officeart/2018/2/layout/IconVerticalSolidList"/>
    <dgm:cxn modelId="{D6D5FB9E-90AD-4601-A460-69E2CE2327DB}" type="presParOf" srcId="{584BEE4B-A8E7-419F-87EA-3A7281F86A67}" destId="{D4AD9BF9-6404-41D9-A5FD-6412796FFB0C}" srcOrd="0" destOrd="0" presId="urn:microsoft.com/office/officeart/2018/2/layout/IconVerticalSolidList"/>
    <dgm:cxn modelId="{66B35DEC-7AA3-4ED8-8FA4-CD255976EE51}" type="presParOf" srcId="{584BEE4B-A8E7-419F-87EA-3A7281F86A67}" destId="{5090962A-59CF-4A75-8E7E-19B756B7CD83}" srcOrd="1" destOrd="0" presId="urn:microsoft.com/office/officeart/2018/2/layout/IconVerticalSolidList"/>
    <dgm:cxn modelId="{08B236CF-A912-4905-A823-FD7C5AFD4BFE}" type="presParOf" srcId="{584BEE4B-A8E7-419F-87EA-3A7281F86A67}" destId="{9C4E168C-6CF7-4CA3-AFD9-28A52A735777}" srcOrd="2" destOrd="0" presId="urn:microsoft.com/office/officeart/2018/2/layout/IconVerticalSolidList"/>
    <dgm:cxn modelId="{9EC38459-A454-4E04-B5A3-E1C1C91E2444}" type="presParOf" srcId="{584BEE4B-A8E7-419F-87EA-3A7281F86A67}" destId="{2670B1B1-2B9C-4827-BA0E-969143184A56}" srcOrd="3" destOrd="0" presId="urn:microsoft.com/office/officeart/2018/2/layout/IconVerticalSolidList"/>
    <dgm:cxn modelId="{1A7E1B29-6A24-4788-89AB-5242B527A556}" type="presParOf" srcId="{3E2AE08D-FB8F-4A2D-911A-A8DEA99A5B72}" destId="{E69ACCB0-05E8-49C0-9343-BED4451E3106}" srcOrd="1" destOrd="0" presId="urn:microsoft.com/office/officeart/2018/2/layout/IconVerticalSolidList"/>
    <dgm:cxn modelId="{D8220E12-D87A-48AC-B011-544217B7D622}" type="presParOf" srcId="{3E2AE08D-FB8F-4A2D-911A-A8DEA99A5B72}" destId="{46108C71-0575-4E28-9BF5-3BAD9F0763FC}" srcOrd="2" destOrd="0" presId="urn:microsoft.com/office/officeart/2018/2/layout/IconVerticalSolidList"/>
    <dgm:cxn modelId="{E57685F5-D69F-4BCA-8B85-68B024D7570D}" type="presParOf" srcId="{46108C71-0575-4E28-9BF5-3BAD9F0763FC}" destId="{EF887B53-DCA1-4634-BACD-DEFCEA23B093}" srcOrd="0" destOrd="0" presId="urn:microsoft.com/office/officeart/2018/2/layout/IconVerticalSolidList"/>
    <dgm:cxn modelId="{78A0BD22-0051-4A7B-9791-881234977C6B}" type="presParOf" srcId="{46108C71-0575-4E28-9BF5-3BAD9F0763FC}" destId="{A78861F3-B112-4A5D-AA2D-5E4301D7D3F9}" srcOrd="1" destOrd="0" presId="urn:microsoft.com/office/officeart/2018/2/layout/IconVerticalSolidList"/>
    <dgm:cxn modelId="{265AA4CC-136D-40EC-BB52-57E5B65A27C9}" type="presParOf" srcId="{46108C71-0575-4E28-9BF5-3BAD9F0763FC}" destId="{5E6C9B8C-E068-4C76-A4C3-D767E598275A}" srcOrd="2" destOrd="0" presId="urn:microsoft.com/office/officeart/2018/2/layout/IconVerticalSolidList"/>
    <dgm:cxn modelId="{759FC810-9670-4469-B094-ECFED1D1545D}" type="presParOf" srcId="{46108C71-0575-4E28-9BF5-3BAD9F0763FC}" destId="{E8074645-2318-42A3-8DA5-3F3A84660349}" srcOrd="3" destOrd="0" presId="urn:microsoft.com/office/officeart/2018/2/layout/IconVerticalSolidList"/>
    <dgm:cxn modelId="{84F42753-55AE-4E2D-A79C-67C99540AF1E}" type="presParOf" srcId="{3E2AE08D-FB8F-4A2D-911A-A8DEA99A5B72}" destId="{A3D0527B-FEC5-4A11-8E06-310595BA4033}" srcOrd="3" destOrd="0" presId="urn:microsoft.com/office/officeart/2018/2/layout/IconVerticalSolidList"/>
    <dgm:cxn modelId="{3C6A3C13-F097-42E5-99D8-9B027186BE55}" type="presParOf" srcId="{3E2AE08D-FB8F-4A2D-911A-A8DEA99A5B72}" destId="{46FF2B3B-B5CB-44EA-9E50-980B2AF92308}" srcOrd="4" destOrd="0" presId="urn:microsoft.com/office/officeart/2018/2/layout/IconVerticalSolidList"/>
    <dgm:cxn modelId="{D8C40867-5D6F-4925-9F6D-B9A2F14AD77E}" type="presParOf" srcId="{46FF2B3B-B5CB-44EA-9E50-980B2AF92308}" destId="{1A111FE5-0621-4F38-A1CF-4E6471E662F3}" srcOrd="0" destOrd="0" presId="urn:microsoft.com/office/officeart/2018/2/layout/IconVerticalSolidList"/>
    <dgm:cxn modelId="{A195B70A-479F-426E-93F4-4D1A24D28503}" type="presParOf" srcId="{46FF2B3B-B5CB-44EA-9E50-980B2AF92308}" destId="{7ADC920A-6C92-4328-A397-0E5C72C63D1A}" srcOrd="1" destOrd="0" presId="urn:microsoft.com/office/officeart/2018/2/layout/IconVerticalSolidList"/>
    <dgm:cxn modelId="{0409D34D-C30A-4524-AF08-BFDF7BC5657E}" type="presParOf" srcId="{46FF2B3B-B5CB-44EA-9E50-980B2AF92308}" destId="{E8CF7F8E-1FD0-47B5-B904-2A40194F0AFE}" srcOrd="2" destOrd="0" presId="urn:microsoft.com/office/officeart/2018/2/layout/IconVerticalSolidList"/>
    <dgm:cxn modelId="{CEED5A44-C277-4608-96E9-68BE8255FD6E}" type="presParOf" srcId="{46FF2B3B-B5CB-44EA-9E50-980B2AF92308}" destId="{5194C46E-02B8-4B30-A0D9-A4A8ED222882}" srcOrd="3" destOrd="0" presId="urn:microsoft.com/office/officeart/2018/2/layout/IconVerticalSolidList"/>
    <dgm:cxn modelId="{7977CC1C-95CA-4664-8B5C-C06FED0B013C}" type="presParOf" srcId="{3E2AE08D-FB8F-4A2D-911A-A8DEA99A5B72}" destId="{AC93FA00-3000-418B-B6BA-4AF36F728FB6}" srcOrd="5" destOrd="0" presId="urn:microsoft.com/office/officeart/2018/2/layout/IconVerticalSolidList"/>
    <dgm:cxn modelId="{2CD09ECC-40DC-4FCF-BD93-84259A487ADB}" type="presParOf" srcId="{3E2AE08D-FB8F-4A2D-911A-A8DEA99A5B72}" destId="{6A2F45A8-4F25-40F9-90F6-68991720D2AD}" srcOrd="6" destOrd="0" presId="urn:microsoft.com/office/officeart/2018/2/layout/IconVerticalSolidList"/>
    <dgm:cxn modelId="{FE57B3A4-90DB-47F9-A59B-BA380F056F7C}" type="presParOf" srcId="{6A2F45A8-4F25-40F9-90F6-68991720D2AD}" destId="{93B539F0-8A62-43BA-9E56-B026F4F6659C}" srcOrd="0" destOrd="0" presId="urn:microsoft.com/office/officeart/2018/2/layout/IconVerticalSolidList"/>
    <dgm:cxn modelId="{84639CBB-9977-4E4E-87FA-7B4323EE6EC5}" type="presParOf" srcId="{6A2F45A8-4F25-40F9-90F6-68991720D2AD}" destId="{C729FAD8-C6B4-4009-8CCC-076898D695DE}" srcOrd="1" destOrd="0" presId="urn:microsoft.com/office/officeart/2018/2/layout/IconVerticalSolidList"/>
    <dgm:cxn modelId="{50BFA9F2-2DC8-486D-9D52-3401B2BD41DF}" type="presParOf" srcId="{6A2F45A8-4F25-40F9-90F6-68991720D2AD}" destId="{413D2177-7741-4C73-9505-4EBD47C20F7A}" srcOrd="2" destOrd="0" presId="urn:microsoft.com/office/officeart/2018/2/layout/IconVerticalSolidList"/>
    <dgm:cxn modelId="{F24777A5-6A6B-4D8E-88F8-B5516834AABC}" type="presParOf" srcId="{6A2F45A8-4F25-40F9-90F6-68991720D2AD}" destId="{01835C9F-24C5-44C7-9F4B-1074F26A1AC1}" srcOrd="3" destOrd="0" presId="urn:microsoft.com/office/officeart/2018/2/layout/IconVerticalSolidList"/>
    <dgm:cxn modelId="{5F2DFB46-9FC9-4208-B1C6-6B93B8A440C9}" type="presParOf" srcId="{3E2AE08D-FB8F-4A2D-911A-A8DEA99A5B72}" destId="{B8B776B1-C2C7-4151-A734-61F49A1CF48E}" srcOrd="7" destOrd="0" presId="urn:microsoft.com/office/officeart/2018/2/layout/IconVerticalSolidList"/>
    <dgm:cxn modelId="{8F1C746F-75B9-4A7C-9187-05DDFB70A774}" type="presParOf" srcId="{3E2AE08D-FB8F-4A2D-911A-A8DEA99A5B72}" destId="{8DC8DFFC-9D19-4CEE-8DB3-F4EBDE1E6CDE}" srcOrd="8" destOrd="0" presId="urn:microsoft.com/office/officeart/2018/2/layout/IconVerticalSolidList"/>
    <dgm:cxn modelId="{261E96CB-F9F9-4995-B9FC-1991218D788F}" type="presParOf" srcId="{8DC8DFFC-9D19-4CEE-8DB3-F4EBDE1E6CDE}" destId="{B8047B2F-5E9D-4D72-A9E6-4A2F547902C1}" srcOrd="0" destOrd="0" presId="urn:microsoft.com/office/officeart/2018/2/layout/IconVerticalSolidList"/>
    <dgm:cxn modelId="{23186600-5647-4B46-9CFB-151D6E91FDDA}" type="presParOf" srcId="{8DC8DFFC-9D19-4CEE-8DB3-F4EBDE1E6CDE}" destId="{7F45C9B0-748E-42BC-B646-7A050DE91527}" srcOrd="1" destOrd="0" presId="urn:microsoft.com/office/officeart/2018/2/layout/IconVerticalSolidList"/>
    <dgm:cxn modelId="{7DB2076F-01C5-41F6-885D-8DE6E02E9D92}" type="presParOf" srcId="{8DC8DFFC-9D19-4CEE-8DB3-F4EBDE1E6CDE}" destId="{7EA9E532-F93D-40A1-8B42-1C1DEFB5CFDE}" srcOrd="2" destOrd="0" presId="urn:microsoft.com/office/officeart/2018/2/layout/IconVerticalSolidList"/>
    <dgm:cxn modelId="{E43B8277-F5A3-4FAF-BC2C-52E2958E2501}" type="presParOf" srcId="{8DC8DFFC-9D19-4CEE-8DB3-F4EBDE1E6CDE}" destId="{77464904-E0EA-43C4-BBD4-D47C9FD0F8B0}" srcOrd="3" destOrd="0" presId="urn:microsoft.com/office/officeart/2018/2/layout/IconVerticalSolidList"/>
    <dgm:cxn modelId="{3F0402EF-6859-4278-9E7B-FB069E9018DC}" type="presParOf" srcId="{3E2AE08D-FB8F-4A2D-911A-A8DEA99A5B72}" destId="{C0B65BF7-A5AA-4FC5-891C-7CCB9773CDAC}" srcOrd="9" destOrd="0" presId="urn:microsoft.com/office/officeart/2018/2/layout/IconVerticalSolidList"/>
    <dgm:cxn modelId="{E2AD7CE9-002E-499A-96D8-B3DAE2DD518E}" type="presParOf" srcId="{3E2AE08D-FB8F-4A2D-911A-A8DEA99A5B72}" destId="{DF8B97C1-C6D1-455B-BCAF-A939895BFDB9}" srcOrd="10" destOrd="0" presId="urn:microsoft.com/office/officeart/2018/2/layout/IconVerticalSolidList"/>
    <dgm:cxn modelId="{AD310A70-A466-440F-96DB-D628619E55C4}" type="presParOf" srcId="{DF8B97C1-C6D1-455B-BCAF-A939895BFDB9}" destId="{9F190B2D-F25E-4B6A-8DDD-DA588087D2CE}" srcOrd="0" destOrd="0" presId="urn:microsoft.com/office/officeart/2018/2/layout/IconVerticalSolidList"/>
    <dgm:cxn modelId="{9BDC3C6E-3132-454A-AC79-34FB795944E1}" type="presParOf" srcId="{DF8B97C1-C6D1-455B-BCAF-A939895BFDB9}" destId="{2B6B8D95-028E-4AEE-B8EF-31244C548964}" srcOrd="1" destOrd="0" presId="urn:microsoft.com/office/officeart/2018/2/layout/IconVerticalSolidList"/>
    <dgm:cxn modelId="{5F4A2BB2-8050-4116-B908-C0D496292497}" type="presParOf" srcId="{DF8B97C1-C6D1-455B-BCAF-A939895BFDB9}" destId="{3E47268F-A28F-4701-BF2F-858F1F30571D}" srcOrd="2" destOrd="0" presId="urn:microsoft.com/office/officeart/2018/2/layout/IconVerticalSolidList"/>
    <dgm:cxn modelId="{364FF7B3-0D28-4721-A1F4-BC7D2464CDDA}" type="presParOf" srcId="{DF8B97C1-C6D1-455B-BCAF-A939895BFDB9}" destId="{800C419A-AAE1-4709-A4F4-99BFBEFF17D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E5BF56-C817-417E-8DA6-0CC88453B5B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A23B324-848A-4D4D-838E-74A1A1F83E8A}">
      <dgm:prSet/>
      <dgm:spPr/>
      <dgm:t>
        <a:bodyPr/>
        <a:lstStyle/>
        <a:p>
          <a:r>
            <a:rPr lang="en-GB"/>
            <a:t>The marketing strategy is structured around the 4Ps framework:	</a:t>
          </a:r>
          <a:endParaRPr lang="en-US"/>
        </a:p>
      </dgm:t>
    </dgm:pt>
    <dgm:pt modelId="{7CD6D71F-3AD3-4AD0-9D00-352B87790A0C}" type="parTrans" cxnId="{F4BDED76-6B1F-416A-962F-30B127DB8335}">
      <dgm:prSet/>
      <dgm:spPr/>
      <dgm:t>
        <a:bodyPr/>
        <a:lstStyle/>
        <a:p>
          <a:endParaRPr lang="en-US"/>
        </a:p>
      </dgm:t>
    </dgm:pt>
    <dgm:pt modelId="{55D3621B-2F81-493A-A243-3BBA4DAEF4EA}" type="sibTrans" cxnId="{F4BDED76-6B1F-416A-962F-30B127DB8335}">
      <dgm:prSet/>
      <dgm:spPr/>
      <dgm:t>
        <a:bodyPr/>
        <a:lstStyle/>
        <a:p>
          <a:endParaRPr lang="en-US"/>
        </a:p>
      </dgm:t>
    </dgm:pt>
    <dgm:pt modelId="{493F3866-5C94-47AA-BE25-5F3528A9B156}">
      <dgm:prSet/>
      <dgm:spPr/>
      <dgm:t>
        <a:bodyPr/>
        <a:lstStyle/>
        <a:p>
          <a:r>
            <a:rPr lang="en-GB"/>
            <a:t>•	Product: Organic, preservative-free food items.	</a:t>
          </a:r>
          <a:endParaRPr lang="en-US"/>
        </a:p>
      </dgm:t>
    </dgm:pt>
    <dgm:pt modelId="{B268D208-31E1-4C84-8AE9-7AF7056AE366}" type="parTrans" cxnId="{7E1D0416-8D1B-460D-8FF5-661D8755D165}">
      <dgm:prSet/>
      <dgm:spPr/>
      <dgm:t>
        <a:bodyPr/>
        <a:lstStyle/>
        <a:p>
          <a:endParaRPr lang="en-US"/>
        </a:p>
      </dgm:t>
    </dgm:pt>
    <dgm:pt modelId="{34379E62-EAFD-486D-930A-688922855A32}" type="sibTrans" cxnId="{7E1D0416-8D1B-460D-8FF5-661D8755D165}">
      <dgm:prSet/>
      <dgm:spPr/>
      <dgm:t>
        <a:bodyPr/>
        <a:lstStyle/>
        <a:p>
          <a:endParaRPr lang="en-US"/>
        </a:p>
      </dgm:t>
    </dgm:pt>
    <dgm:pt modelId="{1CBEBF57-FDF5-4405-90EF-0AA892B0C27C}">
      <dgm:prSet/>
      <dgm:spPr/>
      <dgm:t>
        <a:bodyPr/>
        <a:lstStyle/>
        <a:p>
          <a:r>
            <a:rPr lang="en-GB"/>
            <a:t>•	Price: Value-based pricing reflecting quality and health benefits.	</a:t>
          </a:r>
          <a:endParaRPr lang="en-US"/>
        </a:p>
      </dgm:t>
    </dgm:pt>
    <dgm:pt modelId="{FFBD59B1-1DC1-47A1-B921-4ADB44F5AFA1}" type="parTrans" cxnId="{6C19BDFD-EA76-4B5F-B070-5F11D361ED20}">
      <dgm:prSet/>
      <dgm:spPr/>
      <dgm:t>
        <a:bodyPr/>
        <a:lstStyle/>
        <a:p>
          <a:endParaRPr lang="en-US"/>
        </a:p>
      </dgm:t>
    </dgm:pt>
    <dgm:pt modelId="{83CE5BC4-0EC5-4DAC-A4CD-4B3BBE224D05}" type="sibTrans" cxnId="{6C19BDFD-EA76-4B5F-B070-5F11D361ED20}">
      <dgm:prSet/>
      <dgm:spPr/>
      <dgm:t>
        <a:bodyPr/>
        <a:lstStyle/>
        <a:p>
          <a:endParaRPr lang="en-US"/>
        </a:p>
      </dgm:t>
    </dgm:pt>
    <dgm:pt modelId="{1DEF03BF-24D7-42FB-BBED-98A5F2AA1084}">
      <dgm:prSet/>
      <dgm:spPr/>
      <dgm:t>
        <a:bodyPr/>
        <a:lstStyle/>
        <a:p>
          <a:r>
            <a:rPr lang="en-GB"/>
            <a:t>•	Place: Direct-to-consumer channels, including online platforms.	</a:t>
          </a:r>
          <a:endParaRPr lang="en-US"/>
        </a:p>
      </dgm:t>
    </dgm:pt>
    <dgm:pt modelId="{2FCB3122-6241-4677-AB52-38AA60C0A6AD}" type="parTrans" cxnId="{2189E146-26A6-4851-8FA3-1BFC481880B8}">
      <dgm:prSet/>
      <dgm:spPr/>
      <dgm:t>
        <a:bodyPr/>
        <a:lstStyle/>
        <a:p>
          <a:endParaRPr lang="en-US"/>
        </a:p>
      </dgm:t>
    </dgm:pt>
    <dgm:pt modelId="{9FB7B585-B65A-4DF1-AEC0-07BBE5C430F1}" type="sibTrans" cxnId="{2189E146-26A6-4851-8FA3-1BFC481880B8}">
      <dgm:prSet/>
      <dgm:spPr/>
      <dgm:t>
        <a:bodyPr/>
        <a:lstStyle/>
        <a:p>
          <a:endParaRPr lang="en-US"/>
        </a:p>
      </dgm:t>
    </dgm:pt>
    <dgm:pt modelId="{7F302B1C-61AF-416E-AC8F-1305E10DADF7}">
      <dgm:prSet/>
      <dgm:spPr/>
      <dgm:t>
        <a:bodyPr/>
        <a:lstStyle/>
        <a:p>
          <a:r>
            <a:rPr lang="en-GB"/>
            <a:t>•	Promotion: Digital marketing through social media and word-of-mouth strategies.The 4Ps model provides a structured approach to delivering customer value and achieving market penetration (Kotler &amp; Keller, 2016).</a:t>
          </a:r>
          <a:endParaRPr lang="en-US"/>
        </a:p>
      </dgm:t>
    </dgm:pt>
    <dgm:pt modelId="{58A137EF-0672-479D-B4DC-3763AB4E5B2E}" type="parTrans" cxnId="{62BC7B23-79FC-4E76-8D3A-C1175CA526AA}">
      <dgm:prSet/>
      <dgm:spPr/>
      <dgm:t>
        <a:bodyPr/>
        <a:lstStyle/>
        <a:p>
          <a:endParaRPr lang="en-US"/>
        </a:p>
      </dgm:t>
    </dgm:pt>
    <dgm:pt modelId="{EA211CEC-A738-448F-AADF-FC3B3F45E983}" type="sibTrans" cxnId="{62BC7B23-79FC-4E76-8D3A-C1175CA526AA}">
      <dgm:prSet/>
      <dgm:spPr/>
      <dgm:t>
        <a:bodyPr/>
        <a:lstStyle/>
        <a:p>
          <a:endParaRPr lang="en-US"/>
        </a:p>
      </dgm:t>
    </dgm:pt>
    <dgm:pt modelId="{17612244-2D17-4ED1-86C9-155F7A84C75C}" type="pres">
      <dgm:prSet presAssocID="{4EE5BF56-C817-417E-8DA6-0CC88453B5B9}" presName="linear" presStyleCnt="0">
        <dgm:presLayoutVars>
          <dgm:animLvl val="lvl"/>
          <dgm:resizeHandles val="exact"/>
        </dgm:presLayoutVars>
      </dgm:prSet>
      <dgm:spPr/>
    </dgm:pt>
    <dgm:pt modelId="{BEF26001-841B-4779-88CD-927760B7214E}" type="pres">
      <dgm:prSet presAssocID="{1A23B324-848A-4D4D-838E-74A1A1F83E8A}" presName="parentText" presStyleLbl="node1" presStyleIdx="0" presStyleCnt="5">
        <dgm:presLayoutVars>
          <dgm:chMax val="0"/>
          <dgm:bulletEnabled val="1"/>
        </dgm:presLayoutVars>
      </dgm:prSet>
      <dgm:spPr/>
    </dgm:pt>
    <dgm:pt modelId="{CFE54A5C-5C20-4FB2-8758-E06138183E71}" type="pres">
      <dgm:prSet presAssocID="{55D3621B-2F81-493A-A243-3BBA4DAEF4EA}" presName="spacer" presStyleCnt="0"/>
      <dgm:spPr/>
    </dgm:pt>
    <dgm:pt modelId="{34AE594B-C667-4030-B3D9-BF5E54D380CB}" type="pres">
      <dgm:prSet presAssocID="{493F3866-5C94-47AA-BE25-5F3528A9B156}" presName="parentText" presStyleLbl="node1" presStyleIdx="1" presStyleCnt="5">
        <dgm:presLayoutVars>
          <dgm:chMax val="0"/>
          <dgm:bulletEnabled val="1"/>
        </dgm:presLayoutVars>
      </dgm:prSet>
      <dgm:spPr/>
    </dgm:pt>
    <dgm:pt modelId="{EAAC5A22-9199-45D1-8B7E-3031F1935434}" type="pres">
      <dgm:prSet presAssocID="{34379E62-EAFD-486D-930A-688922855A32}" presName="spacer" presStyleCnt="0"/>
      <dgm:spPr/>
    </dgm:pt>
    <dgm:pt modelId="{B8CDC9C6-152A-4A0B-8499-774F0DE46B64}" type="pres">
      <dgm:prSet presAssocID="{1CBEBF57-FDF5-4405-90EF-0AA892B0C27C}" presName="parentText" presStyleLbl="node1" presStyleIdx="2" presStyleCnt="5">
        <dgm:presLayoutVars>
          <dgm:chMax val="0"/>
          <dgm:bulletEnabled val="1"/>
        </dgm:presLayoutVars>
      </dgm:prSet>
      <dgm:spPr/>
    </dgm:pt>
    <dgm:pt modelId="{789FCB2A-FC8F-49CF-B4D2-6EAAB4766BC6}" type="pres">
      <dgm:prSet presAssocID="{83CE5BC4-0EC5-4DAC-A4CD-4B3BBE224D05}" presName="spacer" presStyleCnt="0"/>
      <dgm:spPr/>
    </dgm:pt>
    <dgm:pt modelId="{29E73D6F-077C-4F1A-B97B-F4159FA7B833}" type="pres">
      <dgm:prSet presAssocID="{1DEF03BF-24D7-42FB-BBED-98A5F2AA1084}" presName="parentText" presStyleLbl="node1" presStyleIdx="3" presStyleCnt="5">
        <dgm:presLayoutVars>
          <dgm:chMax val="0"/>
          <dgm:bulletEnabled val="1"/>
        </dgm:presLayoutVars>
      </dgm:prSet>
      <dgm:spPr/>
    </dgm:pt>
    <dgm:pt modelId="{66423B18-F16F-48BA-BBE9-9DD7D4E4562D}" type="pres">
      <dgm:prSet presAssocID="{9FB7B585-B65A-4DF1-AEC0-07BBE5C430F1}" presName="spacer" presStyleCnt="0"/>
      <dgm:spPr/>
    </dgm:pt>
    <dgm:pt modelId="{C614D511-CD0A-456C-A7FD-F90068727A5F}" type="pres">
      <dgm:prSet presAssocID="{7F302B1C-61AF-416E-AC8F-1305E10DADF7}" presName="parentText" presStyleLbl="node1" presStyleIdx="4" presStyleCnt="5">
        <dgm:presLayoutVars>
          <dgm:chMax val="0"/>
          <dgm:bulletEnabled val="1"/>
        </dgm:presLayoutVars>
      </dgm:prSet>
      <dgm:spPr/>
    </dgm:pt>
  </dgm:ptLst>
  <dgm:cxnLst>
    <dgm:cxn modelId="{7E1D0416-8D1B-460D-8FF5-661D8755D165}" srcId="{4EE5BF56-C817-417E-8DA6-0CC88453B5B9}" destId="{493F3866-5C94-47AA-BE25-5F3528A9B156}" srcOrd="1" destOrd="0" parTransId="{B268D208-31E1-4C84-8AE9-7AF7056AE366}" sibTransId="{34379E62-EAFD-486D-930A-688922855A32}"/>
    <dgm:cxn modelId="{62BC7B23-79FC-4E76-8D3A-C1175CA526AA}" srcId="{4EE5BF56-C817-417E-8DA6-0CC88453B5B9}" destId="{7F302B1C-61AF-416E-AC8F-1305E10DADF7}" srcOrd="4" destOrd="0" parTransId="{58A137EF-0672-479D-B4DC-3763AB4E5B2E}" sibTransId="{EA211CEC-A738-448F-AADF-FC3B3F45E983}"/>
    <dgm:cxn modelId="{2FC3403C-FD1A-47E1-924D-333BF65EEC9B}" type="presOf" srcId="{1DEF03BF-24D7-42FB-BBED-98A5F2AA1084}" destId="{29E73D6F-077C-4F1A-B97B-F4159FA7B833}" srcOrd="0" destOrd="0" presId="urn:microsoft.com/office/officeart/2005/8/layout/vList2"/>
    <dgm:cxn modelId="{2189E146-26A6-4851-8FA3-1BFC481880B8}" srcId="{4EE5BF56-C817-417E-8DA6-0CC88453B5B9}" destId="{1DEF03BF-24D7-42FB-BBED-98A5F2AA1084}" srcOrd="3" destOrd="0" parTransId="{2FCB3122-6241-4677-AB52-38AA60C0A6AD}" sibTransId="{9FB7B585-B65A-4DF1-AEC0-07BBE5C430F1}"/>
    <dgm:cxn modelId="{2B145269-69EB-48D6-BE67-EB959E1A847D}" type="presOf" srcId="{493F3866-5C94-47AA-BE25-5F3528A9B156}" destId="{34AE594B-C667-4030-B3D9-BF5E54D380CB}" srcOrd="0" destOrd="0" presId="urn:microsoft.com/office/officeart/2005/8/layout/vList2"/>
    <dgm:cxn modelId="{A4819A75-5E85-4A59-B4BC-59A2F1C31A6D}" type="presOf" srcId="{7F302B1C-61AF-416E-AC8F-1305E10DADF7}" destId="{C614D511-CD0A-456C-A7FD-F90068727A5F}" srcOrd="0" destOrd="0" presId="urn:microsoft.com/office/officeart/2005/8/layout/vList2"/>
    <dgm:cxn modelId="{F4BDED76-6B1F-416A-962F-30B127DB8335}" srcId="{4EE5BF56-C817-417E-8DA6-0CC88453B5B9}" destId="{1A23B324-848A-4D4D-838E-74A1A1F83E8A}" srcOrd="0" destOrd="0" parTransId="{7CD6D71F-3AD3-4AD0-9D00-352B87790A0C}" sibTransId="{55D3621B-2F81-493A-A243-3BBA4DAEF4EA}"/>
    <dgm:cxn modelId="{338FAF8A-AF65-40A3-91C7-E1110CBA87A5}" type="presOf" srcId="{4EE5BF56-C817-417E-8DA6-0CC88453B5B9}" destId="{17612244-2D17-4ED1-86C9-155F7A84C75C}" srcOrd="0" destOrd="0" presId="urn:microsoft.com/office/officeart/2005/8/layout/vList2"/>
    <dgm:cxn modelId="{1A1C8DCE-0B87-4C48-9875-A8D41F349254}" type="presOf" srcId="{1A23B324-848A-4D4D-838E-74A1A1F83E8A}" destId="{BEF26001-841B-4779-88CD-927760B7214E}" srcOrd="0" destOrd="0" presId="urn:microsoft.com/office/officeart/2005/8/layout/vList2"/>
    <dgm:cxn modelId="{7A2884DC-4D95-4754-A7AC-A6581C13644A}" type="presOf" srcId="{1CBEBF57-FDF5-4405-90EF-0AA892B0C27C}" destId="{B8CDC9C6-152A-4A0B-8499-774F0DE46B64}" srcOrd="0" destOrd="0" presId="urn:microsoft.com/office/officeart/2005/8/layout/vList2"/>
    <dgm:cxn modelId="{6C19BDFD-EA76-4B5F-B070-5F11D361ED20}" srcId="{4EE5BF56-C817-417E-8DA6-0CC88453B5B9}" destId="{1CBEBF57-FDF5-4405-90EF-0AA892B0C27C}" srcOrd="2" destOrd="0" parTransId="{FFBD59B1-1DC1-47A1-B921-4ADB44F5AFA1}" sibTransId="{83CE5BC4-0EC5-4DAC-A4CD-4B3BBE224D05}"/>
    <dgm:cxn modelId="{F056AF53-CC4D-45C0-A01A-8B4EF0E86DCA}" type="presParOf" srcId="{17612244-2D17-4ED1-86C9-155F7A84C75C}" destId="{BEF26001-841B-4779-88CD-927760B7214E}" srcOrd="0" destOrd="0" presId="urn:microsoft.com/office/officeart/2005/8/layout/vList2"/>
    <dgm:cxn modelId="{35BB3C55-B89C-4AE9-A003-E5CC830DA4F7}" type="presParOf" srcId="{17612244-2D17-4ED1-86C9-155F7A84C75C}" destId="{CFE54A5C-5C20-4FB2-8758-E06138183E71}" srcOrd="1" destOrd="0" presId="urn:microsoft.com/office/officeart/2005/8/layout/vList2"/>
    <dgm:cxn modelId="{169C910C-2FCA-44E7-8602-86DE3FD38093}" type="presParOf" srcId="{17612244-2D17-4ED1-86C9-155F7A84C75C}" destId="{34AE594B-C667-4030-B3D9-BF5E54D380CB}" srcOrd="2" destOrd="0" presId="urn:microsoft.com/office/officeart/2005/8/layout/vList2"/>
    <dgm:cxn modelId="{24C29B46-61C7-4540-ACD6-A8D280E15C4D}" type="presParOf" srcId="{17612244-2D17-4ED1-86C9-155F7A84C75C}" destId="{EAAC5A22-9199-45D1-8B7E-3031F1935434}" srcOrd="3" destOrd="0" presId="urn:microsoft.com/office/officeart/2005/8/layout/vList2"/>
    <dgm:cxn modelId="{DABF5424-D42D-4683-B913-5EC321C4AAC0}" type="presParOf" srcId="{17612244-2D17-4ED1-86C9-155F7A84C75C}" destId="{B8CDC9C6-152A-4A0B-8499-774F0DE46B64}" srcOrd="4" destOrd="0" presId="urn:microsoft.com/office/officeart/2005/8/layout/vList2"/>
    <dgm:cxn modelId="{BF6EDE67-6091-4EC8-975D-83FCD9CD2FA1}" type="presParOf" srcId="{17612244-2D17-4ED1-86C9-155F7A84C75C}" destId="{789FCB2A-FC8F-49CF-B4D2-6EAAB4766BC6}" srcOrd="5" destOrd="0" presId="urn:microsoft.com/office/officeart/2005/8/layout/vList2"/>
    <dgm:cxn modelId="{F0BF21D5-7CD7-40CB-BDA1-C740F94BBDF2}" type="presParOf" srcId="{17612244-2D17-4ED1-86C9-155F7A84C75C}" destId="{29E73D6F-077C-4F1A-B97B-F4159FA7B833}" srcOrd="6" destOrd="0" presId="urn:microsoft.com/office/officeart/2005/8/layout/vList2"/>
    <dgm:cxn modelId="{9990AC86-8CCB-49C2-9F0F-FC3501B70C88}" type="presParOf" srcId="{17612244-2D17-4ED1-86C9-155F7A84C75C}" destId="{66423B18-F16F-48BA-BBE9-9DD7D4E4562D}" srcOrd="7" destOrd="0" presId="urn:microsoft.com/office/officeart/2005/8/layout/vList2"/>
    <dgm:cxn modelId="{080628F4-9502-4F0F-927D-53855CC2CA90}" type="presParOf" srcId="{17612244-2D17-4ED1-86C9-155F7A84C75C}" destId="{C614D511-CD0A-456C-A7FD-F90068727A5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E58D71-E9D5-4D18-9D28-D776D78DCC9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B28BC24-3B93-4110-8BC9-E806513ACAA4}">
      <dgm:prSet/>
      <dgm:spPr/>
      <dgm:t>
        <a:bodyPr/>
        <a:lstStyle/>
        <a:p>
          <a:pPr>
            <a:lnSpc>
              <a:spcPct val="100000"/>
            </a:lnSpc>
          </a:pPr>
          <a:r>
            <a:rPr lang="en-GB"/>
            <a:t>Armstrong, G., Kotler, P., Harker, M. and Brennan, R. (2020) Marketing: An Introduction. 4th European edn. Harlow: Pearson.</a:t>
          </a:r>
          <a:endParaRPr lang="en-US"/>
        </a:p>
      </dgm:t>
    </dgm:pt>
    <dgm:pt modelId="{F01CF14C-44AC-4DF3-98C4-47DBC74373E4}" type="parTrans" cxnId="{1FA4F769-9CFE-4923-A3F6-B3B547643BCC}">
      <dgm:prSet/>
      <dgm:spPr/>
      <dgm:t>
        <a:bodyPr/>
        <a:lstStyle/>
        <a:p>
          <a:endParaRPr lang="en-US"/>
        </a:p>
      </dgm:t>
    </dgm:pt>
    <dgm:pt modelId="{69F9CC2B-32A3-4B5A-A88E-3F85D18E570D}" type="sibTrans" cxnId="{1FA4F769-9CFE-4923-A3F6-B3B547643BCC}">
      <dgm:prSet/>
      <dgm:spPr/>
      <dgm:t>
        <a:bodyPr/>
        <a:lstStyle/>
        <a:p>
          <a:endParaRPr lang="en-US"/>
        </a:p>
      </dgm:t>
    </dgm:pt>
    <dgm:pt modelId="{11CE40B8-8DCF-473B-8F6E-D2B9CDB9B0AC}">
      <dgm:prSet/>
      <dgm:spPr/>
      <dgm:t>
        <a:bodyPr/>
        <a:lstStyle/>
        <a:p>
          <a:pPr>
            <a:lnSpc>
              <a:spcPct val="100000"/>
            </a:lnSpc>
          </a:pPr>
          <a:r>
            <a:rPr lang="en-GB"/>
            <a:t>Burns, P. (2016) Entrepreneurship and Small Business: Start-up, Growth and Maturity. 4th edn. London: Palgrave Macmillan.</a:t>
          </a:r>
          <a:endParaRPr lang="en-US"/>
        </a:p>
      </dgm:t>
    </dgm:pt>
    <dgm:pt modelId="{D705A65E-89D0-477D-8645-B795CF4E12D5}" type="parTrans" cxnId="{FC517358-15AF-4AFD-B901-548285902532}">
      <dgm:prSet/>
      <dgm:spPr/>
      <dgm:t>
        <a:bodyPr/>
        <a:lstStyle/>
        <a:p>
          <a:endParaRPr lang="en-US"/>
        </a:p>
      </dgm:t>
    </dgm:pt>
    <dgm:pt modelId="{984AF0C9-37E2-4890-9087-21402D410A98}" type="sibTrans" cxnId="{FC517358-15AF-4AFD-B901-548285902532}">
      <dgm:prSet/>
      <dgm:spPr/>
      <dgm:t>
        <a:bodyPr/>
        <a:lstStyle/>
        <a:p>
          <a:endParaRPr lang="en-US"/>
        </a:p>
      </dgm:t>
    </dgm:pt>
    <dgm:pt modelId="{5C536137-3117-4B5E-9EAC-234B3BBDE41F}">
      <dgm:prSet/>
      <dgm:spPr/>
      <dgm:t>
        <a:bodyPr/>
        <a:lstStyle/>
        <a:p>
          <a:pPr>
            <a:lnSpc>
              <a:spcPct val="100000"/>
            </a:lnSpc>
          </a:pPr>
          <a:r>
            <a:rPr lang="en-GB"/>
            <a:t>FAO (2020) The State of Food and Agriculture 2020: Overcoming Water Challenges in Agriculture. Rome: Food and Agriculture Organization of the United Nations.</a:t>
          </a:r>
          <a:endParaRPr lang="en-US"/>
        </a:p>
      </dgm:t>
    </dgm:pt>
    <dgm:pt modelId="{94ADCAA0-0DE5-42ED-BFD3-F2E0AE705E2C}" type="parTrans" cxnId="{DF09A9C2-012F-4B9A-B9F9-8890B25779AF}">
      <dgm:prSet/>
      <dgm:spPr/>
      <dgm:t>
        <a:bodyPr/>
        <a:lstStyle/>
        <a:p>
          <a:endParaRPr lang="en-US"/>
        </a:p>
      </dgm:t>
    </dgm:pt>
    <dgm:pt modelId="{65930CDA-E2E3-4361-9B67-0C8111F5E672}" type="sibTrans" cxnId="{DF09A9C2-012F-4B9A-B9F9-8890B25779AF}">
      <dgm:prSet/>
      <dgm:spPr/>
      <dgm:t>
        <a:bodyPr/>
        <a:lstStyle/>
        <a:p>
          <a:endParaRPr lang="en-US"/>
        </a:p>
      </dgm:t>
    </dgm:pt>
    <dgm:pt modelId="{AD23CC47-FB9A-4867-9DAE-20E946A14564}">
      <dgm:prSet/>
      <dgm:spPr/>
      <dgm:t>
        <a:bodyPr/>
        <a:lstStyle/>
        <a:p>
          <a:pPr>
            <a:lnSpc>
              <a:spcPct val="100000"/>
            </a:lnSpc>
          </a:pPr>
          <a:r>
            <a:rPr lang="en-GB"/>
            <a:t>Gov.uk (2023) Set up as a sole trader. Available at: https://www.gov.uk/set-up-sole-trader </a:t>
          </a:r>
          <a:endParaRPr lang="en-US"/>
        </a:p>
      </dgm:t>
    </dgm:pt>
    <dgm:pt modelId="{241F70CE-0BA3-4EF6-AFA3-5E18F32B2F3E}" type="parTrans" cxnId="{F653A76C-B8F1-48FE-A8FC-CD478E052358}">
      <dgm:prSet/>
      <dgm:spPr/>
      <dgm:t>
        <a:bodyPr/>
        <a:lstStyle/>
        <a:p>
          <a:endParaRPr lang="en-US"/>
        </a:p>
      </dgm:t>
    </dgm:pt>
    <dgm:pt modelId="{2DB41819-4A58-4057-8F4A-A5DF2B2728CB}" type="sibTrans" cxnId="{F653A76C-B8F1-48FE-A8FC-CD478E052358}">
      <dgm:prSet/>
      <dgm:spPr/>
      <dgm:t>
        <a:bodyPr/>
        <a:lstStyle/>
        <a:p>
          <a:endParaRPr lang="en-US"/>
        </a:p>
      </dgm:t>
    </dgm:pt>
    <dgm:pt modelId="{E9A11958-DB6B-4223-96CA-3A55D59B674D}">
      <dgm:prSet/>
      <dgm:spPr/>
      <dgm:t>
        <a:bodyPr/>
        <a:lstStyle/>
        <a:p>
          <a:pPr>
            <a:lnSpc>
              <a:spcPct val="100000"/>
            </a:lnSpc>
          </a:pPr>
          <a:r>
            <a:rPr lang="en-GB"/>
            <a:t>Johnson, G., Scholes, K. and Whittington, R. (2020) Exploring Strategy: Text and Cases. 12th edn. Harlow: Pearson.</a:t>
          </a:r>
          <a:endParaRPr lang="en-US"/>
        </a:p>
      </dgm:t>
    </dgm:pt>
    <dgm:pt modelId="{83ADC1F4-5BE4-4520-963E-5ABD5436CD11}" type="parTrans" cxnId="{CB29FFE0-4FC7-4896-8792-323480480DD7}">
      <dgm:prSet/>
      <dgm:spPr/>
      <dgm:t>
        <a:bodyPr/>
        <a:lstStyle/>
        <a:p>
          <a:endParaRPr lang="en-US"/>
        </a:p>
      </dgm:t>
    </dgm:pt>
    <dgm:pt modelId="{144DB862-F29E-41C0-82BA-FEBA1ECF2D57}" type="sibTrans" cxnId="{CB29FFE0-4FC7-4896-8792-323480480DD7}">
      <dgm:prSet/>
      <dgm:spPr/>
      <dgm:t>
        <a:bodyPr/>
        <a:lstStyle/>
        <a:p>
          <a:endParaRPr lang="en-US"/>
        </a:p>
      </dgm:t>
    </dgm:pt>
    <dgm:pt modelId="{8A793533-8D8C-43F7-9177-EEC14F17D568}">
      <dgm:prSet/>
      <dgm:spPr/>
      <dgm:t>
        <a:bodyPr/>
        <a:lstStyle/>
        <a:p>
          <a:pPr>
            <a:lnSpc>
              <a:spcPct val="100000"/>
            </a:lnSpc>
          </a:pPr>
          <a:r>
            <a:rPr lang="en-GB"/>
            <a:t>Kotler, P. and Keller, K.L. (2016) Marketing Management. 15th edn. Harlow: Pearson.</a:t>
          </a:r>
          <a:endParaRPr lang="en-US"/>
        </a:p>
      </dgm:t>
    </dgm:pt>
    <dgm:pt modelId="{228E103D-ED5E-4819-94A6-F275116698F9}" type="parTrans" cxnId="{A283950D-7A1B-4C77-97C9-E2DBDEFEE37D}">
      <dgm:prSet/>
      <dgm:spPr/>
      <dgm:t>
        <a:bodyPr/>
        <a:lstStyle/>
        <a:p>
          <a:endParaRPr lang="en-US"/>
        </a:p>
      </dgm:t>
    </dgm:pt>
    <dgm:pt modelId="{6194C0A1-D339-482E-9265-B8EFE7A3F3AE}" type="sibTrans" cxnId="{A283950D-7A1B-4C77-97C9-E2DBDEFEE37D}">
      <dgm:prSet/>
      <dgm:spPr/>
      <dgm:t>
        <a:bodyPr/>
        <a:lstStyle/>
        <a:p>
          <a:endParaRPr lang="en-US"/>
        </a:p>
      </dgm:t>
    </dgm:pt>
    <dgm:pt modelId="{DC048FEC-E273-4343-B017-A95CD3393267}">
      <dgm:prSet/>
      <dgm:spPr/>
      <dgm:t>
        <a:bodyPr/>
        <a:lstStyle/>
        <a:p>
          <a:pPr>
            <a:lnSpc>
              <a:spcPct val="100000"/>
            </a:lnSpc>
          </a:pPr>
          <a:r>
            <a:rPr lang="en-GB"/>
            <a:t>Magnusson, M.K., Arvola, A., Hursti, U.K.K., Åberg, L. and Sjödén, P.O. (2017) ‘Choice of organic foods is related to perceived consequences for human health and to environmentally friendly behaviour’, Appetite, 40(2), pp. 109–117.</a:t>
          </a:r>
          <a:endParaRPr lang="en-US"/>
        </a:p>
      </dgm:t>
    </dgm:pt>
    <dgm:pt modelId="{120D300F-A3DF-4BC0-9609-3E580F195E67}" type="parTrans" cxnId="{9D3A6C65-37FA-4BE0-9575-732D36C94FAA}">
      <dgm:prSet/>
      <dgm:spPr/>
      <dgm:t>
        <a:bodyPr/>
        <a:lstStyle/>
        <a:p>
          <a:endParaRPr lang="en-US"/>
        </a:p>
      </dgm:t>
    </dgm:pt>
    <dgm:pt modelId="{1B1D2245-C73A-4F02-BBFD-77614E2D6D0A}" type="sibTrans" cxnId="{9D3A6C65-37FA-4BE0-9575-732D36C94FAA}">
      <dgm:prSet/>
      <dgm:spPr/>
      <dgm:t>
        <a:bodyPr/>
        <a:lstStyle/>
        <a:p>
          <a:endParaRPr lang="en-US"/>
        </a:p>
      </dgm:t>
    </dgm:pt>
    <dgm:pt modelId="{F71E84D5-E4F6-4176-8958-86EA83151AE3}">
      <dgm:prSet/>
      <dgm:spPr/>
      <dgm:t>
        <a:bodyPr/>
        <a:lstStyle/>
        <a:p>
          <a:pPr>
            <a:lnSpc>
              <a:spcPct val="100000"/>
            </a:lnSpc>
          </a:pPr>
          <a:r>
            <a:rPr lang="en-GB"/>
            <a:t>Porter, M.E. (2008) ‘The five competitive forces that shape strategy’, Harvard Business Review, 86(1), pp. 78–93.</a:t>
          </a:r>
          <a:endParaRPr lang="en-US"/>
        </a:p>
      </dgm:t>
    </dgm:pt>
    <dgm:pt modelId="{8AFB21FE-46A0-4A74-A275-5A2BA6EEC0D7}" type="parTrans" cxnId="{EAACD1C1-31F7-4FF3-BE1C-AB68BEEB2A16}">
      <dgm:prSet/>
      <dgm:spPr/>
      <dgm:t>
        <a:bodyPr/>
        <a:lstStyle/>
        <a:p>
          <a:endParaRPr lang="en-US"/>
        </a:p>
      </dgm:t>
    </dgm:pt>
    <dgm:pt modelId="{D3D5ACB8-BBEB-44A6-8A7A-74839D2EBD3F}" type="sibTrans" cxnId="{EAACD1C1-31F7-4FF3-BE1C-AB68BEEB2A16}">
      <dgm:prSet/>
      <dgm:spPr/>
      <dgm:t>
        <a:bodyPr/>
        <a:lstStyle/>
        <a:p>
          <a:endParaRPr lang="en-US"/>
        </a:p>
      </dgm:t>
    </dgm:pt>
    <dgm:pt modelId="{42909A07-08CD-4014-B9E4-A5BF044D42D7}" type="pres">
      <dgm:prSet presAssocID="{0FE58D71-E9D5-4D18-9D28-D776D78DCC92}" presName="root" presStyleCnt="0">
        <dgm:presLayoutVars>
          <dgm:dir/>
          <dgm:resizeHandles val="exact"/>
        </dgm:presLayoutVars>
      </dgm:prSet>
      <dgm:spPr/>
    </dgm:pt>
    <dgm:pt modelId="{5A281DB4-D23C-4520-B05F-F63C7A5EF19F}" type="pres">
      <dgm:prSet presAssocID="{CB28BC24-3B93-4110-8BC9-E806513ACAA4}" presName="compNode" presStyleCnt="0"/>
      <dgm:spPr/>
    </dgm:pt>
    <dgm:pt modelId="{26DE88A6-3644-4EF3-BCFE-72DD67B90935}" type="pres">
      <dgm:prSet presAssocID="{CB28BC24-3B93-4110-8BC9-E806513ACAA4}" presName="bgRect" presStyleLbl="bgShp" presStyleIdx="0" presStyleCnt="8"/>
      <dgm:spPr/>
    </dgm:pt>
    <dgm:pt modelId="{BD991F0B-A9E3-4BE0-9F35-9064BC356296}" type="pres">
      <dgm:prSet presAssocID="{CB28BC24-3B93-4110-8BC9-E806513ACAA4}"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ot Air Balloon"/>
        </a:ext>
      </dgm:extLst>
    </dgm:pt>
    <dgm:pt modelId="{A9ED06DE-6F5D-40AD-8C3D-57B8FAE5CBF4}" type="pres">
      <dgm:prSet presAssocID="{CB28BC24-3B93-4110-8BC9-E806513ACAA4}" presName="spaceRect" presStyleCnt="0"/>
      <dgm:spPr/>
    </dgm:pt>
    <dgm:pt modelId="{D58A2B5F-75E1-4898-8861-09CED539FA4C}" type="pres">
      <dgm:prSet presAssocID="{CB28BC24-3B93-4110-8BC9-E806513ACAA4}" presName="parTx" presStyleLbl="revTx" presStyleIdx="0" presStyleCnt="8">
        <dgm:presLayoutVars>
          <dgm:chMax val="0"/>
          <dgm:chPref val="0"/>
        </dgm:presLayoutVars>
      </dgm:prSet>
      <dgm:spPr/>
    </dgm:pt>
    <dgm:pt modelId="{73470DE0-52AE-43CC-B605-2A76F8B467C2}" type="pres">
      <dgm:prSet presAssocID="{69F9CC2B-32A3-4B5A-A88E-3F85D18E570D}" presName="sibTrans" presStyleCnt="0"/>
      <dgm:spPr/>
    </dgm:pt>
    <dgm:pt modelId="{82FA3206-B525-4678-93D1-0975D2768F07}" type="pres">
      <dgm:prSet presAssocID="{11CE40B8-8DCF-473B-8F6E-D2B9CDB9B0AC}" presName="compNode" presStyleCnt="0"/>
      <dgm:spPr/>
    </dgm:pt>
    <dgm:pt modelId="{2946D0B5-8288-4B6D-BCA1-615150BB155E}" type="pres">
      <dgm:prSet presAssocID="{11CE40B8-8DCF-473B-8F6E-D2B9CDB9B0AC}" presName="bgRect" presStyleLbl="bgShp" presStyleIdx="1" presStyleCnt="8"/>
      <dgm:spPr/>
    </dgm:pt>
    <dgm:pt modelId="{C79E3936-6AFE-44FC-BD82-CCD8F3025520}" type="pres">
      <dgm:prSet presAssocID="{11CE40B8-8DCF-473B-8F6E-D2B9CDB9B0AC}"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ireworks"/>
        </a:ext>
      </dgm:extLst>
    </dgm:pt>
    <dgm:pt modelId="{A5E3BC0C-7DB9-45F8-9279-274DAF32BDFC}" type="pres">
      <dgm:prSet presAssocID="{11CE40B8-8DCF-473B-8F6E-D2B9CDB9B0AC}" presName="spaceRect" presStyleCnt="0"/>
      <dgm:spPr/>
    </dgm:pt>
    <dgm:pt modelId="{F0C8552C-C1C9-4BBE-B985-0214A31AB929}" type="pres">
      <dgm:prSet presAssocID="{11CE40B8-8DCF-473B-8F6E-D2B9CDB9B0AC}" presName="parTx" presStyleLbl="revTx" presStyleIdx="1" presStyleCnt="8">
        <dgm:presLayoutVars>
          <dgm:chMax val="0"/>
          <dgm:chPref val="0"/>
        </dgm:presLayoutVars>
      </dgm:prSet>
      <dgm:spPr/>
    </dgm:pt>
    <dgm:pt modelId="{B1EF456F-8EE0-4AAF-B5DA-8FE0C99D82EF}" type="pres">
      <dgm:prSet presAssocID="{984AF0C9-37E2-4890-9087-21402D410A98}" presName="sibTrans" presStyleCnt="0"/>
      <dgm:spPr/>
    </dgm:pt>
    <dgm:pt modelId="{C2E0003D-CDC9-4A54-AC80-9EDE33DEAE69}" type="pres">
      <dgm:prSet presAssocID="{5C536137-3117-4B5E-9EAC-234B3BBDE41F}" presName="compNode" presStyleCnt="0"/>
      <dgm:spPr/>
    </dgm:pt>
    <dgm:pt modelId="{F7B86451-574A-4E29-8F1C-65CEF77D6687}" type="pres">
      <dgm:prSet presAssocID="{5C536137-3117-4B5E-9EAC-234B3BBDE41F}" presName="bgRect" presStyleLbl="bgShp" presStyleIdx="2" presStyleCnt="8"/>
      <dgm:spPr/>
    </dgm:pt>
    <dgm:pt modelId="{6A2F4DB4-B7B3-46D1-B98F-549869925AEC}" type="pres">
      <dgm:prSet presAssocID="{5C536137-3117-4B5E-9EAC-234B3BBDE41F}"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Plant"/>
        </a:ext>
      </dgm:extLst>
    </dgm:pt>
    <dgm:pt modelId="{1D1436F1-0878-40F8-9ABB-C48552DDA823}" type="pres">
      <dgm:prSet presAssocID="{5C536137-3117-4B5E-9EAC-234B3BBDE41F}" presName="spaceRect" presStyleCnt="0"/>
      <dgm:spPr/>
    </dgm:pt>
    <dgm:pt modelId="{B05DA603-9864-400B-A8AB-0EAE7A60CDF6}" type="pres">
      <dgm:prSet presAssocID="{5C536137-3117-4B5E-9EAC-234B3BBDE41F}" presName="parTx" presStyleLbl="revTx" presStyleIdx="2" presStyleCnt="8">
        <dgm:presLayoutVars>
          <dgm:chMax val="0"/>
          <dgm:chPref val="0"/>
        </dgm:presLayoutVars>
      </dgm:prSet>
      <dgm:spPr/>
    </dgm:pt>
    <dgm:pt modelId="{473F9F50-61CE-4D0C-8462-F63AC02753F2}" type="pres">
      <dgm:prSet presAssocID="{65930CDA-E2E3-4361-9B67-0C8111F5E672}" presName="sibTrans" presStyleCnt="0"/>
      <dgm:spPr/>
    </dgm:pt>
    <dgm:pt modelId="{2663CD93-E38D-4F59-9036-4F7291CB7522}" type="pres">
      <dgm:prSet presAssocID="{AD23CC47-FB9A-4867-9DAE-20E946A14564}" presName="compNode" presStyleCnt="0"/>
      <dgm:spPr/>
    </dgm:pt>
    <dgm:pt modelId="{1CD88EC3-702F-4135-8805-531AFEC54DAE}" type="pres">
      <dgm:prSet presAssocID="{AD23CC47-FB9A-4867-9DAE-20E946A14564}" presName="bgRect" presStyleLbl="bgShp" presStyleIdx="3" presStyleCnt="8"/>
      <dgm:spPr/>
    </dgm:pt>
    <dgm:pt modelId="{C0B9AFC9-6E68-4B1F-A7C4-27578CCDAD91}" type="pres">
      <dgm:prSet presAssocID="{AD23CC47-FB9A-4867-9DAE-20E946A14564}"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llar"/>
        </a:ext>
      </dgm:extLst>
    </dgm:pt>
    <dgm:pt modelId="{2F222BB6-AFB2-4A9D-87B0-39EEC5116E97}" type="pres">
      <dgm:prSet presAssocID="{AD23CC47-FB9A-4867-9DAE-20E946A14564}" presName="spaceRect" presStyleCnt="0"/>
      <dgm:spPr/>
    </dgm:pt>
    <dgm:pt modelId="{884372B1-7E07-494C-8173-59F143813D44}" type="pres">
      <dgm:prSet presAssocID="{AD23CC47-FB9A-4867-9DAE-20E946A14564}" presName="parTx" presStyleLbl="revTx" presStyleIdx="3" presStyleCnt="8">
        <dgm:presLayoutVars>
          <dgm:chMax val="0"/>
          <dgm:chPref val="0"/>
        </dgm:presLayoutVars>
      </dgm:prSet>
      <dgm:spPr/>
    </dgm:pt>
    <dgm:pt modelId="{13B49D09-5A11-410C-B8B1-0CF5FBFD4F5F}" type="pres">
      <dgm:prSet presAssocID="{2DB41819-4A58-4057-8F4A-A5DF2B2728CB}" presName="sibTrans" presStyleCnt="0"/>
      <dgm:spPr/>
    </dgm:pt>
    <dgm:pt modelId="{0A795E74-A238-4C2C-80B8-EB7305445FB1}" type="pres">
      <dgm:prSet presAssocID="{E9A11958-DB6B-4223-96CA-3A55D59B674D}" presName="compNode" presStyleCnt="0"/>
      <dgm:spPr/>
    </dgm:pt>
    <dgm:pt modelId="{C9803663-8B24-4AEB-8A1A-BE726F61E9EC}" type="pres">
      <dgm:prSet presAssocID="{E9A11958-DB6B-4223-96CA-3A55D59B674D}" presName="bgRect" presStyleLbl="bgShp" presStyleIdx="4" presStyleCnt="8"/>
      <dgm:spPr/>
    </dgm:pt>
    <dgm:pt modelId="{858281E0-383E-4CFD-9FF5-A2E8D2DB54F7}" type="pres">
      <dgm:prSet presAssocID="{E9A11958-DB6B-4223-96CA-3A55D59B674D}"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Light Bulb and Gear"/>
        </a:ext>
      </dgm:extLst>
    </dgm:pt>
    <dgm:pt modelId="{F7EAEB6D-25F1-4FAA-94B8-40A0E4B23251}" type="pres">
      <dgm:prSet presAssocID="{E9A11958-DB6B-4223-96CA-3A55D59B674D}" presName="spaceRect" presStyleCnt="0"/>
      <dgm:spPr/>
    </dgm:pt>
    <dgm:pt modelId="{F21A7290-CED7-4840-82E9-3688E86E2EDC}" type="pres">
      <dgm:prSet presAssocID="{E9A11958-DB6B-4223-96CA-3A55D59B674D}" presName="parTx" presStyleLbl="revTx" presStyleIdx="4" presStyleCnt="8">
        <dgm:presLayoutVars>
          <dgm:chMax val="0"/>
          <dgm:chPref val="0"/>
        </dgm:presLayoutVars>
      </dgm:prSet>
      <dgm:spPr/>
    </dgm:pt>
    <dgm:pt modelId="{D46A9AB0-3E19-41B0-8B50-45098DA7A8D2}" type="pres">
      <dgm:prSet presAssocID="{144DB862-F29E-41C0-82BA-FEBA1ECF2D57}" presName="sibTrans" presStyleCnt="0"/>
      <dgm:spPr/>
    </dgm:pt>
    <dgm:pt modelId="{9D57C38A-6BA6-4340-9006-6CBA585650F4}" type="pres">
      <dgm:prSet presAssocID="{8A793533-8D8C-43F7-9177-EEC14F17D568}" presName="compNode" presStyleCnt="0"/>
      <dgm:spPr/>
    </dgm:pt>
    <dgm:pt modelId="{476BB669-CD17-4966-8947-12E28309E60D}" type="pres">
      <dgm:prSet presAssocID="{8A793533-8D8C-43F7-9177-EEC14F17D568}" presName="bgRect" presStyleLbl="bgShp" presStyleIdx="5" presStyleCnt="8"/>
      <dgm:spPr/>
    </dgm:pt>
    <dgm:pt modelId="{49446A14-B6E3-4A6B-96C6-35CE17729514}" type="pres">
      <dgm:prSet presAssocID="{8A793533-8D8C-43F7-9177-EEC14F17D568}"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BEA1B32D-2AB7-472D-B075-6981F9961769}" type="pres">
      <dgm:prSet presAssocID="{8A793533-8D8C-43F7-9177-EEC14F17D568}" presName="spaceRect" presStyleCnt="0"/>
      <dgm:spPr/>
    </dgm:pt>
    <dgm:pt modelId="{1FCAE8DB-5ABA-4344-8E50-DF9CBEF59890}" type="pres">
      <dgm:prSet presAssocID="{8A793533-8D8C-43F7-9177-EEC14F17D568}" presName="parTx" presStyleLbl="revTx" presStyleIdx="5" presStyleCnt="8">
        <dgm:presLayoutVars>
          <dgm:chMax val="0"/>
          <dgm:chPref val="0"/>
        </dgm:presLayoutVars>
      </dgm:prSet>
      <dgm:spPr/>
    </dgm:pt>
    <dgm:pt modelId="{F24C128E-A259-4018-AC83-9541D087B7E4}" type="pres">
      <dgm:prSet presAssocID="{6194C0A1-D339-482E-9265-B8EFE7A3F3AE}" presName="sibTrans" presStyleCnt="0"/>
      <dgm:spPr/>
    </dgm:pt>
    <dgm:pt modelId="{507671FE-804E-465C-ACBF-287FAE1CD8CD}" type="pres">
      <dgm:prSet presAssocID="{DC048FEC-E273-4343-B017-A95CD3393267}" presName="compNode" presStyleCnt="0"/>
      <dgm:spPr/>
    </dgm:pt>
    <dgm:pt modelId="{53C62897-785D-44F7-B839-C4F49BAD63EE}" type="pres">
      <dgm:prSet presAssocID="{DC048FEC-E273-4343-B017-A95CD3393267}" presName="bgRect" presStyleLbl="bgShp" presStyleIdx="6" presStyleCnt="8"/>
      <dgm:spPr/>
    </dgm:pt>
    <dgm:pt modelId="{14200FD6-91D4-4147-8F43-1E04410F27F7}" type="pres">
      <dgm:prSet presAssocID="{DC048FEC-E273-4343-B017-A95CD3393267}"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Customer Review"/>
        </a:ext>
      </dgm:extLst>
    </dgm:pt>
    <dgm:pt modelId="{BEE0AF5C-B29F-42FC-9198-56FDDDD9C040}" type="pres">
      <dgm:prSet presAssocID="{DC048FEC-E273-4343-B017-A95CD3393267}" presName="spaceRect" presStyleCnt="0"/>
      <dgm:spPr/>
    </dgm:pt>
    <dgm:pt modelId="{ADDA12C0-F771-469E-A9FE-BCD5E5910ACD}" type="pres">
      <dgm:prSet presAssocID="{DC048FEC-E273-4343-B017-A95CD3393267}" presName="parTx" presStyleLbl="revTx" presStyleIdx="6" presStyleCnt="8">
        <dgm:presLayoutVars>
          <dgm:chMax val="0"/>
          <dgm:chPref val="0"/>
        </dgm:presLayoutVars>
      </dgm:prSet>
      <dgm:spPr/>
    </dgm:pt>
    <dgm:pt modelId="{AB36829F-BAFD-4A04-93C4-976A837748A1}" type="pres">
      <dgm:prSet presAssocID="{1B1D2245-C73A-4F02-BBFD-77614E2D6D0A}" presName="sibTrans" presStyleCnt="0"/>
      <dgm:spPr/>
    </dgm:pt>
    <dgm:pt modelId="{2263736E-A55F-4998-82D0-BB495F28EF9C}" type="pres">
      <dgm:prSet presAssocID="{F71E84D5-E4F6-4176-8958-86EA83151AE3}" presName="compNode" presStyleCnt="0"/>
      <dgm:spPr/>
    </dgm:pt>
    <dgm:pt modelId="{C4CFE57C-8103-436F-B805-CE4801AECBC0}" type="pres">
      <dgm:prSet presAssocID="{F71E84D5-E4F6-4176-8958-86EA83151AE3}" presName="bgRect" presStyleLbl="bgShp" presStyleIdx="7" presStyleCnt="8"/>
      <dgm:spPr/>
    </dgm:pt>
    <dgm:pt modelId="{3AC389B8-84C5-4B9F-B56C-70DA2E504EF5}" type="pres">
      <dgm:prSet presAssocID="{F71E84D5-E4F6-4176-8958-86EA83151AE3}"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rophy"/>
        </a:ext>
      </dgm:extLst>
    </dgm:pt>
    <dgm:pt modelId="{1DA2DEFD-CEC1-4676-909A-992126903741}" type="pres">
      <dgm:prSet presAssocID="{F71E84D5-E4F6-4176-8958-86EA83151AE3}" presName="spaceRect" presStyleCnt="0"/>
      <dgm:spPr/>
    </dgm:pt>
    <dgm:pt modelId="{767BEEF6-530E-4C1A-843B-DA6443576C60}" type="pres">
      <dgm:prSet presAssocID="{F71E84D5-E4F6-4176-8958-86EA83151AE3}" presName="parTx" presStyleLbl="revTx" presStyleIdx="7" presStyleCnt="8">
        <dgm:presLayoutVars>
          <dgm:chMax val="0"/>
          <dgm:chPref val="0"/>
        </dgm:presLayoutVars>
      </dgm:prSet>
      <dgm:spPr/>
    </dgm:pt>
  </dgm:ptLst>
  <dgm:cxnLst>
    <dgm:cxn modelId="{A283950D-7A1B-4C77-97C9-E2DBDEFEE37D}" srcId="{0FE58D71-E9D5-4D18-9D28-D776D78DCC92}" destId="{8A793533-8D8C-43F7-9177-EEC14F17D568}" srcOrd="5" destOrd="0" parTransId="{228E103D-ED5E-4819-94A6-F275116698F9}" sibTransId="{6194C0A1-D339-482E-9265-B8EFE7A3F3AE}"/>
    <dgm:cxn modelId="{4F9B4B34-01D1-4A65-8FCA-0389A6DA4C89}" type="presOf" srcId="{AD23CC47-FB9A-4867-9DAE-20E946A14564}" destId="{884372B1-7E07-494C-8173-59F143813D44}" srcOrd="0" destOrd="0" presId="urn:microsoft.com/office/officeart/2018/2/layout/IconVerticalSolidList"/>
    <dgm:cxn modelId="{ED2C5144-B2FA-4569-AC4A-CE0D730C3349}" type="presOf" srcId="{5C536137-3117-4B5E-9EAC-234B3BBDE41F}" destId="{B05DA603-9864-400B-A8AB-0EAE7A60CDF6}" srcOrd="0" destOrd="0" presId="urn:microsoft.com/office/officeart/2018/2/layout/IconVerticalSolidList"/>
    <dgm:cxn modelId="{9D3A6C65-37FA-4BE0-9575-732D36C94FAA}" srcId="{0FE58D71-E9D5-4D18-9D28-D776D78DCC92}" destId="{DC048FEC-E273-4343-B017-A95CD3393267}" srcOrd="6" destOrd="0" parTransId="{120D300F-A3DF-4BC0-9609-3E580F195E67}" sibTransId="{1B1D2245-C73A-4F02-BBFD-77614E2D6D0A}"/>
    <dgm:cxn modelId="{1FA4F769-9CFE-4923-A3F6-B3B547643BCC}" srcId="{0FE58D71-E9D5-4D18-9D28-D776D78DCC92}" destId="{CB28BC24-3B93-4110-8BC9-E806513ACAA4}" srcOrd="0" destOrd="0" parTransId="{F01CF14C-44AC-4DF3-98C4-47DBC74373E4}" sibTransId="{69F9CC2B-32A3-4B5A-A88E-3F85D18E570D}"/>
    <dgm:cxn modelId="{F653A76C-B8F1-48FE-A8FC-CD478E052358}" srcId="{0FE58D71-E9D5-4D18-9D28-D776D78DCC92}" destId="{AD23CC47-FB9A-4867-9DAE-20E946A14564}" srcOrd="3" destOrd="0" parTransId="{241F70CE-0BA3-4EF6-AFA3-5E18F32B2F3E}" sibTransId="{2DB41819-4A58-4057-8F4A-A5DF2B2728CB}"/>
    <dgm:cxn modelId="{F6C8936D-CC7C-4AFB-A890-532CB80EE0AC}" type="presOf" srcId="{8A793533-8D8C-43F7-9177-EEC14F17D568}" destId="{1FCAE8DB-5ABA-4344-8E50-DF9CBEF59890}" srcOrd="0" destOrd="0" presId="urn:microsoft.com/office/officeart/2018/2/layout/IconVerticalSolidList"/>
    <dgm:cxn modelId="{FC517358-15AF-4AFD-B901-548285902532}" srcId="{0FE58D71-E9D5-4D18-9D28-D776D78DCC92}" destId="{11CE40B8-8DCF-473B-8F6E-D2B9CDB9B0AC}" srcOrd="1" destOrd="0" parTransId="{D705A65E-89D0-477D-8645-B795CF4E12D5}" sibTransId="{984AF0C9-37E2-4890-9087-21402D410A98}"/>
    <dgm:cxn modelId="{8636617E-52CD-4D92-8A54-C7BDE42FB451}" type="presOf" srcId="{CB28BC24-3B93-4110-8BC9-E806513ACAA4}" destId="{D58A2B5F-75E1-4898-8861-09CED539FA4C}" srcOrd="0" destOrd="0" presId="urn:microsoft.com/office/officeart/2018/2/layout/IconVerticalSolidList"/>
    <dgm:cxn modelId="{31359091-6144-4825-8227-B1CE2124550A}" type="presOf" srcId="{F71E84D5-E4F6-4176-8958-86EA83151AE3}" destId="{767BEEF6-530E-4C1A-843B-DA6443576C60}" srcOrd="0" destOrd="0" presId="urn:microsoft.com/office/officeart/2018/2/layout/IconVerticalSolidList"/>
    <dgm:cxn modelId="{35E844AA-6A34-42F8-80B8-B56573946B9A}" type="presOf" srcId="{0FE58D71-E9D5-4D18-9D28-D776D78DCC92}" destId="{42909A07-08CD-4014-B9E4-A5BF044D42D7}" srcOrd="0" destOrd="0" presId="urn:microsoft.com/office/officeart/2018/2/layout/IconVerticalSolidList"/>
    <dgm:cxn modelId="{EAACD1C1-31F7-4FF3-BE1C-AB68BEEB2A16}" srcId="{0FE58D71-E9D5-4D18-9D28-D776D78DCC92}" destId="{F71E84D5-E4F6-4176-8958-86EA83151AE3}" srcOrd="7" destOrd="0" parTransId="{8AFB21FE-46A0-4A74-A275-5A2BA6EEC0D7}" sibTransId="{D3D5ACB8-BBEB-44A6-8A7A-74839D2EBD3F}"/>
    <dgm:cxn modelId="{DF09A9C2-012F-4B9A-B9F9-8890B25779AF}" srcId="{0FE58D71-E9D5-4D18-9D28-D776D78DCC92}" destId="{5C536137-3117-4B5E-9EAC-234B3BBDE41F}" srcOrd="2" destOrd="0" parTransId="{94ADCAA0-0DE5-42ED-BFD3-F2E0AE705E2C}" sibTransId="{65930CDA-E2E3-4361-9B67-0C8111F5E672}"/>
    <dgm:cxn modelId="{3AECC6C5-28E9-4768-A66A-99B387F45E4A}" type="presOf" srcId="{E9A11958-DB6B-4223-96CA-3A55D59B674D}" destId="{F21A7290-CED7-4840-82E9-3688E86E2EDC}" srcOrd="0" destOrd="0" presId="urn:microsoft.com/office/officeart/2018/2/layout/IconVerticalSolidList"/>
    <dgm:cxn modelId="{75D49BC8-F6DA-4890-BEEE-1ED111C244F6}" type="presOf" srcId="{11CE40B8-8DCF-473B-8F6E-D2B9CDB9B0AC}" destId="{F0C8552C-C1C9-4BBE-B985-0214A31AB929}" srcOrd="0" destOrd="0" presId="urn:microsoft.com/office/officeart/2018/2/layout/IconVerticalSolidList"/>
    <dgm:cxn modelId="{CB29FFE0-4FC7-4896-8792-323480480DD7}" srcId="{0FE58D71-E9D5-4D18-9D28-D776D78DCC92}" destId="{E9A11958-DB6B-4223-96CA-3A55D59B674D}" srcOrd="4" destOrd="0" parTransId="{83ADC1F4-5BE4-4520-963E-5ABD5436CD11}" sibTransId="{144DB862-F29E-41C0-82BA-FEBA1ECF2D57}"/>
    <dgm:cxn modelId="{88B58FEC-00FC-424F-B1BC-33489B9F7F4C}" type="presOf" srcId="{DC048FEC-E273-4343-B017-A95CD3393267}" destId="{ADDA12C0-F771-469E-A9FE-BCD5E5910ACD}" srcOrd="0" destOrd="0" presId="urn:microsoft.com/office/officeart/2018/2/layout/IconVerticalSolidList"/>
    <dgm:cxn modelId="{3A09CBC6-B05D-4331-943D-5DECF8103735}" type="presParOf" srcId="{42909A07-08CD-4014-B9E4-A5BF044D42D7}" destId="{5A281DB4-D23C-4520-B05F-F63C7A5EF19F}" srcOrd="0" destOrd="0" presId="urn:microsoft.com/office/officeart/2018/2/layout/IconVerticalSolidList"/>
    <dgm:cxn modelId="{32A33AAE-2E80-4CAA-A463-777A51ACC0E2}" type="presParOf" srcId="{5A281DB4-D23C-4520-B05F-F63C7A5EF19F}" destId="{26DE88A6-3644-4EF3-BCFE-72DD67B90935}" srcOrd="0" destOrd="0" presId="urn:microsoft.com/office/officeart/2018/2/layout/IconVerticalSolidList"/>
    <dgm:cxn modelId="{D9F90C40-CA64-4344-A22E-EF03B8D700AD}" type="presParOf" srcId="{5A281DB4-D23C-4520-B05F-F63C7A5EF19F}" destId="{BD991F0B-A9E3-4BE0-9F35-9064BC356296}" srcOrd="1" destOrd="0" presId="urn:microsoft.com/office/officeart/2018/2/layout/IconVerticalSolidList"/>
    <dgm:cxn modelId="{6217DBF9-9142-4540-928C-F9CBD8AB4DA4}" type="presParOf" srcId="{5A281DB4-D23C-4520-B05F-F63C7A5EF19F}" destId="{A9ED06DE-6F5D-40AD-8C3D-57B8FAE5CBF4}" srcOrd="2" destOrd="0" presId="urn:microsoft.com/office/officeart/2018/2/layout/IconVerticalSolidList"/>
    <dgm:cxn modelId="{CE679796-D028-48AD-B5B8-B56D8B2F89FB}" type="presParOf" srcId="{5A281DB4-D23C-4520-B05F-F63C7A5EF19F}" destId="{D58A2B5F-75E1-4898-8861-09CED539FA4C}" srcOrd="3" destOrd="0" presId="urn:microsoft.com/office/officeart/2018/2/layout/IconVerticalSolidList"/>
    <dgm:cxn modelId="{D85ADE19-BD22-4567-BBC4-1BCCC47310EB}" type="presParOf" srcId="{42909A07-08CD-4014-B9E4-A5BF044D42D7}" destId="{73470DE0-52AE-43CC-B605-2A76F8B467C2}" srcOrd="1" destOrd="0" presId="urn:microsoft.com/office/officeart/2018/2/layout/IconVerticalSolidList"/>
    <dgm:cxn modelId="{D7319774-3D36-40B9-8B0F-C387810349D6}" type="presParOf" srcId="{42909A07-08CD-4014-B9E4-A5BF044D42D7}" destId="{82FA3206-B525-4678-93D1-0975D2768F07}" srcOrd="2" destOrd="0" presId="urn:microsoft.com/office/officeart/2018/2/layout/IconVerticalSolidList"/>
    <dgm:cxn modelId="{E85AE642-9022-43C6-B087-CE0FC1FC7BC7}" type="presParOf" srcId="{82FA3206-B525-4678-93D1-0975D2768F07}" destId="{2946D0B5-8288-4B6D-BCA1-615150BB155E}" srcOrd="0" destOrd="0" presId="urn:microsoft.com/office/officeart/2018/2/layout/IconVerticalSolidList"/>
    <dgm:cxn modelId="{382B4164-0FD7-45CA-9324-69DAA8E9140F}" type="presParOf" srcId="{82FA3206-B525-4678-93D1-0975D2768F07}" destId="{C79E3936-6AFE-44FC-BD82-CCD8F3025520}" srcOrd="1" destOrd="0" presId="urn:microsoft.com/office/officeart/2018/2/layout/IconVerticalSolidList"/>
    <dgm:cxn modelId="{DE84A81C-24D8-448E-80A3-56553D2F0FCE}" type="presParOf" srcId="{82FA3206-B525-4678-93D1-0975D2768F07}" destId="{A5E3BC0C-7DB9-45F8-9279-274DAF32BDFC}" srcOrd="2" destOrd="0" presId="urn:microsoft.com/office/officeart/2018/2/layout/IconVerticalSolidList"/>
    <dgm:cxn modelId="{ABCC49A9-152B-4298-AF95-9FF816C16D53}" type="presParOf" srcId="{82FA3206-B525-4678-93D1-0975D2768F07}" destId="{F0C8552C-C1C9-4BBE-B985-0214A31AB929}" srcOrd="3" destOrd="0" presId="urn:microsoft.com/office/officeart/2018/2/layout/IconVerticalSolidList"/>
    <dgm:cxn modelId="{DE92371C-3B52-4692-81E7-6669FE9AA78F}" type="presParOf" srcId="{42909A07-08CD-4014-B9E4-A5BF044D42D7}" destId="{B1EF456F-8EE0-4AAF-B5DA-8FE0C99D82EF}" srcOrd="3" destOrd="0" presId="urn:microsoft.com/office/officeart/2018/2/layout/IconVerticalSolidList"/>
    <dgm:cxn modelId="{08C1C590-BFDF-4778-BFA9-933FDBB4430F}" type="presParOf" srcId="{42909A07-08CD-4014-B9E4-A5BF044D42D7}" destId="{C2E0003D-CDC9-4A54-AC80-9EDE33DEAE69}" srcOrd="4" destOrd="0" presId="urn:microsoft.com/office/officeart/2018/2/layout/IconVerticalSolidList"/>
    <dgm:cxn modelId="{FB091A5D-4975-4F56-BFCC-B00A54299D16}" type="presParOf" srcId="{C2E0003D-CDC9-4A54-AC80-9EDE33DEAE69}" destId="{F7B86451-574A-4E29-8F1C-65CEF77D6687}" srcOrd="0" destOrd="0" presId="urn:microsoft.com/office/officeart/2018/2/layout/IconVerticalSolidList"/>
    <dgm:cxn modelId="{0A0D0761-22AD-4D6C-9E9B-032734C507F7}" type="presParOf" srcId="{C2E0003D-CDC9-4A54-AC80-9EDE33DEAE69}" destId="{6A2F4DB4-B7B3-46D1-B98F-549869925AEC}" srcOrd="1" destOrd="0" presId="urn:microsoft.com/office/officeart/2018/2/layout/IconVerticalSolidList"/>
    <dgm:cxn modelId="{E03EBAE8-AEEE-4B41-BADC-DFE08ACA6EBE}" type="presParOf" srcId="{C2E0003D-CDC9-4A54-AC80-9EDE33DEAE69}" destId="{1D1436F1-0878-40F8-9ABB-C48552DDA823}" srcOrd="2" destOrd="0" presId="urn:microsoft.com/office/officeart/2018/2/layout/IconVerticalSolidList"/>
    <dgm:cxn modelId="{D25CF1B2-3441-49A5-A774-43B0BC31834E}" type="presParOf" srcId="{C2E0003D-CDC9-4A54-AC80-9EDE33DEAE69}" destId="{B05DA603-9864-400B-A8AB-0EAE7A60CDF6}" srcOrd="3" destOrd="0" presId="urn:microsoft.com/office/officeart/2018/2/layout/IconVerticalSolidList"/>
    <dgm:cxn modelId="{35F0B019-2A71-453A-81B5-8C1F5FE6309F}" type="presParOf" srcId="{42909A07-08CD-4014-B9E4-A5BF044D42D7}" destId="{473F9F50-61CE-4D0C-8462-F63AC02753F2}" srcOrd="5" destOrd="0" presId="urn:microsoft.com/office/officeart/2018/2/layout/IconVerticalSolidList"/>
    <dgm:cxn modelId="{7E311D44-F985-476E-8F21-A1F9CE7CC373}" type="presParOf" srcId="{42909A07-08CD-4014-B9E4-A5BF044D42D7}" destId="{2663CD93-E38D-4F59-9036-4F7291CB7522}" srcOrd="6" destOrd="0" presId="urn:microsoft.com/office/officeart/2018/2/layout/IconVerticalSolidList"/>
    <dgm:cxn modelId="{668A46A7-9BFE-4F3C-A156-880BCE27DDF9}" type="presParOf" srcId="{2663CD93-E38D-4F59-9036-4F7291CB7522}" destId="{1CD88EC3-702F-4135-8805-531AFEC54DAE}" srcOrd="0" destOrd="0" presId="urn:microsoft.com/office/officeart/2018/2/layout/IconVerticalSolidList"/>
    <dgm:cxn modelId="{BAB26488-E4C1-4B8D-AA62-387DACF47E31}" type="presParOf" srcId="{2663CD93-E38D-4F59-9036-4F7291CB7522}" destId="{C0B9AFC9-6E68-4B1F-A7C4-27578CCDAD91}" srcOrd="1" destOrd="0" presId="urn:microsoft.com/office/officeart/2018/2/layout/IconVerticalSolidList"/>
    <dgm:cxn modelId="{C5499C6D-9F56-4675-B9D7-8B493DF84037}" type="presParOf" srcId="{2663CD93-E38D-4F59-9036-4F7291CB7522}" destId="{2F222BB6-AFB2-4A9D-87B0-39EEC5116E97}" srcOrd="2" destOrd="0" presId="urn:microsoft.com/office/officeart/2018/2/layout/IconVerticalSolidList"/>
    <dgm:cxn modelId="{4C483575-75F8-458D-90A6-45EDDDE8750D}" type="presParOf" srcId="{2663CD93-E38D-4F59-9036-4F7291CB7522}" destId="{884372B1-7E07-494C-8173-59F143813D44}" srcOrd="3" destOrd="0" presId="urn:microsoft.com/office/officeart/2018/2/layout/IconVerticalSolidList"/>
    <dgm:cxn modelId="{A35ACF1B-2A9A-4722-8CE6-CDA6F9EB9609}" type="presParOf" srcId="{42909A07-08CD-4014-B9E4-A5BF044D42D7}" destId="{13B49D09-5A11-410C-B8B1-0CF5FBFD4F5F}" srcOrd="7" destOrd="0" presId="urn:microsoft.com/office/officeart/2018/2/layout/IconVerticalSolidList"/>
    <dgm:cxn modelId="{91780B0E-A39B-4397-A18A-AFCD013C24F3}" type="presParOf" srcId="{42909A07-08CD-4014-B9E4-A5BF044D42D7}" destId="{0A795E74-A238-4C2C-80B8-EB7305445FB1}" srcOrd="8" destOrd="0" presId="urn:microsoft.com/office/officeart/2018/2/layout/IconVerticalSolidList"/>
    <dgm:cxn modelId="{FB76A6BD-53FB-431B-A55F-DF97ED8ABDDC}" type="presParOf" srcId="{0A795E74-A238-4C2C-80B8-EB7305445FB1}" destId="{C9803663-8B24-4AEB-8A1A-BE726F61E9EC}" srcOrd="0" destOrd="0" presId="urn:microsoft.com/office/officeart/2018/2/layout/IconVerticalSolidList"/>
    <dgm:cxn modelId="{D6CE0F31-A8AF-4112-84EC-BFDC60C0FF5F}" type="presParOf" srcId="{0A795E74-A238-4C2C-80B8-EB7305445FB1}" destId="{858281E0-383E-4CFD-9FF5-A2E8D2DB54F7}" srcOrd="1" destOrd="0" presId="urn:microsoft.com/office/officeart/2018/2/layout/IconVerticalSolidList"/>
    <dgm:cxn modelId="{DC80B4C6-9EF8-4958-A436-31655CD651CA}" type="presParOf" srcId="{0A795E74-A238-4C2C-80B8-EB7305445FB1}" destId="{F7EAEB6D-25F1-4FAA-94B8-40A0E4B23251}" srcOrd="2" destOrd="0" presId="urn:microsoft.com/office/officeart/2018/2/layout/IconVerticalSolidList"/>
    <dgm:cxn modelId="{45BAE7CF-2D24-4798-948E-9F9B99486312}" type="presParOf" srcId="{0A795E74-A238-4C2C-80B8-EB7305445FB1}" destId="{F21A7290-CED7-4840-82E9-3688E86E2EDC}" srcOrd="3" destOrd="0" presId="urn:microsoft.com/office/officeart/2018/2/layout/IconVerticalSolidList"/>
    <dgm:cxn modelId="{E6C20614-67BA-4F75-9A02-0DA906851551}" type="presParOf" srcId="{42909A07-08CD-4014-B9E4-A5BF044D42D7}" destId="{D46A9AB0-3E19-41B0-8B50-45098DA7A8D2}" srcOrd="9" destOrd="0" presId="urn:microsoft.com/office/officeart/2018/2/layout/IconVerticalSolidList"/>
    <dgm:cxn modelId="{7B349468-9F24-4A79-AB47-5A38D994B455}" type="presParOf" srcId="{42909A07-08CD-4014-B9E4-A5BF044D42D7}" destId="{9D57C38A-6BA6-4340-9006-6CBA585650F4}" srcOrd="10" destOrd="0" presId="urn:microsoft.com/office/officeart/2018/2/layout/IconVerticalSolidList"/>
    <dgm:cxn modelId="{E24676F3-30BC-4D4A-A44B-A0CB8CF740F4}" type="presParOf" srcId="{9D57C38A-6BA6-4340-9006-6CBA585650F4}" destId="{476BB669-CD17-4966-8947-12E28309E60D}" srcOrd="0" destOrd="0" presId="urn:microsoft.com/office/officeart/2018/2/layout/IconVerticalSolidList"/>
    <dgm:cxn modelId="{A515A2A4-D12A-48AC-B5C2-CEB80736B092}" type="presParOf" srcId="{9D57C38A-6BA6-4340-9006-6CBA585650F4}" destId="{49446A14-B6E3-4A6B-96C6-35CE17729514}" srcOrd="1" destOrd="0" presId="urn:microsoft.com/office/officeart/2018/2/layout/IconVerticalSolidList"/>
    <dgm:cxn modelId="{F30169FE-DAD7-477E-BED8-C0A5B13B73A0}" type="presParOf" srcId="{9D57C38A-6BA6-4340-9006-6CBA585650F4}" destId="{BEA1B32D-2AB7-472D-B075-6981F9961769}" srcOrd="2" destOrd="0" presId="urn:microsoft.com/office/officeart/2018/2/layout/IconVerticalSolidList"/>
    <dgm:cxn modelId="{38F71402-5419-4D43-86DD-3CD663E1A84B}" type="presParOf" srcId="{9D57C38A-6BA6-4340-9006-6CBA585650F4}" destId="{1FCAE8DB-5ABA-4344-8E50-DF9CBEF59890}" srcOrd="3" destOrd="0" presId="urn:microsoft.com/office/officeart/2018/2/layout/IconVerticalSolidList"/>
    <dgm:cxn modelId="{71D1614D-AF36-4E20-A8C9-38734ABE6E20}" type="presParOf" srcId="{42909A07-08CD-4014-B9E4-A5BF044D42D7}" destId="{F24C128E-A259-4018-AC83-9541D087B7E4}" srcOrd="11" destOrd="0" presId="urn:microsoft.com/office/officeart/2018/2/layout/IconVerticalSolidList"/>
    <dgm:cxn modelId="{A3451208-8AB5-43CD-A236-6B144E8A7F2B}" type="presParOf" srcId="{42909A07-08CD-4014-B9E4-A5BF044D42D7}" destId="{507671FE-804E-465C-ACBF-287FAE1CD8CD}" srcOrd="12" destOrd="0" presId="urn:microsoft.com/office/officeart/2018/2/layout/IconVerticalSolidList"/>
    <dgm:cxn modelId="{AB86D85B-C59A-43CE-AC9E-6155F32444CE}" type="presParOf" srcId="{507671FE-804E-465C-ACBF-287FAE1CD8CD}" destId="{53C62897-785D-44F7-B839-C4F49BAD63EE}" srcOrd="0" destOrd="0" presId="urn:microsoft.com/office/officeart/2018/2/layout/IconVerticalSolidList"/>
    <dgm:cxn modelId="{3B70E005-9825-4231-9D97-3D1A96CA4035}" type="presParOf" srcId="{507671FE-804E-465C-ACBF-287FAE1CD8CD}" destId="{14200FD6-91D4-4147-8F43-1E04410F27F7}" srcOrd="1" destOrd="0" presId="urn:microsoft.com/office/officeart/2018/2/layout/IconVerticalSolidList"/>
    <dgm:cxn modelId="{BC3CC3ED-47D3-409A-885D-93C6188AF536}" type="presParOf" srcId="{507671FE-804E-465C-ACBF-287FAE1CD8CD}" destId="{BEE0AF5C-B29F-42FC-9198-56FDDDD9C040}" srcOrd="2" destOrd="0" presId="urn:microsoft.com/office/officeart/2018/2/layout/IconVerticalSolidList"/>
    <dgm:cxn modelId="{66B3008F-6209-4481-A88B-D8E4716C443F}" type="presParOf" srcId="{507671FE-804E-465C-ACBF-287FAE1CD8CD}" destId="{ADDA12C0-F771-469E-A9FE-BCD5E5910ACD}" srcOrd="3" destOrd="0" presId="urn:microsoft.com/office/officeart/2018/2/layout/IconVerticalSolidList"/>
    <dgm:cxn modelId="{F068AE66-CB13-4C25-B64B-6C52FDB29DAC}" type="presParOf" srcId="{42909A07-08CD-4014-B9E4-A5BF044D42D7}" destId="{AB36829F-BAFD-4A04-93C4-976A837748A1}" srcOrd="13" destOrd="0" presId="urn:microsoft.com/office/officeart/2018/2/layout/IconVerticalSolidList"/>
    <dgm:cxn modelId="{908C18DE-7A4B-4607-87A9-5734660E682E}" type="presParOf" srcId="{42909A07-08CD-4014-B9E4-A5BF044D42D7}" destId="{2263736E-A55F-4998-82D0-BB495F28EF9C}" srcOrd="14" destOrd="0" presId="urn:microsoft.com/office/officeart/2018/2/layout/IconVerticalSolidList"/>
    <dgm:cxn modelId="{8BB0DFF8-0015-4710-9BDE-5296F9BF8F33}" type="presParOf" srcId="{2263736E-A55F-4998-82D0-BB495F28EF9C}" destId="{C4CFE57C-8103-436F-B805-CE4801AECBC0}" srcOrd="0" destOrd="0" presId="urn:microsoft.com/office/officeart/2018/2/layout/IconVerticalSolidList"/>
    <dgm:cxn modelId="{E5B92809-A522-4E6A-938F-54871C66716F}" type="presParOf" srcId="{2263736E-A55F-4998-82D0-BB495F28EF9C}" destId="{3AC389B8-84C5-4B9F-B56C-70DA2E504EF5}" srcOrd="1" destOrd="0" presId="urn:microsoft.com/office/officeart/2018/2/layout/IconVerticalSolidList"/>
    <dgm:cxn modelId="{7B6AC29E-318C-4FF7-8080-9E37C7B8C467}" type="presParOf" srcId="{2263736E-A55F-4998-82D0-BB495F28EF9C}" destId="{1DA2DEFD-CEC1-4676-909A-992126903741}" srcOrd="2" destOrd="0" presId="urn:microsoft.com/office/officeart/2018/2/layout/IconVerticalSolidList"/>
    <dgm:cxn modelId="{1C98BE52-305A-499A-B679-06B72C6613F1}" type="presParOf" srcId="{2263736E-A55F-4998-82D0-BB495F28EF9C}" destId="{767BEEF6-530E-4C1A-843B-DA6443576C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AD9BF9-6404-41D9-A5FD-6412796FFB0C}">
      <dsp:nvSpPr>
        <dsp:cNvPr id="0" name=""/>
        <dsp:cNvSpPr/>
      </dsp:nvSpPr>
      <dsp:spPr>
        <a:xfrm>
          <a:off x="0" y="1783"/>
          <a:ext cx="6364224" cy="7600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90962A-59CF-4A75-8E7E-19B756B7CD83}">
      <dsp:nvSpPr>
        <dsp:cNvPr id="0" name=""/>
        <dsp:cNvSpPr/>
      </dsp:nvSpPr>
      <dsp:spPr>
        <a:xfrm>
          <a:off x="229911" y="172791"/>
          <a:ext cx="418020" cy="418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0B1B1-2B9C-4827-BA0E-969143184A56}">
      <dsp:nvSpPr>
        <dsp:cNvPr id="0" name=""/>
        <dsp:cNvSpPr/>
      </dsp:nvSpPr>
      <dsp:spPr>
        <a:xfrm>
          <a:off x="877842" y="1783"/>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00100">
            <a:lnSpc>
              <a:spcPct val="90000"/>
            </a:lnSpc>
            <a:spcBef>
              <a:spcPct val="0"/>
            </a:spcBef>
            <a:spcAft>
              <a:spcPct val="35000"/>
            </a:spcAft>
            <a:buNone/>
          </a:pPr>
          <a:r>
            <a:rPr lang="en-GB" sz="1800" kern="1200"/>
            <a:t>Political: Food regulations and government policies affecting small businesses.	</a:t>
          </a:r>
          <a:endParaRPr lang="en-US" sz="1800" kern="1200"/>
        </a:p>
      </dsp:txBody>
      <dsp:txXfrm>
        <a:off x="877842" y="1783"/>
        <a:ext cx="5486381" cy="760036"/>
      </dsp:txXfrm>
    </dsp:sp>
    <dsp:sp modelId="{EF887B53-DCA1-4634-BACD-DEFCEA23B093}">
      <dsp:nvSpPr>
        <dsp:cNvPr id="0" name=""/>
        <dsp:cNvSpPr/>
      </dsp:nvSpPr>
      <dsp:spPr>
        <a:xfrm>
          <a:off x="0" y="951829"/>
          <a:ext cx="6364224" cy="7600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8861F3-B112-4A5D-AA2D-5E4301D7D3F9}">
      <dsp:nvSpPr>
        <dsp:cNvPr id="0" name=""/>
        <dsp:cNvSpPr/>
      </dsp:nvSpPr>
      <dsp:spPr>
        <a:xfrm>
          <a:off x="229911" y="1122837"/>
          <a:ext cx="418020" cy="418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074645-2318-42A3-8DA5-3F3A84660349}">
      <dsp:nvSpPr>
        <dsp:cNvPr id="0" name=""/>
        <dsp:cNvSpPr/>
      </dsp:nvSpPr>
      <dsp:spPr>
        <a:xfrm>
          <a:off x="877842" y="951829"/>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00100">
            <a:lnSpc>
              <a:spcPct val="90000"/>
            </a:lnSpc>
            <a:spcBef>
              <a:spcPct val="0"/>
            </a:spcBef>
            <a:spcAft>
              <a:spcPct val="35000"/>
            </a:spcAft>
            <a:buNone/>
          </a:pPr>
          <a:r>
            <a:rPr lang="en-GB" sz="1800" kern="1200"/>
            <a:t>•Economic: Consumer income levels and rising production costs.	</a:t>
          </a:r>
          <a:endParaRPr lang="en-US" sz="1800" kern="1200"/>
        </a:p>
      </dsp:txBody>
      <dsp:txXfrm>
        <a:off x="877842" y="951829"/>
        <a:ext cx="5486381" cy="760036"/>
      </dsp:txXfrm>
    </dsp:sp>
    <dsp:sp modelId="{1A111FE5-0621-4F38-A1CF-4E6471E662F3}">
      <dsp:nvSpPr>
        <dsp:cNvPr id="0" name=""/>
        <dsp:cNvSpPr/>
      </dsp:nvSpPr>
      <dsp:spPr>
        <a:xfrm>
          <a:off x="0" y="1901874"/>
          <a:ext cx="6364224" cy="76003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DC920A-6C92-4328-A397-0E5C72C63D1A}">
      <dsp:nvSpPr>
        <dsp:cNvPr id="0" name=""/>
        <dsp:cNvSpPr/>
      </dsp:nvSpPr>
      <dsp:spPr>
        <a:xfrm>
          <a:off x="229911" y="2072883"/>
          <a:ext cx="418020" cy="418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94C46E-02B8-4B30-A0D9-A4A8ED222882}">
      <dsp:nvSpPr>
        <dsp:cNvPr id="0" name=""/>
        <dsp:cNvSpPr/>
      </dsp:nvSpPr>
      <dsp:spPr>
        <a:xfrm>
          <a:off x="877842" y="1901874"/>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00100">
            <a:lnSpc>
              <a:spcPct val="90000"/>
            </a:lnSpc>
            <a:spcBef>
              <a:spcPct val="0"/>
            </a:spcBef>
            <a:spcAft>
              <a:spcPct val="35000"/>
            </a:spcAft>
            <a:buNone/>
          </a:pPr>
          <a:r>
            <a:rPr lang="en-GB" sz="1800" kern="1200"/>
            <a:t>•Social: Growing demand for healthy, organic, and preservative-free foods.	</a:t>
          </a:r>
          <a:endParaRPr lang="en-US" sz="1800" kern="1200"/>
        </a:p>
      </dsp:txBody>
      <dsp:txXfrm>
        <a:off x="877842" y="1901874"/>
        <a:ext cx="5486381" cy="760036"/>
      </dsp:txXfrm>
    </dsp:sp>
    <dsp:sp modelId="{93B539F0-8A62-43BA-9E56-B026F4F6659C}">
      <dsp:nvSpPr>
        <dsp:cNvPr id="0" name=""/>
        <dsp:cNvSpPr/>
      </dsp:nvSpPr>
      <dsp:spPr>
        <a:xfrm>
          <a:off x="0" y="2851920"/>
          <a:ext cx="6364224" cy="76003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29FAD8-C6B4-4009-8CCC-076898D695DE}">
      <dsp:nvSpPr>
        <dsp:cNvPr id="0" name=""/>
        <dsp:cNvSpPr/>
      </dsp:nvSpPr>
      <dsp:spPr>
        <a:xfrm>
          <a:off x="229911" y="3022928"/>
          <a:ext cx="418020" cy="418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835C9F-24C5-44C7-9F4B-1074F26A1AC1}">
      <dsp:nvSpPr>
        <dsp:cNvPr id="0" name=""/>
        <dsp:cNvSpPr/>
      </dsp:nvSpPr>
      <dsp:spPr>
        <a:xfrm>
          <a:off x="877842" y="2851920"/>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00100">
            <a:lnSpc>
              <a:spcPct val="90000"/>
            </a:lnSpc>
            <a:spcBef>
              <a:spcPct val="0"/>
            </a:spcBef>
            <a:spcAft>
              <a:spcPct val="35000"/>
            </a:spcAft>
            <a:buNone/>
          </a:pPr>
          <a:r>
            <a:rPr lang="en-GB" sz="1800" kern="1200"/>
            <a:t>•Technological: Use of e-commerce and social media for sales and promotion.	</a:t>
          </a:r>
          <a:endParaRPr lang="en-US" sz="1800" kern="1200"/>
        </a:p>
      </dsp:txBody>
      <dsp:txXfrm>
        <a:off x="877842" y="2851920"/>
        <a:ext cx="5486381" cy="760036"/>
      </dsp:txXfrm>
    </dsp:sp>
    <dsp:sp modelId="{B8047B2F-5E9D-4D72-A9E6-4A2F547902C1}">
      <dsp:nvSpPr>
        <dsp:cNvPr id="0" name=""/>
        <dsp:cNvSpPr/>
      </dsp:nvSpPr>
      <dsp:spPr>
        <a:xfrm>
          <a:off x="0" y="3801966"/>
          <a:ext cx="6364224" cy="76003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45C9B0-748E-42BC-B646-7A050DE91527}">
      <dsp:nvSpPr>
        <dsp:cNvPr id="0" name=""/>
        <dsp:cNvSpPr/>
      </dsp:nvSpPr>
      <dsp:spPr>
        <a:xfrm>
          <a:off x="229911" y="3972974"/>
          <a:ext cx="418020" cy="418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464904-E0EA-43C4-BBD4-D47C9FD0F8B0}">
      <dsp:nvSpPr>
        <dsp:cNvPr id="0" name=""/>
        <dsp:cNvSpPr/>
      </dsp:nvSpPr>
      <dsp:spPr>
        <a:xfrm>
          <a:off x="877842" y="3801966"/>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00100">
            <a:lnSpc>
              <a:spcPct val="90000"/>
            </a:lnSpc>
            <a:spcBef>
              <a:spcPct val="0"/>
            </a:spcBef>
            <a:spcAft>
              <a:spcPct val="35000"/>
            </a:spcAft>
            <a:buNone/>
          </a:pPr>
          <a:r>
            <a:rPr lang="en-GB" sz="1800" kern="1200"/>
            <a:t>•Environmental: Preference for sustainable sourcing and eco-friendly packaging.	</a:t>
          </a:r>
          <a:endParaRPr lang="en-US" sz="1800" kern="1200"/>
        </a:p>
      </dsp:txBody>
      <dsp:txXfrm>
        <a:off x="877842" y="3801966"/>
        <a:ext cx="5486381" cy="760036"/>
      </dsp:txXfrm>
    </dsp:sp>
    <dsp:sp modelId="{9F190B2D-F25E-4B6A-8DDD-DA588087D2CE}">
      <dsp:nvSpPr>
        <dsp:cNvPr id="0" name=""/>
        <dsp:cNvSpPr/>
      </dsp:nvSpPr>
      <dsp:spPr>
        <a:xfrm>
          <a:off x="0" y="4752011"/>
          <a:ext cx="6364224" cy="7600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6B8D95-028E-4AEE-B8EF-31244C548964}">
      <dsp:nvSpPr>
        <dsp:cNvPr id="0" name=""/>
        <dsp:cNvSpPr/>
      </dsp:nvSpPr>
      <dsp:spPr>
        <a:xfrm>
          <a:off x="229911" y="4923020"/>
          <a:ext cx="418020" cy="4180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0C419A-AAE1-4709-A4F4-99BFBEFF17DC}">
      <dsp:nvSpPr>
        <dsp:cNvPr id="0" name=""/>
        <dsp:cNvSpPr/>
      </dsp:nvSpPr>
      <dsp:spPr>
        <a:xfrm>
          <a:off x="877842" y="4752011"/>
          <a:ext cx="5486381"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00100">
            <a:lnSpc>
              <a:spcPct val="90000"/>
            </a:lnSpc>
            <a:spcBef>
              <a:spcPct val="0"/>
            </a:spcBef>
            <a:spcAft>
              <a:spcPct val="35000"/>
            </a:spcAft>
            <a:buNone/>
          </a:pPr>
          <a:r>
            <a:rPr lang="en-GB" sz="1800" kern="1200"/>
            <a:t>•Legal: Compliance with food safety and labelling regulations (Johnson, Scholes and Whittington, 2020).</a:t>
          </a:r>
          <a:endParaRPr lang="en-US" sz="1800" kern="1200"/>
        </a:p>
      </dsp:txBody>
      <dsp:txXfrm>
        <a:off x="877842" y="4752011"/>
        <a:ext cx="5486381" cy="7600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F26001-841B-4779-88CD-927760B7214E}">
      <dsp:nvSpPr>
        <dsp:cNvPr id="0" name=""/>
        <dsp:cNvSpPr/>
      </dsp:nvSpPr>
      <dsp:spPr>
        <a:xfrm>
          <a:off x="0" y="486458"/>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marketing strategy is structured around the 4Ps framework:	</a:t>
          </a:r>
          <a:endParaRPr lang="en-US" sz="1600" kern="1200"/>
        </a:p>
      </dsp:txBody>
      <dsp:txXfrm>
        <a:off x="31185" y="517643"/>
        <a:ext cx="10453230" cy="576450"/>
      </dsp:txXfrm>
    </dsp:sp>
    <dsp:sp modelId="{34AE594B-C667-4030-B3D9-BF5E54D380CB}">
      <dsp:nvSpPr>
        <dsp:cNvPr id="0" name=""/>
        <dsp:cNvSpPr/>
      </dsp:nvSpPr>
      <dsp:spPr>
        <a:xfrm>
          <a:off x="0" y="1171358"/>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	Product: Organic, preservative-free food items.	</a:t>
          </a:r>
          <a:endParaRPr lang="en-US" sz="1600" kern="1200"/>
        </a:p>
      </dsp:txBody>
      <dsp:txXfrm>
        <a:off x="31185" y="1202543"/>
        <a:ext cx="10453230" cy="576450"/>
      </dsp:txXfrm>
    </dsp:sp>
    <dsp:sp modelId="{B8CDC9C6-152A-4A0B-8499-774F0DE46B64}">
      <dsp:nvSpPr>
        <dsp:cNvPr id="0" name=""/>
        <dsp:cNvSpPr/>
      </dsp:nvSpPr>
      <dsp:spPr>
        <a:xfrm>
          <a:off x="0" y="18562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	Price: Value-based pricing reflecting quality and health benefits.	</a:t>
          </a:r>
          <a:endParaRPr lang="en-US" sz="1600" kern="1200"/>
        </a:p>
      </dsp:txBody>
      <dsp:txXfrm>
        <a:off x="31185" y="1887444"/>
        <a:ext cx="10453230" cy="576450"/>
      </dsp:txXfrm>
    </dsp:sp>
    <dsp:sp modelId="{29E73D6F-077C-4F1A-B97B-F4159FA7B833}">
      <dsp:nvSpPr>
        <dsp:cNvPr id="0" name=""/>
        <dsp:cNvSpPr/>
      </dsp:nvSpPr>
      <dsp:spPr>
        <a:xfrm>
          <a:off x="0" y="25411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	Place: Direct-to-consumer channels, including online platforms.	</a:t>
          </a:r>
          <a:endParaRPr lang="en-US" sz="1600" kern="1200"/>
        </a:p>
      </dsp:txBody>
      <dsp:txXfrm>
        <a:off x="31185" y="2572344"/>
        <a:ext cx="10453230" cy="576450"/>
      </dsp:txXfrm>
    </dsp:sp>
    <dsp:sp modelId="{C614D511-CD0A-456C-A7FD-F90068727A5F}">
      <dsp:nvSpPr>
        <dsp:cNvPr id="0" name=""/>
        <dsp:cNvSpPr/>
      </dsp:nvSpPr>
      <dsp:spPr>
        <a:xfrm>
          <a:off x="0" y="3226059"/>
          <a:ext cx="10515600"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	Promotion: Digital marketing through social media and word-of-mouth strategies.The 4Ps model provides a structured approach to delivering customer value and achieving market penetration (Kotler &amp; Keller, 2016).</a:t>
          </a:r>
          <a:endParaRPr lang="en-US" sz="1600" kern="1200"/>
        </a:p>
      </dsp:txBody>
      <dsp:txXfrm>
        <a:off x="31185" y="3257244"/>
        <a:ext cx="10453230" cy="5764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E88A6-3644-4EF3-BCFE-72DD67B90935}">
      <dsp:nvSpPr>
        <dsp:cNvPr id="0" name=""/>
        <dsp:cNvSpPr/>
      </dsp:nvSpPr>
      <dsp:spPr>
        <a:xfrm>
          <a:off x="0" y="2655"/>
          <a:ext cx="10515600" cy="3565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991F0B-A9E3-4BE0-9F35-9064BC356296}">
      <dsp:nvSpPr>
        <dsp:cNvPr id="0" name=""/>
        <dsp:cNvSpPr/>
      </dsp:nvSpPr>
      <dsp:spPr>
        <a:xfrm>
          <a:off x="107870" y="82889"/>
          <a:ext cx="196320" cy="1961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8A2B5F-75E1-4898-8861-09CED539FA4C}">
      <dsp:nvSpPr>
        <dsp:cNvPr id="0" name=""/>
        <dsp:cNvSpPr/>
      </dsp:nvSpPr>
      <dsp:spPr>
        <a:xfrm>
          <a:off x="412061" y="2655"/>
          <a:ext cx="10054247" cy="445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175" tIns="47175" rIns="47175" bIns="47175" numCol="1" spcCol="1270" anchor="ctr" anchorCtr="0">
          <a:noAutofit/>
        </a:bodyPr>
        <a:lstStyle/>
        <a:p>
          <a:pPr marL="0" lvl="0" indent="0" algn="l" defTabSz="622300">
            <a:lnSpc>
              <a:spcPct val="100000"/>
            </a:lnSpc>
            <a:spcBef>
              <a:spcPct val="0"/>
            </a:spcBef>
            <a:spcAft>
              <a:spcPct val="35000"/>
            </a:spcAft>
            <a:buNone/>
          </a:pPr>
          <a:r>
            <a:rPr lang="en-GB" sz="1400" kern="1200"/>
            <a:t>Armstrong, G., Kotler, P., Harker, M. and Brennan, R. (2020) Marketing: An Introduction. 4th European edn. Harlow: Pearson.</a:t>
          </a:r>
          <a:endParaRPr lang="en-US" sz="1400" kern="1200"/>
        </a:p>
      </dsp:txBody>
      <dsp:txXfrm>
        <a:off x="412061" y="2655"/>
        <a:ext cx="10054247" cy="445746"/>
      </dsp:txXfrm>
    </dsp:sp>
    <dsp:sp modelId="{2946D0B5-8288-4B6D-BCA1-615150BB155E}">
      <dsp:nvSpPr>
        <dsp:cNvPr id="0" name=""/>
        <dsp:cNvSpPr/>
      </dsp:nvSpPr>
      <dsp:spPr>
        <a:xfrm>
          <a:off x="0" y="559838"/>
          <a:ext cx="10515600" cy="3565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9E3936-6AFE-44FC-BD82-CCD8F3025520}">
      <dsp:nvSpPr>
        <dsp:cNvPr id="0" name=""/>
        <dsp:cNvSpPr/>
      </dsp:nvSpPr>
      <dsp:spPr>
        <a:xfrm>
          <a:off x="107870" y="640072"/>
          <a:ext cx="196320" cy="1961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C8552C-C1C9-4BBE-B985-0214A31AB929}">
      <dsp:nvSpPr>
        <dsp:cNvPr id="0" name=""/>
        <dsp:cNvSpPr/>
      </dsp:nvSpPr>
      <dsp:spPr>
        <a:xfrm>
          <a:off x="412061" y="559838"/>
          <a:ext cx="10054247" cy="445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175" tIns="47175" rIns="47175" bIns="47175" numCol="1" spcCol="1270" anchor="ctr" anchorCtr="0">
          <a:noAutofit/>
        </a:bodyPr>
        <a:lstStyle/>
        <a:p>
          <a:pPr marL="0" lvl="0" indent="0" algn="l" defTabSz="622300">
            <a:lnSpc>
              <a:spcPct val="100000"/>
            </a:lnSpc>
            <a:spcBef>
              <a:spcPct val="0"/>
            </a:spcBef>
            <a:spcAft>
              <a:spcPct val="35000"/>
            </a:spcAft>
            <a:buNone/>
          </a:pPr>
          <a:r>
            <a:rPr lang="en-GB" sz="1400" kern="1200"/>
            <a:t>Burns, P. (2016) Entrepreneurship and Small Business: Start-up, Growth and Maturity. 4th edn. London: Palgrave Macmillan.</a:t>
          </a:r>
          <a:endParaRPr lang="en-US" sz="1400" kern="1200"/>
        </a:p>
      </dsp:txBody>
      <dsp:txXfrm>
        <a:off x="412061" y="559838"/>
        <a:ext cx="10054247" cy="445746"/>
      </dsp:txXfrm>
    </dsp:sp>
    <dsp:sp modelId="{F7B86451-574A-4E29-8F1C-65CEF77D6687}">
      <dsp:nvSpPr>
        <dsp:cNvPr id="0" name=""/>
        <dsp:cNvSpPr/>
      </dsp:nvSpPr>
      <dsp:spPr>
        <a:xfrm>
          <a:off x="0" y="1117021"/>
          <a:ext cx="10515600" cy="3565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2F4DB4-B7B3-46D1-B98F-549869925AEC}">
      <dsp:nvSpPr>
        <dsp:cNvPr id="0" name=""/>
        <dsp:cNvSpPr/>
      </dsp:nvSpPr>
      <dsp:spPr>
        <a:xfrm>
          <a:off x="107870" y="1197255"/>
          <a:ext cx="196320" cy="1961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5DA603-9864-400B-A8AB-0EAE7A60CDF6}">
      <dsp:nvSpPr>
        <dsp:cNvPr id="0" name=""/>
        <dsp:cNvSpPr/>
      </dsp:nvSpPr>
      <dsp:spPr>
        <a:xfrm>
          <a:off x="412061" y="1117021"/>
          <a:ext cx="10054247" cy="445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175" tIns="47175" rIns="47175" bIns="47175" numCol="1" spcCol="1270" anchor="ctr" anchorCtr="0">
          <a:noAutofit/>
        </a:bodyPr>
        <a:lstStyle/>
        <a:p>
          <a:pPr marL="0" lvl="0" indent="0" algn="l" defTabSz="622300">
            <a:lnSpc>
              <a:spcPct val="100000"/>
            </a:lnSpc>
            <a:spcBef>
              <a:spcPct val="0"/>
            </a:spcBef>
            <a:spcAft>
              <a:spcPct val="35000"/>
            </a:spcAft>
            <a:buNone/>
          </a:pPr>
          <a:r>
            <a:rPr lang="en-GB" sz="1400" kern="1200"/>
            <a:t>FAO (2020) The State of Food and Agriculture 2020: Overcoming Water Challenges in Agriculture. Rome: Food and Agriculture Organization of the United Nations.</a:t>
          </a:r>
          <a:endParaRPr lang="en-US" sz="1400" kern="1200"/>
        </a:p>
      </dsp:txBody>
      <dsp:txXfrm>
        <a:off x="412061" y="1117021"/>
        <a:ext cx="10054247" cy="445746"/>
      </dsp:txXfrm>
    </dsp:sp>
    <dsp:sp modelId="{1CD88EC3-702F-4135-8805-531AFEC54DAE}">
      <dsp:nvSpPr>
        <dsp:cNvPr id="0" name=""/>
        <dsp:cNvSpPr/>
      </dsp:nvSpPr>
      <dsp:spPr>
        <a:xfrm>
          <a:off x="0" y="1674204"/>
          <a:ext cx="10515600" cy="3565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B9AFC9-6E68-4B1F-A7C4-27578CCDAD91}">
      <dsp:nvSpPr>
        <dsp:cNvPr id="0" name=""/>
        <dsp:cNvSpPr/>
      </dsp:nvSpPr>
      <dsp:spPr>
        <a:xfrm>
          <a:off x="107870" y="1754438"/>
          <a:ext cx="196320" cy="1961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4372B1-7E07-494C-8173-59F143813D44}">
      <dsp:nvSpPr>
        <dsp:cNvPr id="0" name=""/>
        <dsp:cNvSpPr/>
      </dsp:nvSpPr>
      <dsp:spPr>
        <a:xfrm>
          <a:off x="412061" y="1674204"/>
          <a:ext cx="10054247" cy="445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175" tIns="47175" rIns="47175" bIns="47175" numCol="1" spcCol="1270" anchor="ctr" anchorCtr="0">
          <a:noAutofit/>
        </a:bodyPr>
        <a:lstStyle/>
        <a:p>
          <a:pPr marL="0" lvl="0" indent="0" algn="l" defTabSz="622300">
            <a:lnSpc>
              <a:spcPct val="100000"/>
            </a:lnSpc>
            <a:spcBef>
              <a:spcPct val="0"/>
            </a:spcBef>
            <a:spcAft>
              <a:spcPct val="35000"/>
            </a:spcAft>
            <a:buNone/>
          </a:pPr>
          <a:r>
            <a:rPr lang="en-GB" sz="1400" kern="1200"/>
            <a:t>Gov.uk (2023) Set up as a sole trader. Available at: https://www.gov.uk/set-up-sole-trader </a:t>
          </a:r>
          <a:endParaRPr lang="en-US" sz="1400" kern="1200"/>
        </a:p>
      </dsp:txBody>
      <dsp:txXfrm>
        <a:off x="412061" y="1674204"/>
        <a:ext cx="10054247" cy="445746"/>
      </dsp:txXfrm>
    </dsp:sp>
    <dsp:sp modelId="{C9803663-8B24-4AEB-8A1A-BE726F61E9EC}">
      <dsp:nvSpPr>
        <dsp:cNvPr id="0" name=""/>
        <dsp:cNvSpPr/>
      </dsp:nvSpPr>
      <dsp:spPr>
        <a:xfrm>
          <a:off x="0" y="2231387"/>
          <a:ext cx="10515600" cy="3565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8281E0-383E-4CFD-9FF5-A2E8D2DB54F7}">
      <dsp:nvSpPr>
        <dsp:cNvPr id="0" name=""/>
        <dsp:cNvSpPr/>
      </dsp:nvSpPr>
      <dsp:spPr>
        <a:xfrm>
          <a:off x="107870" y="2311621"/>
          <a:ext cx="196320" cy="1961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1A7290-CED7-4840-82E9-3688E86E2EDC}">
      <dsp:nvSpPr>
        <dsp:cNvPr id="0" name=""/>
        <dsp:cNvSpPr/>
      </dsp:nvSpPr>
      <dsp:spPr>
        <a:xfrm>
          <a:off x="412061" y="2231387"/>
          <a:ext cx="10054247" cy="445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175" tIns="47175" rIns="47175" bIns="47175" numCol="1" spcCol="1270" anchor="ctr" anchorCtr="0">
          <a:noAutofit/>
        </a:bodyPr>
        <a:lstStyle/>
        <a:p>
          <a:pPr marL="0" lvl="0" indent="0" algn="l" defTabSz="622300">
            <a:lnSpc>
              <a:spcPct val="100000"/>
            </a:lnSpc>
            <a:spcBef>
              <a:spcPct val="0"/>
            </a:spcBef>
            <a:spcAft>
              <a:spcPct val="35000"/>
            </a:spcAft>
            <a:buNone/>
          </a:pPr>
          <a:r>
            <a:rPr lang="en-GB" sz="1400" kern="1200"/>
            <a:t>Johnson, G., Scholes, K. and Whittington, R. (2020) Exploring Strategy: Text and Cases. 12th edn. Harlow: Pearson.</a:t>
          </a:r>
          <a:endParaRPr lang="en-US" sz="1400" kern="1200"/>
        </a:p>
      </dsp:txBody>
      <dsp:txXfrm>
        <a:off x="412061" y="2231387"/>
        <a:ext cx="10054247" cy="445746"/>
      </dsp:txXfrm>
    </dsp:sp>
    <dsp:sp modelId="{476BB669-CD17-4966-8947-12E28309E60D}">
      <dsp:nvSpPr>
        <dsp:cNvPr id="0" name=""/>
        <dsp:cNvSpPr/>
      </dsp:nvSpPr>
      <dsp:spPr>
        <a:xfrm>
          <a:off x="0" y="2788570"/>
          <a:ext cx="10515600" cy="3565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446A14-B6E3-4A6B-96C6-35CE17729514}">
      <dsp:nvSpPr>
        <dsp:cNvPr id="0" name=""/>
        <dsp:cNvSpPr/>
      </dsp:nvSpPr>
      <dsp:spPr>
        <a:xfrm>
          <a:off x="107870" y="2868804"/>
          <a:ext cx="196320" cy="1961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CAE8DB-5ABA-4344-8E50-DF9CBEF59890}">
      <dsp:nvSpPr>
        <dsp:cNvPr id="0" name=""/>
        <dsp:cNvSpPr/>
      </dsp:nvSpPr>
      <dsp:spPr>
        <a:xfrm>
          <a:off x="412061" y="2788570"/>
          <a:ext cx="10054247" cy="445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175" tIns="47175" rIns="47175" bIns="47175" numCol="1" spcCol="1270" anchor="ctr" anchorCtr="0">
          <a:noAutofit/>
        </a:bodyPr>
        <a:lstStyle/>
        <a:p>
          <a:pPr marL="0" lvl="0" indent="0" algn="l" defTabSz="622300">
            <a:lnSpc>
              <a:spcPct val="100000"/>
            </a:lnSpc>
            <a:spcBef>
              <a:spcPct val="0"/>
            </a:spcBef>
            <a:spcAft>
              <a:spcPct val="35000"/>
            </a:spcAft>
            <a:buNone/>
          </a:pPr>
          <a:r>
            <a:rPr lang="en-GB" sz="1400" kern="1200"/>
            <a:t>Kotler, P. and Keller, K.L. (2016) Marketing Management. 15th edn. Harlow: Pearson.</a:t>
          </a:r>
          <a:endParaRPr lang="en-US" sz="1400" kern="1200"/>
        </a:p>
      </dsp:txBody>
      <dsp:txXfrm>
        <a:off x="412061" y="2788570"/>
        <a:ext cx="10054247" cy="445746"/>
      </dsp:txXfrm>
    </dsp:sp>
    <dsp:sp modelId="{53C62897-785D-44F7-B839-C4F49BAD63EE}">
      <dsp:nvSpPr>
        <dsp:cNvPr id="0" name=""/>
        <dsp:cNvSpPr/>
      </dsp:nvSpPr>
      <dsp:spPr>
        <a:xfrm>
          <a:off x="0" y="3345753"/>
          <a:ext cx="10515600" cy="3565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200FD6-91D4-4147-8F43-1E04410F27F7}">
      <dsp:nvSpPr>
        <dsp:cNvPr id="0" name=""/>
        <dsp:cNvSpPr/>
      </dsp:nvSpPr>
      <dsp:spPr>
        <a:xfrm>
          <a:off x="107870" y="3425987"/>
          <a:ext cx="196320" cy="1961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DA12C0-F771-469E-A9FE-BCD5E5910ACD}">
      <dsp:nvSpPr>
        <dsp:cNvPr id="0" name=""/>
        <dsp:cNvSpPr/>
      </dsp:nvSpPr>
      <dsp:spPr>
        <a:xfrm>
          <a:off x="412061" y="3345753"/>
          <a:ext cx="10054247" cy="445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175" tIns="47175" rIns="47175" bIns="47175" numCol="1" spcCol="1270" anchor="ctr" anchorCtr="0">
          <a:noAutofit/>
        </a:bodyPr>
        <a:lstStyle/>
        <a:p>
          <a:pPr marL="0" lvl="0" indent="0" algn="l" defTabSz="622300">
            <a:lnSpc>
              <a:spcPct val="100000"/>
            </a:lnSpc>
            <a:spcBef>
              <a:spcPct val="0"/>
            </a:spcBef>
            <a:spcAft>
              <a:spcPct val="35000"/>
            </a:spcAft>
            <a:buNone/>
          </a:pPr>
          <a:r>
            <a:rPr lang="en-GB" sz="1400" kern="1200"/>
            <a:t>Magnusson, M.K., Arvola, A., Hursti, U.K.K., Åberg, L. and Sjödén, P.O. (2017) ‘Choice of organic foods is related to perceived consequences for human health and to environmentally friendly behaviour’, Appetite, 40(2), pp. 109–117.</a:t>
          </a:r>
          <a:endParaRPr lang="en-US" sz="1400" kern="1200"/>
        </a:p>
      </dsp:txBody>
      <dsp:txXfrm>
        <a:off x="412061" y="3345753"/>
        <a:ext cx="10054247" cy="445746"/>
      </dsp:txXfrm>
    </dsp:sp>
    <dsp:sp modelId="{C4CFE57C-8103-436F-B805-CE4801AECBC0}">
      <dsp:nvSpPr>
        <dsp:cNvPr id="0" name=""/>
        <dsp:cNvSpPr/>
      </dsp:nvSpPr>
      <dsp:spPr>
        <a:xfrm>
          <a:off x="0" y="3902936"/>
          <a:ext cx="10515600" cy="3565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C389B8-84C5-4B9F-B56C-70DA2E504EF5}">
      <dsp:nvSpPr>
        <dsp:cNvPr id="0" name=""/>
        <dsp:cNvSpPr/>
      </dsp:nvSpPr>
      <dsp:spPr>
        <a:xfrm>
          <a:off x="107870" y="3983170"/>
          <a:ext cx="196320" cy="1961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7BEEF6-530E-4C1A-843B-DA6443576C60}">
      <dsp:nvSpPr>
        <dsp:cNvPr id="0" name=""/>
        <dsp:cNvSpPr/>
      </dsp:nvSpPr>
      <dsp:spPr>
        <a:xfrm>
          <a:off x="412061" y="3902936"/>
          <a:ext cx="10054247" cy="4457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175" tIns="47175" rIns="47175" bIns="47175" numCol="1" spcCol="1270" anchor="ctr" anchorCtr="0">
          <a:noAutofit/>
        </a:bodyPr>
        <a:lstStyle/>
        <a:p>
          <a:pPr marL="0" lvl="0" indent="0" algn="l" defTabSz="622300">
            <a:lnSpc>
              <a:spcPct val="100000"/>
            </a:lnSpc>
            <a:spcBef>
              <a:spcPct val="0"/>
            </a:spcBef>
            <a:spcAft>
              <a:spcPct val="35000"/>
            </a:spcAft>
            <a:buNone/>
          </a:pPr>
          <a:r>
            <a:rPr lang="en-GB" sz="1400" kern="1200"/>
            <a:t>Porter, M.E. (2008) ‘The five competitive forces that shape strategy’, Harvard Business Review, 86(1), pp. 78–93.</a:t>
          </a:r>
          <a:endParaRPr lang="en-US" sz="1400" kern="1200"/>
        </a:p>
      </dsp:txBody>
      <dsp:txXfrm>
        <a:off x="412061" y="3902936"/>
        <a:ext cx="10054247" cy="44574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F3ADF-680C-20E9-B9D6-077A78ACC15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12465B9-644F-D7B2-2B67-2215B2878E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BB3F197-7151-4037-B4CA-1DA862AD94D2}"/>
              </a:ext>
            </a:extLst>
          </p:cNvPr>
          <p:cNvSpPr>
            <a:spLocks noGrp="1"/>
          </p:cNvSpPr>
          <p:nvPr>
            <p:ph type="dt" sz="half" idx="10"/>
          </p:nvPr>
        </p:nvSpPr>
        <p:spPr/>
        <p:txBody>
          <a:bodyPr/>
          <a:lstStyle/>
          <a:p>
            <a:fld id="{3F7C32C2-FE7A-4FCF-8D03-3FA79DA53F3E}" type="datetimeFigureOut">
              <a:rPr lang="en-GB" smtClean="0"/>
              <a:t>15/03/2026</a:t>
            </a:fld>
            <a:endParaRPr lang="en-GB"/>
          </a:p>
        </p:txBody>
      </p:sp>
      <p:sp>
        <p:nvSpPr>
          <p:cNvPr id="5" name="Footer Placeholder 4">
            <a:extLst>
              <a:ext uri="{FF2B5EF4-FFF2-40B4-BE49-F238E27FC236}">
                <a16:creationId xmlns:a16="http://schemas.microsoft.com/office/drawing/2014/main" id="{821A5614-B19C-0201-388D-349DBE08EA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8C0FC1-12E3-1010-05BD-E7F62BAAEC9C}"/>
              </a:ext>
            </a:extLst>
          </p:cNvPr>
          <p:cNvSpPr>
            <a:spLocks noGrp="1"/>
          </p:cNvSpPr>
          <p:nvPr>
            <p:ph type="sldNum" sz="quarter" idx="12"/>
          </p:nvPr>
        </p:nvSpPr>
        <p:spPr/>
        <p:txBody>
          <a:bodyPr/>
          <a:lstStyle/>
          <a:p>
            <a:fld id="{E3491281-3B3F-485F-B7B2-2F1DC83B7A8E}" type="slidenum">
              <a:rPr lang="en-GB" smtClean="0"/>
              <a:t>‹#›</a:t>
            </a:fld>
            <a:endParaRPr lang="en-GB"/>
          </a:p>
        </p:txBody>
      </p:sp>
    </p:spTree>
    <p:extLst>
      <p:ext uri="{BB962C8B-B14F-4D97-AF65-F5344CB8AC3E}">
        <p14:creationId xmlns:p14="http://schemas.microsoft.com/office/powerpoint/2010/main" val="1808140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9378-F581-298E-4ABA-59C0A45FEFA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18668DD-B3E7-B2CC-D688-3A1D1FF4BCC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2668EFA-230B-9C12-DAE7-FDE30CE247A8}"/>
              </a:ext>
            </a:extLst>
          </p:cNvPr>
          <p:cNvSpPr>
            <a:spLocks noGrp="1"/>
          </p:cNvSpPr>
          <p:nvPr>
            <p:ph type="dt" sz="half" idx="10"/>
          </p:nvPr>
        </p:nvSpPr>
        <p:spPr/>
        <p:txBody>
          <a:bodyPr/>
          <a:lstStyle/>
          <a:p>
            <a:fld id="{3F7C32C2-FE7A-4FCF-8D03-3FA79DA53F3E}" type="datetimeFigureOut">
              <a:rPr lang="en-GB" smtClean="0"/>
              <a:t>15/03/2026</a:t>
            </a:fld>
            <a:endParaRPr lang="en-GB"/>
          </a:p>
        </p:txBody>
      </p:sp>
      <p:sp>
        <p:nvSpPr>
          <p:cNvPr id="5" name="Footer Placeholder 4">
            <a:extLst>
              <a:ext uri="{FF2B5EF4-FFF2-40B4-BE49-F238E27FC236}">
                <a16:creationId xmlns:a16="http://schemas.microsoft.com/office/drawing/2014/main" id="{42076C91-83A1-1448-9A85-8E110B83F6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00D0FA-F10C-AB1A-95C9-D333E95A99B0}"/>
              </a:ext>
            </a:extLst>
          </p:cNvPr>
          <p:cNvSpPr>
            <a:spLocks noGrp="1"/>
          </p:cNvSpPr>
          <p:nvPr>
            <p:ph type="sldNum" sz="quarter" idx="12"/>
          </p:nvPr>
        </p:nvSpPr>
        <p:spPr/>
        <p:txBody>
          <a:bodyPr/>
          <a:lstStyle/>
          <a:p>
            <a:fld id="{E3491281-3B3F-485F-B7B2-2F1DC83B7A8E}" type="slidenum">
              <a:rPr lang="en-GB" smtClean="0"/>
              <a:t>‹#›</a:t>
            </a:fld>
            <a:endParaRPr lang="en-GB"/>
          </a:p>
        </p:txBody>
      </p:sp>
    </p:spTree>
    <p:extLst>
      <p:ext uri="{BB962C8B-B14F-4D97-AF65-F5344CB8AC3E}">
        <p14:creationId xmlns:p14="http://schemas.microsoft.com/office/powerpoint/2010/main" val="32769348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AAA8E-14B9-3A1F-721A-E2634173B7E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5383DAD-4A9E-9563-47E2-48C924BA67E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8A3B652-AA04-ACA0-DB26-36A05227E3CF}"/>
              </a:ext>
            </a:extLst>
          </p:cNvPr>
          <p:cNvSpPr>
            <a:spLocks noGrp="1"/>
          </p:cNvSpPr>
          <p:nvPr>
            <p:ph type="dt" sz="half" idx="10"/>
          </p:nvPr>
        </p:nvSpPr>
        <p:spPr/>
        <p:txBody>
          <a:bodyPr/>
          <a:lstStyle/>
          <a:p>
            <a:fld id="{3F7C32C2-FE7A-4FCF-8D03-3FA79DA53F3E}" type="datetimeFigureOut">
              <a:rPr lang="en-GB" smtClean="0"/>
              <a:t>15/03/2026</a:t>
            </a:fld>
            <a:endParaRPr lang="en-GB"/>
          </a:p>
        </p:txBody>
      </p:sp>
      <p:sp>
        <p:nvSpPr>
          <p:cNvPr id="5" name="Footer Placeholder 4">
            <a:extLst>
              <a:ext uri="{FF2B5EF4-FFF2-40B4-BE49-F238E27FC236}">
                <a16:creationId xmlns:a16="http://schemas.microsoft.com/office/drawing/2014/main" id="{737DEFDE-1C92-086A-1120-E66FD8A22E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9403B8-C198-6647-B115-ECBBE1E091F5}"/>
              </a:ext>
            </a:extLst>
          </p:cNvPr>
          <p:cNvSpPr>
            <a:spLocks noGrp="1"/>
          </p:cNvSpPr>
          <p:nvPr>
            <p:ph type="sldNum" sz="quarter" idx="12"/>
          </p:nvPr>
        </p:nvSpPr>
        <p:spPr/>
        <p:txBody>
          <a:bodyPr/>
          <a:lstStyle/>
          <a:p>
            <a:fld id="{E3491281-3B3F-485F-B7B2-2F1DC83B7A8E}" type="slidenum">
              <a:rPr lang="en-GB" smtClean="0"/>
              <a:t>‹#›</a:t>
            </a:fld>
            <a:endParaRPr lang="en-GB"/>
          </a:p>
        </p:txBody>
      </p:sp>
    </p:spTree>
    <p:extLst>
      <p:ext uri="{BB962C8B-B14F-4D97-AF65-F5344CB8AC3E}">
        <p14:creationId xmlns:p14="http://schemas.microsoft.com/office/powerpoint/2010/main" val="1413170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836F7-D51C-90E3-3578-8B8DCDE1C2D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86146AB-5861-17E6-BF82-1A815C2C482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213B772-42B8-B10F-B3E5-7830542F1F2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F524CD1-E9EC-4FAE-246C-E5A3FF1B4ECF}"/>
              </a:ext>
            </a:extLst>
          </p:cNvPr>
          <p:cNvSpPr>
            <a:spLocks noGrp="1"/>
          </p:cNvSpPr>
          <p:nvPr>
            <p:ph type="dt" sz="half" idx="10"/>
          </p:nvPr>
        </p:nvSpPr>
        <p:spPr/>
        <p:txBody>
          <a:bodyPr/>
          <a:lstStyle/>
          <a:p>
            <a:fld id="{3F7C32C2-FE7A-4FCF-8D03-3FA79DA53F3E}" type="datetimeFigureOut">
              <a:rPr lang="en-GB" smtClean="0"/>
              <a:t>15/03/2026</a:t>
            </a:fld>
            <a:endParaRPr lang="en-GB"/>
          </a:p>
        </p:txBody>
      </p:sp>
      <p:sp>
        <p:nvSpPr>
          <p:cNvPr id="6" name="Footer Placeholder 5">
            <a:extLst>
              <a:ext uri="{FF2B5EF4-FFF2-40B4-BE49-F238E27FC236}">
                <a16:creationId xmlns:a16="http://schemas.microsoft.com/office/drawing/2014/main" id="{DECF49C8-B253-EC75-EA31-57892C359B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5E4DD5-99AF-B2FE-538C-9A1707ABFECE}"/>
              </a:ext>
            </a:extLst>
          </p:cNvPr>
          <p:cNvSpPr>
            <a:spLocks noGrp="1"/>
          </p:cNvSpPr>
          <p:nvPr>
            <p:ph type="sldNum" sz="quarter" idx="12"/>
          </p:nvPr>
        </p:nvSpPr>
        <p:spPr/>
        <p:txBody>
          <a:bodyPr/>
          <a:lstStyle/>
          <a:p>
            <a:fld id="{E3491281-3B3F-485F-B7B2-2F1DC83B7A8E}" type="slidenum">
              <a:rPr lang="en-GB" smtClean="0"/>
              <a:t>‹#›</a:t>
            </a:fld>
            <a:endParaRPr lang="en-GB"/>
          </a:p>
        </p:txBody>
      </p:sp>
    </p:spTree>
    <p:extLst>
      <p:ext uri="{BB962C8B-B14F-4D97-AF65-F5344CB8AC3E}">
        <p14:creationId xmlns:p14="http://schemas.microsoft.com/office/powerpoint/2010/main" val="1300471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E9E9F-147C-B350-E7FD-F3963596053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A46F729-38E1-B4B9-8435-888E85FA3F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767ECAB-AF6B-31B2-F60F-9B33D055095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3A7C83B-6935-3D06-C699-D7E2B5B000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A928382-69C0-0309-BA75-53C51129D7D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A2FA1F4-0D34-22C2-AD9E-08AFB8281194}"/>
              </a:ext>
            </a:extLst>
          </p:cNvPr>
          <p:cNvSpPr>
            <a:spLocks noGrp="1"/>
          </p:cNvSpPr>
          <p:nvPr>
            <p:ph type="dt" sz="half" idx="10"/>
          </p:nvPr>
        </p:nvSpPr>
        <p:spPr/>
        <p:txBody>
          <a:bodyPr/>
          <a:lstStyle/>
          <a:p>
            <a:fld id="{3F7C32C2-FE7A-4FCF-8D03-3FA79DA53F3E}" type="datetimeFigureOut">
              <a:rPr lang="en-GB" smtClean="0"/>
              <a:t>15/03/2026</a:t>
            </a:fld>
            <a:endParaRPr lang="en-GB"/>
          </a:p>
        </p:txBody>
      </p:sp>
      <p:sp>
        <p:nvSpPr>
          <p:cNvPr id="8" name="Footer Placeholder 7">
            <a:extLst>
              <a:ext uri="{FF2B5EF4-FFF2-40B4-BE49-F238E27FC236}">
                <a16:creationId xmlns:a16="http://schemas.microsoft.com/office/drawing/2014/main" id="{CE4F936F-2442-F578-83AC-306390ACC28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D73B295-D06E-1AE1-081D-8275EFE7A4A8}"/>
              </a:ext>
            </a:extLst>
          </p:cNvPr>
          <p:cNvSpPr>
            <a:spLocks noGrp="1"/>
          </p:cNvSpPr>
          <p:nvPr>
            <p:ph type="sldNum" sz="quarter" idx="12"/>
          </p:nvPr>
        </p:nvSpPr>
        <p:spPr/>
        <p:txBody>
          <a:bodyPr/>
          <a:lstStyle/>
          <a:p>
            <a:fld id="{E3491281-3B3F-485F-B7B2-2F1DC83B7A8E}" type="slidenum">
              <a:rPr lang="en-GB" smtClean="0"/>
              <a:t>‹#›</a:t>
            </a:fld>
            <a:endParaRPr lang="en-GB"/>
          </a:p>
        </p:txBody>
      </p:sp>
    </p:spTree>
    <p:extLst>
      <p:ext uri="{BB962C8B-B14F-4D97-AF65-F5344CB8AC3E}">
        <p14:creationId xmlns:p14="http://schemas.microsoft.com/office/powerpoint/2010/main" val="2918765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8271F-9026-087F-A7F5-51FF202872C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A54D46F-DD28-961C-7E0C-56EF2F97DC37}"/>
              </a:ext>
            </a:extLst>
          </p:cNvPr>
          <p:cNvSpPr>
            <a:spLocks noGrp="1"/>
          </p:cNvSpPr>
          <p:nvPr>
            <p:ph type="dt" sz="half" idx="10"/>
          </p:nvPr>
        </p:nvSpPr>
        <p:spPr/>
        <p:txBody>
          <a:bodyPr/>
          <a:lstStyle/>
          <a:p>
            <a:fld id="{3F7C32C2-FE7A-4FCF-8D03-3FA79DA53F3E}" type="datetimeFigureOut">
              <a:rPr lang="en-GB" smtClean="0"/>
              <a:t>15/03/2026</a:t>
            </a:fld>
            <a:endParaRPr lang="en-GB"/>
          </a:p>
        </p:txBody>
      </p:sp>
      <p:sp>
        <p:nvSpPr>
          <p:cNvPr id="4" name="Footer Placeholder 3">
            <a:extLst>
              <a:ext uri="{FF2B5EF4-FFF2-40B4-BE49-F238E27FC236}">
                <a16:creationId xmlns:a16="http://schemas.microsoft.com/office/drawing/2014/main" id="{9A63E567-6BD8-4CD1-F91E-92937C6F571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B48563-5217-8D45-9596-6A8113420383}"/>
              </a:ext>
            </a:extLst>
          </p:cNvPr>
          <p:cNvSpPr>
            <a:spLocks noGrp="1"/>
          </p:cNvSpPr>
          <p:nvPr>
            <p:ph type="sldNum" sz="quarter" idx="12"/>
          </p:nvPr>
        </p:nvSpPr>
        <p:spPr/>
        <p:txBody>
          <a:bodyPr/>
          <a:lstStyle/>
          <a:p>
            <a:fld id="{E3491281-3B3F-485F-B7B2-2F1DC83B7A8E}" type="slidenum">
              <a:rPr lang="en-GB" smtClean="0"/>
              <a:t>‹#›</a:t>
            </a:fld>
            <a:endParaRPr lang="en-GB"/>
          </a:p>
        </p:txBody>
      </p:sp>
    </p:spTree>
    <p:extLst>
      <p:ext uri="{BB962C8B-B14F-4D97-AF65-F5344CB8AC3E}">
        <p14:creationId xmlns:p14="http://schemas.microsoft.com/office/powerpoint/2010/main" val="1660894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69E43E-F000-8E9B-4C7D-1BACC2E3C560}"/>
              </a:ext>
            </a:extLst>
          </p:cNvPr>
          <p:cNvSpPr>
            <a:spLocks noGrp="1"/>
          </p:cNvSpPr>
          <p:nvPr>
            <p:ph type="dt" sz="half" idx="10"/>
          </p:nvPr>
        </p:nvSpPr>
        <p:spPr/>
        <p:txBody>
          <a:bodyPr/>
          <a:lstStyle/>
          <a:p>
            <a:fld id="{3F7C32C2-FE7A-4FCF-8D03-3FA79DA53F3E}" type="datetimeFigureOut">
              <a:rPr lang="en-GB" smtClean="0"/>
              <a:t>15/03/2026</a:t>
            </a:fld>
            <a:endParaRPr lang="en-GB"/>
          </a:p>
        </p:txBody>
      </p:sp>
      <p:sp>
        <p:nvSpPr>
          <p:cNvPr id="3" name="Footer Placeholder 2">
            <a:extLst>
              <a:ext uri="{FF2B5EF4-FFF2-40B4-BE49-F238E27FC236}">
                <a16:creationId xmlns:a16="http://schemas.microsoft.com/office/drawing/2014/main" id="{AE55B170-145C-685E-9B71-88F6B03730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F3B83F-2B6D-6D7A-A75D-6EF36B8645FD}"/>
              </a:ext>
            </a:extLst>
          </p:cNvPr>
          <p:cNvSpPr>
            <a:spLocks noGrp="1"/>
          </p:cNvSpPr>
          <p:nvPr>
            <p:ph type="sldNum" sz="quarter" idx="12"/>
          </p:nvPr>
        </p:nvSpPr>
        <p:spPr/>
        <p:txBody>
          <a:bodyPr/>
          <a:lstStyle/>
          <a:p>
            <a:fld id="{E3491281-3B3F-485F-B7B2-2F1DC83B7A8E}" type="slidenum">
              <a:rPr lang="en-GB" smtClean="0"/>
              <a:t>‹#›</a:t>
            </a:fld>
            <a:endParaRPr lang="en-GB"/>
          </a:p>
        </p:txBody>
      </p:sp>
    </p:spTree>
    <p:extLst>
      <p:ext uri="{BB962C8B-B14F-4D97-AF65-F5344CB8AC3E}">
        <p14:creationId xmlns:p14="http://schemas.microsoft.com/office/powerpoint/2010/main" val="1827176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2A534-59B4-D39D-6EEB-9A6E69547F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E200622-FA7D-14A0-BE9A-8E881AB76B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CC5F020-7FF8-1A1A-E086-6EB2741E8E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79E51A-A259-ACC6-E8B1-E145BB3BB74A}"/>
              </a:ext>
            </a:extLst>
          </p:cNvPr>
          <p:cNvSpPr>
            <a:spLocks noGrp="1"/>
          </p:cNvSpPr>
          <p:nvPr>
            <p:ph type="dt" sz="half" idx="10"/>
          </p:nvPr>
        </p:nvSpPr>
        <p:spPr/>
        <p:txBody>
          <a:bodyPr/>
          <a:lstStyle/>
          <a:p>
            <a:fld id="{3F7C32C2-FE7A-4FCF-8D03-3FA79DA53F3E}" type="datetimeFigureOut">
              <a:rPr lang="en-GB" smtClean="0"/>
              <a:t>15/03/2026</a:t>
            </a:fld>
            <a:endParaRPr lang="en-GB"/>
          </a:p>
        </p:txBody>
      </p:sp>
      <p:sp>
        <p:nvSpPr>
          <p:cNvPr id="6" name="Footer Placeholder 5">
            <a:extLst>
              <a:ext uri="{FF2B5EF4-FFF2-40B4-BE49-F238E27FC236}">
                <a16:creationId xmlns:a16="http://schemas.microsoft.com/office/drawing/2014/main" id="{ECCB67F1-D83F-CB6F-CFE0-DA7F494C76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83C057-BC89-1D37-62B8-BAB1F3175C96}"/>
              </a:ext>
            </a:extLst>
          </p:cNvPr>
          <p:cNvSpPr>
            <a:spLocks noGrp="1"/>
          </p:cNvSpPr>
          <p:nvPr>
            <p:ph type="sldNum" sz="quarter" idx="12"/>
          </p:nvPr>
        </p:nvSpPr>
        <p:spPr/>
        <p:txBody>
          <a:bodyPr/>
          <a:lstStyle/>
          <a:p>
            <a:fld id="{E3491281-3B3F-485F-B7B2-2F1DC83B7A8E}" type="slidenum">
              <a:rPr lang="en-GB" smtClean="0"/>
              <a:t>‹#›</a:t>
            </a:fld>
            <a:endParaRPr lang="en-GB"/>
          </a:p>
        </p:txBody>
      </p:sp>
    </p:spTree>
    <p:extLst>
      <p:ext uri="{BB962C8B-B14F-4D97-AF65-F5344CB8AC3E}">
        <p14:creationId xmlns:p14="http://schemas.microsoft.com/office/powerpoint/2010/main" val="27046766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8E8B7-9D4A-9E8B-C159-16C607A0489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E820231-F78F-D044-4D7D-A8E33328D8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5CC2AF9-1542-730B-0D95-1AA5C54346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863FB0-96C9-7120-8753-3829575041B0}"/>
              </a:ext>
            </a:extLst>
          </p:cNvPr>
          <p:cNvSpPr>
            <a:spLocks noGrp="1"/>
          </p:cNvSpPr>
          <p:nvPr>
            <p:ph type="dt" sz="half" idx="10"/>
          </p:nvPr>
        </p:nvSpPr>
        <p:spPr/>
        <p:txBody>
          <a:bodyPr/>
          <a:lstStyle/>
          <a:p>
            <a:fld id="{3F7C32C2-FE7A-4FCF-8D03-3FA79DA53F3E}" type="datetimeFigureOut">
              <a:rPr lang="en-GB" smtClean="0"/>
              <a:t>15/03/2026</a:t>
            </a:fld>
            <a:endParaRPr lang="en-GB"/>
          </a:p>
        </p:txBody>
      </p:sp>
      <p:sp>
        <p:nvSpPr>
          <p:cNvPr id="6" name="Footer Placeholder 5">
            <a:extLst>
              <a:ext uri="{FF2B5EF4-FFF2-40B4-BE49-F238E27FC236}">
                <a16:creationId xmlns:a16="http://schemas.microsoft.com/office/drawing/2014/main" id="{7E81AB1C-4248-1CB2-70D4-F73E31ABCC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ADA3C4-3123-080A-08C9-4BE765BD49B5}"/>
              </a:ext>
            </a:extLst>
          </p:cNvPr>
          <p:cNvSpPr>
            <a:spLocks noGrp="1"/>
          </p:cNvSpPr>
          <p:nvPr>
            <p:ph type="sldNum" sz="quarter" idx="12"/>
          </p:nvPr>
        </p:nvSpPr>
        <p:spPr/>
        <p:txBody>
          <a:bodyPr/>
          <a:lstStyle/>
          <a:p>
            <a:fld id="{E3491281-3B3F-485F-B7B2-2F1DC83B7A8E}" type="slidenum">
              <a:rPr lang="en-GB" smtClean="0"/>
              <a:t>‹#›</a:t>
            </a:fld>
            <a:endParaRPr lang="en-GB"/>
          </a:p>
        </p:txBody>
      </p:sp>
    </p:spTree>
    <p:extLst>
      <p:ext uri="{BB962C8B-B14F-4D97-AF65-F5344CB8AC3E}">
        <p14:creationId xmlns:p14="http://schemas.microsoft.com/office/powerpoint/2010/main" val="3886347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9D3F6-FE03-EDA4-2F4C-E057F5FDE7A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979BD19-04EB-63BC-58F6-E95AA794791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19779A-86D9-2066-3482-2563D83AE79F}"/>
              </a:ext>
            </a:extLst>
          </p:cNvPr>
          <p:cNvSpPr>
            <a:spLocks noGrp="1"/>
          </p:cNvSpPr>
          <p:nvPr>
            <p:ph type="dt" sz="half" idx="10"/>
          </p:nvPr>
        </p:nvSpPr>
        <p:spPr/>
        <p:txBody>
          <a:bodyPr/>
          <a:lstStyle/>
          <a:p>
            <a:fld id="{3F7C32C2-FE7A-4FCF-8D03-3FA79DA53F3E}" type="datetimeFigureOut">
              <a:rPr lang="en-GB" smtClean="0"/>
              <a:t>15/03/2026</a:t>
            </a:fld>
            <a:endParaRPr lang="en-GB"/>
          </a:p>
        </p:txBody>
      </p:sp>
      <p:sp>
        <p:nvSpPr>
          <p:cNvPr id="5" name="Footer Placeholder 4">
            <a:extLst>
              <a:ext uri="{FF2B5EF4-FFF2-40B4-BE49-F238E27FC236}">
                <a16:creationId xmlns:a16="http://schemas.microsoft.com/office/drawing/2014/main" id="{BA282FDC-C350-E6F5-2491-36CAB9CEE9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E1F244-BCAC-1947-A1CC-69F8CC2526E5}"/>
              </a:ext>
            </a:extLst>
          </p:cNvPr>
          <p:cNvSpPr>
            <a:spLocks noGrp="1"/>
          </p:cNvSpPr>
          <p:nvPr>
            <p:ph type="sldNum" sz="quarter" idx="12"/>
          </p:nvPr>
        </p:nvSpPr>
        <p:spPr/>
        <p:txBody>
          <a:bodyPr/>
          <a:lstStyle/>
          <a:p>
            <a:fld id="{E3491281-3B3F-485F-B7B2-2F1DC83B7A8E}" type="slidenum">
              <a:rPr lang="en-GB" smtClean="0"/>
              <a:t>‹#›</a:t>
            </a:fld>
            <a:endParaRPr lang="en-GB"/>
          </a:p>
        </p:txBody>
      </p:sp>
    </p:spTree>
    <p:extLst>
      <p:ext uri="{BB962C8B-B14F-4D97-AF65-F5344CB8AC3E}">
        <p14:creationId xmlns:p14="http://schemas.microsoft.com/office/powerpoint/2010/main" val="2618145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D79BD7-3505-742D-69AA-C40DA9F21EF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62FE791-A563-6CAB-E5ED-E0B1706AAB3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3AB2FC9-3DF4-951A-EC63-6CE3C0305141}"/>
              </a:ext>
            </a:extLst>
          </p:cNvPr>
          <p:cNvSpPr>
            <a:spLocks noGrp="1"/>
          </p:cNvSpPr>
          <p:nvPr>
            <p:ph type="dt" sz="half" idx="10"/>
          </p:nvPr>
        </p:nvSpPr>
        <p:spPr/>
        <p:txBody>
          <a:bodyPr/>
          <a:lstStyle/>
          <a:p>
            <a:fld id="{3F7C32C2-FE7A-4FCF-8D03-3FA79DA53F3E}" type="datetimeFigureOut">
              <a:rPr lang="en-GB" smtClean="0"/>
              <a:t>15/03/2026</a:t>
            </a:fld>
            <a:endParaRPr lang="en-GB"/>
          </a:p>
        </p:txBody>
      </p:sp>
      <p:sp>
        <p:nvSpPr>
          <p:cNvPr id="5" name="Footer Placeholder 4">
            <a:extLst>
              <a:ext uri="{FF2B5EF4-FFF2-40B4-BE49-F238E27FC236}">
                <a16:creationId xmlns:a16="http://schemas.microsoft.com/office/drawing/2014/main" id="{90ACC9A2-E29C-E286-01B5-5250ABE9AB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463529-24F1-EBF1-720A-2F0EE2AE754E}"/>
              </a:ext>
            </a:extLst>
          </p:cNvPr>
          <p:cNvSpPr>
            <a:spLocks noGrp="1"/>
          </p:cNvSpPr>
          <p:nvPr>
            <p:ph type="sldNum" sz="quarter" idx="12"/>
          </p:nvPr>
        </p:nvSpPr>
        <p:spPr/>
        <p:txBody>
          <a:bodyPr/>
          <a:lstStyle/>
          <a:p>
            <a:fld id="{E3491281-3B3F-485F-B7B2-2F1DC83B7A8E}" type="slidenum">
              <a:rPr lang="en-GB" smtClean="0"/>
              <a:t>‹#›</a:t>
            </a:fld>
            <a:endParaRPr lang="en-GB"/>
          </a:p>
        </p:txBody>
      </p:sp>
    </p:spTree>
    <p:extLst>
      <p:ext uri="{BB962C8B-B14F-4D97-AF65-F5344CB8AC3E}">
        <p14:creationId xmlns:p14="http://schemas.microsoft.com/office/powerpoint/2010/main" val="5515336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C115B8-E457-BF9D-F51E-067A0B26B7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74B4AB4-6204-2D65-C7A5-028762854F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F9DB069-2AEF-3BC3-A60C-06D00BC8E0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F7C32C2-FE7A-4FCF-8D03-3FA79DA53F3E}" type="datetimeFigureOut">
              <a:rPr lang="en-GB" smtClean="0"/>
              <a:t>15/03/2026</a:t>
            </a:fld>
            <a:endParaRPr lang="en-GB"/>
          </a:p>
        </p:txBody>
      </p:sp>
      <p:sp>
        <p:nvSpPr>
          <p:cNvPr id="5" name="Footer Placeholder 4">
            <a:extLst>
              <a:ext uri="{FF2B5EF4-FFF2-40B4-BE49-F238E27FC236}">
                <a16:creationId xmlns:a16="http://schemas.microsoft.com/office/drawing/2014/main" id="{0297CE88-4487-C565-F898-5923EE4E8A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306CDDE-ECC5-611F-2B35-93120BC785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3491281-3B3F-485F-B7B2-2F1DC83B7A8E}" type="slidenum">
              <a:rPr lang="en-GB" smtClean="0"/>
              <a:t>‹#›</a:t>
            </a:fld>
            <a:endParaRPr lang="en-GB"/>
          </a:p>
        </p:txBody>
      </p:sp>
    </p:spTree>
    <p:extLst>
      <p:ext uri="{BB962C8B-B14F-4D97-AF65-F5344CB8AC3E}">
        <p14:creationId xmlns:p14="http://schemas.microsoft.com/office/powerpoint/2010/main" val="37797440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8.xml.rels><?xml version="1.0" encoding="UTF-8" standalone="yes"?>
<Relationships xmlns="http://schemas.openxmlformats.org/package/2006/relationships"><Relationship Id="rId2" Type="http://schemas.openxmlformats.org/officeDocument/2006/relationships/image" Target="../media/image13.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10.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5.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3806621-0424-F4B8-6FB8-422728D12E0E}"/>
              </a:ext>
            </a:extLst>
          </p:cNvPr>
          <p:cNvSpPr>
            <a:spLocks noGrp="1"/>
          </p:cNvSpPr>
          <p:nvPr>
            <p:ph type="ctrTitle"/>
          </p:nvPr>
        </p:nvSpPr>
        <p:spPr>
          <a:xfrm>
            <a:off x="643467" y="537882"/>
            <a:ext cx="4620584" cy="5127549"/>
          </a:xfrm>
        </p:spPr>
        <p:txBody>
          <a:bodyPr>
            <a:normAutofit fontScale="90000"/>
          </a:bodyPr>
          <a:lstStyle/>
          <a:p>
            <a:pPr algn="l"/>
            <a:r>
              <a:rPr lang="en-GB" sz="4400" dirty="0">
                <a:latin typeface="Times New Roman" panose="02020603050405020304" pitchFamily="18" charset="0"/>
                <a:cs typeface="Times New Roman" panose="02020603050405020304" pitchFamily="18" charset="0"/>
              </a:rPr>
              <a:t>STUDENT NAME : MARIAN LEBA</a:t>
            </a:r>
            <a:br>
              <a:rPr lang="ro-RO" sz="4400" dirty="0">
                <a:latin typeface="Times New Roman" panose="02020603050405020304" pitchFamily="18" charset="0"/>
                <a:cs typeface="Times New Roman" panose="02020603050405020304" pitchFamily="18" charset="0"/>
              </a:rPr>
            </a:br>
            <a:r>
              <a:rPr lang="ro-RO" sz="4400" dirty="0">
                <a:latin typeface="Times New Roman" panose="02020603050405020304" pitchFamily="18" charset="0"/>
                <a:cs typeface="Times New Roman" panose="02020603050405020304" pitchFamily="18" charset="0"/>
              </a:rPr>
              <a:t>:NAME LECTURER </a:t>
            </a:r>
            <a:br>
              <a:rPr lang="ro-RO" sz="4400" dirty="0">
                <a:latin typeface="Times New Roman" panose="02020603050405020304" pitchFamily="18" charset="0"/>
                <a:cs typeface="Times New Roman" panose="02020603050405020304" pitchFamily="18" charset="0"/>
              </a:rPr>
            </a:br>
            <a:r>
              <a:rPr lang="ro-RO" sz="4400" dirty="0">
                <a:latin typeface="Times New Roman" panose="02020603050405020304" pitchFamily="18" charset="0"/>
                <a:cs typeface="Times New Roman" panose="02020603050405020304" pitchFamily="18" charset="0"/>
              </a:rPr>
              <a:t>FOUZIYA FARHEEN</a:t>
            </a:r>
            <a:br>
              <a:rPr lang="en-GB" sz="4400" dirty="0">
                <a:latin typeface="Times New Roman" panose="02020603050405020304" pitchFamily="18" charset="0"/>
                <a:cs typeface="Times New Roman" panose="02020603050405020304" pitchFamily="18" charset="0"/>
              </a:rPr>
            </a:br>
            <a:r>
              <a:rPr lang="en-GB" sz="4400" dirty="0">
                <a:latin typeface="Times New Roman" panose="02020603050405020304" pitchFamily="18" charset="0"/>
                <a:cs typeface="Times New Roman" panose="02020603050405020304" pitchFamily="18" charset="0"/>
              </a:rPr>
              <a:t>MODULE CODE: LCBB5013 </a:t>
            </a:r>
            <a:br>
              <a:rPr lang="en-GB" sz="4400" dirty="0">
                <a:latin typeface="Times New Roman" panose="02020603050405020304" pitchFamily="18" charset="0"/>
                <a:cs typeface="Times New Roman" panose="02020603050405020304" pitchFamily="18" charset="0"/>
              </a:rPr>
            </a:br>
            <a:r>
              <a:rPr lang="en-GB" sz="4400" dirty="0">
                <a:latin typeface="Times New Roman" panose="02020603050405020304" pitchFamily="18" charset="0"/>
                <a:cs typeface="Times New Roman" panose="02020603050405020304" pitchFamily="18" charset="0"/>
              </a:rPr>
              <a:t>TASK 2</a:t>
            </a:r>
            <a:br>
              <a:rPr lang="en-GB" sz="4400" dirty="0">
                <a:latin typeface="Times New Roman" panose="02020603050405020304" pitchFamily="18" charset="0"/>
                <a:cs typeface="Times New Roman" panose="02020603050405020304" pitchFamily="18" charset="0"/>
              </a:rPr>
            </a:br>
            <a:endParaRPr lang="en-GB" sz="44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1727AA56-B852-9D4D-1B62-216768D56849}"/>
              </a:ext>
            </a:extLst>
          </p:cNvPr>
          <p:cNvSpPr>
            <a:spLocks noGrp="1"/>
          </p:cNvSpPr>
          <p:nvPr>
            <p:ph type="subTitle" idx="1"/>
          </p:nvPr>
        </p:nvSpPr>
        <p:spPr>
          <a:xfrm>
            <a:off x="643467" y="5277684"/>
            <a:ext cx="4620584" cy="775494"/>
          </a:xfrm>
        </p:spPr>
        <p:txBody>
          <a:bodyPr>
            <a:normAutofit/>
          </a:bodyPr>
          <a:lstStyle/>
          <a:p>
            <a:pPr algn="l"/>
            <a:r>
              <a:rPr lang="en-GB" dirty="0"/>
              <a:t>BUSINESS PLAN PRESENTATION </a:t>
            </a:r>
            <a:endParaRPr lang="en-GB"/>
          </a:p>
        </p:txBody>
      </p:sp>
      <p:pic>
        <p:nvPicPr>
          <p:cNvPr id="5" name="Picture 4" descr="A logo of a university of wales&#10;&#10;AI-generated content may be incorrect.">
            <a:extLst>
              <a:ext uri="{FF2B5EF4-FFF2-40B4-BE49-F238E27FC236}">
                <a16:creationId xmlns:a16="http://schemas.microsoft.com/office/drawing/2014/main" id="{04E129DF-D0CF-75AE-79DF-9E5B7A6104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06253" y="1760980"/>
            <a:ext cx="4942280" cy="3336039"/>
          </a:xfrm>
          <a:prstGeom prst="rect">
            <a:avLst/>
          </a:prstGeom>
        </p:spPr>
      </p:pic>
    </p:spTree>
    <p:extLst>
      <p:ext uri="{BB962C8B-B14F-4D97-AF65-F5344CB8AC3E}">
        <p14:creationId xmlns:p14="http://schemas.microsoft.com/office/powerpoint/2010/main" val="29121721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BBD792-ABED-16CC-DEB4-14E7CE49FA4E}"/>
              </a:ext>
            </a:extLst>
          </p:cNvPr>
          <p:cNvSpPr>
            <a:spLocks noGrp="1"/>
          </p:cNvSpPr>
          <p:nvPr>
            <p:ph type="title"/>
          </p:nvPr>
        </p:nvSpPr>
        <p:spPr>
          <a:xfrm>
            <a:off x="572493" y="238539"/>
            <a:ext cx="11018520" cy="1434415"/>
          </a:xfrm>
        </p:spPr>
        <p:txBody>
          <a:bodyPr anchor="b">
            <a:normAutofit/>
          </a:bodyPr>
          <a:lstStyle/>
          <a:p>
            <a:r>
              <a:rPr lang="en-GB" sz="4600"/>
              <a:t>Business Idea Overview- HOME-BASED ORGANIC FOOD PRODUCT </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B41C85-A16E-090C-3F7F-7429A09815C5}"/>
              </a:ext>
            </a:extLst>
          </p:cNvPr>
          <p:cNvSpPr>
            <a:spLocks noGrp="1"/>
          </p:cNvSpPr>
          <p:nvPr>
            <p:ph idx="1"/>
          </p:nvPr>
        </p:nvSpPr>
        <p:spPr>
          <a:xfrm>
            <a:off x="572493" y="2071316"/>
            <a:ext cx="6713552" cy="4119172"/>
          </a:xfrm>
        </p:spPr>
        <p:txBody>
          <a:bodyPr anchor="t">
            <a:normAutofit/>
          </a:bodyPr>
          <a:lstStyle/>
          <a:p>
            <a:pPr>
              <a:buFont typeface="Wingdings" panose="05000000000000000000" pitchFamily="2" charset="2"/>
              <a:buChar char="q"/>
            </a:pPr>
            <a:r>
              <a:rPr lang="en-GB" sz="2200" dirty="0">
                <a:latin typeface="Times New Roman" panose="02020603050405020304" pitchFamily="18" charset="0"/>
                <a:cs typeface="Times New Roman" panose="02020603050405020304" pitchFamily="18" charset="0"/>
              </a:rPr>
              <a:t>Proposed venture is a home-based organic food products business specialising in preservative-free and natural food items. The concept responds to the increasing consumer demand for healthier and more sustainable food choices. Contemporary marketing literature highlights a significant shift toward health-conscious consumption patterns, where customers prioritise quality, transparency, and nutritional value (Kotler &amp; Keller, 2016). This business aligns with these evolving market trends by offering organic alternatives that emphasise purity and authenticity.</a:t>
            </a:r>
          </a:p>
        </p:txBody>
      </p:sp>
      <p:pic>
        <p:nvPicPr>
          <p:cNvPr id="5" name="Picture 4" descr="Jars of food on a cutting board&#10;&#10;AI-generated content may be incorrect.">
            <a:extLst>
              <a:ext uri="{FF2B5EF4-FFF2-40B4-BE49-F238E27FC236}">
                <a16:creationId xmlns:a16="http://schemas.microsoft.com/office/drawing/2014/main" id="{9D0653F1-3E05-DFE3-1D78-95469DC1383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852534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holding vegetables&#10;&#10;AI-generated content may be incorrect.">
            <a:extLst>
              <a:ext uri="{FF2B5EF4-FFF2-40B4-BE49-F238E27FC236}">
                <a16:creationId xmlns:a16="http://schemas.microsoft.com/office/drawing/2014/main" id="{F7BB8E98-7A36-7193-B02F-C32ECD937854}"/>
              </a:ext>
            </a:extLst>
          </p:cNvPr>
          <p:cNvPicPr>
            <a:picLocks noChangeAspect="1"/>
          </p:cNvPicPr>
          <p:nvPr/>
        </p:nvPicPr>
        <p:blipFill>
          <a:blip r:embed="rId2">
            <a:extLst>
              <a:ext uri="{28A0092B-C50C-407E-A947-70E740481C1C}">
                <a14:useLocalDpi xmlns:a14="http://schemas.microsoft.com/office/drawing/2010/main" val="0"/>
              </a:ext>
            </a:extLst>
          </a:blip>
          <a:srcRect r="-1"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915CD3-BDE9-7546-4FA3-C080331F089E}"/>
              </a:ext>
            </a:extLst>
          </p:cNvPr>
          <p:cNvSpPr>
            <a:spLocks noGrp="1"/>
          </p:cNvSpPr>
          <p:nvPr>
            <p:ph type="title"/>
          </p:nvPr>
        </p:nvSpPr>
        <p:spPr>
          <a:xfrm>
            <a:off x="7531610" y="365125"/>
            <a:ext cx="3822189" cy="1899912"/>
          </a:xfrm>
        </p:spPr>
        <p:txBody>
          <a:bodyPr>
            <a:normAutofit/>
          </a:bodyPr>
          <a:lstStyle/>
          <a:p>
            <a:r>
              <a:rPr lang="en-GB" sz="4000" dirty="0"/>
              <a:t>Products and Services</a:t>
            </a:r>
          </a:p>
        </p:txBody>
      </p:sp>
      <p:sp>
        <p:nvSpPr>
          <p:cNvPr id="3" name="Content Placeholder 2">
            <a:extLst>
              <a:ext uri="{FF2B5EF4-FFF2-40B4-BE49-F238E27FC236}">
                <a16:creationId xmlns:a16="http://schemas.microsoft.com/office/drawing/2014/main" id="{2ADE99A0-FEEA-9A5E-583D-D1618C57E59D}"/>
              </a:ext>
            </a:extLst>
          </p:cNvPr>
          <p:cNvSpPr>
            <a:spLocks noGrp="1"/>
          </p:cNvSpPr>
          <p:nvPr>
            <p:ph idx="1"/>
          </p:nvPr>
        </p:nvSpPr>
        <p:spPr>
          <a:xfrm>
            <a:off x="7531610" y="2434200"/>
            <a:ext cx="4527040" cy="4263779"/>
          </a:xfrm>
        </p:spPr>
        <p:txBody>
          <a:bodyPr>
            <a:normAutofit/>
          </a:bodyPr>
          <a:lstStyle/>
          <a:p>
            <a:pPr>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The product  includes organic spice blends, pickles, sauces, and chutneys produced in small batches to maintain quality and freshness. The absence of artificial preservatives or additives ensures product integrity and supports clean-label expectations. Research indicates that consumers associate organic labelling with higher quality, environmental responsibility, and improved health benefits (Magnusson et al., 2017). Therefore, the production strategy reinforces both quality control and brand positioning</a:t>
            </a:r>
            <a:r>
              <a:rPr lang="en-GB" sz="2000" dirty="0"/>
              <a:t>.</a:t>
            </a:r>
          </a:p>
        </p:txBody>
      </p:sp>
    </p:spTree>
    <p:extLst>
      <p:ext uri="{BB962C8B-B14F-4D97-AF65-F5344CB8AC3E}">
        <p14:creationId xmlns:p14="http://schemas.microsoft.com/office/powerpoint/2010/main" val="3513394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49E38F-CB50-782A-457C-4B56AFA1BBF1}"/>
              </a:ext>
            </a:extLst>
          </p:cNvPr>
          <p:cNvSpPr>
            <a:spLocks noGrp="1"/>
          </p:cNvSpPr>
          <p:nvPr>
            <p:ph type="title"/>
          </p:nvPr>
        </p:nvSpPr>
        <p:spPr>
          <a:xfrm>
            <a:off x="793662" y="386930"/>
            <a:ext cx="10066122" cy="1298448"/>
          </a:xfrm>
        </p:spPr>
        <p:txBody>
          <a:bodyPr anchor="b">
            <a:normAutofit/>
          </a:bodyPr>
          <a:lstStyle/>
          <a:p>
            <a:r>
              <a:rPr lang="en-GB" sz="4800"/>
              <a:t>TARGET MARKET </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30247F-059C-42A6-5E3E-C1C0890E2AF5}"/>
              </a:ext>
            </a:extLst>
          </p:cNvPr>
          <p:cNvSpPr>
            <a:spLocks noGrp="1"/>
          </p:cNvSpPr>
          <p:nvPr>
            <p:ph idx="1"/>
          </p:nvPr>
        </p:nvSpPr>
        <p:spPr>
          <a:xfrm>
            <a:off x="285750" y="2599508"/>
            <a:ext cx="5038809" cy="4075795"/>
          </a:xfrm>
        </p:spPr>
        <p:txBody>
          <a:bodyPr anchor="ctr">
            <a:normAutofit/>
          </a:bodyPr>
          <a:lstStyle/>
          <a:p>
            <a:pPr>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The primary target market comprises health-conscious adults aged between 25 and 55 years, particularly middle-income families and working professionals. These consumers demonstrate a preference for clean-label and organic food products and are increasingly willing to pay a premium for perceived health benefits (Armstrong et al., 2020). Market segmentation is based on demographic and psychographic factors, focusing on lifestyle orientation and purchasing behaviour.</a:t>
            </a:r>
          </a:p>
        </p:txBody>
      </p:sp>
      <p:pic>
        <p:nvPicPr>
          <p:cNvPr id="5" name="Picture 4" descr="A group of people at a farmers market&#10;&#10;AI-generated content may be incorrect.">
            <a:extLst>
              <a:ext uri="{FF2B5EF4-FFF2-40B4-BE49-F238E27FC236}">
                <a16:creationId xmlns:a16="http://schemas.microsoft.com/office/drawing/2014/main" id="{F2F90468-B5A5-AFAD-E84F-C1C8A0251DC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5911532" y="2484255"/>
            <a:ext cx="5150277"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8406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1BD6EA-2753-75FE-C18D-5A89D199A9B4}"/>
              </a:ext>
            </a:extLst>
          </p:cNvPr>
          <p:cNvSpPr>
            <a:spLocks noGrp="1"/>
          </p:cNvSpPr>
          <p:nvPr>
            <p:ph type="title"/>
          </p:nvPr>
        </p:nvSpPr>
        <p:spPr>
          <a:xfrm>
            <a:off x="761800" y="762001"/>
            <a:ext cx="5334197" cy="1708242"/>
          </a:xfrm>
        </p:spPr>
        <p:txBody>
          <a:bodyPr anchor="ctr">
            <a:normAutofit/>
          </a:bodyPr>
          <a:lstStyle/>
          <a:p>
            <a:r>
              <a:rPr lang="en-GB" sz="4000"/>
              <a:t>Business Objectives</a:t>
            </a:r>
          </a:p>
        </p:txBody>
      </p:sp>
      <p:sp>
        <p:nvSpPr>
          <p:cNvPr id="3" name="Content Placeholder 2">
            <a:extLst>
              <a:ext uri="{FF2B5EF4-FFF2-40B4-BE49-F238E27FC236}">
                <a16:creationId xmlns:a16="http://schemas.microsoft.com/office/drawing/2014/main" id="{8C91A2D6-A1B4-24D9-455E-D24F0EAE564D}"/>
              </a:ext>
            </a:extLst>
          </p:cNvPr>
          <p:cNvSpPr>
            <a:spLocks noGrp="1"/>
          </p:cNvSpPr>
          <p:nvPr>
            <p:ph idx="1"/>
          </p:nvPr>
        </p:nvSpPr>
        <p:spPr>
          <a:xfrm>
            <a:off x="308610" y="2470244"/>
            <a:ext cx="5787387" cy="3769835"/>
          </a:xfrm>
        </p:spPr>
        <p:txBody>
          <a:bodyPr anchor="ctr">
            <a:normAutofit/>
          </a:bodyPr>
          <a:lstStyle/>
          <a:p>
            <a:pPr>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The short-term objectives include achieving legal compliance, establishing brand identity, and building initial customer awareness. Long-term objectives involve market expansion, product diversification, and strategic partnerships to increase scalability and competitive advantage. Clear objective setting is essential for entrepreneurial success and sustainable growth (Burns, 2016).</a:t>
            </a:r>
          </a:p>
        </p:txBody>
      </p:sp>
      <p:pic>
        <p:nvPicPr>
          <p:cNvPr id="5" name="Picture 4" descr="Graph">
            <a:extLst>
              <a:ext uri="{FF2B5EF4-FFF2-40B4-BE49-F238E27FC236}">
                <a16:creationId xmlns:a16="http://schemas.microsoft.com/office/drawing/2014/main" id="{3084FDC8-F293-5FDD-1ABE-BAE8F0E98BF6}"/>
              </a:ext>
            </a:extLst>
          </p:cNvPr>
          <p:cNvPicPr>
            <a:picLocks noChangeAspect="1"/>
          </p:cNvPicPr>
          <p:nvPr/>
        </p:nvPicPr>
        <p:blipFill>
          <a:blip r:embed="rId2"/>
          <a:srcRect l="20099" r="31366" b="2"/>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023318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9E1F48-2333-439C-5C92-F21A81756FEA}"/>
              </a:ext>
            </a:extLst>
          </p:cNvPr>
          <p:cNvSpPr>
            <a:spLocks noGrp="1"/>
          </p:cNvSpPr>
          <p:nvPr>
            <p:ph type="title"/>
          </p:nvPr>
        </p:nvSpPr>
        <p:spPr>
          <a:xfrm>
            <a:off x="6803409" y="762001"/>
            <a:ext cx="4156512" cy="1708244"/>
          </a:xfrm>
        </p:spPr>
        <p:txBody>
          <a:bodyPr anchor="ctr">
            <a:normAutofit/>
          </a:bodyPr>
          <a:lstStyle/>
          <a:p>
            <a:r>
              <a:rPr lang="en-GB" sz="4000"/>
              <a:t>Unique Selling Proposition (USP)</a:t>
            </a:r>
          </a:p>
        </p:txBody>
      </p:sp>
      <p:pic>
        <p:nvPicPr>
          <p:cNvPr id="5" name="Picture 4">
            <a:extLst>
              <a:ext uri="{FF2B5EF4-FFF2-40B4-BE49-F238E27FC236}">
                <a16:creationId xmlns:a16="http://schemas.microsoft.com/office/drawing/2014/main" id="{DEF3E346-2140-443D-53DD-07FA4FC2399E}"/>
              </a:ext>
            </a:extLst>
          </p:cNvPr>
          <p:cNvPicPr>
            <a:picLocks noChangeAspect="1"/>
          </p:cNvPicPr>
          <p:nvPr/>
        </p:nvPicPr>
        <p:blipFill>
          <a:blip r:embed="rId2"/>
          <a:srcRect l="10083" r="39917"/>
          <a:stretch>
            <a:fillRect/>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7BFD8D1F-68AC-AEB8-047F-272F2838358B}"/>
              </a:ext>
            </a:extLst>
          </p:cNvPr>
          <p:cNvSpPr>
            <a:spLocks noGrp="1"/>
          </p:cNvSpPr>
          <p:nvPr>
            <p:ph idx="1"/>
          </p:nvPr>
        </p:nvSpPr>
        <p:spPr>
          <a:xfrm>
            <a:off x="6096000" y="2470245"/>
            <a:ext cx="5162550" cy="3769835"/>
          </a:xfrm>
        </p:spPr>
        <p:txBody>
          <a:bodyPr anchor="ctr">
            <a:normAutofit/>
          </a:bodyPr>
          <a:lstStyle/>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The business differentiates itself through homemade authenticity combined with certified organic ingredients. Transparency in sourcing and personalised customer interaction strengthens brand loyalty. Competitive advantage theory suggests that differentiation through quality and customer intimacy enhances long-term positioning in competitive markets (Porter, 2008).</a:t>
            </a:r>
          </a:p>
        </p:txBody>
      </p:sp>
    </p:spTree>
    <p:extLst>
      <p:ext uri="{BB962C8B-B14F-4D97-AF65-F5344CB8AC3E}">
        <p14:creationId xmlns:p14="http://schemas.microsoft.com/office/powerpoint/2010/main" val="2814952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123E49D-3E04-0B00-20BF-7116C9DBC7F7}"/>
              </a:ext>
            </a:extLst>
          </p:cNvPr>
          <p:cNvSpPr>
            <a:spLocks noGrp="1"/>
          </p:cNvSpPr>
          <p:nvPr>
            <p:ph type="title"/>
          </p:nvPr>
        </p:nvSpPr>
        <p:spPr>
          <a:xfrm>
            <a:off x="621792" y="1161288"/>
            <a:ext cx="3602736" cy="4526280"/>
          </a:xfrm>
        </p:spPr>
        <p:txBody>
          <a:bodyPr>
            <a:normAutofit/>
          </a:bodyPr>
          <a:lstStyle/>
          <a:p>
            <a:r>
              <a:rPr lang="en-GB" sz="4000"/>
              <a:t>Business Environment – PESTEL Analysis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E5EE71DC-7A77-CCFB-BF4A-B292C885D98F}"/>
              </a:ext>
            </a:extLst>
          </p:cNvPr>
          <p:cNvGraphicFramePr>
            <a:graphicFrameLocks noGrp="1"/>
          </p:cNvGraphicFramePr>
          <p:nvPr>
            <p:ph idx="1"/>
            <p:extLst>
              <p:ext uri="{D42A27DB-BD31-4B8C-83A1-F6EECF244321}">
                <p14:modId xmlns:p14="http://schemas.microsoft.com/office/powerpoint/2010/main" val="2461385821"/>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24091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4F519-6A9C-A2A4-6F72-8C682153ED53}"/>
              </a:ext>
            </a:extLst>
          </p:cNvPr>
          <p:cNvSpPr>
            <a:spLocks noGrp="1"/>
          </p:cNvSpPr>
          <p:nvPr>
            <p:ph type="title"/>
          </p:nvPr>
        </p:nvSpPr>
        <p:spPr>
          <a:xfrm>
            <a:off x="761803" y="350196"/>
            <a:ext cx="4646904" cy="1624520"/>
          </a:xfrm>
        </p:spPr>
        <p:txBody>
          <a:bodyPr anchor="ctr">
            <a:normAutofit/>
          </a:bodyPr>
          <a:lstStyle/>
          <a:p>
            <a:r>
              <a:rPr lang="en-GB" sz="4000"/>
              <a:t>SWOOT ANALYSIS </a:t>
            </a:r>
          </a:p>
        </p:txBody>
      </p:sp>
      <p:sp>
        <p:nvSpPr>
          <p:cNvPr id="3" name="Content Placeholder 2">
            <a:extLst>
              <a:ext uri="{FF2B5EF4-FFF2-40B4-BE49-F238E27FC236}">
                <a16:creationId xmlns:a16="http://schemas.microsoft.com/office/drawing/2014/main" id="{7314994D-C576-1A9F-A01B-9E679ABF039C}"/>
              </a:ext>
            </a:extLst>
          </p:cNvPr>
          <p:cNvSpPr>
            <a:spLocks noGrp="1"/>
          </p:cNvSpPr>
          <p:nvPr>
            <p:ph idx="1"/>
          </p:nvPr>
        </p:nvSpPr>
        <p:spPr>
          <a:xfrm>
            <a:off x="274320" y="2743200"/>
            <a:ext cx="5134387" cy="3613149"/>
          </a:xfrm>
        </p:spPr>
        <p:txBody>
          <a:bodyPr anchor="ctr">
            <a:noAutofit/>
          </a:bodyPr>
          <a:lstStyle/>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The SWOT framework identifies internal and external factors affecting performance. Strengths include high product quality and authenticity. Weaknesses relate to limited production capacity due to the home-based structure. Opportunities arise from the expanding demand for organic products, while threats include established competitors and market saturation. Strategic positioning and differentiation remain crucial for competitiveness (Porter, 2008).</a:t>
            </a:r>
          </a:p>
        </p:txBody>
      </p:sp>
      <p:pic>
        <p:nvPicPr>
          <p:cNvPr id="5" name="Picture 4" descr="Figures of houses in different position and sizes">
            <a:extLst>
              <a:ext uri="{FF2B5EF4-FFF2-40B4-BE49-F238E27FC236}">
                <a16:creationId xmlns:a16="http://schemas.microsoft.com/office/drawing/2014/main" id="{E08D8C1A-3FF4-9629-F0F8-65B953384A12}"/>
              </a:ext>
            </a:extLst>
          </p:cNvPr>
          <p:cNvPicPr>
            <a:picLocks noChangeAspect="1"/>
          </p:cNvPicPr>
          <p:nvPr/>
        </p:nvPicPr>
        <p:blipFill>
          <a:blip r:embed="rId2"/>
          <a:srcRect l="16225" r="33719"/>
          <a:stretch>
            <a:fillRect/>
          </a:stretch>
        </p:blipFill>
        <p:spPr>
          <a:xfrm>
            <a:off x="6096000" y="1"/>
            <a:ext cx="6102825" cy="6858000"/>
          </a:xfrm>
          <a:prstGeom prst="rect">
            <a:avLst/>
          </a:prstGeom>
        </p:spPr>
      </p:pic>
    </p:spTree>
    <p:extLst>
      <p:ext uri="{BB962C8B-B14F-4D97-AF65-F5344CB8AC3E}">
        <p14:creationId xmlns:p14="http://schemas.microsoft.com/office/powerpoint/2010/main" val="1277465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9132B-045A-1A34-05D8-858611E0AC54}"/>
              </a:ext>
            </a:extLst>
          </p:cNvPr>
          <p:cNvSpPr>
            <a:spLocks noGrp="1"/>
          </p:cNvSpPr>
          <p:nvPr>
            <p:ph type="title"/>
          </p:nvPr>
        </p:nvSpPr>
        <p:spPr/>
        <p:txBody>
          <a:bodyPr/>
          <a:lstStyle/>
          <a:p>
            <a:r>
              <a:rPr lang="en-GB" dirty="0"/>
              <a:t>Marketing Mix – 4Ps</a:t>
            </a:r>
          </a:p>
        </p:txBody>
      </p:sp>
      <p:graphicFrame>
        <p:nvGraphicFramePr>
          <p:cNvPr id="5" name="Content Placeholder 2">
            <a:extLst>
              <a:ext uri="{FF2B5EF4-FFF2-40B4-BE49-F238E27FC236}">
                <a16:creationId xmlns:a16="http://schemas.microsoft.com/office/drawing/2014/main" id="{4961F108-C20B-6522-5DAA-B3145EC15CC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6812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19F7815-3AA2-7679-26F4-A63338C8B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68" y="4843169"/>
            <a:ext cx="12196668" cy="2016059"/>
            <a:chOff x="-4668" y="4843169"/>
            <a:chExt cx="12196668" cy="2016059"/>
          </a:xfrm>
        </p:grpSpPr>
        <p:sp>
          <p:nvSpPr>
            <p:cNvPr id="11" name="Rectangle 10">
              <a:extLst>
                <a:ext uri="{FF2B5EF4-FFF2-40B4-BE49-F238E27FC236}">
                  <a16:creationId xmlns:a16="http://schemas.microsoft.com/office/drawing/2014/main" id="{656154CE-3587-5C44-2A6B-1FE49B302C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668" y="4843169"/>
              <a:ext cx="12196668" cy="2015947"/>
            </a:xfrm>
            <a:prstGeom prst="rect">
              <a:avLst/>
            </a:prstGeom>
            <a:gradFill>
              <a:gsLst>
                <a:gs pos="0">
                  <a:schemeClr val="accent5"/>
                </a:gs>
                <a:gs pos="100000">
                  <a:schemeClr val="accent2"/>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E7A46DB-98C4-E666-AEC5-DF8B5DD9E7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68" y="4844400"/>
              <a:ext cx="10565988" cy="2014828"/>
            </a:xfrm>
            <a:prstGeom prst="rect">
              <a:avLst/>
            </a:prstGeom>
            <a:gradFill flip="none" rotWithShape="1">
              <a:gsLst>
                <a:gs pos="3000">
                  <a:schemeClr val="accent2"/>
                </a:gs>
                <a:gs pos="40000">
                  <a:schemeClr val="accent2">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9F8962A-028A-2EBA-FBCF-F9B033440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68" y="4843170"/>
              <a:ext cx="10309010" cy="2006799"/>
            </a:xfrm>
            <a:prstGeom prst="rect">
              <a:avLst/>
            </a:prstGeom>
            <a:gradFill>
              <a:gsLst>
                <a:gs pos="0">
                  <a:schemeClr val="accent5">
                    <a:alpha val="76000"/>
                  </a:schemeClr>
                </a:gs>
                <a:gs pos="67000">
                  <a:schemeClr val="accent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F139663-D7C2-5898-E610-2183584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105876" y="4851203"/>
              <a:ext cx="8086124" cy="2006797"/>
            </a:xfrm>
            <a:prstGeom prst="rect">
              <a:avLst/>
            </a:prstGeom>
            <a:gradFill flip="none" rotWithShape="1">
              <a:gsLst>
                <a:gs pos="0">
                  <a:schemeClr val="accent5">
                    <a:lumMod val="50000"/>
                    <a:alpha val="36000"/>
                  </a:schemeClr>
                </a:gs>
                <a:gs pos="45000">
                  <a:schemeClr val="accent5">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 name="Title 1">
            <a:extLst>
              <a:ext uri="{FF2B5EF4-FFF2-40B4-BE49-F238E27FC236}">
                <a16:creationId xmlns:a16="http://schemas.microsoft.com/office/drawing/2014/main" id="{4AC03962-E56E-B896-4678-38A77442425D}"/>
              </a:ext>
            </a:extLst>
          </p:cNvPr>
          <p:cNvSpPr>
            <a:spLocks noGrp="1"/>
          </p:cNvSpPr>
          <p:nvPr>
            <p:ph type="title"/>
          </p:nvPr>
        </p:nvSpPr>
        <p:spPr>
          <a:xfrm>
            <a:off x="1611630" y="5167418"/>
            <a:ext cx="8949690" cy="702264"/>
          </a:xfrm>
        </p:spPr>
        <p:txBody>
          <a:bodyPr vert="horz" lIns="91440" tIns="45720" rIns="91440" bIns="45720" rtlCol="0" anchor="b">
            <a:normAutofit/>
          </a:bodyPr>
          <a:lstStyle/>
          <a:p>
            <a:pPr algn="ctr"/>
            <a:r>
              <a:rPr lang="en-US" sz="3600" kern="1200">
                <a:solidFill>
                  <a:srgbClr val="FFFFFF"/>
                </a:solidFill>
                <a:latin typeface="+mj-lt"/>
                <a:ea typeface="+mj-ea"/>
                <a:cs typeface="+mj-cs"/>
              </a:rPr>
              <a:t>CASH FLOW OF MY BUSINESS IDEA </a:t>
            </a:r>
          </a:p>
        </p:txBody>
      </p:sp>
      <p:pic>
        <p:nvPicPr>
          <p:cNvPr id="5" name="Content Placeholder 4" descr="A screenshot of a computer">
            <a:extLst>
              <a:ext uri="{FF2B5EF4-FFF2-40B4-BE49-F238E27FC236}">
                <a16:creationId xmlns:a16="http://schemas.microsoft.com/office/drawing/2014/main" id="{6C5E204A-9DC4-171C-1AFD-0142D3166ED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44069" y="461527"/>
            <a:ext cx="8703862" cy="3894978"/>
          </a:xfrm>
          <a:prstGeom prst="rect">
            <a:avLst/>
          </a:prstGeom>
        </p:spPr>
      </p:pic>
    </p:spTree>
    <p:extLst>
      <p:ext uri="{BB962C8B-B14F-4D97-AF65-F5344CB8AC3E}">
        <p14:creationId xmlns:p14="http://schemas.microsoft.com/office/powerpoint/2010/main" val="3076471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3CBFE8-8A57-812D-9956-C6E918D5EFED}"/>
              </a:ext>
            </a:extLst>
          </p:cNvPr>
          <p:cNvSpPr>
            <a:spLocks noGrp="1"/>
          </p:cNvSpPr>
          <p:nvPr>
            <p:ph type="title"/>
          </p:nvPr>
        </p:nvSpPr>
        <p:spPr>
          <a:xfrm>
            <a:off x="761803" y="350196"/>
            <a:ext cx="4646904" cy="1624520"/>
          </a:xfrm>
        </p:spPr>
        <p:txBody>
          <a:bodyPr anchor="ctr">
            <a:normAutofit/>
          </a:bodyPr>
          <a:lstStyle/>
          <a:p>
            <a:r>
              <a:rPr lang="en-GB" sz="3700"/>
              <a:t>Legal and Management Structure</a:t>
            </a:r>
          </a:p>
        </p:txBody>
      </p:sp>
      <p:sp>
        <p:nvSpPr>
          <p:cNvPr id="3" name="Content Placeholder 2">
            <a:extLst>
              <a:ext uri="{FF2B5EF4-FFF2-40B4-BE49-F238E27FC236}">
                <a16:creationId xmlns:a16="http://schemas.microsoft.com/office/drawing/2014/main" id="{98E098E9-379A-A60D-C0FF-B49D94F58869}"/>
              </a:ext>
            </a:extLst>
          </p:cNvPr>
          <p:cNvSpPr>
            <a:spLocks noGrp="1"/>
          </p:cNvSpPr>
          <p:nvPr>
            <p:ph idx="1"/>
          </p:nvPr>
        </p:nvSpPr>
        <p:spPr>
          <a:xfrm>
            <a:off x="761802" y="2743200"/>
            <a:ext cx="4646905" cy="3613149"/>
          </a:xfrm>
        </p:spPr>
        <p:txBody>
          <a:bodyPr anchor="ctr">
            <a:noAutofit/>
          </a:bodyPr>
          <a:lstStyle/>
          <a:p>
            <a:pPr>
              <a:buFont typeface="Wingdings" panose="05000000000000000000" pitchFamily="2" charset="2"/>
              <a:buChar char="q"/>
            </a:pPr>
            <a:r>
              <a:rPr lang="en-GB" sz="2400" dirty="0">
                <a:latin typeface="Times New Roman" panose="02020603050405020304" pitchFamily="18" charset="0"/>
                <a:cs typeface="Times New Roman" panose="02020603050405020304" pitchFamily="18" charset="0"/>
              </a:rPr>
              <a:t>The business will operate as a Sole Trader under UK law. This structure allows simplified registration, direct control over operations, and full retention of profits. However, it also involves unlimited personal liability. Small business management literature emphasises the importance of selecting an appropriate legal structure aligned with growth objectives (Gov.uk, 2023; Burns, 2016).</a:t>
            </a:r>
          </a:p>
        </p:txBody>
      </p:sp>
      <p:pic>
        <p:nvPicPr>
          <p:cNvPr id="5" name="Picture 4" descr="Angled shot of pen on a graph">
            <a:extLst>
              <a:ext uri="{FF2B5EF4-FFF2-40B4-BE49-F238E27FC236}">
                <a16:creationId xmlns:a16="http://schemas.microsoft.com/office/drawing/2014/main" id="{9DFC6DE2-F305-EF26-4026-24D46FAEC5DC}"/>
              </a:ext>
            </a:extLst>
          </p:cNvPr>
          <p:cNvPicPr>
            <a:picLocks noChangeAspect="1"/>
          </p:cNvPicPr>
          <p:nvPr/>
        </p:nvPicPr>
        <p:blipFill>
          <a:blip r:embed="rId2"/>
          <a:srcRect l="1567" r="39032"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347851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0BC52-C453-80A3-B01D-78C5E9EF14CD}"/>
              </a:ext>
            </a:extLst>
          </p:cNvPr>
          <p:cNvSpPr>
            <a:spLocks noGrp="1"/>
          </p:cNvSpPr>
          <p:nvPr>
            <p:ph type="title"/>
          </p:nvPr>
        </p:nvSpPr>
        <p:spPr/>
        <p:txBody>
          <a:bodyPr/>
          <a:lstStyle/>
          <a:p>
            <a:r>
              <a:rPr lang="en-GB" dirty="0"/>
              <a:t>REFRENCES LIST:</a:t>
            </a:r>
          </a:p>
        </p:txBody>
      </p:sp>
      <p:graphicFrame>
        <p:nvGraphicFramePr>
          <p:cNvPr id="5" name="Content Placeholder 2">
            <a:extLst>
              <a:ext uri="{FF2B5EF4-FFF2-40B4-BE49-F238E27FC236}">
                <a16:creationId xmlns:a16="http://schemas.microsoft.com/office/drawing/2014/main" id="{75ACCE3F-8937-7EBD-07C5-A177E0E4721B}"/>
              </a:ext>
            </a:extLst>
          </p:cNvPr>
          <p:cNvGraphicFramePr>
            <a:graphicFrameLocks noGrp="1"/>
          </p:cNvGraphicFramePr>
          <p:nvPr>
            <p:ph idx="1"/>
          </p:nvPr>
        </p:nvGraphicFramePr>
        <p:xfrm>
          <a:off x="838200" y="14827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19954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935</Words>
  <Application>Microsoft Office PowerPoint</Application>
  <PresentationFormat>Ecran lat</PresentationFormat>
  <Paragraphs>39</Paragraphs>
  <Slides>12</Slides>
  <Notes>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Office Theme</vt:lpstr>
      <vt:lpstr>STUDENT NAME : MARIAN LEBA :NAME LECTURER  FOUZIYA FARHEEN MODULE CODE: LCBB5013  TASK 2 </vt:lpstr>
      <vt:lpstr>Business Idea Overview- HOME-BASED ORGANIC FOOD PRODUCT </vt:lpstr>
      <vt:lpstr>Products and Services</vt:lpstr>
      <vt:lpstr>TARGET MARKET </vt:lpstr>
      <vt:lpstr>Business Objectives</vt:lpstr>
      <vt:lpstr>Unique Selling Proposition (USP)</vt:lpstr>
      <vt:lpstr>Business Environment – PESTEL Analysis</vt:lpstr>
      <vt:lpstr>SWOOT ANALYSIS </vt:lpstr>
      <vt:lpstr>Marketing Mix – 4Ps</vt:lpstr>
      <vt:lpstr>CASH FLOW OF MY BUSINESS IDEA </vt:lpstr>
      <vt:lpstr>Legal and Management Structure</vt:lpstr>
      <vt:lpstr>REFRENCES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 MARIAN LEBA :NAME LECTURER  FOUZIYA FARHEEN MODULE CODE: LCBB5013  TASK 2 </dc:title>
  <dc:creator/>
  <cp:lastModifiedBy>Bianca Leba</cp:lastModifiedBy>
  <cp:revision>2</cp:revision>
  <dcterms:created xsi:type="dcterms:W3CDTF">2026-02-17T16:02:34Z</dcterms:created>
  <dcterms:modified xsi:type="dcterms:W3CDTF">2026-03-15T15:49:09Z</dcterms:modified>
</cp:coreProperties>
</file>