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6" r:id="rId2"/>
    <p:sldId id="370" r:id="rId3"/>
    <p:sldId id="336" r:id="rId4"/>
    <p:sldId id="356" r:id="rId5"/>
    <p:sldId id="379" r:id="rId6"/>
    <p:sldId id="380" r:id="rId7"/>
    <p:sldId id="381" r:id="rId8"/>
    <p:sldId id="337" r:id="rId9"/>
    <p:sldId id="377" r:id="rId10"/>
    <p:sldId id="358" r:id="rId11"/>
    <p:sldId id="359" r:id="rId12"/>
    <p:sldId id="361" r:id="rId13"/>
    <p:sldId id="362" r:id="rId14"/>
    <p:sldId id="363" r:id="rId15"/>
    <p:sldId id="376" r:id="rId16"/>
    <p:sldId id="369" r:id="rId17"/>
    <p:sldId id="360" r:id="rId18"/>
    <p:sldId id="372" r:id="rId19"/>
    <p:sldId id="367" r:id="rId20"/>
    <p:sldId id="373" r:id="rId21"/>
    <p:sldId id="364" r:id="rId22"/>
    <p:sldId id="357" r:id="rId23"/>
    <p:sldId id="368" r:id="rId24"/>
    <p:sldId id="378" r:id="rId25"/>
    <p:sldId id="365" r:id="rId26"/>
    <p:sldId id="366" r:id="rId27"/>
    <p:sldId id="375" r:id="rId28"/>
    <p:sldId id="371" r:id="rId29"/>
    <p:sldId id="37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035057-D8A3-4740-A42C-760A09891EAC}" v="1" dt="2024-04-12T12:39:03.0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4306" autoAdjust="0"/>
  </p:normalViewPr>
  <p:slideViewPr>
    <p:cSldViewPr snapToGrid="0">
      <p:cViewPr varScale="1">
        <p:scale>
          <a:sx n="92" d="100"/>
          <a:sy n="92" d="100"/>
        </p:scale>
        <p:origin x="102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B5C583A2-58F2-4821-8077-B319388DBEA3}"/>
    <pc:docChg chg="custSel addSld modSld sldOrd">
      <pc:chgData name="Helen Evans (Institute of Management and Health)" userId="d9a8b39e-a9d4-4d81-a719-001f6364ef6d" providerId="ADAL" clId="{B5C583A2-58F2-4821-8077-B319388DBEA3}" dt="2023-03-16T13:49:15.646" v="354"/>
      <pc:docMkLst>
        <pc:docMk/>
      </pc:docMkLst>
      <pc:sldChg chg="modSp mod">
        <pc:chgData name="Helen Evans (Institute of Management and Health)" userId="d9a8b39e-a9d4-4d81-a719-001f6364ef6d" providerId="ADAL" clId="{B5C583A2-58F2-4821-8077-B319388DBEA3}" dt="2023-03-16T13:16:07.816" v="16" actId="20577"/>
        <pc:sldMkLst>
          <pc:docMk/>
          <pc:sldMk cId="3390737719" sldId="256"/>
        </pc:sldMkLst>
        <pc:spChg chg="mod">
          <ac:chgData name="Helen Evans (Institute of Management and Health)" userId="d9a8b39e-a9d4-4d81-a719-001f6364ef6d" providerId="ADAL" clId="{B5C583A2-58F2-4821-8077-B319388DBEA3}" dt="2023-03-16T13:16:07.816" v="16" actId="20577"/>
          <ac:spMkLst>
            <pc:docMk/>
            <pc:sldMk cId="3390737719" sldId="256"/>
            <ac:spMk id="2" creationId="{BDF08727-9232-4435-8F8E-8B735A6C0B12}"/>
          </ac:spMkLst>
        </pc:spChg>
      </pc:sldChg>
      <pc:sldChg chg="modSp mod ord modAnim">
        <pc:chgData name="Helen Evans (Institute of Management and Health)" userId="d9a8b39e-a9d4-4d81-a719-001f6364ef6d" providerId="ADAL" clId="{B5C583A2-58F2-4821-8077-B319388DBEA3}" dt="2023-03-16T13:31:40.544" v="229" actId="27636"/>
        <pc:sldMkLst>
          <pc:docMk/>
          <pc:sldMk cId="1015091160" sldId="337"/>
        </pc:sldMkLst>
        <pc:spChg chg="mod">
          <ac:chgData name="Helen Evans (Institute of Management and Health)" userId="d9a8b39e-a9d4-4d81-a719-001f6364ef6d" providerId="ADAL" clId="{B5C583A2-58F2-4821-8077-B319388DBEA3}" dt="2023-03-16T13:31:40.544" v="229" actId="27636"/>
          <ac:spMkLst>
            <pc:docMk/>
            <pc:sldMk cId="1015091160" sldId="337"/>
            <ac:spMk id="3" creationId="{30C7F75A-FECE-4F32-B259-95A72C3747F8}"/>
          </ac:spMkLst>
        </pc:spChg>
      </pc:sldChg>
      <pc:sldChg chg="modSp mod">
        <pc:chgData name="Helen Evans (Institute of Management and Health)" userId="d9a8b39e-a9d4-4d81-a719-001f6364ef6d" providerId="ADAL" clId="{B5C583A2-58F2-4821-8077-B319388DBEA3}" dt="2023-03-16T13:47:28.175" v="283" actId="20577"/>
        <pc:sldMkLst>
          <pc:docMk/>
          <pc:sldMk cId="496178662" sldId="363"/>
        </pc:sldMkLst>
        <pc:spChg chg="mod">
          <ac:chgData name="Helen Evans (Institute of Management and Health)" userId="d9a8b39e-a9d4-4d81-a719-001f6364ef6d" providerId="ADAL" clId="{B5C583A2-58F2-4821-8077-B319388DBEA3}" dt="2023-03-16T13:47:28.175" v="283" actId="20577"/>
          <ac:spMkLst>
            <pc:docMk/>
            <pc:sldMk cId="496178662" sldId="363"/>
            <ac:spMk id="3" creationId="{3AE098BF-7734-4787-9AC3-BFF732064465}"/>
          </ac:spMkLst>
        </pc:spChg>
      </pc:sldChg>
      <pc:sldChg chg="ord">
        <pc:chgData name="Helen Evans (Institute of Management and Health)" userId="d9a8b39e-a9d4-4d81-a719-001f6364ef6d" providerId="ADAL" clId="{B5C583A2-58F2-4821-8077-B319388DBEA3}" dt="2023-03-16T13:49:15.646" v="354"/>
        <pc:sldMkLst>
          <pc:docMk/>
          <pc:sldMk cId="3916332577" sldId="367"/>
        </pc:sldMkLst>
      </pc:sldChg>
      <pc:sldChg chg="modSp mod">
        <pc:chgData name="Helen Evans (Institute of Management and Health)" userId="d9a8b39e-a9d4-4d81-a719-001f6364ef6d" providerId="ADAL" clId="{B5C583A2-58F2-4821-8077-B319388DBEA3}" dt="2023-03-16T13:17:25.190" v="52" actId="20577"/>
        <pc:sldMkLst>
          <pc:docMk/>
          <pc:sldMk cId="2439905112" sldId="370"/>
        </pc:sldMkLst>
        <pc:spChg chg="mod">
          <ac:chgData name="Helen Evans (Institute of Management and Health)" userId="d9a8b39e-a9d4-4d81-a719-001f6364ef6d" providerId="ADAL" clId="{B5C583A2-58F2-4821-8077-B319388DBEA3}" dt="2023-03-16T13:17:25.190" v="52" actId="20577"/>
          <ac:spMkLst>
            <pc:docMk/>
            <pc:sldMk cId="2439905112" sldId="370"/>
            <ac:spMk id="3" creationId="{5C33BAA1-EF91-4387-A8F0-A1A8681DD9A0}"/>
          </ac:spMkLst>
        </pc:spChg>
      </pc:sldChg>
      <pc:sldChg chg="modSp mod">
        <pc:chgData name="Helen Evans (Institute of Management and Health)" userId="d9a8b39e-a9d4-4d81-a719-001f6364ef6d" providerId="ADAL" clId="{B5C583A2-58F2-4821-8077-B319388DBEA3}" dt="2023-03-16T13:48:17.884" v="352" actId="20577"/>
        <pc:sldMkLst>
          <pc:docMk/>
          <pc:sldMk cId="3305111798" sldId="373"/>
        </pc:sldMkLst>
        <pc:spChg chg="mod">
          <ac:chgData name="Helen Evans (Institute of Management and Health)" userId="d9a8b39e-a9d4-4d81-a719-001f6364ef6d" providerId="ADAL" clId="{B5C583A2-58F2-4821-8077-B319388DBEA3}" dt="2023-03-16T13:48:00.801" v="303" actId="20577"/>
          <ac:spMkLst>
            <pc:docMk/>
            <pc:sldMk cId="3305111798" sldId="373"/>
            <ac:spMk id="2" creationId="{913DE9DF-3E9F-4C12-998C-A7CCFFFB9486}"/>
          </ac:spMkLst>
        </pc:spChg>
        <pc:spChg chg="mod">
          <ac:chgData name="Helen Evans (Institute of Management and Health)" userId="d9a8b39e-a9d4-4d81-a719-001f6364ef6d" providerId="ADAL" clId="{B5C583A2-58F2-4821-8077-B319388DBEA3}" dt="2023-03-16T13:48:17.884" v="352" actId="20577"/>
          <ac:spMkLst>
            <pc:docMk/>
            <pc:sldMk cId="3305111798" sldId="373"/>
            <ac:spMk id="3" creationId="{3CA1EDCB-EA90-4CD8-8315-5E4DF02C4A90}"/>
          </ac:spMkLst>
        </pc:spChg>
      </pc:sldChg>
      <pc:sldChg chg="modSp mod modNotesTx">
        <pc:chgData name="Helen Evans (Institute of Management and Health)" userId="d9a8b39e-a9d4-4d81-a719-001f6364ef6d" providerId="ADAL" clId="{B5C583A2-58F2-4821-8077-B319388DBEA3}" dt="2023-03-16T13:35:13.376" v="279" actId="20577"/>
        <pc:sldMkLst>
          <pc:docMk/>
          <pc:sldMk cId="2707520273" sldId="377"/>
        </pc:sldMkLst>
        <pc:spChg chg="mod">
          <ac:chgData name="Helen Evans (Institute of Management and Health)" userId="d9a8b39e-a9d4-4d81-a719-001f6364ef6d" providerId="ADAL" clId="{B5C583A2-58F2-4821-8077-B319388DBEA3}" dt="2023-03-16T13:30:15.692" v="165" actId="20577"/>
          <ac:spMkLst>
            <pc:docMk/>
            <pc:sldMk cId="2707520273" sldId="377"/>
            <ac:spMk id="2" creationId="{253386D7-047C-43C7-B479-E61A967CA29E}"/>
          </ac:spMkLst>
        </pc:spChg>
      </pc:sldChg>
      <pc:sldChg chg="modSp new mod">
        <pc:chgData name="Helen Evans (Institute of Management and Health)" userId="d9a8b39e-a9d4-4d81-a719-001f6364ef6d" providerId="ADAL" clId="{B5C583A2-58F2-4821-8077-B319388DBEA3}" dt="2023-03-16T13:17:00.567" v="23" actId="20577"/>
        <pc:sldMkLst>
          <pc:docMk/>
          <pc:sldMk cId="1040128235" sldId="379"/>
        </pc:sldMkLst>
        <pc:spChg chg="mod">
          <ac:chgData name="Helen Evans (Institute of Management and Health)" userId="d9a8b39e-a9d4-4d81-a719-001f6364ef6d" providerId="ADAL" clId="{B5C583A2-58F2-4821-8077-B319388DBEA3}" dt="2023-03-16T13:16:43.350" v="19" actId="20578"/>
          <ac:spMkLst>
            <pc:docMk/>
            <pc:sldMk cId="1040128235" sldId="379"/>
            <ac:spMk id="2" creationId="{53752085-399E-46D9-BC2C-26B102B16696}"/>
          </ac:spMkLst>
        </pc:spChg>
        <pc:spChg chg="mod">
          <ac:chgData name="Helen Evans (Institute of Management and Health)" userId="d9a8b39e-a9d4-4d81-a719-001f6364ef6d" providerId="ADAL" clId="{B5C583A2-58F2-4821-8077-B319388DBEA3}" dt="2023-03-16T13:17:00.567" v="23" actId="20577"/>
          <ac:spMkLst>
            <pc:docMk/>
            <pc:sldMk cId="1040128235" sldId="379"/>
            <ac:spMk id="3" creationId="{9D2EAF95-3147-4343-8133-B034BFBA39B6}"/>
          </ac:spMkLst>
        </pc:spChg>
      </pc:sldChg>
      <pc:sldChg chg="modSp new mod">
        <pc:chgData name="Helen Evans (Institute of Management and Health)" userId="d9a8b39e-a9d4-4d81-a719-001f6364ef6d" providerId="ADAL" clId="{B5C583A2-58F2-4821-8077-B319388DBEA3}" dt="2023-03-16T13:18:32.279" v="64" actId="20577"/>
        <pc:sldMkLst>
          <pc:docMk/>
          <pc:sldMk cId="2385638690" sldId="380"/>
        </pc:sldMkLst>
        <pc:spChg chg="mod">
          <ac:chgData name="Helen Evans (Institute of Management and Health)" userId="d9a8b39e-a9d4-4d81-a719-001f6364ef6d" providerId="ADAL" clId="{B5C583A2-58F2-4821-8077-B319388DBEA3}" dt="2023-03-16T13:18:17.057" v="57" actId="20578"/>
          <ac:spMkLst>
            <pc:docMk/>
            <pc:sldMk cId="2385638690" sldId="380"/>
            <ac:spMk id="2" creationId="{8B658311-4BC6-4F18-AD6C-AFE7E779B1B5}"/>
          </ac:spMkLst>
        </pc:spChg>
        <pc:spChg chg="mod">
          <ac:chgData name="Helen Evans (Institute of Management and Health)" userId="d9a8b39e-a9d4-4d81-a719-001f6364ef6d" providerId="ADAL" clId="{B5C583A2-58F2-4821-8077-B319388DBEA3}" dt="2023-03-16T13:18:32.279" v="64" actId="20577"/>
          <ac:spMkLst>
            <pc:docMk/>
            <pc:sldMk cId="2385638690" sldId="380"/>
            <ac:spMk id="3" creationId="{67520956-5B31-4AE2-8221-15D12270854C}"/>
          </ac:spMkLst>
        </pc:spChg>
      </pc:sldChg>
      <pc:sldChg chg="modSp new mod">
        <pc:chgData name="Helen Evans (Institute of Management and Health)" userId="d9a8b39e-a9d4-4d81-a719-001f6364ef6d" providerId="ADAL" clId="{B5C583A2-58F2-4821-8077-B319388DBEA3}" dt="2023-03-16T13:24:54.065" v="141" actId="6549"/>
        <pc:sldMkLst>
          <pc:docMk/>
          <pc:sldMk cId="544787310" sldId="381"/>
        </pc:sldMkLst>
        <pc:spChg chg="mod">
          <ac:chgData name="Helen Evans (Institute of Management and Health)" userId="d9a8b39e-a9d4-4d81-a719-001f6364ef6d" providerId="ADAL" clId="{B5C583A2-58F2-4821-8077-B319388DBEA3}" dt="2023-03-16T13:24:04.297" v="123" actId="20577"/>
          <ac:spMkLst>
            <pc:docMk/>
            <pc:sldMk cId="544787310" sldId="381"/>
            <ac:spMk id="2" creationId="{94955644-89E1-4086-BA26-CED459B1E2FC}"/>
          </ac:spMkLst>
        </pc:spChg>
        <pc:spChg chg="mod">
          <ac:chgData name="Helen Evans (Institute of Management and Health)" userId="d9a8b39e-a9d4-4d81-a719-001f6364ef6d" providerId="ADAL" clId="{B5C583A2-58F2-4821-8077-B319388DBEA3}" dt="2023-03-16T13:24:54.065" v="141" actId="6549"/>
          <ac:spMkLst>
            <pc:docMk/>
            <pc:sldMk cId="544787310" sldId="381"/>
            <ac:spMk id="3" creationId="{FE9F95DC-9757-4389-84D0-697AC28EFD61}"/>
          </ac:spMkLst>
        </pc:spChg>
      </pc:sldChg>
    </pc:docChg>
  </pc:docChgLst>
  <pc:docChgLst>
    <pc:chgData name="Helen Evans (Institute of Management and Health)" userId="d9a8b39e-a9d4-4d81-a719-001f6364ef6d" providerId="ADAL" clId="{9B035057-D8A3-4740-A42C-760A09891EAC}"/>
    <pc:docChg chg="custSel modSld">
      <pc:chgData name="Helen Evans (Institute of Management and Health)" userId="d9a8b39e-a9d4-4d81-a719-001f6364ef6d" providerId="ADAL" clId="{9B035057-D8A3-4740-A42C-760A09891EAC}" dt="2024-04-12T12:39:03.019" v="1"/>
      <pc:docMkLst>
        <pc:docMk/>
      </pc:docMkLst>
      <pc:sldChg chg="addSp delSp modSp mod delAnim modAnim">
        <pc:chgData name="Helen Evans (Institute of Management and Health)" userId="d9a8b39e-a9d4-4d81-a719-001f6364ef6d" providerId="ADAL" clId="{9B035057-D8A3-4740-A42C-760A09891EAC}" dt="2024-04-12T12:39:03.019" v="1"/>
        <pc:sldMkLst>
          <pc:docMk/>
          <pc:sldMk cId="552497400" sldId="372"/>
        </pc:sldMkLst>
        <pc:spChg chg="add del mod">
          <ac:chgData name="Helen Evans (Institute of Management and Health)" userId="d9a8b39e-a9d4-4d81-a719-001f6364ef6d" providerId="ADAL" clId="{9B035057-D8A3-4740-A42C-760A09891EAC}" dt="2024-04-12T12:39:03.019" v="1"/>
          <ac:spMkLst>
            <pc:docMk/>
            <pc:sldMk cId="552497400" sldId="372"/>
            <ac:spMk id="5" creationId="{7F92C1DB-2D04-40A1-94A0-B199B05D4E06}"/>
          </ac:spMkLst>
        </pc:spChg>
        <pc:picChg chg="del">
          <ac:chgData name="Helen Evans (Institute of Management and Health)" userId="d9a8b39e-a9d4-4d81-a719-001f6364ef6d" providerId="ADAL" clId="{9B035057-D8A3-4740-A42C-760A09891EAC}" dt="2024-04-12T12:38:43.561" v="0" actId="478"/>
          <ac:picMkLst>
            <pc:docMk/>
            <pc:sldMk cId="552497400" sldId="372"/>
            <ac:picMk id="4" creationId="{D50CB22A-03F0-4A6A-BDD5-327B8AEE19B6}"/>
          </ac:picMkLst>
        </pc:picChg>
        <pc:picChg chg="add mod">
          <ac:chgData name="Helen Evans (Institute of Management and Health)" userId="d9a8b39e-a9d4-4d81-a719-001f6364ef6d" providerId="ADAL" clId="{9B035057-D8A3-4740-A42C-760A09891EAC}" dt="2024-04-12T12:39:03.019" v="1"/>
          <ac:picMkLst>
            <pc:docMk/>
            <pc:sldMk cId="552497400" sldId="372"/>
            <ac:picMk id="6" creationId="{71EB009B-3E6A-431A-8ACF-16B8BC6B36C1}"/>
          </ac:picMkLst>
        </pc:picChg>
      </pc:sldChg>
    </pc:docChg>
  </pc:docChgLst>
  <pc:docChgLst>
    <pc:chgData name="Helen Evans (Institute of Management and Health)" userId="d9a8b39e-a9d4-4d81-a719-001f6364ef6d" providerId="ADAL" clId="{80171CFA-6ABB-48A1-BAEA-F7EE3175694F}"/>
    <pc:docChg chg="undo redo custSel mod addSld delSld modSld sldOrd delMainMaster">
      <pc:chgData name="Helen Evans (Institute of Management and Health)" userId="d9a8b39e-a9d4-4d81-a719-001f6364ef6d" providerId="ADAL" clId="{80171CFA-6ABB-48A1-BAEA-F7EE3175694F}" dt="2022-10-10T15:18:52.651" v="1436" actId="20577"/>
      <pc:docMkLst>
        <pc:docMk/>
      </pc:docMkLst>
      <pc:sldChg chg="modSp mod ord">
        <pc:chgData name="Helen Evans (Institute of Management and Health)" userId="d9a8b39e-a9d4-4d81-a719-001f6364ef6d" providerId="ADAL" clId="{80171CFA-6ABB-48A1-BAEA-F7EE3175694F}" dt="2022-10-06T08:31:58.792" v="503" actId="20577"/>
        <pc:sldMkLst>
          <pc:docMk/>
          <pc:sldMk cId="3390737719" sldId="256"/>
        </pc:sldMkLst>
        <pc:spChg chg="mod">
          <ac:chgData name="Helen Evans (Institute of Management and Health)" userId="d9a8b39e-a9d4-4d81-a719-001f6364ef6d" providerId="ADAL" clId="{80171CFA-6ABB-48A1-BAEA-F7EE3175694F}" dt="2022-10-06T08:31:58.792" v="503" actId="20577"/>
          <ac:spMkLst>
            <pc:docMk/>
            <pc:sldMk cId="3390737719" sldId="256"/>
            <ac:spMk id="2" creationId="{BDF08727-9232-4435-8F8E-8B735A6C0B12}"/>
          </ac:spMkLst>
        </pc:spChg>
      </pc:sldChg>
      <pc:sldChg chg="modSp del mod">
        <pc:chgData name="Helen Evans (Institute of Management and Health)" userId="d9a8b39e-a9d4-4d81-a719-001f6364ef6d" providerId="ADAL" clId="{80171CFA-6ABB-48A1-BAEA-F7EE3175694F}" dt="2022-10-06T08:30:56.521" v="467" actId="47"/>
        <pc:sldMkLst>
          <pc:docMk/>
          <pc:sldMk cId="4277101080" sldId="256"/>
        </pc:sldMkLst>
        <pc:spChg chg="mod">
          <ac:chgData name="Helen Evans (Institute of Management and Health)" userId="d9a8b39e-a9d4-4d81-a719-001f6364ef6d" providerId="ADAL" clId="{80171CFA-6ABB-48A1-BAEA-F7EE3175694F}" dt="2022-10-06T08:29:33.038" v="453" actId="5793"/>
          <ac:spMkLst>
            <pc:docMk/>
            <pc:sldMk cId="4277101080" sldId="256"/>
            <ac:spMk id="2" creationId="{BDF08727-9232-4435-8F8E-8B735A6C0B12}"/>
          </ac:spMkLst>
        </pc:spChg>
        <pc:spChg chg="mod">
          <ac:chgData name="Helen Evans (Institute of Management and Health)" userId="d9a8b39e-a9d4-4d81-a719-001f6364ef6d" providerId="ADAL" clId="{80171CFA-6ABB-48A1-BAEA-F7EE3175694F}" dt="2022-10-06T08:30:40.284" v="466" actId="20577"/>
          <ac:spMkLst>
            <pc:docMk/>
            <pc:sldMk cId="4277101080" sldId="256"/>
            <ac:spMk id="3" creationId="{78497AA0-62F2-40DE-81F1-EDBFA2198554}"/>
          </ac:spMkLst>
        </pc:spChg>
      </pc:sldChg>
      <pc:sldChg chg="modSp del mod ord">
        <pc:chgData name="Helen Evans (Institute of Management and Health)" userId="d9a8b39e-a9d4-4d81-a719-001f6364ef6d" providerId="ADAL" clId="{80171CFA-6ABB-48A1-BAEA-F7EE3175694F}" dt="2022-10-10T15:10:26.225" v="1306" actId="47"/>
        <pc:sldMkLst>
          <pc:docMk/>
          <pc:sldMk cId="252283014" sldId="335"/>
        </pc:sldMkLst>
        <pc:spChg chg="mod">
          <ac:chgData name="Helen Evans (Institute of Management and Health)" userId="d9a8b39e-a9d4-4d81-a719-001f6364ef6d" providerId="ADAL" clId="{80171CFA-6ABB-48A1-BAEA-F7EE3175694F}" dt="2022-10-03T14:55:19.867" v="38" actId="14100"/>
          <ac:spMkLst>
            <pc:docMk/>
            <pc:sldMk cId="252283014" sldId="335"/>
            <ac:spMk id="3" creationId="{E85403D1-099D-42EA-ACE5-BB78A0909E1D}"/>
          </ac:spMkLst>
        </pc:spChg>
      </pc:sldChg>
      <pc:sldChg chg="modSp mod chgLayout">
        <pc:chgData name="Helen Evans (Institute of Management and Health)" userId="d9a8b39e-a9d4-4d81-a719-001f6364ef6d" providerId="ADAL" clId="{80171CFA-6ABB-48A1-BAEA-F7EE3175694F}" dt="2022-10-05T12:20:16.354" v="425" actId="27636"/>
        <pc:sldMkLst>
          <pc:docMk/>
          <pc:sldMk cId="1037941501" sldId="336"/>
        </pc:sldMkLst>
        <pc:spChg chg="mod ord">
          <ac:chgData name="Helen Evans (Institute of Management and Health)" userId="d9a8b39e-a9d4-4d81-a719-001f6364ef6d" providerId="ADAL" clId="{80171CFA-6ABB-48A1-BAEA-F7EE3175694F}" dt="2022-10-05T12:20:16.354" v="425" actId="27636"/>
          <ac:spMkLst>
            <pc:docMk/>
            <pc:sldMk cId="1037941501" sldId="336"/>
            <ac:spMk id="2" creationId="{1EA6D3CA-CA01-417B-8009-AF025725F097}"/>
          </ac:spMkLst>
        </pc:spChg>
        <pc:spChg chg="mod ord">
          <ac:chgData name="Helen Evans (Institute of Management and Health)" userId="d9a8b39e-a9d4-4d81-a719-001f6364ef6d" providerId="ADAL" clId="{80171CFA-6ABB-48A1-BAEA-F7EE3175694F}" dt="2022-10-05T12:20:16.335" v="424" actId="700"/>
          <ac:spMkLst>
            <pc:docMk/>
            <pc:sldMk cId="1037941501" sldId="336"/>
            <ac:spMk id="3" creationId="{038444C3-9B49-42F3-A9C9-ACEB29AB41FF}"/>
          </ac:spMkLst>
        </pc:spChg>
      </pc:sldChg>
      <pc:sldChg chg="modSp mod modAnim chgLayout">
        <pc:chgData name="Helen Evans (Institute of Management and Health)" userId="d9a8b39e-a9d4-4d81-a719-001f6364ef6d" providerId="ADAL" clId="{80171CFA-6ABB-48A1-BAEA-F7EE3175694F}" dt="2022-10-06T16:37:48.860" v="914" actId="5793"/>
        <pc:sldMkLst>
          <pc:docMk/>
          <pc:sldMk cId="1015091160" sldId="337"/>
        </pc:sldMkLst>
        <pc:spChg chg="mod ord">
          <ac:chgData name="Helen Evans (Institute of Management and Health)" userId="d9a8b39e-a9d4-4d81-a719-001f6364ef6d" providerId="ADAL" clId="{80171CFA-6ABB-48A1-BAEA-F7EE3175694F}" dt="2022-10-05T12:20:26.461" v="426" actId="700"/>
          <ac:spMkLst>
            <pc:docMk/>
            <pc:sldMk cId="1015091160" sldId="337"/>
            <ac:spMk id="2" creationId="{5C6628B9-1F85-4D96-A177-48EEBD5BBAAB}"/>
          </ac:spMkLst>
        </pc:spChg>
        <pc:spChg chg="mod ord">
          <ac:chgData name="Helen Evans (Institute of Management and Health)" userId="d9a8b39e-a9d4-4d81-a719-001f6364ef6d" providerId="ADAL" clId="{80171CFA-6ABB-48A1-BAEA-F7EE3175694F}" dt="2022-10-06T16:37:48.860" v="914" actId="5793"/>
          <ac:spMkLst>
            <pc:docMk/>
            <pc:sldMk cId="1015091160" sldId="337"/>
            <ac:spMk id="3" creationId="{30C7F75A-FECE-4F32-B259-95A72C3747F8}"/>
          </ac:spMkLst>
        </pc:spChg>
      </pc:sldChg>
      <pc:sldChg chg="del ord">
        <pc:chgData name="Helen Evans (Institute of Management and Health)" userId="d9a8b39e-a9d4-4d81-a719-001f6364ef6d" providerId="ADAL" clId="{80171CFA-6ABB-48A1-BAEA-F7EE3175694F}" dt="2022-10-10T15:10:26.225" v="1306" actId="47"/>
        <pc:sldMkLst>
          <pc:docMk/>
          <pc:sldMk cId="395089546" sldId="355"/>
        </pc:sldMkLst>
      </pc:sldChg>
      <pc:sldChg chg="addSp delSp modSp new mod ord modAnim modNotesTx">
        <pc:chgData name="Helen Evans (Institute of Management and Health)" userId="d9a8b39e-a9d4-4d81-a719-001f6364ef6d" providerId="ADAL" clId="{80171CFA-6ABB-48A1-BAEA-F7EE3175694F}" dt="2022-10-10T14:16:07.792" v="1185"/>
        <pc:sldMkLst>
          <pc:docMk/>
          <pc:sldMk cId="1676543853" sldId="356"/>
        </pc:sldMkLst>
        <pc:spChg chg="mod">
          <ac:chgData name="Helen Evans (Institute of Management and Health)" userId="d9a8b39e-a9d4-4d81-a719-001f6364ef6d" providerId="ADAL" clId="{80171CFA-6ABB-48A1-BAEA-F7EE3175694F}" dt="2022-10-10T14:15:08.187" v="1140" actId="20577"/>
          <ac:spMkLst>
            <pc:docMk/>
            <pc:sldMk cId="1676543853" sldId="356"/>
            <ac:spMk id="2" creationId="{B3974A19-7A20-4C0D-AFAC-C7CFC5350035}"/>
          </ac:spMkLst>
        </pc:spChg>
        <pc:spChg chg="del">
          <ac:chgData name="Helen Evans (Institute of Management and Health)" userId="d9a8b39e-a9d4-4d81-a719-001f6364ef6d" providerId="ADAL" clId="{80171CFA-6ABB-48A1-BAEA-F7EE3175694F}" dt="2022-09-27T14:25:57.595" v="1"/>
          <ac:spMkLst>
            <pc:docMk/>
            <pc:sldMk cId="1676543853" sldId="356"/>
            <ac:spMk id="3" creationId="{352CCAE4-5AE6-4EB5-A5BB-90C48814B534}"/>
          </ac:spMkLst>
        </pc:spChg>
        <pc:spChg chg="add del">
          <ac:chgData name="Helen Evans (Institute of Management and Health)" userId="d9a8b39e-a9d4-4d81-a719-001f6364ef6d" providerId="ADAL" clId="{80171CFA-6ABB-48A1-BAEA-F7EE3175694F}" dt="2022-09-27T14:26:34.617" v="4" actId="22"/>
          <ac:spMkLst>
            <pc:docMk/>
            <pc:sldMk cId="1676543853" sldId="356"/>
            <ac:spMk id="6" creationId="{AE518ECA-86AD-42E2-9548-41D3FB20BD80}"/>
          </ac:spMkLst>
        </pc:spChg>
        <pc:picChg chg="add mod">
          <ac:chgData name="Helen Evans (Institute of Management and Health)" userId="d9a8b39e-a9d4-4d81-a719-001f6364ef6d" providerId="ADAL" clId="{80171CFA-6ABB-48A1-BAEA-F7EE3175694F}" dt="2022-09-27T14:25:57.595" v="1"/>
          <ac:picMkLst>
            <pc:docMk/>
            <pc:sldMk cId="1676543853" sldId="356"/>
            <ac:picMk id="4" creationId="{ED4CC67E-F782-4FB4-90DF-DAAE7B715C72}"/>
          </ac:picMkLst>
        </pc:picChg>
      </pc:sldChg>
      <pc:sldChg chg="modSp new mod">
        <pc:chgData name="Helen Evans (Institute of Management and Health)" userId="d9a8b39e-a9d4-4d81-a719-001f6364ef6d" providerId="ADAL" clId="{80171CFA-6ABB-48A1-BAEA-F7EE3175694F}" dt="2022-10-06T09:34:18.552" v="512" actId="27636"/>
        <pc:sldMkLst>
          <pc:docMk/>
          <pc:sldMk cId="2214066430" sldId="357"/>
        </pc:sldMkLst>
        <pc:spChg chg="mod">
          <ac:chgData name="Helen Evans (Institute of Management and Health)" userId="d9a8b39e-a9d4-4d81-a719-001f6364ef6d" providerId="ADAL" clId="{80171CFA-6ABB-48A1-BAEA-F7EE3175694F}" dt="2022-09-27T14:26:47.613" v="37" actId="20577"/>
          <ac:spMkLst>
            <pc:docMk/>
            <pc:sldMk cId="2214066430" sldId="357"/>
            <ac:spMk id="2" creationId="{CEB795AA-46DB-4E5D-B89D-76ADCC847B50}"/>
          </ac:spMkLst>
        </pc:spChg>
        <pc:spChg chg="mod">
          <ac:chgData name="Helen Evans (Institute of Management and Health)" userId="d9a8b39e-a9d4-4d81-a719-001f6364ef6d" providerId="ADAL" clId="{80171CFA-6ABB-48A1-BAEA-F7EE3175694F}" dt="2022-10-06T09:34:18.552" v="512" actId="27636"/>
          <ac:spMkLst>
            <pc:docMk/>
            <pc:sldMk cId="2214066430" sldId="357"/>
            <ac:spMk id="3" creationId="{16C0D518-59D7-45B9-B48B-A6A1D2B85640}"/>
          </ac:spMkLst>
        </pc:spChg>
      </pc:sldChg>
      <pc:sldChg chg="modSp new mod modNotesTx">
        <pc:chgData name="Helen Evans (Institute of Management and Health)" userId="d9a8b39e-a9d4-4d81-a719-001f6364ef6d" providerId="ADAL" clId="{80171CFA-6ABB-48A1-BAEA-F7EE3175694F}" dt="2022-10-03T15:38:39.453" v="318" actId="207"/>
        <pc:sldMkLst>
          <pc:docMk/>
          <pc:sldMk cId="1332256257" sldId="358"/>
        </pc:sldMkLst>
        <pc:spChg chg="mod">
          <ac:chgData name="Helen Evans (Institute of Management and Health)" userId="d9a8b39e-a9d4-4d81-a719-001f6364ef6d" providerId="ADAL" clId="{80171CFA-6ABB-48A1-BAEA-F7EE3175694F}" dt="2022-10-03T15:04:18.691" v="41" actId="27636"/>
          <ac:spMkLst>
            <pc:docMk/>
            <pc:sldMk cId="1332256257" sldId="358"/>
            <ac:spMk id="2" creationId="{45E5FE1C-612C-4C24-98C1-6FE91531E4B7}"/>
          </ac:spMkLst>
        </pc:spChg>
        <pc:spChg chg="mod">
          <ac:chgData name="Helen Evans (Institute of Management and Health)" userId="d9a8b39e-a9d4-4d81-a719-001f6364ef6d" providerId="ADAL" clId="{80171CFA-6ABB-48A1-BAEA-F7EE3175694F}" dt="2022-10-03T15:38:39.453" v="318" actId="207"/>
          <ac:spMkLst>
            <pc:docMk/>
            <pc:sldMk cId="1332256257" sldId="358"/>
            <ac:spMk id="3" creationId="{F245CB4B-E3D2-40B6-B9D0-534888721B07}"/>
          </ac:spMkLst>
        </pc:spChg>
      </pc:sldChg>
      <pc:sldChg chg="addSp modSp new mod modNotesTx">
        <pc:chgData name="Helen Evans (Institute of Management and Health)" userId="d9a8b39e-a9d4-4d81-a719-001f6364ef6d" providerId="ADAL" clId="{80171CFA-6ABB-48A1-BAEA-F7EE3175694F}" dt="2022-10-03T15:38:24.969" v="316" actId="3626"/>
        <pc:sldMkLst>
          <pc:docMk/>
          <pc:sldMk cId="1128843831" sldId="359"/>
        </pc:sldMkLst>
        <pc:spChg chg="mod">
          <ac:chgData name="Helen Evans (Institute of Management and Health)" userId="d9a8b39e-a9d4-4d81-a719-001f6364ef6d" providerId="ADAL" clId="{80171CFA-6ABB-48A1-BAEA-F7EE3175694F}" dt="2022-10-03T15:11:47.725" v="85" actId="27636"/>
          <ac:spMkLst>
            <pc:docMk/>
            <pc:sldMk cId="1128843831" sldId="359"/>
            <ac:spMk id="2" creationId="{1EABC23A-B47C-40D9-B9B1-32E766614202}"/>
          </ac:spMkLst>
        </pc:spChg>
        <pc:spChg chg="mod">
          <ac:chgData name="Helen Evans (Institute of Management and Health)" userId="d9a8b39e-a9d4-4d81-a719-001f6364ef6d" providerId="ADAL" clId="{80171CFA-6ABB-48A1-BAEA-F7EE3175694F}" dt="2022-10-03T15:38:24.969" v="316" actId="3626"/>
          <ac:spMkLst>
            <pc:docMk/>
            <pc:sldMk cId="1128843831" sldId="359"/>
            <ac:spMk id="3" creationId="{42986FF6-C44B-45E7-90CD-6F6FC0254265}"/>
          </ac:spMkLst>
        </pc:spChg>
        <pc:picChg chg="add mod">
          <ac:chgData name="Helen Evans (Institute of Management and Health)" userId="d9a8b39e-a9d4-4d81-a719-001f6364ef6d" providerId="ADAL" clId="{80171CFA-6ABB-48A1-BAEA-F7EE3175694F}" dt="2022-10-03T15:15:27.255" v="100"/>
          <ac:picMkLst>
            <pc:docMk/>
            <pc:sldMk cId="1128843831" sldId="359"/>
            <ac:picMk id="4" creationId="{EA075AB4-6FB7-485C-83D6-08FAF5BCF2BE}"/>
          </ac:picMkLst>
        </pc:picChg>
      </pc:sldChg>
      <pc:sldChg chg="addSp delSp modSp new mod modClrScheme chgLayout modNotesTx">
        <pc:chgData name="Helen Evans (Institute of Management and Health)" userId="d9a8b39e-a9d4-4d81-a719-001f6364ef6d" providerId="ADAL" clId="{80171CFA-6ABB-48A1-BAEA-F7EE3175694F}" dt="2022-10-03T15:37:45.709" v="310" actId="20577"/>
        <pc:sldMkLst>
          <pc:docMk/>
          <pc:sldMk cId="4284617105" sldId="360"/>
        </pc:sldMkLst>
        <pc:spChg chg="add del">
          <ac:chgData name="Helen Evans (Institute of Management and Health)" userId="d9a8b39e-a9d4-4d81-a719-001f6364ef6d" providerId="ADAL" clId="{80171CFA-6ABB-48A1-BAEA-F7EE3175694F}" dt="2022-10-03T15:27:26.973" v="107" actId="26606"/>
          <ac:spMkLst>
            <pc:docMk/>
            <pc:sldMk cId="4284617105" sldId="360"/>
            <ac:spMk id="2" creationId="{91C6332A-10E9-4481-9717-21F7D5EC105F}"/>
          </ac:spMkLst>
        </pc:spChg>
        <pc:spChg chg="del">
          <ac:chgData name="Helen Evans (Institute of Management and Health)" userId="d9a8b39e-a9d4-4d81-a719-001f6364ef6d" providerId="ADAL" clId="{80171CFA-6ABB-48A1-BAEA-F7EE3175694F}" dt="2022-10-03T15:27:03.020" v="102"/>
          <ac:spMkLst>
            <pc:docMk/>
            <pc:sldMk cId="4284617105" sldId="360"/>
            <ac:spMk id="3" creationId="{60F57943-41AA-466A-9BAA-33BCDAAA30C2}"/>
          </ac:spMkLst>
        </pc:spChg>
        <pc:spChg chg="add del mod">
          <ac:chgData name="Helen Evans (Institute of Management and Health)" userId="d9a8b39e-a9d4-4d81-a719-001f6364ef6d" providerId="ADAL" clId="{80171CFA-6ABB-48A1-BAEA-F7EE3175694F}" dt="2022-10-03T15:27:26.959" v="106" actId="26606"/>
          <ac:spMkLst>
            <pc:docMk/>
            <pc:sldMk cId="4284617105" sldId="360"/>
            <ac:spMk id="9" creationId="{8B5883CE-1C97-5DD1-F167-726B71888EAC}"/>
          </ac:spMkLst>
        </pc:spChg>
        <pc:spChg chg="add del mod">
          <ac:chgData name="Helen Evans (Institute of Management and Health)" userId="d9a8b39e-a9d4-4d81-a719-001f6364ef6d" providerId="ADAL" clId="{80171CFA-6ABB-48A1-BAEA-F7EE3175694F}" dt="2022-10-03T15:27:26.959" v="106" actId="26606"/>
          <ac:spMkLst>
            <pc:docMk/>
            <pc:sldMk cId="4284617105" sldId="360"/>
            <ac:spMk id="11" creationId="{E6A35966-0A9C-60E9-625D-BBE0DB267342}"/>
          </ac:spMkLst>
        </pc:spChg>
        <pc:spChg chg="add mod">
          <ac:chgData name="Helen Evans (Institute of Management and Health)" userId="d9a8b39e-a9d4-4d81-a719-001f6364ef6d" providerId="ADAL" clId="{80171CFA-6ABB-48A1-BAEA-F7EE3175694F}" dt="2022-10-03T15:28:02.582" v="113" actId="27636"/>
          <ac:spMkLst>
            <pc:docMk/>
            <pc:sldMk cId="4284617105" sldId="360"/>
            <ac:spMk id="13" creationId="{B98A2C49-7783-B907-A550-56C0FDF34495}"/>
          </ac:spMkLst>
        </pc:spChg>
        <pc:picChg chg="add mod">
          <ac:chgData name="Helen Evans (Institute of Management and Health)" userId="d9a8b39e-a9d4-4d81-a719-001f6364ef6d" providerId="ADAL" clId="{80171CFA-6ABB-48A1-BAEA-F7EE3175694F}" dt="2022-10-03T15:36:11.141" v="271" actId="1076"/>
          <ac:picMkLst>
            <pc:docMk/>
            <pc:sldMk cId="4284617105" sldId="360"/>
            <ac:picMk id="4" creationId="{E2EFFC8A-362F-4591-8093-7DD9490558E8}"/>
          </ac:picMkLst>
        </pc:picChg>
      </pc:sldChg>
      <pc:sldChg chg="modSp new mod">
        <pc:chgData name="Helen Evans (Institute of Management and Health)" userId="d9a8b39e-a9d4-4d81-a719-001f6364ef6d" providerId="ADAL" clId="{80171CFA-6ABB-48A1-BAEA-F7EE3175694F}" dt="2022-10-10T14:13:44.523" v="1069" actId="1036"/>
        <pc:sldMkLst>
          <pc:docMk/>
          <pc:sldMk cId="381162467" sldId="361"/>
        </pc:sldMkLst>
        <pc:spChg chg="mod">
          <ac:chgData name="Helen Evans (Institute of Management and Health)" userId="d9a8b39e-a9d4-4d81-a719-001f6364ef6d" providerId="ADAL" clId="{80171CFA-6ABB-48A1-BAEA-F7EE3175694F}" dt="2022-10-03T15:44:28.506" v="323" actId="27636"/>
          <ac:spMkLst>
            <pc:docMk/>
            <pc:sldMk cId="381162467" sldId="361"/>
            <ac:spMk id="2" creationId="{DF262971-E783-4C0C-BBC4-7BA6AD049399}"/>
          </ac:spMkLst>
        </pc:spChg>
        <pc:spChg chg="mod">
          <ac:chgData name="Helen Evans (Institute of Management and Health)" userId="d9a8b39e-a9d4-4d81-a719-001f6364ef6d" providerId="ADAL" clId="{80171CFA-6ABB-48A1-BAEA-F7EE3175694F}" dt="2022-10-10T14:13:44.523" v="1069" actId="1036"/>
          <ac:spMkLst>
            <pc:docMk/>
            <pc:sldMk cId="381162467" sldId="361"/>
            <ac:spMk id="3" creationId="{12DE06F6-1C88-44D0-B2CD-407E2A22DCF6}"/>
          </ac:spMkLst>
        </pc:spChg>
      </pc:sldChg>
      <pc:sldChg chg="modSp new mod modNotesTx">
        <pc:chgData name="Helen Evans (Institute of Management and Health)" userId="d9a8b39e-a9d4-4d81-a719-001f6364ef6d" providerId="ADAL" clId="{80171CFA-6ABB-48A1-BAEA-F7EE3175694F}" dt="2022-10-10T14:13:55.715" v="1071" actId="27636"/>
        <pc:sldMkLst>
          <pc:docMk/>
          <pc:sldMk cId="2192969732" sldId="362"/>
        </pc:sldMkLst>
        <pc:spChg chg="mod">
          <ac:chgData name="Helen Evans (Institute of Management and Health)" userId="d9a8b39e-a9d4-4d81-a719-001f6364ef6d" providerId="ADAL" clId="{80171CFA-6ABB-48A1-BAEA-F7EE3175694F}" dt="2022-10-03T17:03:16.898" v="421" actId="27636"/>
          <ac:spMkLst>
            <pc:docMk/>
            <pc:sldMk cId="2192969732" sldId="362"/>
            <ac:spMk id="2" creationId="{AF341086-8E66-4252-9343-19B67DC8B6D6}"/>
          </ac:spMkLst>
        </pc:spChg>
        <pc:spChg chg="mod">
          <ac:chgData name="Helen Evans (Institute of Management and Health)" userId="d9a8b39e-a9d4-4d81-a719-001f6364ef6d" providerId="ADAL" clId="{80171CFA-6ABB-48A1-BAEA-F7EE3175694F}" dt="2022-10-10T14:13:55.715" v="1071" actId="27636"/>
          <ac:spMkLst>
            <pc:docMk/>
            <pc:sldMk cId="2192969732" sldId="362"/>
            <ac:spMk id="3" creationId="{DE2EAEC7-2E2B-4598-A00C-CD1D625681A0}"/>
          </ac:spMkLst>
        </pc:spChg>
      </pc:sldChg>
      <pc:sldChg chg="modSp new mod">
        <pc:chgData name="Helen Evans (Institute of Management and Health)" userId="d9a8b39e-a9d4-4d81-a719-001f6364ef6d" providerId="ADAL" clId="{80171CFA-6ABB-48A1-BAEA-F7EE3175694F}" dt="2022-10-03T17:03:21.331" v="423" actId="27636"/>
        <pc:sldMkLst>
          <pc:docMk/>
          <pc:sldMk cId="496178662" sldId="363"/>
        </pc:sldMkLst>
        <pc:spChg chg="mod">
          <ac:chgData name="Helen Evans (Institute of Management and Health)" userId="d9a8b39e-a9d4-4d81-a719-001f6364ef6d" providerId="ADAL" clId="{80171CFA-6ABB-48A1-BAEA-F7EE3175694F}" dt="2022-10-03T17:03:21.331" v="423" actId="27636"/>
          <ac:spMkLst>
            <pc:docMk/>
            <pc:sldMk cId="496178662" sldId="363"/>
            <ac:spMk id="2" creationId="{993C6EDC-51B3-4DBB-BA26-AEE96E3EF1D1}"/>
          </ac:spMkLst>
        </pc:spChg>
        <pc:spChg chg="mod">
          <ac:chgData name="Helen Evans (Institute of Management and Health)" userId="d9a8b39e-a9d4-4d81-a719-001f6364ef6d" providerId="ADAL" clId="{80171CFA-6ABB-48A1-BAEA-F7EE3175694F}" dt="2022-10-03T16:12:55.511" v="417" actId="27636"/>
          <ac:spMkLst>
            <pc:docMk/>
            <pc:sldMk cId="496178662" sldId="363"/>
            <ac:spMk id="3" creationId="{3AE098BF-7734-4787-9AC3-BFF732064465}"/>
          </ac:spMkLst>
        </pc:spChg>
      </pc:sldChg>
      <pc:sldChg chg="modSp new mod ord">
        <pc:chgData name="Helen Evans (Institute of Management and Health)" userId="d9a8b39e-a9d4-4d81-a719-001f6364ef6d" providerId="ADAL" clId="{80171CFA-6ABB-48A1-BAEA-F7EE3175694F}" dt="2022-10-10T14:06:40.340" v="924" actId="5793"/>
        <pc:sldMkLst>
          <pc:docMk/>
          <pc:sldMk cId="3188470078" sldId="364"/>
        </pc:sldMkLst>
        <pc:spChg chg="mod">
          <ac:chgData name="Helen Evans (Institute of Management and Health)" userId="d9a8b39e-a9d4-4d81-a719-001f6364ef6d" providerId="ADAL" clId="{80171CFA-6ABB-48A1-BAEA-F7EE3175694F}" dt="2022-10-06T10:02:46.018" v="684" actId="20577"/>
          <ac:spMkLst>
            <pc:docMk/>
            <pc:sldMk cId="3188470078" sldId="364"/>
            <ac:spMk id="2" creationId="{9581BBE1-E565-4604-88EA-2E746DAFFD3E}"/>
          </ac:spMkLst>
        </pc:spChg>
        <pc:spChg chg="mod">
          <ac:chgData name="Helen Evans (Institute of Management and Health)" userId="d9a8b39e-a9d4-4d81-a719-001f6364ef6d" providerId="ADAL" clId="{80171CFA-6ABB-48A1-BAEA-F7EE3175694F}" dt="2022-10-10T14:06:40.340" v="924" actId="5793"/>
          <ac:spMkLst>
            <pc:docMk/>
            <pc:sldMk cId="3188470078" sldId="364"/>
            <ac:spMk id="3" creationId="{36509898-23D6-445A-990C-22291AF19AC9}"/>
          </ac:spMkLst>
        </pc:spChg>
      </pc:sldChg>
      <pc:sldChg chg="addSp delSp modSp new mod modClrScheme chgLayout">
        <pc:chgData name="Helen Evans (Institute of Management and Health)" userId="d9a8b39e-a9d4-4d81-a719-001f6364ef6d" providerId="ADAL" clId="{80171CFA-6ABB-48A1-BAEA-F7EE3175694F}" dt="2022-10-06T09:41:24.192" v="522" actId="14100"/>
        <pc:sldMkLst>
          <pc:docMk/>
          <pc:sldMk cId="205537426" sldId="365"/>
        </pc:sldMkLst>
        <pc:spChg chg="del">
          <ac:chgData name="Helen Evans (Institute of Management and Health)" userId="d9a8b39e-a9d4-4d81-a719-001f6364ef6d" providerId="ADAL" clId="{80171CFA-6ABB-48A1-BAEA-F7EE3175694F}" dt="2022-10-06T09:40:46.126" v="517" actId="700"/>
          <ac:spMkLst>
            <pc:docMk/>
            <pc:sldMk cId="205537426" sldId="365"/>
            <ac:spMk id="2" creationId="{D1002BF3-E2DF-4048-9EA0-51F2FBF36DCC}"/>
          </ac:spMkLst>
        </pc:spChg>
        <pc:spChg chg="del">
          <ac:chgData name="Helen Evans (Institute of Management and Health)" userId="d9a8b39e-a9d4-4d81-a719-001f6364ef6d" providerId="ADAL" clId="{80171CFA-6ABB-48A1-BAEA-F7EE3175694F}" dt="2022-10-06T09:40:46.126" v="517" actId="700"/>
          <ac:spMkLst>
            <pc:docMk/>
            <pc:sldMk cId="205537426" sldId="365"/>
            <ac:spMk id="3" creationId="{C2122218-EF19-463B-9559-D32452789F69}"/>
          </ac:spMkLst>
        </pc:spChg>
        <pc:picChg chg="add mod">
          <ac:chgData name="Helen Evans (Institute of Management and Health)" userId="d9a8b39e-a9d4-4d81-a719-001f6364ef6d" providerId="ADAL" clId="{80171CFA-6ABB-48A1-BAEA-F7EE3175694F}" dt="2022-10-06T09:41:24.192" v="522" actId="14100"/>
          <ac:picMkLst>
            <pc:docMk/>
            <pc:sldMk cId="205537426" sldId="365"/>
            <ac:picMk id="5" creationId="{0D990559-62BC-48D6-8673-3C5825017FF3}"/>
          </ac:picMkLst>
        </pc:picChg>
      </pc:sldChg>
      <pc:sldChg chg="addSp modSp new mod modClrScheme chgLayout modNotesTx">
        <pc:chgData name="Helen Evans (Institute of Management and Health)" userId="d9a8b39e-a9d4-4d81-a719-001f6364ef6d" providerId="ADAL" clId="{80171CFA-6ABB-48A1-BAEA-F7EE3175694F}" dt="2022-10-06T10:02:03.251" v="673" actId="20577"/>
        <pc:sldMkLst>
          <pc:docMk/>
          <pc:sldMk cId="3144434119" sldId="366"/>
        </pc:sldMkLst>
        <pc:spChg chg="add mod">
          <ac:chgData name="Helen Evans (Institute of Management and Health)" userId="d9a8b39e-a9d4-4d81-a719-001f6364ef6d" providerId="ADAL" clId="{80171CFA-6ABB-48A1-BAEA-F7EE3175694F}" dt="2022-10-06T10:02:03.251" v="673" actId="20577"/>
          <ac:spMkLst>
            <pc:docMk/>
            <pc:sldMk cId="3144434119" sldId="366"/>
            <ac:spMk id="2" creationId="{1C76880B-5CBE-4EAA-87BC-3B876011C6F6}"/>
          </ac:spMkLst>
        </pc:spChg>
        <pc:spChg chg="add mod">
          <ac:chgData name="Helen Evans (Institute of Management and Health)" userId="d9a8b39e-a9d4-4d81-a719-001f6364ef6d" providerId="ADAL" clId="{80171CFA-6ABB-48A1-BAEA-F7EE3175694F}" dt="2022-10-06T10:01:49.216" v="661" actId="5793"/>
          <ac:spMkLst>
            <pc:docMk/>
            <pc:sldMk cId="3144434119" sldId="366"/>
            <ac:spMk id="3" creationId="{7932AC7F-9FF6-4EEF-9E7B-C91B3FE1C510}"/>
          </ac:spMkLst>
        </pc:spChg>
      </pc:sldChg>
      <pc:sldChg chg="modSp new mod ord">
        <pc:chgData name="Helen Evans (Institute of Management and Health)" userId="d9a8b39e-a9d4-4d81-a719-001f6364ef6d" providerId="ADAL" clId="{80171CFA-6ABB-48A1-BAEA-F7EE3175694F}" dt="2022-10-10T14:06:26.002" v="921"/>
        <pc:sldMkLst>
          <pc:docMk/>
          <pc:sldMk cId="3916332577" sldId="367"/>
        </pc:sldMkLst>
        <pc:spChg chg="mod">
          <ac:chgData name="Helen Evans (Institute of Management and Health)" userId="d9a8b39e-a9d4-4d81-a719-001f6364ef6d" providerId="ADAL" clId="{80171CFA-6ABB-48A1-BAEA-F7EE3175694F}" dt="2022-10-06T10:03:35.513" v="744" actId="20577"/>
          <ac:spMkLst>
            <pc:docMk/>
            <pc:sldMk cId="3916332577" sldId="367"/>
            <ac:spMk id="2" creationId="{26DE364B-95F7-493C-AC4F-2CF3507D5C78}"/>
          </ac:spMkLst>
        </pc:spChg>
        <pc:spChg chg="mod">
          <ac:chgData name="Helen Evans (Institute of Management and Health)" userId="d9a8b39e-a9d4-4d81-a719-001f6364ef6d" providerId="ADAL" clId="{80171CFA-6ABB-48A1-BAEA-F7EE3175694F}" dt="2022-10-10T14:06:14.540" v="919" actId="20577"/>
          <ac:spMkLst>
            <pc:docMk/>
            <pc:sldMk cId="3916332577" sldId="367"/>
            <ac:spMk id="3" creationId="{8507C77B-20D0-4EA8-87DB-A31C6E676E81}"/>
          </ac:spMkLst>
        </pc:spChg>
      </pc:sldChg>
      <pc:sldChg chg="modSp new mod">
        <pc:chgData name="Helen Evans (Institute of Management and Health)" userId="d9a8b39e-a9d4-4d81-a719-001f6364ef6d" providerId="ADAL" clId="{80171CFA-6ABB-48A1-BAEA-F7EE3175694F}" dt="2022-10-10T14:07:12.056" v="932" actId="5793"/>
        <pc:sldMkLst>
          <pc:docMk/>
          <pc:sldMk cId="3539513580" sldId="368"/>
        </pc:sldMkLst>
        <pc:spChg chg="mod">
          <ac:chgData name="Helen Evans (Institute of Management and Health)" userId="d9a8b39e-a9d4-4d81-a719-001f6364ef6d" providerId="ADAL" clId="{80171CFA-6ABB-48A1-BAEA-F7EE3175694F}" dt="2022-10-06T10:05:53.193" v="758" actId="20577"/>
          <ac:spMkLst>
            <pc:docMk/>
            <pc:sldMk cId="3539513580" sldId="368"/>
            <ac:spMk id="2" creationId="{D25D5E2E-4884-42C6-ACE5-0D2F6329F823}"/>
          </ac:spMkLst>
        </pc:spChg>
        <pc:spChg chg="mod">
          <ac:chgData name="Helen Evans (Institute of Management and Health)" userId="d9a8b39e-a9d4-4d81-a719-001f6364ef6d" providerId="ADAL" clId="{80171CFA-6ABB-48A1-BAEA-F7EE3175694F}" dt="2022-10-10T14:07:12.056" v="932" actId="5793"/>
          <ac:spMkLst>
            <pc:docMk/>
            <pc:sldMk cId="3539513580" sldId="368"/>
            <ac:spMk id="3" creationId="{0F091B6E-8D8C-4C2F-8CCA-20B12F19F364}"/>
          </ac:spMkLst>
        </pc:spChg>
      </pc:sldChg>
      <pc:sldChg chg="modSp new mod">
        <pc:chgData name="Helen Evans (Institute of Management and Health)" userId="d9a8b39e-a9d4-4d81-a719-001f6364ef6d" providerId="ADAL" clId="{80171CFA-6ABB-48A1-BAEA-F7EE3175694F}" dt="2022-10-10T14:14:23.812" v="1116" actId="20577"/>
        <pc:sldMkLst>
          <pc:docMk/>
          <pc:sldMk cId="2067657121" sldId="369"/>
        </pc:sldMkLst>
        <pc:spChg chg="mod">
          <ac:chgData name="Helen Evans (Institute of Management and Health)" userId="d9a8b39e-a9d4-4d81-a719-001f6364ef6d" providerId="ADAL" clId="{80171CFA-6ABB-48A1-BAEA-F7EE3175694F}" dt="2022-10-10T14:14:23.812" v="1116" actId="20577"/>
          <ac:spMkLst>
            <pc:docMk/>
            <pc:sldMk cId="2067657121" sldId="369"/>
            <ac:spMk id="2" creationId="{2A70A25D-99C5-410E-8840-41DEDC1C2D98}"/>
          </ac:spMkLst>
        </pc:spChg>
        <pc:spChg chg="mod">
          <ac:chgData name="Helen Evans (Institute of Management and Health)" userId="d9a8b39e-a9d4-4d81-a719-001f6364ef6d" providerId="ADAL" clId="{80171CFA-6ABB-48A1-BAEA-F7EE3175694F}" dt="2022-10-06T11:36:31.665" v="906" actId="122"/>
          <ac:spMkLst>
            <pc:docMk/>
            <pc:sldMk cId="2067657121" sldId="369"/>
            <ac:spMk id="3" creationId="{6F4557A6-DCD2-40D9-A6C4-2BB038325030}"/>
          </ac:spMkLst>
        </pc:spChg>
      </pc:sldChg>
      <pc:sldChg chg="modSp new mod">
        <pc:chgData name="Helen Evans (Institute of Management and Health)" userId="d9a8b39e-a9d4-4d81-a719-001f6364ef6d" providerId="ADAL" clId="{80171CFA-6ABB-48A1-BAEA-F7EE3175694F}" dt="2022-10-10T15:16:16.494" v="1372" actId="20577"/>
        <pc:sldMkLst>
          <pc:docMk/>
          <pc:sldMk cId="2439905112" sldId="370"/>
        </pc:sldMkLst>
        <pc:spChg chg="mod">
          <ac:chgData name="Helen Evans (Institute of Management and Health)" userId="d9a8b39e-a9d4-4d81-a719-001f6364ef6d" providerId="ADAL" clId="{80171CFA-6ABB-48A1-BAEA-F7EE3175694F}" dt="2022-10-10T14:07:45.306" v="946" actId="20577"/>
          <ac:spMkLst>
            <pc:docMk/>
            <pc:sldMk cId="2439905112" sldId="370"/>
            <ac:spMk id="2" creationId="{89970407-FF3E-484F-88C2-44A718D62ACA}"/>
          </ac:spMkLst>
        </pc:spChg>
        <pc:spChg chg="mod">
          <ac:chgData name="Helen Evans (Institute of Management and Health)" userId="d9a8b39e-a9d4-4d81-a719-001f6364ef6d" providerId="ADAL" clId="{80171CFA-6ABB-48A1-BAEA-F7EE3175694F}" dt="2022-10-10T15:16:16.494" v="1372" actId="20577"/>
          <ac:spMkLst>
            <pc:docMk/>
            <pc:sldMk cId="2439905112" sldId="370"/>
            <ac:spMk id="3" creationId="{5C33BAA1-EF91-4387-A8F0-A1A8681DD9A0}"/>
          </ac:spMkLst>
        </pc:spChg>
      </pc:sldChg>
      <pc:sldChg chg="modSp new mod">
        <pc:chgData name="Helen Evans (Institute of Management and Health)" userId="d9a8b39e-a9d4-4d81-a719-001f6364ef6d" providerId="ADAL" clId="{80171CFA-6ABB-48A1-BAEA-F7EE3175694F}" dt="2022-10-10T14:11:27.532" v="1063" actId="20577"/>
        <pc:sldMkLst>
          <pc:docMk/>
          <pc:sldMk cId="694646045" sldId="371"/>
        </pc:sldMkLst>
        <pc:spChg chg="mod">
          <ac:chgData name="Helen Evans (Institute of Management and Health)" userId="d9a8b39e-a9d4-4d81-a719-001f6364ef6d" providerId="ADAL" clId="{80171CFA-6ABB-48A1-BAEA-F7EE3175694F}" dt="2022-10-10T14:11:14.951" v="1036" actId="20577"/>
          <ac:spMkLst>
            <pc:docMk/>
            <pc:sldMk cId="694646045" sldId="371"/>
            <ac:spMk id="2" creationId="{55F6CF72-E372-4698-8078-75B3E474569E}"/>
          </ac:spMkLst>
        </pc:spChg>
        <pc:spChg chg="mod">
          <ac:chgData name="Helen Evans (Institute of Management and Health)" userId="d9a8b39e-a9d4-4d81-a719-001f6364ef6d" providerId="ADAL" clId="{80171CFA-6ABB-48A1-BAEA-F7EE3175694F}" dt="2022-10-10T14:11:27.532" v="1063" actId="20577"/>
          <ac:spMkLst>
            <pc:docMk/>
            <pc:sldMk cId="694646045" sldId="371"/>
            <ac:spMk id="3" creationId="{D85E57CD-1FA4-45FE-9F6E-3B4E6B6B9FB3}"/>
          </ac:spMkLst>
        </pc:spChg>
      </pc:sldChg>
      <pc:sldChg chg="addSp delSp modSp new mod modAnim modNotesTx">
        <pc:chgData name="Helen Evans (Institute of Management and Health)" userId="d9a8b39e-a9d4-4d81-a719-001f6364ef6d" providerId="ADAL" clId="{80171CFA-6ABB-48A1-BAEA-F7EE3175694F}" dt="2022-10-10T14:18:01.767" v="1303" actId="20577"/>
        <pc:sldMkLst>
          <pc:docMk/>
          <pc:sldMk cId="552497400" sldId="372"/>
        </pc:sldMkLst>
        <pc:spChg chg="mod">
          <ac:chgData name="Helen Evans (Institute of Management and Health)" userId="d9a8b39e-a9d4-4d81-a719-001f6364ef6d" providerId="ADAL" clId="{80171CFA-6ABB-48A1-BAEA-F7EE3175694F}" dt="2022-10-10T14:15:38.905" v="1182" actId="20577"/>
          <ac:spMkLst>
            <pc:docMk/>
            <pc:sldMk cId="552497400" sldId="372"/>
            <ac:spMk id="2" creationId="{5A7869CA-B5E1-42F7-B370-7865DFEF4749}"/>
          </ac:spMkLst>
        </pc:spChg>
        <pc:spChg chg="del">
          <ac:chgData name="Helen Evans (Institute of Management and Health)" userId="d9a8b39e-a9d4-4d81-a719-001f6364ef6d" providerId="ADAL" clId="{80171CFA-6ABB-48A1-BAEA-F7EE3175694F}" dt="2022-10-10T14:15:50.952" v="1183"/>
          <ac:spMkLst>
            <pc:docMk/>
            <pc:sldMk cId="552497400" sldId="372"/>
            <ac:spMk id="3" creationId="{E412971A-B75A-4D40-A838-B05BC3612143}"/>
          </ac:spMkLst>
        </pc:spChg>
        <pc:picChg chg="add mod">
          <ac:chgData name="Helen Evans (Institute of Management and Health)" userId="d9a8b39e-a9d4-4d81-a719-001f6364ef6d" providerId="ADAL" clId="{80171CFA-6ABB-48A1-BAEA-F7EE3175694F}" dt="2022-10-10T14:15:50.952" v="1183"/>
          <ac:picMkLst>
            <pc:docMk/>
            <pc:sldMk cId="552497400" sldId="372"/>
            <ac:picMk id="4" creationId="{D50CB22A-03F0-4A6A-BDD5-327B8AEE19B6}"/>
          </ac:picMkLst>
        </pc:picChg>
      </pc:sldChg>
      <pc:sldChg chg="modSp new mod">
        <pc:chgData name="Helen Evans (Institute of Management and Health)" userId="d9a8b39e-a9d4-4d81-a719-001f6364ef6d" providerId="ADAL" clId="{80171CFA-6ABB-48A1-BAEA-F7EE3175694F}" dt="2022-10-10T15:09:26.862" v="1305" actId="115"/>
        <pc:sldMkLst>
          <pc:docMk/>
          <pc:sldMk cId="3305111798" sldId="373"/>
        </pc:sldMkLst>
        <pc:spChg chg="mod">
          <ac:chgData name="Helen Evans (Institute of Management and Health)" userId="d9a8b39e-a9d4-4d81-a719-001f6364ef6d" providerId="ADAL" clId="{80171CFA-6ABB-48A1-BAEA-F7EE3175694F}" dt="2022-10-10T14:17:10.337" v="1213" actId="20577"/>
          <ac:spMkLst>
            <pc:docMk/>
            <pc:sldMk cId="3305111798" sldId="373"/>
            <ac:spMk id="2" creationId="{913DE9DF-3E9F-4C12-998C-A7CCFFFB9486}"/>
          </ac:spMkLst>
        </pc:spChg>
        <pc:spChg chg="mod">
          <ac:chgData name="Helen Evans (Institute of Management and Health)" userId="d9a8b39e-a9d4-4d81-a719-001f6364ef6d" providerId="ADAL" clId="{80171CFA-6ABB-48A1-BAEA-F7EE3175694F}" dt="2022-10-10T15:09:26.862" v="1305" actId="115"/>
          <ac:spMkLst>
            <pc:docMk/>
            <pc:sldMk cId="3305111798" sldId="373"/>
            <ac:spMk id="3" creationId="{3CA1EDCB-EA90-4CD8-8315-5E4DF02C4A90}"/>
          </ac:spMkLst>
        </pc:spChg>
      </pc:sldChg>
      <pc:sldChg chg="modSp new mod">
        <pc:chgData name="Helen Evans (Institute of Management and Health)" userId="d9a8b39e-a9d4-4d81-a719-001f6364ef6d" providerId="ADAL" clId="{80171CFA-6ABB-48A1-BAEA-F7EE3175694F}" dt="2022-10-10T15:18:52.651" v="1436" actId="20577"/>
        <pc:sldMkLst>
          <pc:docMk/>
          <pc:sldMk cId="1985012699" sldId="374"/>
        </pc:sldMkLst>
        <pc:spChg chg="mod">
          <ac:chgData name="Helen Evans (Institute of Management and Health)" userId="d9a8b39e-a9d4-4d81-a719-001f6364ef6d" providerId="ADAL" clId="{80171CFA-6ABB-48A1-BAEA-F7EE3175694F}" dt="2022-10-10T15:10:56.763" v="1318" actId="20577"/>
          <ac:spMkLst>
            <pc:docMk/>
            <pc:sldMk cId="1985012699" sldId="374"/>
            <ac:spMk id="2" creationId="{4F7E2BAD-04E0-4BDF-A234-FCAD70293206}"/>
          </ac:spMkLst>
        </pc:spChg>
        <pc:spChg chg="mod">
          <ac:chgData name="Helen Evans (Institute of Management and Health)" userId="d9a8b39e-a9d4-4d81-a719-001f6364ef6d" providerId="ADAL" clId="{80171CFA-6ABB-48A1-BAEA-F7EE3175694F}" dt="2022-10-10T15:18:52.651" v="1436" actId="20577"/>
          <ac:spMkLst>
            <pc:docMk/>
            <pc:sldMk cId="1985012699" sldId="374"/>
            <ac:spMk id="3" creationId="{4D02FF8D-EF33-4D86-A487-6F5D65CED374}"/>
          </ac:spMkLst>
        </pc:spChg>
      </pc:sldChg>
      <pc:sldChg chg="modSp new mod">
        <pc:chgData name="Helen Evans (Institute of Management and Health)" userId="d9a8b39e-a9d4-4d81-a719-001f6364ef6d" providerId="ADAL" clId="{80171CFA-6ABB-48A1-BAEA-F7EE3175694F}" dt="2022-10-10T15:15:59.376" v="1353" actId="20577"/>
        <pc:sldMkLst>
          <pc:docMk/>
          <pc:sldMk cId="449963487" sldId="375"/>
        </pc:sldMkLst>
        <pc:spChg chg="mod">
          <ac:chgData name="Helen Evans (Institute of Management and Health)" userId="d9a8b39e-a9d4-4d81-a719-001f6364ef6d" providerId="ADAL" clId="{80171CFA-6ABB-48A1-BAEA-F7EE3175694F}" dt="2022-10-10T15:15:59.376" v="1353" actId="20577"/>
          <ac:spMkLst>
            <pc:docMk/>
            <pc:sldMk cId="449963487" sldId="375"/>
            <ac:spMk id="2" creationId="{3A06B1D3-AB40-4FE6-A68F-81DB999EA5F3}"/>
          </ac:spMkLst>
        </pc:spChg>
        <pc:spChg chg="mod">
          <ac:chgData name="Helen Evans (Institute of Management and Health)" userId="d9a8b39e-a9d4-4d81-a719-001f6364ef6d" providerId="ADAL" clId="{80171CFA-6ABB-48A1-BAEA-F7EE3175694F}" dt="2022-10-10T15:15:42.915" v="1329" actId="20577"/>
          <ac:spMkLst>
            <pc:docMk/>
            <pc:sldMk cId="449963487" sldId="375"/>
            <ac:spMk id="3" creationId="{97E76956-7211-45D9-A736-14A41152BCED}"/>
          </ac:spMkLst>
        </pc:spChg>
      </pc:sldChg>
      <pc:sldMasterChg chg="del delSldLayout">
        <pc:chgData name="Helen Evans (Institute of Management and Health)" userId="d9a8b39e-a9d4-4d81-a719-001f6364ef6d" providerId="ADAL" clId="{80171CFA-6ABB-48A1-BAEA-F7EE3175694F}" dt="2022-10-06T08:30:56.521" v="467" actId="47"/>
        <pc:sldMasterMkLst>
          <pc:docMk/>
          <pc:sldMasterMk cId="2056956273" sldId="2147483648"/>
        </pc:sldMasterMkLst>
        <pc:sldLayoutChg chg="del">
          <pc:chgData name="Helen Evans (Institute of Management and Health)" userId="d9a8b39e-a9d4-4d81-a719-001f6364ef6d" providerId="ADAL" clId="{80171CFA-6ABB-48A1-BAEA-F7EE3175694F}" dt="2022-10-06T08:30:56.521" v="467" actId="47"/>
          <pc:sldLayoutMkLst>
            <pc:docMk/>
            <pc:sldMasterMk cId="2056956273" sldId="2147483648"/>
            <pc:sldLayoutMk cId="3018614187" sldId="2147483649"/>
          </pc:sldLayoutMkLst>
        </pc:sldLayoutChg>
        <pc:sldLayoutChg chg="del">
          <pc:chgData name="Helen Evans (Institute of Management and Health)" userId="d9a8b39e-a9d4-4d81-a719-001f6364ef6d" providerId="ADAL" clId="{80171CFA-6ABB-48A1-BAEA-F7EE3175694F}" dt="2022-10-06T08:30:56.521" v="467" actId="47"/>
          <pc:sldLayoutMkLst>
            <pc:docMk/>
            <pc:sldMasterMk cId="2056956273" sldId="2147483648"/>
            <pc:sldLayoutMk cId="2049641701" sldId="2147483650"/>
          </pc:sldLayoutMkLst>
        </pc:sldLayoutChg>
        <pc:sldLayoutChg chg="del">
          <pc:chgData name="Helen Evans (Institute of Management and Health)" userId="d9a8b39e-a9d4-4d81-a719-001f6364ef6d" providerId="ADAL" clId="{80171CFA-6ABB-48A1-BAEA-F7EE3175694F}" dt="2022-10-06T08:30:56.521" v="467" actId="47"/>
          <pc:sldLayoutMkLst>
            <pc:docMk/>
            <pc:sldMasterMk cId="2056956273" sldId="2147483648"/>
            <pc:sldLayoutMk cId="3360630139" sldId="2147483651"/>
          </pc:sldLayoutMkLst>
        </pc:sldLayoutChg>
        <pc:sldLayoutChg chg="del">
          <pc:chgData name="Helen Evans (Institute of Management and Health)" userId="d9a8b39e-a9d4-4d81-a719-001f6364ef6d" providerId="ADAL" clId="{80171CFA-6ABB-48A1-BAEA-F7EE3175694F}" dt="2022-10-06T08:30:56.521" v="467" actId="47"/>
          <pc:sldLayoutMkLst>
            <pc:docMk/>
            <pc:sldMasterMk cId="2056956273" sldId="2147483648"/>
            <pc:sldLayoutMk cId="4136079528" sldId="2147483652"/>
          </pc:sldLayoutMkLst>
        </pc:sldLayoutChg>
        <pc:sldLayoutChg chg="del">
          <pc:chgData name="Helen Evans (Institute of Management and Health)" userId="d9a8b39e-a9d4-4d81-a719-001f6364ef6d" providerId="ADAL" clId="{80171CFA-6ABB-48A1-BAEA-F7EE3175694F}" dt="2022-10-06T08:30:56.521" v="467" actId="47"/>
          <pc:sldLayoutMkLst>
            <pc:docMk/>
            <pc:sldMasterMk cId="2056956273" sldId="2147483648"/>
            <pc:sldLayoutMk cId="1599507754" sldId="2147483653"/>
          </pc:sldLayoutMkLst>
        </pc:sldLayoutChg>
        <pc:sldLayoutChg chg="del">
          <pc:chgData name="Helen Evans (Institute of Management and Health)" userId="d9a8b39e-a9d4-4d81-a719-001f6364ef6d" providerId="ADAL" clId="{80171CFA-6ABB-48A1-BAEA-F7EE3175694F}" dt="2022-10-06T08:30:56.521" v="467" actId="47"/>
          <pc:sldLayoutMkLst>
            <pc:docMk/>
            <pc:sldMasterMk cId="2056956273" sldId="2147483648"/>
            <pc:sldLayoutMk cId="300396558" sldId="2147483654"/>
          </pc:sldLayoutMkLst>
        </pc:sldLayoutChg>
        <pc:sldLayoutChg chg="del">
          <pc:chgData name="Helen Evans (Institute of Management and Health)" userId="d9a8b39e-a9d4-4d81-a719-001f6364ef6d" providerId="ADAL" clId="{80171CFA-6ABB-48A1-BAEA-F7EE3175694F}" dt="2022-10-06T08:30:56.521" v="467" actId="47"/>
          <pc:sldLayoutMkLst>
            <pc:docMk/>
            <pc:sldMasterMk cId="2056956273" sldId="2147483648"/>
            <pc:sldLayoutMk cId="790977279" sldId="2147483655"/>
          </pc:sldLayoutMkLst>
        </pc:sldLayoutChg>
        <pc:sldLayoutChg chg="del">
          <pc:chgData name="Helen Evans (Institute of Management and Health)" userId="d9a8b39e-a9d4-4d81-a719-001f6364ef6d" providerId="ADAL" clId="{80171CFA-6ABB-48A1-BAEA-F7EE3175694F}" dt="2022-10-06T08:30:56.521" v="467" actId="47"/>
          <pc:sldLayoutMkLst>
            <pc:docMk/>
            <pc:sldMasterMk cId="2056956273" sldId="2147483648"/>
            <pc:sldLayoutMk cId="1590514386" sldId="2147483656"/>
          </pc:sldLayoutMkLst>
        </pc:sldLayoutChg>
        <pc:sldLayoutChg chg="del">
          <pc:chgData name="Helen Evans (Institute of Management and Health)" userId="d9a8b39e-a9d4-4d81-a719-001f6364ef6d" providerId="ADAL" clId="{80171CFA-6ABB-48A1-BAEA-F7EE3175694F}" dt="2022-10-06T08:30:56.521" v="467" actId="47"/>
          <pc:sldLayoutMkLst>
            <pc:docMk/>
            <pc:sldMasterMk cId="2056956273" sldId="2147483648"/>
            <pc:sldLayoutMk cId="899900749" sldId="2147483657"/>
          </pc:sldLayoutMkLst>
        </pc:sldLayoutChg>
        <pc:sldLayoutChg chg="del">
          <pc:chgData name="Helen Evans (Institute of Management and Health)" userId="d9a8b39e-a9d4-4d81-a719-001f6364ef6d" providerId="ADAL" clId="{80171CFA-6ABB-48A1-BAEA-F7EE3175694F}" dt="2022-10-06T08:30:56.521" v="467" actId="47"/>
          <pc:sldLayoutMkLst>
            <pc:docMk/>
            <pc:sldMasterMk cId="2056956273" sldId="2147483648"/>
            <pc:sldLayoutMk cId="3524073508" sldId="2147483658"/>
          </pc:sldLayoutMkLst>
        </pc:sldLayoutChg>
        <pc:sldLayoutChg chg="del">
          <pc:chgData name="Helen Evans (Institute of Management and Health)" userId="d9a8b39e-a9d4-4d81-a719-001f6364ef6d" providerId="ADAL" clId="{80171CFA-6ABB-48A1-BAEA-F7EE3175694F}" dt="2022-10-06T08:30:56.521" v="467" actId="47"/>
          <pc:sldLayoutMkLst>
            <pc:docMk/>
            <pc:sldMasterMk cId="2056956273" sldId="2147483648"/>
            <pc:sldLayoutMk cId="3169718622"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34E820-7850-491B-BA03-6DF06758851C}" type="datetimeFigureOut">
              <a:rPr lang="en-GB" smtClean="0"/>
              <a:t>12/04/2024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737556-00A2-4862-BBB9-4C01DE304215}" type="slidenum">
              <a:rPr lang="en-GB" smtClean="0"/>
              <a:t>‹#›</a:t>
            </a:fld>
            <a:endParaRPr lang="en-GB"/>
          </a:p>
        </p:txBody>
      </p:sp>
    </p:spTree>
    <p:extLst>
      <p:ext uri="{BB962C8B-B14F-4D97-AF65-F5344CB8AC3E}">
        <p14:creationId xmlns:p14="http://schemas.microsoft.com/office/powerpoint/2010/main" val="103504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redirect?event=video_description&amp;redir_token=QUFFLUhqbnVqTGQ4STFQenBDdTN6dVpTUnVjbTljWnpHZ3xBQ3Jtc0ttOGR2UjBHX2NFODBkZkNsc1ExN2FIaE41WHlid2V3RzNJV1JOdVZjRjBiM2VWRi01aXZGamVVekJUdmJUMi1WcFNvNjAwbGVrQlFYWVlaaHhIZ3EyTlNiT1gxOXBpeUctc0ItVkc0eU9rRWpGeUxZWQ&amp;q=https%3A%2F%2Fbit.ly%2F3AtgaKH&amp;v=qbLNrt6U6ug"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a9r0JeoXuek"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veryonesocial.com/internal-communications/"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everyonesocial.com/blog/zero-success-guide/" TargetMode="External"/><Relationship Id="rId5" Type="http://schemas.openxmlformats.org/officeDocument/2006/relationships/hyperlink" Target="https://everyonesocial.com/blog/company-culture-creates-brand-champions/" TargetMode="External"/><Relationship Id="rId4" Type="http://schemas.openxmlformats.org/officeDocument/2006/relationships/hyperlink" Target="https://everyonesocial.com/employee-engagement/"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generally refers to the ability of machines to exhibit human-like intelligence</a:t>
            </a:r>
          </a:p>
          <a:p>
            <a:endParaRPr lang="en-GB" dirty="0"/>
          </a:p>
          <a:p>
            <a:r>
              <a:rPr lang="en-GB" dirty="0"/>
              <a:t>Artificial intelligence, as an idea, first appeared soon after humans developed the electronic digital computing that makes it possible. And, like digital technology, artificial intelligence, or AI, has ridden waves of hype and gloom—with one exception: AI has not yet experienced wide-scale commercial deployment </a:t>
            </a:r>
          </a:p>
          <a:p>
            <a:endParaRPr lang="en-GB" dirty="0"/>
          </a:p>
          <a:p>
            <a:r>
              <a:rPr lang="en-GB" dirty="0"/>
              <a:t>Claims about the promise and peril of artificial intelligence are abundant, and growing. </a:t>
            </a:r>
          </a:p>
          <a:p>
            <a:endParaRPr lang="en-GB" dirty="0"/>
          </a:p>
          <a:p>
            <a:r>
              <a:rPr lang="en-GB" dirty="0"/>
              <a:t>Presently, most of the news is coming from the suppliers of AI technologies. And many new uses are only in the experimental phase. Few products are on the market or are likely to arrive there soon to drive immediate and widespread adoption. As a result, analysts remain divided as to the potential of AI: some have formed a rosy consensus about AI’s potential while others remain cautious about its true economic benefit</a:t>
            </a:r>
          </a:p>
          <a:p>
            <a:endParaRPr lang="en-GB" dirty="0"/>
          </a:p>
          <a:p>
            <a:r>
              <a:rPr lang="en-GB" b="1" dirty="0"/>
              <a:t>Ready?</a:t>
            </a:r>
          </a:p>
          <a:p>
            <a:endParaRPr lang="en-GB" b="0" dirty="0"/>
          </a:p>
          <a:p>
            <a:r>
              <a:rPr lang="en-GB" b="0" dirty="0"/>
              <a:t>Very much depends on the context of the organisation – some will be more able and willing to embrace it than others. Well-held fear of jobs being replaced by robots, and the jobs created in the maintenance of these robots requiring too much upskilling/specialty skills. </a:t>
            </a:r>
          </a:p>
          <a:p>
            <a:endParaRPr lang="en-GB" b="0" dirty="0"/>
          </a:p>
          <a:p>
            <a:r>
              <a:rPr lang="en-GB" b="0" dirty="0"/>
              <a:t>Certainly, tasks that are monotonous are susceptible to automation – data filling, for example, or</a:t>
            </a:r>
            <a:r>
              <a:rPr lang="en-GB" sz="1200" b="0" i="0" kern="1200" dirty="0">
                <a:solidFill>
                  <a:schemeClr val="tx1"/>
                </a:solidFill>
                <a:effectLst/>
                <a:latin typeface="+mn-lt"/>
                <a:ea typeface="+mn-ea"/>
                <a:cs typeface="+mn-cs"/>
              </a:rPr>
              <a:t> tasks and activities related to customer care/call centre operation, document classification, discovery and retrieval, content moderation.</a:t>
            </a:r>
          </a:p>
          <a:p>
            <a:endParaRPr lang="en-GB" sz="1200" b="0" i="0" kern="1200" dirty="0">
              <a:solidFill>
                <a:schemeClr val="tx1"/>
              </a:solidFill>
              <a:effectLst/>
              <a:latin typeface="+mn-lt"/>
              <a:ea typeface="+mn-ea"/>
              <a:cs typeface="+mn-cs"/>
            </a:endParaRPr>
          </a:p>
          <a:p>
            <a:r>
              <a:rPr lang="en-GB" b="0" i="0" dirty="0"/>
              <a:t>The transport industry may be one sector to notice changes first – driverless cars are well into research.</a:t>
            </a:r>
          </a:p>
          <a:p>
            <a:endParaRPr lang="en-GB" b="0" i="0" dirty="0"/>
          </a:p>
          <a:p>
            <a:r>
              <a:rPr lang="en-GB" b="0" i="0" dirty="0"/>
              <a:t>Call centres, too: T</a:t>
            </a:r>
            <a:r>
              <a:rPr lang="en-GB" sz="1200" b="0" i="0" kern="1200" dirty="0">
                <a:solidFill>
                  <a:schemeClr val="tx1"/>
                </a:solidFill>
                <a:effectLst/>
                <a:latin typeface="+mn-lt"/>
                <a:ea typeface="+mn-ea"/>
                <a:cs typeface="+mn-cs"/>
              </a:rPr>
              <a:t>he workstream of ‘handling a customer request in the best possible way’ can be broken down in separated jobs which are repeated over time and across different types of requests, for instance: customer identification, customer history retrieval, request understanding and classification, problem identification and mapping to a solution space, forwarding or escalating to another team, customer document retrieval and finally the decisioning based on the suitable corporate policy.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properly trained A.I. system can understand customer requests in natural language, identify the mentioned or implied entities (for instance, </a:t>
            </a:r>
            <a:r>
              <a:rPr lang="en-GB" sz="1200" b="0" i="1" kern="1200" dirty="0">
                <a:solidFill>
                  <a:schemeClr val="tx1"/>
                </a:solidFill>
                <a:effectLst/>
                <a:latin typeface="+mn-lt"/>
                <a:ea typeface="+mn-ea"/>
                <a:cs typeface="+mn-cs"/>
              </a:rPr>
              <a:t>which product</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service</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the request refers to</a:t>
            </a:r>
            <a:r>
              <a:rPr lang="en-GB" sz="1200" b="0" i="0" kern="1200" dirty="0">
                <a:solidFill>
                  <a:schemeClr val="tx1"/>
                </a:solidFill>
                <a:effectLst/>
                <a:latin typeface="+mn-lt"/>
                <a:ea typeface="+mn-ea"/>
                <a:cs typeface="+mn-cs"/>
              </a:rPr>
              <a:t>); it can estimate </a:t>
            </a:r>
            <a:r>
              <a:rPr lang="en-GB" sz="1200" b="0" i="1" kern="1200" dirty="0">
                <a:solidFill>
                  <a:schemeClr val="tx1"/>
                </a:solidFill>
                <a:effectLst/>
                <a:latin typeface="+mn-lt"/>
                <a:ea typeface="+mn-ea"/>
                <a:cs typeface="+mn-cs"/>
              </a:rPr>
              <a:t>customer’s intent</a:t>
            </a:r>
            <a:r>
              <a:rPr lang="en-GB" sz="1200" b="0" i="0" kern="1200" dirty="0">
                <a:solidFill>
                  <a:schemeClr val="tx1"/>
                </a:solidFill>
                <a:effectLst/>
                <a:latin typeface="+mn-lt"/>
                <a:ea typeface="+mn-ea"/>
                <a:cs typeface="+mn-cs"/>
              </a:rPr>
              <a:t> early enough (for example, to </a:t>
            </a:r>
            <a:r>
              <a:rPr lang="en-GB" sz="1200" b="0" i="1" kern="1200" dirty="0">
                <a:solidFill>
                  <a:schemeClr val="tx1"/>
                </a:solidFill>
                <a:effectLst/>
                <a:latin typeface="+mn-lt"/>
                <a:ea typeface="+mn-ea"/>
                <a:cs typeface="+mn-cs"/>
              </a:rPr>
              <a:t>activate a service</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ask for help</a:t>
            </a:r>
            <a:r>
              <a:rPr lang="en-GB" sz="1200" b="0" i="0" kern="1200" dirty="0">
                <a:solidFill>
                  <a:schemeClr val="tx1"/>
                </a:solidFill>
                <a:effectLst/>
                <a:latin typeface="+mn-lt"/>
                <a:ea typeface="+mn-ea"/>
                <a:cs typeface="+mn-cs"/>
              </a:rPr>
              <a:t>); it can instantly process large volumes of data and apply the corporate policy in order to identify the </a:t>
            </a:r>
            <a:r>
              <a:rPr lang="en-GB" sz="1200" b="0" i="1" kern="1200" dirty="0">
                <a:solidFill>
                  <a:schemeClr val="tx1"/>
                </a:solidFill>
                <a:effectLst/>
                <a:latin typeface="+mn-lt"/>
                <a:ea typeface="+mn-ea"/>
                <a:cs typeface="+mn-cs"/>
              </a:rPr>
              <a:t>best action/ decision for the particular case</a:t>
            </a:r>
            <a:r>
              <a:rPr lang="en-GB" sz="1200" b="0" i="0" kern="1200" dirty="0">
                <a:solidFill>
                  <a:schemeClr val="tx1"/>
                </a:solidFill>
                <a:effectLst/>
                <a:latin typeface="+mn-lt"/>
                <a:ea typeface="+mn-ea"/>
                <a:cs typeface="+mn-cs"/>
              </a:rPr>
              <a:t>; the decision can then be communicated to the customer in natural language.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Chat bot.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Fourth Industrial Revolution or Industry 4.0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Started with the internet – think how much it has developed. </a:t>
            </a:r>
            <a:r>
              <a:rPr lang="en-GB" sz="1200" b="0" i="0" kern="1200" dirty="0">
                <a:solidFill>
                  <a:schemeClr val="tx1"/>
                </a:solidFill>
                <a:effectLst/>
                <a:latin typeface="+mn-lt"/>
                <a:ea typeface="+mn-ea"/>
                <a:cs typeface="+mn-cs"/>
              </a:rPr>
              <a:t>The world is changing faster than ever. New technology is creating new industries, changing existing ones and transforming the way things are made. Industry 4.0 could result in a fundamental shift to the workforce and the way it is managed – and HR need to be aware/prepared for this. </a:t>
            </a: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Businesses need to make sure they automate the right processes while retraining existing staff to develop the skills they need in the future. In short, businesses need to ensure that today’s workforce is ready for tomorrow’s skills requirements, and HR can help with this - this could be considered in your A2 skills strategy. HR need the skills and capabilities to develop the skills of the workforce. </a:t>
            </a:r>
            <a:endParaRPr lang="en-GB" b="0" dirty="0"/>
          </a:p>
          <a:p>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Role of HR in this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HR needs to be involved in identifying what roles can be automated or </a:t>
            </a:r>
            <a:r>
              <a:rPr lang="en-GB" sz="1200" b="0" i="0" kern="1200" dirty="0" err="1">
                <a:solidFill>
                  <a:schemeClr val="tx1"/>
                </a:solidFill>
                <a:effectLst/>
                <a:latin typeface="+mn-lt"/>
                <a:ea typeface="+mn-ea"/>
                <a:cs typeface="+mn-cs"/>
              </a:rPr>
              <a:t>roboticised</a:t>
            </a:r>
            <a:r>
              <a:rPr lang="en-GB" sz="1200" b="0" i="0" kern="1200" dirty="0">
                <a:solidFill>
                  <a:schemeClr val="tx1"/>
                </a:solidFill>
                <a:effectLst/>
                <a:latin typeface="+mn-lt"/>
                <a:ea typeface="+mn-ea"/>
                <a:cs typeface="+mn-cs"/>
              </a:rPr>
              <a:t> and what roles should be done by humans. In identifying what skills are required, HR teams can develop staff internally and recruit accurately externally. At the same time, HR departments will need to help their people adjust and stay relevant in the new world of 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future, well-educated workers with relevant soft skills – the art of persuasion, team work, collaboration, salesmanship, emotional intelligence and teaching others – will thrive. Low skilled workers whose jobs involve routine work, repetition or are focused in a narrow technical area will find they are in less demand over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HR people need to define the core skills required by their organisation and then decide where they can find or develop these specific skills sets. This may be through links to education and academia, apprenticeships, on the job learning or by supporting workers in the pursuit of their own personal or professional qualifications.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Fourth Industrial Revolution presents HR professionals with a unique opportunity to become firmly involved in the strategic decision making of a business by helping them adapt to an ever-changing workforce, while at the same time giving current employees valuable soft skills that will always be in demand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1" dirty="0"/>
              <a:t>https://www.mckinsey.com/~/media/McKinsey/Industries/Advanced%20Electronics/Our%20Insights/How%20artificial%20intelligence%20can%20deliver%20real%20value%20to%20companies/MGI-Artificial-Intelligence-Discussion-paper.ashx</a:t>
            </a:r>
          </a:p>
          <a:p>
            <a:endParaRPr lang="en-GB" sz="1200" b="0" i="1" kern="1200" dirty="0">
              <a:solidFill>
                <a:schemeClr val="tx1"/>
              </a:solidFill>
              <a:effectLst/>
              <a:latin typeface="+mn-lt"/>
              <a:ea typeface="+mn-ea"/>
              <a:cs typeface="+mn-cs"/>
            </a:endParaRPr>
          </a:p>
          <a:p>
            <a:r>
              <a:rPr lang="en-GB" b="0" i="1" dirty="0"/>
              <a:t>https://medium.com/innovation-machine/artificial-intelligence-3c6d80072416</a:t>
            </a:r>
          </a:p>
          <a:p>
            <a:endParaRPr lang="en-GB" b="1" i="1" dirty="0"/>
          </a:p>
          <a:p>
            <a:pPr algn="l"/>
            <a:r>
              <a:rPr lang="en-GB" b="1" i="0" dirty="0"/>
              <a:t>Industry 5.0: </a:t>
            </a:r>
            <a:r>
              <a:rPr lang="en-GB" b="0" i="0" dirty="0">
                <a:solidFill>
                  <a:srgbClr val="202124"/>
                </a:solidFill>
                <a:effectLst/>
                <a:latin typeface="arial" panose="020B0604020202020204" pitchFamily="34" charset="0"/>
              </a:rPr>
              <a:t>The term Industry 5.0 refers to people working alongside robots and smart machines. It's about robots helping humans work better and faster by leveraging advanced technologies like big data. It adds a personal human touch to the Industry 4.0 pillars of automation and efficiency.</a:t>
            </a:r>
          </a:p>
          <a:p>
            <a:endParaRPr lang="en-GB" b="0" i="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6D29648-A2F4-46D5-9F39-7BC40FB1BBC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7773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30303"/>
                </a:solidFill>
                <a:effectLst/>
                <a:latin typeface="Roboto" panose="02000000000000000000" pitchFamily="2" charset="0"/>
              </a:rPr>
              <a:t>In this video, </a:t>
            </a:r>
            <a:r>
              <a:rPr lang="en-GB" b="0" i="0" dirty="0" err="1">
                <a:solidFill>
                  <a:srgbClr val="030303"/>
                </a:solidFill>
                <a:effectLst/>
                <a:latin typeface="Roboto" panose="02000000000000000000" pitchFamily="2" charset="0"/>
              </a:rPr>
              <a:t>Hetan</a:t>
            </a:r>
            <a:r>
              <a:rPr lang="en-GB" b="0" i="0" dirty="0">
                <a:solidFill>
                  <a:srgbClr val="030303"/>
                </a:solidFill>
                <a:effectLst/>
                <a:latin typeface="Roboto" panose="02000000000000000000" pitchFamily="2" charset="0"/>
              </a:rPr>
              <a:t> Shah, CEO of the British Academy, talks to the CIPD about how AI will affect workforces of the future. See full report here: </a:t>
            </a:r>
            <a:r>
              <a:rPr lang="en-GB" b="0" i="0" dirty="0">
                <a:effectLst/>
                <a:latin typeface="Roboto" panose="02000000000000000000" pitchFamily="2" charset="0"/>
                <a:hlinkClick r:id="rId3"/>
              </a:rPr>
              <a:t>https://bit.ly/3AtgaKH</a:t>
            </a:r>
            <a:endParaRPr lang="en-GB" dirty="0"/>
          </a:p>
        </p:txBody>
      </p:sp>
      <p:sp>
        <p:nvSpPr>
          <p:cNvPr id="4" name="Slide Number Placeholder 3"/>
          <p:cNvSpPr>
            <a:spLocks noGrp="1"/>
          </p:cNvSpPr>
          <p:nvPr>
            <p:ph type="sldNum" sz="quarter" idx="5"/>
          </p:nvPr>
        </p:nvSpPr>
        <p:spPr/>
        <p:txBody>
          <a:bodyPr/>
          <a:lstStyle/>
          <a:p>
            <a:fld id="{64737556-00A2-4862-BBB9-4C01DE304215}" type="slidenum">
              <a:rPr lang="en-GB" smtClean="0"/>
              <a:t>4</a:t>
            </a:fld>
            <a:endParaRPr lang="en-GB"/>
          </a:p>
        </p:txBody>
      </p:sp>
    </p:spTree>
    <p:extLst>
      <p:ext uri="{BB962C8B-B14F-4D97-AF65-F5344CB8AC3E}">
        <p14:creationId xmlns:p14="http://schemas.microsoft.com/office/powerpoint/2010/main" val="2333812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For HR professionals, automation technology will reduce some of the elements of human error and uncertainty inherent in people management, because it can improve decision making and risk taking by putting powerful insight in the hands of managers. Combined with their skills and experience, this will have a profound difference in the way business works. HR would be able to accurately predict t</a:t>
            </a:r>
            <a:r>
              <a:rPr lang="en-GB" sz="1200" b="0" i="0" kern="1200" dirty="0">
                <a:solidFill>
                  <a:schemeClr val="tx1"/>
                </a:solidFill>
                <a:effectLst/>
                <a:latin typeface="+mn-lt"/>
                <a:ea typeface="+mn-ea"/>
                <a:cs typeface="+mn-cs"/>
              </a:rPr>
              <a:t>he skills the business needs now and in five years’ time, attrition, absenteeism, productivity, career aspirations, requests for more pay, or desire for more of a work-life balance from employees all in advance.</a:t>
            </a:r>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Analyse a candidate’s CV, employment history and characteristics against a job spec, organisational culture and team dynamic, to objectively hire the right skills and personality for the business? Bot interviews. This is an area of recruitment you can consider for A1.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AI could to track an employee, spot potential problems and opportunities before they arise, based on a range of tracking data and past performance, or identify employees that need more help and encouragement, in order to become engaged with the business – employee engagement.</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This would allow businesses to be able to manage productivity predictably, in a way only thought possible by using machines. Then organisations could offer a bespoke management style and plan based on advanced knowledge of individual employees’ motivations, desires, goals and characteristics.</a:t>
            </a:r>
          </a:p>
          <a:p>
            <a:endParaRPr lang="en-GB" sz="1200" b="0" kern="1200" dirty="0">
              <a:solidFill>
                <a:schemeClr val="tx1"/>
              </a:solidFill>
              <a:effectLst/>
              <a:latin typeface="+mn-lt"/>
              <a:ea typeface="+mn-ea"/>
              <a:cs typeface="+mn-cs"/>
            </a:endParaRPr>
          </a:p>
          <a:p>
            <a:r>
              <a:rPr lang="en-GB" sz="1200" dirty="0"/>
              <a:t>People don’t like change – key issue of HRM; dealing with Humans</a:t>
            </a:r>
          </a:p>
          <a:p>
            <a:r>
              <a:rPr lang="en-GB" sz="1200" dirty="0"/>
              <a:t>Change management and managing resistance to change important HR skill</a:t>
            </a:r>
          </a:p>
          <a:p>
            <a:r>
              <a:rPr lang="en-GB" sz="1200" dirty="0"/>
              <a:t>Not all resistance is bad</a:t>
            </a:r>
          </a:p>
          <a:p>
            <a:r>
              <a:rPr lang="en-GB" sz="1200" dirty="0"/>
              <a:t>Need to prepare people for the ‘AI Mindset’</a:t>
            </a:r>
          </a:p>
          <a:p>
            <a:r>
              <a:rPr lang="en-GB" sz="1200" b="0" i="0" kern="1200" dirty="0">
                <a:solidFill>
                  <a:schemeClr val="tx1"/>
                </a:solidFill>
                <a:effectLst/>
                <a:latin typeface="+mn-lt"/>
                <a:ea typeface="+mn-ea"/>
                <a:cs typeface="+mn-cs"/>
              </a:rPr>
              <a:t>AI isn’t just about data scientists and machine learning algorithms; as we deploy software and machines to handle more and more cognitive tasks, it is about rethinking how we do things and why.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https://www.infoworld.com/article/3269072/the-ai-mindset-preparing-people-is-as-important-as-preparing-data.html </a:t>
            </a:r>
          </a:p>
          <a:p>
            <a:r>
              <a:rPr lang="en-GB" i="1" dirty="0"/>
              <a:t>https://www.hrmagazine.co.uk/content/news/workers-fear-losing-their-jobs-to-ai</a:t>
            </a:r>
          </a:p>
          <a:p>
            <a:r>
              <a:rPr lang="en-GB" sz="1200" b="0" kern="1200" dirty="0">
                <a:solidFill>
                  <a:schemeClr val="tx1"/>
                </a:solidFill>
                <a:effectLst/>
                <a:latin typeface="+mn-lt"/>
                <a:ea typeface="+mn-ea"/>
                <a:cs typeface="+mn-cs"/>
              </a:rPr>
              <a:t>https://www.hrmagazine.co.uk/content/news/cipd-2018-language-of-ai-and-automation-spreads-fear</a:t>
            </a:r>
          </a:p>
          <a:p>
            <a:r>
              <a:rPr lang="en-GB" sz="1200" b="0" kern="1200" dirty="0">
                <a:solidFill>
                  <a:schemeClr val="tx1"/>
                </a:solidFill>
                <a:effectLst/>
                <a:latin typeface="+mn-lt"/>
                <a:ea typeface="+mn-ea"/>
                <a:cs typeface="+mn-cs"/>
              </a:rPr>
              <a:t>https://www.hrmagazine.co.uk/content/insights/hr-not-sophisticated-at-all-in-automation-and-ai</a:t>
            </a:r>
          </a:p>
          <a:p>
            <a:endParaRPr lang="en-GB" sz="1200" b="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6D29648-A2F4-46D5-9F39-7BC40FB1BBC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3630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how we can use Tech to manage talent </a:t>
            </a:r>
          </a:p>
        </p:txBody>
      </p:sp>
      <p:sp>
        <p:nvSpPr>
          <p:cNvPr id="4" name="Slide Number Placeholder 3"/>
          <p:cNvSpPr>
            <a:spLocks noGrp="1"/>
          </p:cNvSpPr>
          <p:nvPr>
            <p:ph type="sldNum" sz="quarter" idx="5"/>
          </p:nvPr>
        </p:nvSpPr>
        <p:spPr/>
        <p:txBody>
          <a:bodyPr/>
          <a:lstStyle/>
          <a:p>
            <a:fld id="{64737556-00A2-4862-BBB9-4C01DE304215}" type="slidenum">
              <a:rPr lang="en-GB" smtClean="0"/>
              <a:t>9</a:t>
            </a:fld>
            <a:endParaRPr lang="en-GB"/>
          </a:p>
        </p:txBody>
      </p:sp>
    </p:spTree>
    <p:extLst>
      <p:ext uri="{BB962C8B-B14F-4D97-AF65-F5344CB8AC3E}">
        <p14:creationId xmlns:p14="http://schemas.microsoft.com/office/powerpoint/2010/main" val="886398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50585F"/>
                </a:solidFill>
                <a:effectLst/>
                <a:latin typeface="open sans" panose="020B0606030504020204" pitchFamily="34" charset="0"/>
              </a:rPr>
              <a:t>HR technologies that boost management and improve efficiency result in the overall success of the company. Administrative tasks </a:t>
            </a:r>
          </a:p>
          <a:p>
            <a:endParaRPr lang="en-GB" dirty="0"/>
          </a:p>
        </p:txBody>
      </p:sp>
      <p:sp>
        <p:nvSpPr>
          <p:cNvPr id="4" name="Slide Number Placeholder 3"/>
          <p:cNvSpPr>
            <a:spLocks noGrp="1"/>
          </p:cNvSpPr>
          <p:nvPr>
            <p:ph type="sldNum" sz="quarter" idx="5"/>
          </p:nvPr>
        </p:nvSpPr>
        <p:spPr/>
        <p:txBody>
          <a:bodyPr/>
          <a:lstStyle/>
          <a:p>
            <a:fld id="{64737556-00A2-4862-BBB9-4C01DE304215}" type="slidenum">
              <a:rPr lang="en-GB" smtClean="0"/>
              <a:t>10</a:t>
            </a:fld>
            <a:endParaRPr lang="en-GB"/>
          </a:p>
        </p:txBody>
      </p:sp>
    </p:spTree>
    <p:extLst>
      <p:ext uri="{BB962C8B-B14F-4D97-AF65-F5344CB8AC3E}">
        <p14:creationId xmlns:p14="http://schemas.microsoft.com/office/powerpoint/2010/main" val="157971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71717"/>
                </a:solidFill>
                <a:effectLst/>
                <a:latin typeface="proxima-nova"/>
              </a:rPr>
              <a:t>Gamification is the process of incentivizing peoples’ engagement and activities to drive results with game-like mechanics.</a:t>
            </a:r>
          </a:p>
          <a:p>
            <a:endParaRPr lang="en-GB" dirty="0"/>
          </a:p>
        </p:txBody>
      </p:sp>
      <p:sp>
        <p:nvSpPr>
          <p:cNvPr id="4" name="Slide Number Placeholder 3"/>
          <p:cNvSpPr>
            <a:spLocks noGrp="1"/>
          </p:cNvSpPr>
          <p:nvPr>
            <p:ph type="sldNum" sz="quarter" idx="5"/>
          </p:nvPr>
        </p:nvSpPr>
        <p:spPr/>
        <p:txBody>
          <a:bodyPr/>
          <a:lstStyle/>
          <a:p>
            <a:fld id="{64737556-00A2-4862-BBB9-4C01DE304215}" type="slidenum">
              <a:rPr lang="en-GB" smtClean="0"/>
              <a:t>11</a:t>
            </a:fld>
            <a:endParaRPr lang="en-GB"/>
          </a:p>
        </p:txBody>
      </p:sp>
    </p:spTree>
    <p:extLst>
      <p:ext uri="{BB962C8B-B14F-4D97-AF65-F5344CB8AC3E}">
        <p14:creationId xmlns:p14="http://schemas.microsoft.com/office/powerpoint/2010/main" val="3090267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000000"/>
                </a:solidFill>
                <a:effectLst/>
                <a:latin typeface="open sans" panose="020B0606030504020204" pitchFamily="34" charset="0"/>
              </a:rPr>
              <a:t>Why do you need a properly designed Performance Management System </a:t>
            </a:r>
          </a:p>
          <a:p>
            <a:r>
              <a:rPr lang="en-GB" b="1" i="0" dirty="0">
                <a:solidFill>
                  <a:srgbClr val="000000"/>
                </a:solidFill>
                <a:effectLst/>
                <a:latin typeface="open sans" panose="020B0606030504020204" pitchFamily="34" charset="0"/>
              </a:rPr>
              <a:t>Chief financial officer </a:t>
            </a:r>
            <a:endParaRPr lang="en-GB" dirty="0"/>
          </a:p>
        </p:txBody>
      </p:sp>
      <p:sp>
        <p:nvSpPr>
          <p:cNvPr id="4" name="Slide Number Placeholder 3"/>
          <p:cNvSpPr>
            <a:spLocks noGrp="1"/>
          </p:cNvSpPr>
          <p:nvPr>
            <p:ph type="sldNum" sz="quarter" idx="5"/>
          </p:nvPr>
        </p:nvSpPr>
        <p:spPr/>
        <p:txBody>
          <a:bodyPr/>
          <a:lstStyle/>
          <a:p>
            <a:fld id="{64737556-00A2-4862-BBB9-4C01DE304215}" type="slidenum">
              <a:rPr lang="en-GB" smtClean="0"/>
              <a:t>13</a:t>
            </a:fld>
            <a:endParaRPr lang="en-GB"/>
          </a:p>
        </p:txBody>
      </p:sp>
    </p:spTree>
    <p:extLst>
      <p:ext uri="{BB962C8B-B14F-4D97-AF65-F5344CB8AC3E}">
        <p14:creationId xmlns:p14="http://schemas.microsoft.com/office/powerpoint/2010/main" val="14777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dirty="0">
                <a:hlinkClick r:id="rId3"/>
              </a:rPr>
              <a:t>YouTube</a:t>
            </a:r>
            <a:endParaRPr lang="en-GB" dirty="0"/>
          </a:p>
          <a:p>
            <a:pPr marL="228600" indent="-228600">
              <a:buAutoNum type="arabicParenBoth"/>
            </a:pPr>
            <a:endParaRPr lang="en-GB" dirty="0"/>
          </a:p>
          <a:p>
            <a:pPr marL="228600" indent="-228600">
              <a:buAutoNum type="arabicParenBoth"/>
            </a:pPr>
            <a:endParaRPr lang="en-GB" dirty="0"/>
          </a:p>
        </p:txBody>
      </p:sp>
      <p:sp>
        <p:nvSpPr>
          <p:cNvPr id="4" name="Slide Number Placeholder 3"/>
          <p:cNvSpPr>
            <a:spLocks noGrp="1"/>
          </p:cNvSpPr>
          <p:nvPr>
            <p:ph type="sldNum" sz="quarter" idx="5"/>
          </p:nvPr>
        </p:nvSpPr>
        <p:spPr/>
        <p:txBody>
          <a:bodyPr/>
          <a:lstStyle/>
          <a:p>
            <a:fld id="{64737556-00A2-4862-BBB9-4C01DE304215}" type="slidenum">
              <a:rPr lang="en-GB" smtClean="0"/>
              <a:t>15</a:t>
            </a:fld>
            <a:endParaRPr lang="en-GB"/>
          </a:p>
        </p:txBody>
      </p:sp>
    </p:spTree>
    <p:extLst>
      <p:ext uri="{BB962C8B-B14F-4D97-AF65-F5344CB8AC3E}">
        <p14:creationId xmlns:p14="http://schemas.microsoft.com/office/powerpoint/2010/main" val="38294580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71717"/>
                </a:solidFill>
                <a:effectLst/>
                <a:latin typeface="proxima-nova"/>
              </a:rPr>
              <a:t>(Working with the marketing dept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71717"/>
                </a:solidFill>
                <a:effectLst/>
                <a:latin typeface="proxima-nova"/>
              </a:rPr>
              <a:t>Organisations active on social media, you’ve inevitably come across more people talking about personal branding. This has taken off primarily on LinkedIn, but it’s happening across all social platforms. Why employee influences what impact may these have for HRM? </a:t>
            </a:r>
            <a:r>
              <a:rPr lang="en-GB" b="1" i="0" dirty="0">
                <a:solidFill>
                  <a:srgbClr val="171717"/>
                </a:solidFill>
                <a:effectLst/>
                <a:latin typeface="proxima-nova"/>
              </a:rPr>
              <a:t>Employee Marketing - </a:t>
            </a:r>
            <a:r>
              <a:rPr lang="en-GB" b="0" i="0" dirty="0">
                <a:solidFill>
                  <a:srgbClr val="171717"/>
                </a:solidFill>
                <a:effectLst/>
                <a:latin typeface="proxima-nova"/>
              </a:rPr>
              <a:t> is essentially marketing your company to one its most important groups: the workers themselves. </a:t>
            </a:r>
            <a:r>
              <a:rPr lang="en-GB" b="0" i="0" u="none" strike="noStrike" dirty="0">
                <a:effectLst/>
                <a:latin typeface="proxima-nova"/>
                <a:hlinkClick r:id="rId3"/>
              </a:rPr>
              <a:t>Internal communication</a:t>
            </a:r>
            <a:r>
              <a:rPr lang="en-GB" b="0" i="0" dirty="0">
                <a:solidFill>
                  <a:srgbClr val="171717"/>
                </a:solidFill>
                <a:effectLst/>
                <a:latin typeface="proxima-nova"/>
              </a:rPr>
              <a:t> is core to effective employee marketing because it keeps everyone informed and aligned on company objectives.</a:t>
            </a:r>
            <a:endParaRPr lang="en-GB" b="1" i="0" dirty="0">
              <a:solidFill>
                <a:srgbClr val="171717"/>
              </a:solidFill>
              <a:effectLst/>
              <a:latin typeface="proxima-nova"/>
            </a:endParaRPr>
          </a:p>
          <a:p>
            <a:pPr algn="l"/>
            <a:r>
              <a:rPr lang="en-GB" b="1" i="0" dirty="0">
                <a:solidFill>
                  <a:srgbClr val="171717"/>
                </a:solidFill>
                <a:effectLst/>
                <a:latin typeface="proxima-nova"/>
              </a:rPr>
              <a:t>Higher employee engagement &amp; Productivity </a:t>
            </a:r>
          </a:p>
          <a:p>
            <a:pPr algn="l"/>
            <a:r>
              <a:rPr lang="en-GB" b="0" i="0" dirty="0">
                <a:solidFill>
                  <a:srgbClr val="171717"/>
                </a:solidFill>
                <a:effectLst/>
                <a:latin typeface="proxima-nova"/>
              </a:rPr>
              <a:t>When you effectively market the company to its employees, it increases buy-in for the organization’s programs and goals, as well as drives genuine enthusiasm for its products or services.</a:t>
            </a:r>
          </a:p>
          <a:p>
            <a:pPr algn="l"/>
            <a:r>
              <a:rPr lang="en-GB" b="0" i="0" dirty="0">
                <a:solidFill>
                  <a:srgbClr val="171717"/>
                </a:solidFill>
                <a:effectLst/>
                <a:latin typeface="proxima-nova"/>
              </a:rPr>
              <a:t>And when your people value their roles, are proud to work for you, and believe their work contributes to the company’s success, you’ll have </a:t>
            </a:r>
            <a:r>
              <a:rPr lang="en-GB" b="0" i="0" u="none" strike="noStrike" dirty="0">
                <a:solidFill>
                  <a:srgbClr val="171717"/>
                </a:solidFill>
                <a:effectLst/>
                <a:latin typeface="proxima-nova"/>
                <a:hlinkClick r:id="rId4"/>
              </a:rPr>
              <a:t>employee engagement</a:t>
            </a:r>
            <a:r>
              <a:rPr lang="en-GB" b="0" i="0" dirty="0">
                <a:solidFill>
                  <a:srgbClr val="171717"/>
                </a:solidFill>
                <a:effectLst/>
                <a:latin typeface="proxima-nova"/>
              </a:rPr>
              <a:t> </a:t>
            </a:r>
            <a:r>
              <a:rPr lang="en-GB" b="0" i="0" dirty="0" err="1">
                <a:solidFill>
                  <a:srgbClr val="171717"/>
                </a:solidFill>
                <a:effectLst/>
                <a:latin typeface="proxima-nova"/>
              </a:rPr>
              <a:t>skyrockers</a:t>
            </a:r>
            <a:r>
              <a:rPr lang="en-GB" b="0" i="0" dirty="0">
                <a:solidFill>
                  <a:srgbClr val="171717"/>
                </a:solidFill>
                <a:effectLst/>
                <a:latin typeface="proxima-nova"/>
              </a:rPr>
              <a:t>.</a:t>
            </a:r>
          </a:p>
          <a:p>
            <a:pPr algn="l"/>
            <a:r>
              <a:rPr lang="en-GB" dirty="0"/>
              <a:t>Impacts on </a:t>
            </a:r>
            <a:r>
              <a:rPr lang="en-GB" b="1" i="0" dirty="0">
                <a:solidFill>
                  <a:srgbClr val="171717"/>
                </a:solidFill>
                <a:effectLst/>
                <a:latin typeface="proxima-nova"/>
              </a:rPr>
              <a:t>Better company culture</a:t>
            </a:r>
          </a:p>
          <a:p>
            <a:pPr algn="l"/>
            <a:r>
              <a:rPr lang="en-GB" b="0" i="0" dirty="0">
                <a:solidFill>
                  <a:srgbClr val="171717"/>
                </a:solidFill>
                <a:effectLst/>
                <a:latin typeface="proxima-nova"/>
              </a:rPr>
              <a:t>Your </a:t>
            </a:r>
            <a:r>
              <a:rPr lang="en-GB" b="0" i="0" u="none" strike="noStrike" dirty="0">
                <a:solidFill>
                  <a:srgbClr val="171717"/>
                </a:solidFill>
                <a:effectLst/>
                <a:latin typeface="proxima-nova"/>
                <a:hlinkClick r:id="rId5"/>
              </a:rPr>
              <a:t>company culture</a:t>
            </a:r>
            <a:r>
              <a:rPr lang="en-GB" b="0" i="0" dirty="0">
                <a:solidFill>
                  <a:srgbClr val="171717"/>
                </a:solidFill>
                <a:effectLst/>
                <a:latin typeface="proxima-nova"/>
              </a:rPr>
              <a:t> is a key part of your employer brand that helps attract top talent and</a:t>
            </a:r>
            <a:r>
              <a:rPr lang="en-GB" b="0" i="0" u="none" strike="noStrike" dirty="0">
                <a:solidFill>
                  <a:srgbClr val="171717"/>
                </a:solidFill>
                <a:effectLst/>
                <a:latin typeface="proxima-nova"/>
                <a:hlinkClick r:id="rId6"/>
              </a:rPr>
              <a:t> activate employee influencers</a:t>
            </a:r>
            <a:r>
              <a:rPr lang="en-GB" b="0" i="0" dirty="0">
                <a:solidFill>
                  <a:srgbClr val="171717"/>
                </a:solidFill>
                <a:effectLst/>
                <a:latin typeface="proxima-nova"/>
              </a:rPr>
              <a:t>.</a:t>
            </a:r>
          </a:p>
          <a:p>
            <a:pPr algn="l"/>
            <a:endParaRPr lang="en-GB" b="0" i="0" dirty="0">
              <a:solidFill>
                <a:srgbClr val="171717"/>
              </a:solidFill>
              <a:effectLst/>
              <a:latin typeface="proxima-nova"/>
            </a:endParaRPr>
          </a:p>
          <a:p>
            <a:endParaRPr lang="en-GB" dirty="0"/>
          </a:p>
        </p:txBody>
      </p:sp>
      <p:sp>
        <p:nvSpPr>
          <p:cNvPr id="4" name="Slide Number Placeholder 3"/>
          <p:cNvSpPr>
            <a:spLocks noGrp="1"/>
          </p:cNvSpPr>
          <p:nvPr>
            <p:ph type="sldNum" sz="quarter" idx="5"/>
          </p:nvPr>
        </p:nvSpPr>
        <p:spPr/>
        <p:txBody>
          <a:bodyPr/>
          <a:lstStyle/>
          <a:p>
            <a:fld id="{64737556-00A2-4862-BBB9-4C01DE304215}" type="slidenum">
              <a:rPr lang="en-GB" smtClean="0"/>
              <a:t>17</a:t>
            </a:fld>
            <a:endParaRPr lang="en-GB"/>
          </a:p>
        </p:txBody>
      </p:sp>
    </p:spTree>
    <p:extLst>
      <p:ext uri="{BB962C8B-B14F-4D97-AF65-F5344CB8AC3E}">
        <p14:creationId xmlns:p14="http://schemas.microsoft.com/office/powerpoint/2010/main" val="21616594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one example of how AI can assist with HR function</a:t>
            </a:r>
          </a:p>
          <a:p>
            <a:r>
              <a:rPr lang="en-GB" dirty="0"/>
              <a:t>Thoughts… ?</a:t>
            </a:r>
          </a:p>
        </p:txBody>
      </p:sp>
      <p:sp>
        <p:nvSpPr>
          <p:cNvPr id="4" name="Slide Number Placeholder 3"/>
          <p:cNvSpPr>
            <a:spLocks noGrp="1"/>
          </p:cNvSpPr>
          <p:nvPr>
            <p:ph type="sldNum" sz="quarter" idx="5"/>
          </p:nvPr>
        </p:nvSpPr>
        <p:spPr/>
        <p:txBody>
          <a:bodyPr/>
          <a:lstStyle/>
          <a:p>
            <a:fld id="{64737556-00A2-4862-BBB9-4C01DE304215}" type="slidenum">
              <a:rPr lang="en-GB" smtClean="0"/>
              <a:t>18</a:t>
            </a:fld>
            <a:endParaRPr lang="en-GB"/>
          </a:p>
        </p:txBody>
      </p:sp>
    </p:spTree>
    <p:extLst>
      <p:ext uri="{BB962C8B-B14F-4D97-AF65-F5344CB8AC3E}">
        <p14:creationId xmlns:p14="http://schemas.microsoft.com/office/powerpoint/2010/main" val="2083293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such as address, age, gender, and medical histories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these latter cases, organizations must balance the collection of increasingly personal forms of data (which has employee privacy implications, potentially breaching the non-</a:t>
            </a:r>
            <a:r>
              <a:rPr lang="en-GB" dirty="0" err="1"/>
              <a:t>malefcence</a:t>
            </a:r>
            <a:r>
              <a:rPr lang="en-GB" dirty="0"/>
              <a:t> principle) with the value generated from doing so (potentially supporting the </a:t>
            </a:r>
            <a:r>
              <a:rPr lang="en-GB" dirty="0" err="1"/>
              <a:t>benefcence</a:t>
            </a:r>
            <a:r>
              <a:rPr lang="en-GB" dirty="0"/>
              <a:t> principle). </a:t>
            </a:r>
          </a:p>
          <a:p>
            <a:endParaRPr lang="en-GB" dirty="0"/>
          </a:p>
          <a:p>
            <a:endParaRPr lang="en-GB" dirty="0"/>
          </a:p>
        </p:txBody>
      </p:sp>
      <p:sp>
        <p:nvSpPr>
          <p:cNvPr id="4" name="Slide Number Placeholder 3"/>
          <p:cNvSpPr>
            <a:spLocks noGrp="1"/>
          </p:cNvSpPr>
          <p:nvPr>
            <p:ph type="sldNum" sz="quarter" idx="5"/>
          </p:nvPr>
        </p:nvSpPr>
        <p:spPr/>
        <p:txBody>
          <a:bodyPr/>
          <a:lstStyle/>
          <a:p>
            <a:fld id="{64737556-00A2-4862-BBB9-4C01DE304215}" type="slidenum">
              <a:rPr lang="en-GB" smtClean="0"/>
              <a:t>26</a:t>
            </a:fld>
            <a:endParaRPr lang="en-GB"/>
          </a:p>
        </p:txBody>
      </p:sp>
    </p:spTree>
    <p:extLst>
      <p:ext uri="{BB962C8B-B14F-4D97-AF65-F5344CB8AC3E}">
        <p14:creationId xmlns:p14="http://schemas.microsoft.com/office/powerpoint/2010/main" val="3136969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737556-00A2-4862-BBB9-4C01DE304215}" type="slidenum">
              <a:rPr lang="en-GB" smtClean="0"/>
              <a:t>28</a:t>
            </a:fld>
            <a:endParaRPr lang="en-GB"/>
          </a:p>
        </p:txBody>
      </p:sp>
    </p:spTree>
    <p:extLst>
      <p:ext uri="{BB962C8B-B14F-4D97-AF65-F5344CB8AC3E}">
        <p14:creationId xmlns:p14="http://schemas.microsoft.com/office/powerpoint/2010/main" val="35562990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304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44229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61999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967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3707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50249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56511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2729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4793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19018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06746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12/04/2024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5032214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qbLNrt6U6ug?feature=oembed" TargetMode="Externa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eoplemanagement.co.uk/article/1801694/hr-lead-building-business-resilienc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veryonesocial.com/blog/gamification-strategy-tips/#:~:text=What%20Is%20A%20Gamification%20Strategy,consistent%20participation%20and%20longterm%20engagement."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2" Type="http://schemas.openxmlformats.org/officeDocument/2006/relationships/hyperlink" Target="https://www.thehumancapitalhub.com/articles/What-Is-Performance-Managemen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talentmanagement360.com/10-statistics-about-performance-management-that-will-blow-your-mind/"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zNsiSMBF328?feature=oembed" TargetMode="External"/><Relationship Id="rId4" Type="http://schemas.openxmlformats.org/officeDocument/2006/relationships/image" Target="../media/image5.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KuYJOHOZVNY?feature=oembed" TargetMode="External"/><Relationship Id="rId4" Type="http://schemas.openxmlformats.org/officeDocument/2006/relationships/image" Target="../media/image7.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peoplemanagement.co.uk/article/1798200/ehrc-guidance-ai-bias-right-move-equality-experts-say"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cipd.co.uk/news-views/changing-work-views/future-work/thought-pieces/coronavirus-workforce-crisi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08727-9232-4435-8F8E-8B735A6C0B12}"/>
              </a:ext>
            </a:extLst>
          </p:cNvPr>
          <p:cNvSpPr>
            <a:spLocks noGrp="1"/>
          </p:cNvSpPr>
          <p:nvPr>
            <p:ph type="ctrTitle"/>
          </p:nvPr>
        </p:nvSpPr>
        <p:spPr/>
        <p:txBody>
          <a:bodyPr/>
          <a:lstStyle/>
          <a:p>
            <a:r>
              <a:rPr lang="en-GB" dirty="0"/>
              <a:t>Future of HRM - Technology to manage talent </a:t>
            </a:r>
          </a:p>
        </p:txBody>
      </p:sp>
      <p:sp>
        <p:nvSpPr>
          <p:cNvPr id="3" name="Subtitle 2">
            <a:extLst>
              <a:ext uri="{FF2B5EF4-FFF2-40B4-BE49-F238E27FC236}">
                <a16:creationId xmlns:a16="http://schemas.microsoft.com/office/drawing/2014/main" id="{78497AA0-62F2-40DE-81F1-EDBFA2198554}"/>
              </a:ext>
            </a:extLst>
          </p:cNvPr>
          <p:cNvSpPr>
            <a:spLocks noGrp="1"/>
          </p:cNvSpPr>
          <p:nvPr>
            <p:ph type="subTitle" idx="1"/>
          </p:nvPr>
        </p:nvSpPr>
        <p:spPr/>
        <p:txBody>
          <a:bodyPr/>
          <a:lstStyle/>
          <a:p>
            <a:r>
              <a:rPr lang="en-GB" dirty="0"/>
              <a:t>IHM MBA HR </a:t>
            </a:r>
          </a:p>
        </p:txBody>
      </p:sp>
    </p:spTree>
    <p:extLst>
      <p:ext uri="{BB962C8B-B14F-4D97-AF65-F5344CB8AC3E}">
        <p14:creationId xmlns:p14="http://schemas.microsoft.com/office/powerpoint/2010/main" val="33907377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70407-FF3E-484F-88C2-44A718D62ACA}"/>
              </a:ext>
            </a:extLst>
          </p:cNvPr>
          <p:cNvSpPr>
            <a:spLocks noGrp="1"/>
          </p:cNvSpPr>
          <p:nvPr>
            <p:ph type="title"/>
          </p:nvPr>
        </p:nvSpPr>
        <p:spPr/>
        <p:txBody>
          <a:bodyPr/>
          <a:lstStyle/>
          <a:p>
            <a:r>
              <a:rPr lang="en-GB" dirty="0"/>
              <a:t>Session aims</a:t>
            </a:r>
          </a:p>
        </p:txBody>
      </p:sp>
      <p:sp>
        <p:nvSpPr>
          <p:cNvPr id="3" name="Content Placeholder 2">
            <a:extLst>
              <a:ext uri="{FF2B5EF4-FFF2-40B4-BE49-F238E27FC236}">
                <a16:creationId xmlns:a16="http://schemas.microsoft.com/office/drawing/2014/main" id="{5C33BAA1-EF91-4387-A8F0-A1A8681DD9A0}"/>
              </a:ext>
            </a:extLst>
          </p:cNvPr>
          <p:cNvSpPr>
            <a:spLocks noGrp="1"/>
          </p:cNvSpPr>
          <p:nvPr>
            <p:ph idx="1"/>
          </p:nvPr>
        </p:nvSpPr>
        <p:spPr/>
        <p:txBody>
          <a:bodyPr/>
          <a:lstStyle/>
          <a:p>
            <a:r>
              <a:rPr lang="en-GB" dirty="0"/>
              <a:t>Explore the use of Technology in HRM</a:t>
            </a:r>
          </a:p>
          <a:p>
            <a:r>
              <a:rPr lang="en-GB" dirty="0"/>
              <a:t>Talent Management and Tech. </a:t>
            </a:r>
          </a:p>
          <a:p>
            <a:r>
              <a:rPr lang="en-GB" dirty="0"/>
              <a:t>Ethical considerations </a:t>
            </a:r>
          </a:p>
          <a:p>
            <a:r>
              <a:rPr lang="en-GB" dirty="0"/>
              <a:t>Seminar activity </a:t>
            </a:r>
          </a:p>
        </p:txBody>
      </p:sp>
    </p:spTree>
    <p:extLst>
      <p:ext uri="{BB962C8B-B14F-4D97-AF65-F5344CB8AC3E}">
        <p14:creationId xmlns:p14="http://schemas.microsoft.com/office/powerpoint/2010/main" val="2439905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6D3CA-CA01-417B-8009-AF025725F097}"/>
              </a:ext>
            </a:extLst>
          </p:cNvPr>
          <p:cNvSpPr>
            <a:spLocks noGrp="1"/>
          </p:cNvSpPr>
          <p:nvPr>
            <p:ph type="title"/>
          </p:nvPr>
        </p:nvSpPr>
        <p:spPr/>
        <p:txBody>
          <a:bodyPr>
            <a:normAutofit fontScale="90000"/>
          </a:bodyPr>
          <a:lstStyle/>
          <a:p>
            <a:r>
              <a:rPr lang="en-GB" sz="3600" b="1" dirty="0"/>
              <a:t>Future of HRM:</a:t>
            </a:r>
            <a:br>
              <a:rPr lang="en-GB" sz="3600" b="1" dirty="0"/>
            </a:br>
            <a:r>
              <a:rPr lang="en-GB" sz="3600" b="1" dirty="0"/>
              <a:t>Artificial Intelligence in the Workplace</a:t>
            </a:r>
          </a:p>
        </p:txBody>
      </p:sp>
      <p:sp>
        <p:nvSpPr>
          <p:cNvPr id="3" name="Content Placeholder 2">
            <a:extLst>
              <a:ext uri="{FF2B5EF4-FFF2-40B4-BE49-F238E27FC236}">
                <a16:creationId xmlns:a16="http://schemas.microsoft.com/office/drawing/2014/main" id="{038444C3-9B49-42F3-A9C9-ACEB29AB41FF}"/>
              </a:ext>
            </a:extLst>
          </p:cNvPr>
          <p:cNvSpPr>
            <a:spLocks noGrp="1"/>
          </p:cNvSpPr>
          <p:nvPr>
            <p:ph idx="1"/>
          </p:nvPr>
        </p:nvSpPr>
        <p:spPr/>
        <p:txBody>
          <a:bodyPr anchor="ctr">
            <a:normAutofit/>
          </a:bodyPr>
          <a:lstStyle/>
          <a:p>
            <a:r>
              <a:rPr lang="en-GB" sz="3200" dirty="0"/>
              <a:t>What is Artificial Intelligence (AI)?</a:t>
            </a:r>
          </a:p>
          <a:p>
            <a:r>
              <a:rPr lang="en-GB" dirty="0"/>
              <a:t>Is HR </a:t>
            </a:r>
            <a:r>
              <a:rPr lang="en-GB" sz="3200" dirty="0"/>
              <a:t>ready for it?</a:t>
            </a:r>
          </a:p>
          <a:p>
            <a:r>
              <a:rPr lang="en-GB" sz="3200" dirty="0"/>
              <a:t>The Fourth Industrial Revolution or Industry 4.0</a:t>
            </a:r>
          </a:p>
          <a:p>
            <a:r>
              <a:rPr lang="en-GB" sz="3200" dirty="0"/>
              <a:t>Role of HR in preparing for this</a:t>
            </a:r>
          </a:p>
          <a:p>
            <a:r>
              <a:rPr lang="en-GB" sz="3200" b="1" i="1" u="sng" dirty="0"/>
              <a:t>Industry 5.0</a:t>
            </a:r>
          </a:p>
          <a:p>
            <a:pPr marL="0" indent="0">
              <a:buNone/>
            </a:pPr>
            <a:endParaRPr lang="en-GB" sz="2000" dirty="0"/>
          </a:p>
        </p:txBody>
      </p:sp>
    </p:spTree>
    <p:extLst>
      <p:ext uri="{BB962C8B-B14F-4D97-AF65-F5344CB8AC3E}">
        <p14:creationId xmlns:p14="http://schemas.microsoft.com/office/powerpoint/2010/main" val="1037941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74A19-7A20-4C0D-AFAC-C7CFC5350035}"/>
              </a:ext>
            </a:extLst>
          </p:cNvPr>
          <p:cNvSpPr>
            <a:spLocks noGrp="1"/>
          </p:cNvSpPr>
          <p:nvPr>
            <p:ph type="title"/>
          </p:nvPr>
        </p:nvSpPr>
        <p:spPr/>
        <p:txBody>
          <a:bodyPr/>
          <a:lstStyle/>
          <a:p>
            <a:r>
              <a:rPr lang="en-GB" dirty="0"/>
              <a:t>Artificial </a:t>
            </a:r>
            <a:r>
              <a:rPr lang="en-GB" dirty="0" err="1"/>
              <a:t>Intelligance</a:t>
            </a:r>
            <a:r>
              <a:rPr lang="en-GB" dirty="0"/>
              <a:t> </a:t>
            </a:r>
          </a:p>
        </p:txBody>
      </p:sp>
      <p:pic>
        <p:nvPicPr>
          <p:cNvPr id="4" name="Online Media 3" title="Shaping AI for your future business needs">
            <a:hlinkClick r:id="" action="ppaction://media"/>
            <a:extLst>
              <a:ext uri="{FF2B5EF4-FFF2-40B4-BE49-F238E27FC236}">
                <a16:creationId xmlns:a16="http://schemas.microsoft.com/office/drawing/2014/main" id="{ED4CC67E-F782-4FB4-90DF-DAAE7B715C72}"/>
              </a:ext>
            </a:extLst>
          </p:cNvPr>
          <p:cNvPicPr>
            <a:picLocks noGrp="1" noRot="1" noChangeAspect="1"/>
          </p:cNvPicPr>
          <p:nvPr>
            <p:ph idx="1"/>
            <a:videoFile r:link="rId1"/>
          </p:nvPr>
        </p:nvPicPr>
        <p:blipFill>
          <a:blip r:embed="rId4"/>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1676543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52085-399E-46D9-BC2C-26B102B16696}"/>
              </a:ext>
            </a:extLst>
          </p:cNvPr>
          <p:cNvSpPr>
            <a:spLocks noGrp="1"/>
          </p:cNvSpPr>
          <p:nvPr>
            <p:ph type="title"/>
          </p:nvPr>
        </p:nvSpPr>
        <p:spPr/>
        <p:txBody>
          <a:bodyPr/>
          <a:lstStyle/>
          <a:p>
            <a:r>
              <a:rPr lang="en-GB" dirty="0">
                <a:solidFill>
                  <a:srgbClr val="444444"/>
                </a:solidFill>
                <a:latin typeface="Arial" panose="020B0604020202020204" pitchFamily="34" charset="0"/>
              </a:rPr>
              <a:t>Talent management (TM) </a:t>
            </a:r>
            <a:endParaRPr lang="en-GB" dirty="0"/>
          </a:p>
        </p:txBody>
      </p:sp>
      <p:sp>
        <p:nvSpPr>
          <p:cNvPr id="3" name="Content Placeholder 2">
            <a:extLst>
              <a:ext uri="{FF2B5EF4-FFF2-40B4-BE49-F238E27FC236}">
                <a16:creationId xmlns:a16="http://schemas.microsoft.com/office/drawing/2014/main" id="{9D2EAF95-3147-4343-8133-B034BFBA39B6}"/>
              </a:ext>
            </a:extLst>
          </p:cNvPr>
          <p:cNvSpPr>
            <a:spLocks noGrp="1"/>
          </p:cNvSpPr>
          <p:nvPr>
            <p:ph idx="1"/>
          </p:nvPr>
        </p:nvSpPr>
        <p:spPr/>
        <p:txBody>
          <a:bodyPr/>
          <a:lstStyle/>
          <a:p>
            <a:r>
              <a:rPr lang="en-GB" b="0" i="0" dirty="0">
                <a:solidFill>
                  <a:srgbClr val="444444"/>
                </a:solidFill>
                <a:effectLst/>
                <a:latin typeface="Arial" panose="020B0604020202020204" pitchFamily="34" charset="0"/>
              </a:rPr>
              <a:t>TM is the process by which businesses and organizations identify and develop talented people who can have a positive impact on their organizations. </a:t>
            </a:r>
          </a:p>
          <a:p>
            <a:r>
              <a:rPr lang="en-GB" b="0" i="0" dirty="0">
                <a:solidFill>
                  <a:srgbClr val="444444"/>
                </a:solidFill>
                <a:effectLst/>
                <a:latin typeface="Arial" panose="020B0604020202020204" pitchFamily="34" charset="0"/>
              </a:rPr>
              <a:t>It has become a key component of human resource management, with TM strategies being developed in line with the particular needs and structure of the business and industry.</a:t>
            </a:r>
            <a:endParaRPr lang="en-GB" dirty="0"/>
          </a:p>
        </p:txBody>
      </p:sp>
    </p:spTree>
    <p:extLst>
      <p:ext uri="{BB962C8B-B14F-4D97-AF65-F5344CB8AC3E}">
        <p14:creationId xmlns:p14="http://schemas.microsoft.com/office/powerpoint/2010/main" val="1040128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58311-4BC6-4F18-AD6C-AFE7E779B1B5}"/>
              </a:ext>
            </a:extLst>
          </p:cNvPr>
          <p:cNvSpPr>
            <a:spLocks noGrp="1"/>
          </p:cNvSpPr>
          <p:nvPr>
            <p:ph type="title"/>
          </p:nvPr>
        </p:nvSpPr>
        <p:spPr/>
        <p:txBody>
          <a:bodyPr/>
          <a:lstStyle/>
          <a:p>
            <a:r>
              <a:rPr lang="en-GB" dirty="0">
                <a:solidFill>
                  <a:srgbClr val="444444"/>
                </a:solidFill>
                <a:latin typeface="Arial" panose="020B0604020202020204" pitchFamily="34" charset="0"/>
              </a:rPr>
              <a:t>Approaches to talent management; </a:t>
            </a:r>
            <a:endParaRPr lang="en-GB" dirty="0"/>
          </a:p>
        </p:txBody>
      </p:sp>
      <p:sp>
        <p:nvSpPr>
          <p:cNvPr id="3" name="Content Placeholder 2">
            <a:extLst>
              <a:ext uri="{FF2B5EF4-FFF2-40B4-BE49-F238E27FC236}">
                <a16:creationId xmlns:a16="http://schemas.microsoft.com/office/drawing/2014/main" id="{67520956-5B31-4AE2-8221-15D12270854C}"/>
              </a:ext>
            </a:extLst>
          </p:cNvPr>
          <p:cNvSpPr>
            <a:spLocks noGrp="1"/>
          </p:cNvSpPr>
          <p:nvPr>
            <p:ph idx="1"/>
          </p:nvPr>
        </p:nvSpPr>
        <p:spPr/>
        <p:txBody>
          <a:bodyPr/>
          <a:lstStyle/>
          <a:p>
            <a:r>
              <a:rPr lang="en-GB" dirty="0">
                <a:solidFill>
                  <a:srgbClr val="444444"/>
                </a:solidFill>
                <a:latin typeface="Arial" panose="020B0604020202020204" pitchFamily="34" charset="0"/>
              </a:rPr>
              <a:t>N</a:t>
            </a:r>
            <a:r>
              <a:rPr lang="en-GB" b="0" i="0" dirty="0">
                <a:solidFill>
                  <a:srgbClr val="444444"/>
                </a:solidFill>
                <a:effectLst/>
                <a:latin typeface="Arial" panose="020B0604020202020204" pitchFamily="34" charset="0"/>
              </a:rPr>
              <a:t>eed for new and innovative ways of working to achieve a strategic approach to talent management; </a:t>
            </a:r>
          </a:p>
          <a:p>
            <a:r>
              <a:rPr lang="en-GB" b="0" i="0" dirty="0">
                <a:solidFill>
                  <a:srgbClr val="444444"/>
                </a:solidFill>
                <a:effectLst/>
                <a:latin typeface="Arial" panose="020B0604020202020204" pitchFamily="34" charset="0"/>
              </a:rPr>
              <a:t>and barriers for the development of a strategic approach caused by economic and day-to-day operational pressures.</a:t>
            </a:r>
            <a:endParaRPr lang="en-GB" dirty="0"/>
          </a:p>
        </p:txBody>
      </p:sp>
    </p:spTree>
    <p:extLst>
      <p:ext uri="{BB962C8B-B14F-4D97-AF65-F5344CB8AC3E}">
        <p14:creationId xmlns:p14="http://schemas.microsoft.com/office/powerpoint/2010/main" val="2385638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55644-89E1-4086-BA26-CED459B1E2FC}"/>
              </a:ext>
            </a:extLst>
          </p:cNvPr>
          <p:cNvSpPr>
            <a:spLocks noGrp="1"/>
          </p:cNvSpPr>
          <p:nvPr>
            <p:ph type="title"/>
          </p:nvPr>
        </p:nvSpPr>
        <p:spPr/>
        <p:txBody>
          <a:bodyPr/>
          <a:lstStyle/>
          <a:p>
            <a:r>
              <a:rPr lang="en-GB" dirty="0"/>
              <a:t>TM and Hospitality </a:t>
            </a:r>
          </a:p>
        </p:txBody>
      </p:sp>
      <p:sp>
        <p:nvSpPr>
          <p:cNvPr id="3" name="Content Placeholder 2">
            <a:extLst>
              <a:ext uri="{FF2B5EF4-FFF2-40B4-BE49-F238E27FC236}">
                <a16:creationId xmlns:a16="http://schemas.microsoft.com/office/drawing/2014/main" id="{FE9F95DC-9757-4389-84D0-697AC28EFD61}"/>
              </a:ext>
            </a:extLst>
          </p:cNvPr>
          <p:cNvSpPr>
            <a:spLocks noGrp="1"/>
          </p:cNvSpPr>
          <p:nvPr>
            <p:ph idx="1"/>
          </p:nvPr>
        </p:nvSpPr>
        <p:spPr/>
        <p:txBody>
          <a:bodyPr>
            <a:normAutofit fontScale="70000" lnSpcReduction="20000"/>
          </a:bodyPr>
          <a:lstStyle/>
          <a:p>
            <a:r>
              <a:rPr lang="en-GB" b="0" i="0" dirty="0">
                <a:solidFill>
                  <a:srgbClr val="444444"/>
                </a:solidFill>
                <a:effectLst/>
                <a:latin typeface="Arial" panose="020B0604020202020204" pitchFamily="34" charset="0"/>
              </a:rPr>
              <a:t>The hospitality sector is an industry which needs to be highly customer focused to deliver a customer experience which will generate repeat business and a successful brand. </a:t>
            </a:r>
          </a:p>
          <a:p>
            <a:r>
              <a:rPr lang="en-GB" b="0" i="0" dirty="0">
                <a:solidFill>
                  <a:srgbClr val="444444"/>
                </a:solidFill>
                <a:effectLst/>
                <a:latin typeface="Arial" panose="020B0604020202020204" pitchFamily="34" charset="0"/>
              </a:rPr>
              <a:t>TM can be a strategic lever to enable the development of a customer-centric culture in the hospitality sector. </a:t>
            </a:r>
          </a:p>
          <a:p>
            <a:r>
              <a:rPr lang="en-GB" b="0" i="0" dirty="0">
                <a:solidFill>
                  <a:srgbClr val="444444"/>
                </a:solidFill>
                <a:effectLst/>
                <a:latin typeface="Arial" panose="020B0604020202020204" pitchFamily="34" charset="0"/>
              </a:rPr>
              <a:t>Organisations can meet the challenges of the "experience economy" through attracting and developing the right staff and how talent management policy and practice can be used as a vehicle for culture change and development. </a:t>
            </a:r>
            <a:r>
              <a:rPr lang="en-GB" sz="2000" b="0" i="0" dirty="0">
                <a:solidFill>
                  <a:srgbClr val="444444"/>
                </a:solidFill>
                <a:effectLst/>
                <a:latin typeface="Arial" panose="020B0604020202020204" pitchFamily="34" charset="0"/>
              </a:rPr>
              <a:t>Reilly (2018) </a:t>
            </a:r>
          </a:p>
          <a:p>
            <a:r>
              <a:rPr lang="en-GB" b="0" i="0" dirty="0">
                <a:solidFill>
                  <a:srgbClr val="444444"/>
                </a:solidFill>
                <a:effectLst/>
                <a:latin typeface="Arial" panose="020B0604020202020204" pitchFamily="34" charset="0"/>
              </a:rPr>
              <a:t>Trends in the human resources function in the hotel industry, pointing to shift the focus of the HR function from "operational" to "strategic" management of talent. </a:t>
            </a:r>
            <a:r>
              <a:rPr lang="en-GB" sz="1700" b="0" i="0" dirty="0">
                <a:solidFill>
                  <a:srgbClr val="444444"/>
                </a:solidFill>
                <a:effectLst/>
                <a:latin typeface="Arial" panose="020B0604020202020204" pitchFamily="34" charset="0"/>
              </a:rPr>
              <a:t>Francis and Baum (2018)</a:t>
            </a:r>
            <a:endParaRPr lang="en-GB" dirty="0"/>
          </a:p>
        </p:txBody>
      </p:sp>
    </p:spTree>
    <p:extLst>
      <p:ext uri="{BB962C8B-B14F-4D97-AF65-F5344CB8AC3E}">
        <p14:creationId xmlns:p14="http://schemas.microsoft.com/office/powerpoint/2010/main" val="544787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628B9-1F85-4D96-A177-48EEBD5BBAAB}"/>
              </a:ext>
            </a:extLst>
          </p:cNvPr>
          <p:cNvSpPr>
            <a:spLocks noGrp="1"/>
          </p:cNvSpPr>
          <p:nvPr>
            <p:ph type="title"/>
          </p:nvPr>
        </p:nvSpPr>
        <p:spPr/>
        <p:txBody>
          <a:bodyPr anchor="t">
            <a:normAutofit/>
          </a:bodyPr>
          <a:lstStyle/>
          <a:p>
            <a:r>
              <a:rPr lang="en-GB" sz="4800" b="1" dirty="0"/>
              <a:t>AI in HRM</a:t>
            </a:r>
          </a:p>
        </p:txBody>
      </p:sp>
      <p:sp>
        <p:nvSpPr>
          <p:cNvPr id="3" name="Content Placeholder 2">
            <a:extLst>
              <a:ext uri="{FF2B5EF4-FFF2-40B4-BE49-F238E27FC236}">
                <a16:creationId xmlns:a16="http://schemas.microsoft.com/office/drawing/2014/main" id="{30C7F75A-FECE-4F32-B259-95A72C3747F8}"/>
              </a:ext>
            </a:extLst>
          </p:cNvPr>
          <p:cNvSpPr>
            <a:spLocks noGrp="1"/>
          </p:cNvSpPr>
          <p:nvPr>
            <p:ph idx="1"/>
          </p:nvPr>
        </p:nvSpPr>
        <p:spPr/>
        <p:txBody>
          <a:bodyPr>
            <a:normAutofit fontScale="70000" lnSpcReduction="20000"/>
          </a:bodyPr>
          <a:lstStyle/>
          <a:p>
            <a:endParaRPr lang="en-GB" sz="3200" dirty="0"/>
          </a:p>
          <a:p>
            <a:r>
              <a:rPr lang="en-GB" dirty="0"/>
              <a:t>TM;</a:t>
            </a:r>
          </a:p>
          <a:p>
            <a:pPr lvl="1"/>
            <a:r>
              <a:rPr lang="en-GB" dirty="0"/>
              <a:t>Onboarding </a:t>
            </a:r>
          </a:p>
          <a:p>
            <a:pPr lvl="1"/>
            <a:r>
              <a:rPr lang="en-GB" dirty="0"/>
              <a:t>Learning and Engagement</a:t>
            </a:r>
          </a:p>
          <a:p>
            <a:pPr lvl="1"/>
            <a:r>
              <a:rPr lang="en-GB" dirty="0"/>
              <a:t>Manage productivity predictably</a:t>
            </a:r>
          </a:p>
          <a:p>
            <a:pPr lvl="1"/>
            <a:r>
              <a:rPr lang="en-GB" dirty="0"/>
              <a:t>Recruitment and selection</a:t>
            </a:r>
          </a:p>
          <a:p>
            <a:pPr lvl="1"/>
            <a:r>
              <a:rPr lang="en-GB" dirty="0"/>
              <a:t>Other examples.. </a:t>
            </a:r>
          </a:p>
          <a:p>
            <a:pPr lvl="1"/>
            <a:endParaRPr lang="en-GB" dirty="0"/>
          </a:p>
          <a:p>
            <a:r>
              <a:rPr lang="en-GB" dirty="0"/>
              <a:t>Reduce </a:t>
            </a:r>
            <a:r>
              <a:rPr lang="en-GB" sz="3200" dirty="0"/>
              <a:t>human error and uncertainty</a:t>
            </a:r>
          </a:p>
          <a:p>
            <a:r>
              <a:rPr lang="en-GB" sz="3200" dirty="0"/>
              <a:t>Resistance</a:t>
            </a:r>
          </a:p>
          <a:p>
            <a:r>
              <a:rPr lang="en-GB" sz="3200" dirty="0"/>
              <a:t>Time  </a:t>
            </a:r>
          </a:p>
          <a:p>
            <a:r>
              <a:rPr lang="en-GB" sz="3200" dirty="0"/>
              <a:t>?? </a:t>
            </a:r>
          </a:p>
        </p:txBody>
      </p:sp>
    </p:spTree>
    <p:extLst>
      <p:ext uri="{BB962C8B-B14F-4D97-AF65-F5344CB8AC3E}">
        <p14:creationId xmlns:p14="http://schemas.microsoft.com/office/powerpoint/2010/main" val="1015091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386D7-047C-43C7-B479-E61A967CA29E}"/>
              </a:ext>
            </a:extLst>
          </p:cNvPr>
          <p:cNvSpPr>
            <a:spLocks noGrp="1"/>
          </p:cNvSpPr>
          <p:nvPr>
            <p:ph type="title"/>
          </p:nvPr>
        </p:nvSpPr>
        <p:spPr/>
        <p:txBody>
          <a:bodyPr/>
          <a:lstStyle/>
          <a:p>
            <a:r>
              <a:rPr lang="en-GB" dirty="0"/>
              <a:t>Examples of TM and Tech </a:t>
            </a:r>
          </a:p>
        </p:txBody>
      </p:sp>
      <p:sp>
        <p:nvSpPr>
          <p:cNvPr id="3" name="Content Placeholder 2">
            <a:extLst>
              <a:ext uri="{FF2B5EF4-FFF2-40B4-BE49-F238E27FC236}">
                <a16:creationId xmlns:a16="http://schemas.microsoft.com/office/drawing/2014/main" id="{577A2BE9-670B-4C74-9E5A-AD3A30A6B147}"/>
              </a:ext>
            </a:extLst>
          </p:cNvPr>
          <p:cNvSpPr>
            <a:spLocks noGrp="1"/>
          </p:cNvSpPr>
          <p:nvPr>
            <p:ph idx="1"/>
          </p:nvPr>
        </p:nvSpPr>
        <p:spPr/>
        <p:txBody>
          <a:bodyPr/>
          <a:lstStyle/>
          <a:p>
            <a:r>
              <a:rPr lang="en-GB" dirty="0">
                <a:hlinkClick r:id="rId3"/>
              </a:rPr>
              <a:t>How HR can lead in building business resilience (peoplemanagement.co.uk)</a:t>
            </a:r>
            <a:endParaRPr lang="en-GB" dirty="0"/>
          </a:p>
          <a:p>
            <a:endParaRPr lang="en-GB" dirty="0"/>
          </a:p>
          <a:p>
            <a:endParaRPr lang="en-GB" dirty="0"/>
          </a:p>
        </p:txBody>
      </p:sp>
    </p:spTree>
    <p:extLst>
      <p:ext uri="{BB962C8B-B14F-4D97-AF65-F5344CB8AC3E}">
        <p14:creationId xmlns:p14="http://schemas.microsoft.com/office/powerpoint/2010/main" val="2707520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5FE1C-612C-4C24-98C1-6FE91531E4B7}"/>
              </a:ext>
            </a:extLst>
          </p:cNvPr>
          <p:cNvSpPr>
            <a:spLocks noGrp="1"/>
          </p:cNvSpPr>
          <p:nvPr>
            <p:ph type="title"/>
          </p:nvPr>
        </p:nvSpPr>
        <p:spPr/>
        <p:txBody>
          <a:bodyPr>
            <a:normAutofit fontScale="90000"/>
          </a:bodyPr>
          <a:lstStyle/>
          <a:p>
            <a:r>
              <a:rPr lang="en-GB" b="1" i="0" dirty="0">
                <a:solidFill>
                  <a:srgbClr val="000000"/>
                </a:solidFill>
                <a:effectLst/>
                <a:latin typeface="open sans" panose="020B0606030504020204" pitchFamily="34" charset="0"/>
              </a:rPr>
              <a:t>1. Employee Management</a:t>
            </a:r>
            <a:br>
              <a:rPr lang="en-GB" b="1" i="0" dirty="0">
                <a:solidFill>
                  <a:srgbClr val="000000"/>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F245CB4B-E3D2-40B6-B9D0-534888721B07}"/>
              </a:ext>
            </a:extLst>
          </p:cNvPr>
          <p:cNvSpPr>
            <a:spLocks noGrp="1"/>
          </p:cNvSpPr>
          <p:nvPr>
            <p:ph idx="1"/>
          </p:nvPr>
        </p:nvSpPr>
        <p:spPr/>
        <p:txBody>
          <a:bodyPr>
            <a:normAutofit fontScale="92500" lnSpcReduction="10000"/>
          </a:bodyPr>
          <a:lstStyle/>
          <a:p>
            <a:pPr algn="just"/>
            <a:r>
              <a:rPr lang="en-GB" b="0" i="0" dirty="0">
                <a:effectLst/>
                <a:latin typeface="open sans" panose="020B0606030504020204" pitchFamily="34" charset="0"/>
              </a:rPr>
              <a:t>An automated employee management system improves all these processes. It allows companies to have a more standardised, systematic, and formal evaluation process.</a:t>
            </a:r>
          </a:p>
          <a:p>
            <a:pPr algn="just"/>
            <a:endParaRPr lang="en-GB" b="0" i="0" dirty="0">
              <a:effectLst/>
              <a:latin typeface="open sans" panose="020B0606030504020204" pitchFamily="34" charset="0"/>
            </a:endParaRPr>
          </a:p>
          <a:p>
            <a:pPr algn="just"/>
            <a:r>
              <a:rPr lang="en-GB" b="0" i="0" dirty="0">
                <a:effectLst/>
                <a:latin typeface="open sans" panose="020B0606030504020204" pitchFamily="34" charset="0"/>
              </a:rPr>
              <a:t>More specifically, it provides:</a:t>
            </a:r>
          </a:p>
          <a:p>
            <a:pPr lvl="1" algn="just">
              <a:buFont typeface="Arial" panose="020B0604020202020204" pitchFamily="34" charset="0"/>
              <a:buChar char="•"/>
            </a:pPr>
            <a:r>
              <a:rPr lang="en-GB" b="0" i="0" dirty="0">
                <a:effectLst/>
                <a:latin typeface="open sans" panose="020B0606030504020204" pitchFamily="34" charset="0"/>
              </a:rPr>
              <a:t>Greater employee-manager accessibility;</a:t>
            </a:r>
          </a:p>
          <a:p>
            <a:pPr lvl="1" algn="just">
              <a:buFont typeface="Arial" panose="020B0604020202020204" pitchFamily="34" charset="0"/>
              <a:buChar char="•"/>
            </a:pPr>
            <a:r>
              <a:rPr lang="en-GB" b="0" i="0" dirty="0">
                <a:effectLst/>
                <a:latin typeface="open sans" panose="020B0606030504020204" pitchFamily="34" charset="0"/>
              </a:rPr>
              <a:t>Improved training programs; and</a:t>
            </a:r>
          </a:p>
          <a:p>
            <a:pPr lvl="1" algn="just">
              <a:buFont typeface="Arial" panose="020B0604020202020204" pitchFamily="34" charset="0"/>
              <a:buChar char="•"/>
            </a:pPr>
            <a:r>
              <a:rPr lang="en-GB" b="0" i="0" dirty="0">
                <a:effectLst/>
                <a:latin typeface="open sans" panose="020B0606030504020204" pitchFamily="34" charset="0"/>
              </a:rPr>
              <a:t>Effective performance reviews.</a:t>
            </a:r>
          </a:p>
          <a:p>
            <a:pPr lvl="1" algn="just">
              <a:buFont typeface="Arial" panose="020B0604020202020204" pitchFamily="34" charset="0"/>
              <a:buChar char="•"/>
            </a:pPr>
            <a:endParaRPr lang="en-GB" b="0" i="0" dirty="0">
              <a:effectLst/>
              <a:latin typeface="open sans" panose="020B0606030504020204" pitchFamily="34" charset="0"/>
            </a:endParaRPr>
          </a:p>
          <a:p>
            <a:pPr lvl="1"/>
            <a:endParaRPr lang="en-GB" dirty="0"/>
          </a:p>
        </p:txBody>
      </p:sp>
    </p:spTree>
    <p:extLst>
      <p:ext uri="{BB962C8B-B14F-4D97-AF65-F5344CB8AC3E}">
        <p14:creationId xmlns:p14="http://schemas.microsoft.com/office/powerpoint/2010/main" val="13322562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BC23A-B47C-40D9-B9B1-32E766614202}"/>
              </a:ext>
            </a:extLst>
          </p:cNvPr>
          <p:cNvSpPr>
            <a:spLocks noGrp="1"/>
          </p:cNvSpPr>
          <p:nvPr>
            <p:ph type="title"/>
          </p:nvPr>
        </p:nvSpPr>
        <p:spPr/>
        <p:txBody>
          <a:bodyPr>
            <a:normAutofit fontScale="90000"/>
          </a:bodyPr>
          <a:lstStyle/>
          <a:p>
            <a:r>
              <a:rPr lang="en-GB" b="1" dirty="0">
                <a:solidFill>
                  <a:srgbClr val="000000"/>
                </a:solidFill>
                <a:latin typeface="open sans" panose="020B0606030504020204" pitchFamily="34" charset="0"/>
              </a:rPr>
              <a:t>2. Employee Engagement</a:t>
            </a:r>
            <a:br>
              <a:rPr lang="en-GB" b="1" dirty="0">
                <a:solidFill>
                  <a:srgbClr val="000000"/>
                </a:solidFill>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42986FF6-C44B-45E7-90CD-6F6FC0254265}"/>
              </a:ext>
            </a:extLst>
          </p:cNvPr>
          <p:cNvSpPr>
            <a:spLocks noGrp="1"/>
          </p:cNvSpPr>
          <p:nvPr>
            <p:ph idx="1"/>
          </p:nvPr>
        </p:nvSpPr>
        <p:spPr/>
        <p:txBody>
          <a:bodyPr>
            <a:normAutofit fontScale="85000" lnSpcReduction="20000"/>
          </a:bodyPr>
          <a:lstStyle/>
          <a:p>
            <a:pPr algn="just"/>
            <a:r>
              <a:rPr lang="en-GB" b="0" i="0" dirty="0">
                <a:effectLst/>
                <a:latin typeface="open sans" panose="020B0606030504020204" pitchFamily="34" charset="0"/>
              </a:rPr>
              <a:t>Employee engagement applications are increasingly being used in performance management. These platforms and apps employ a range of strategies to keep employees engaged in their work.</a:t>
            </a:r>
          </a:p>
          <a:p>
            <a:pPr algn="just"/>
            <a:r>
              <a:rPr lang="en-GB" b="0" i="0" dirty="0">
                <a:effectLst/>
                <a:latin typeface="open sans" panose="020B0606030504020204" pitchFamily="34" charset="0"/>
              </a:rPr>
              <a:t>Association management software includes features that increase employee engagement. Applications with posting and commenting features allow businesses to share information. On top of that, it also allows employees to express their thoughts about it.</a:t>
            </a:r>
          </a:p>
          <a:p>
            <a:pPr algn="just"/>
            <a:r>
              <a:rPr lang="en-GB" b="0" i="0" dirty="0">
                <a:effectLst/>
                <a:latin typeface="open sans" panose="020B0606030504020204" pitchFamily="34" charset="0"/>
              </a:rPr>
              <a:t>Additionally, gamification strategies also help engage employees by making apps enjoyable.</a:t>
            </a:r>
          </a:p>
          <a:p>
            <a:endParaRPr lang="en-GB" dirty="0"/>
          </a:p>
        </p:txBody>
      </p:sp>
      <p:pic>
        <p:nvPicPr>
          <p:cNvPr id="4" name="Picture 3">
            <a:hlinkClick r:id="rId3"/>
            <a:extLst>
              <a:ext uri="{FF2B5EF4-FFF2-40B4-BE49-F238E27FC236}">
                <a16:creationId xmlns:a16="http://schemas.microsoft.com/office/drawing/2014/main" id="{EA075AB4-6FB7-485C-83D6-08FAF5BCF2BE}"/>
              </a:ext>
            </a:extLst>
          </p:cNvPr>
          <p:cNvPicPr>
            <a:picLocks noChangeAspect="1"/>
          </p:cNvPicPr>
          <p:nvPr/>
        </p:nvPicPr>
        <p:blipFill>
          <a:blip r:embed="rId4"/>
          <a:stretch>
            <a:fillRect/>
          </a:stretch>
        </p:blipFill>
        <p:spPr>
          <a:xfrm>
            <a:off x="8136895" y="5019674"/>
            <a:ext cx="3219450" cy="476250"/>
          </a:xfrm>
          <a:prstGeom prst="rect">
            <a:avLst/>
          </a:prstGeom>
        </p:spPr>
      </p:pic>
    </p:spTree>
    <p:extLst>
      <p:ext uri="{BB962C8B-B14F-4D97-AF65-F5344CB8AC3E}">
        <p14:creationId xmlns:p14="http://schemas.microsoft.com/office/powerpoint/2010/main" val="1128843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62971-E783-4C0C-BBC4-7BA6AD049399}"/>
              </a:ext>
            </a:extLst>
          </p:cNvPr>
          <p:cNvSpPr>
            <a:spLocks noGrp="1"/>
          </p:cNvSpPr>
          <p:nvPr>
            <p:ph type="title"/>
          </p:nvPr>
        </p:nvSpPr>
        <p:spPr/>
        <p:txBody>
          <a:bodyPr>
            <a:normAutofit fontScale="90000"/>
          </a:bodyPr>
          <a:lstStyle/>
          <a:p>
            <a:r>
              <a:rPr lang="en-GB" b="1" dirty="0">
                <a:solidFill>
                  <a:srgbClr val="000000"/>
                </a:solidFill>
                <a:latin typeface="open sans" panose="020B0606030504020204" pitchFamily="34" charset="0"/>
              </a:rPr>
              <a:t>3. Performance Management</a:t>
            </a:r>
            <a:br>
              <a:rPr lang="en-GB" b="1" dirty="0">
                <a:solidFill>
                  <a:srgbClr val="000000"/>
                </a:solidFill>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12DE06F6-1C88-44D0-B2CD-407E2A22DCF6}"/>
              </a:ext>
            </a:extLst>
          </p:cNvPr>
          <p:cNvSpPr>
            <a:spLocks noGrp="1"/>
          </p:cNvSpPr>
          <p:nvPr>
            <p:ph idx="1"/>
          </p:nvPr>
        </p:nvSpPr>
        <p:spPr>
          <a:xfrm>
            <a:off x="609600" y="1607181"/>
            <a:ext cx="10972800" cy="3917032"/>
          </a:xfrm>
        </p:spPr>
        <p:txBody>
          <a:bodyPr>
            <a:normAutofit fontScale="70000" lnSpcReduction="20000"/>
          </a:bodyPr>
          <a:lstStyle/>
          <a:p>
            <a:pPr algn="just"/>
            <a:r>
              <a:rPr lang="en-GB" b="0" i="0" dirty="0">
                <a:effectLst/>
                <a:latin typeface="open sans" panose="020B0606030504020204" pitchFamily="34" charset="0"/>
              </a:rPr>
              <a:t>Employers have also started to automate processes for monitoring employees' job performance. Most performance management modules usually have interactive features. This allows for employee feedback in a process known as </a:t>
            </a:r>
            <a:r>
              <a:rPr lang="en-GB" b="0" i="0" u="sng" dirty="0">
                <a:effectLst/>
                <a:latin typeface="open sans" panose="020B0606030504020204" pitchFamily="34" charset="0"/>
                <a:hlinkClick r:id="rId2">
                  <a:extLst>
                    <a:ext uri="{A12FA001-AC4F-418D-AE19-62706E023703}">
                      <ahyp:hlinkClr xmlns:ahyp="http://schemas.microsoft.com/office/drawing/2018/hyperlinkcolor" val="tx"/>
                    </a:ext>
                  </a:extLst>
                </a:hlinkClick>
              </a:rPr>
              <a:t>continuous performance management</a:t>
            </a:r>
            <a:r>
              <a:rPr lang="en-GB" b="0" i="0" dirty="0">
                <a:effectLst/>
                <a:latin typeface="open sans" panose="020B0606030504020204" pitchFamily="34" charset="0"/>
              </a:rPr>
              <a:t>.</a:t>
            </a:r>
          </a:p>
          <a:p>
            <a:pPr algn="just"/>
            <a:endParaRPr lang="en-GB" b="0" i="0" dirty="0">
              <a:effectLst/>
              <a:latin typeface="open sans" panose="020B0606030504020204" pitchFamily="34" charset="0"/>
            </a:endParaRPr>
          </a:p>
          <a:p>
            <a:pPr algn="just"/>
            <a:r>
              <a:rPr lang="en-GB" b="0" i="0" dirty="0">
                <a:effectLst/>
                <a:latin typeface="open sans" panose="020B0606030504020204" pitchFamily="34" charset="0"/>
              </a:rPr>
              <a:t>Such performance management can significantly improve employee retention and productivity.</a:t>
            </a:r>
          </a:p>
          <a:p>
            <a:pPr algn="just"/>
            <a:endParaRPr lang="en-GB" b="0" i="0" dirty="0">
              <a:effectLst/>
              <a:latin typeface="open sans" panose="020B0606030504020204" pitchFamily="34" charset="0"/>
            </a:endParaRPr>
          </a:p>
          <a:p>
            <a:pPr algn="just"/>
            <a:r>
              <a:rPr lang="en-GB" b="0" i="0" dirty="0">
                <a:effectLst/>
                <a:latin typeface="open sans" panose="020B0606030504020204" pitchFamily="34" charset="0"/>
              </a:rPr>
              <a:t>Businesses can start with technology-assisted appraisals. These appraisals keep track of important information about employees. You can easily and quickly monitor their strengths and weaknesses. Additionally, it also stores employees’ areas for improvement.</a:t>
            </a:r>
          </a:p>
          <a:p>
            <a:endParaRPr lang="en-GB" dirty="0"/>
          </a:p>
        </p:txBody>
      </p:sp>
    </p:spTree>
    <p:extLst>
      <p:ext uri="{BB962C8B-B14F-4D97-AF65-F5344CB8AC3E}">
        <p14:creationId xmlns:p14="http://schemas.microsoft.com/office/powerpoint/2010/main" val="381162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41086-8E66-4252-9343-19B67DC8B6D6}"/>
              </a:ext>
            </a:extLst>
          </p:cNvPr>
          <p:cNvSpPr>
            <a:spLocks noGrp="1"/>
          </p:cNvSpPr>
          <p:nvPr>
            <p:ph type="title"/>
          </p:nvPr>
        </p:nvSpPr>
        <p:spPr/>
        <p:txBody>
          <a:bodyPr>
            <a:normAutofit fontScale="90000"/>
          </a:bodyPr>
          <a:lstStyle/>
          <a:p>
            <a:r>
              <a:rPr lang="en-GB" b="1" i="0" dirty="0">
                <a:solidFill>
                  <a:srgbClr val="000000"/>
                </a:solidFill>
                <a:effectLst/>
                <a:latin typeface="open sans" panose="020B0606030504020204" pitchFamily="34" charset="0"/>
              </a:rPr>
              <a:t>Why do you need a properly designed Performance Management System</a:t>
            </a:r>
            <a:endParaRPr lang="en-GB" dirty="0"/>
          </a:p>
        </p:txBody>
      </p:sp>
      <p:sp>
        <p:nvSpPr>
          <p:cNvPr id="3" name="Content Placeholder 2">
            <a:extLst>
              <a:ext uri="{FF2B5EF4-FFF2-40B4-BE49-F238E27FC236}">
                <a16:creationId xmlns:a16="http://schemas.microsoft.com/office/drawing/2014/main" id="{DE2EAEC7-2E2B-4598-A00C-CD1D625681A0}"/>
              </a:ext>
            </a:extLst>
          </p:cNvPr>
          <p:cNvSpPr>
            <a:spLocks noGrp="1"/>
          </p:cNvSpPr>
          <p:nvPr>
            <p:ph idx="1"/>
          </p:nvPr>
        </p:nvSpPr>
        <p:spPr/>
        <p:txBody>
          <a:bodyPr>
            <a:normAutofit fontScale="92500" lnSpcReduction="10000"/>
          </a:bodyPr>
          <a:lstStyle/>
          <a:p>
            <a:pPr algn="just"/>
            <a:r>
              <a:rPr lang="en-GB" b="0" i="0" dirty="0">
                <a:effectLst/>
                <a:latin typeface="open sans" panose="020B0606030504020204" pitchFamily="34" charset="0"/>
              </a:rPr>
              <a:t>According to </a:t>
            </a:r>
            <a:r>
              <a:rPr lang="en-GB" b="0" i="0" u="sng" dirty="0">
                <a:effectLst/>
                <a:latin typeface="open sans" panose="020B0606030504020204" pitchFamily="34" charset="0"/>
                <a:hlinkClick r:id="rId3">
                  <a:extLst>
                    <a:ext uri="{A12FA001-AC4F-418D-AE19-62706E023703}">
                      <ahyp:hlinkClr xmlns:ahyp="http://schemas.microsoft.com/office/drawing/2018/hyperlinkcolor" val="tx"/>
                    </a:ext>
                  </a:extLst>
                </a:hlinkClick>
              </a:rPr>
              <a:t>Talent Management 360</a:t>
            </a:r>
            <a:r>
              <a:rPr lang="en-GB" b="0" i="0" dirty="0">
                <a:effectLst/>
                <a:latin typeface="open sans" panose="020B0606030504020204" pitchFamily="34" charset="0"/>
              </a:rPr>
              <a:t> ‘s July 2017 research:</a:t>
            </a:r>
          </a:p>
          <a:p>
            <a:pPr lvl="1" algn="just">
              <a:buFont typeface="Arial" panose="020B0604020202020204" pitchFamily="34" charset="0"/>
              <a:buChar char="•"/>
            </a:pPr>
            <a:r>
              <a:rPr lang="en-GB" b="0" i="0" dirty="0">
                <a:effectLst/>
                <a:latin typeface="open sans" panose="020B0606030504020204" pitchFamily="34" charset="0"/>
              </a:rPr>
              <a:t>45% of HR leaders do not think annual performance reviews are an accurate appraisal for employee’s work.</a:t>
            </a:r>
          </a:p>
          <a:p>
            <a:pPr lvl="1" algn="just">
              <a:buFont typeface="Arial" panose="020B0604020202020204" pitchFamily="34" charset="0"/>
              <a:buChar char="•"/>
            </a:pPr>
            <a:r>
              <a:rPr lang="en-GB" b="0" i="0" dirty="0">
                <a:effectLst/>
                <a:latin typeface="open sans" panose="020B0606030504020204" pitchFamily="34" charset="0"/>
              </a:rPr>
              <a:t>CFOs spend at least 40% of their time on business performance management, but they estimate that 30% of their company’s performance potential is lost due to ineffective performance management processes and behaviours.</a:t>
            </a:r>
          </a:p>
          <a:p>
            <a:pPr lvl="1" algn="just">
              <a:buFont typeface="Arial" panose="020B0604020202020204" pitchFamily="34" charset="0"/>
              <a:buChar char="•"/>
            </a:pPr>
            <a:r>
              <a:rPr lang="en-GB" b="0" i="0" dirty="0">
                <a:effectLst/>
                <a:latin typeface="open sans" panose="020B0606030504020204" pitchFamily="34" charset="0"/>
              </a:rPr>
              <a:t>Only 23% of HR executives think that their PM process accurately reflects employee contributions.</a:t>
            </a:r>
          </a:p>
          <a:p>
            <a:endParaRPr lang="en-GB" dirty="0"/>
          </a:p>
        </p:txBody>
      </p:sp>
    </p:spTree>
    <p:extLst>
      <p:ext uri="{BB962C8B-B14F-4D97-AF65-F5344CB8AC3E}">
        <p14:creationId xmlns:p14="http://schemas.microsoft.com/office/powerpoint/2010/main" val="2192969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C6EDC-51B3-4DBB-BA26-AEE96E3EF1D1}"/>
              </a:ext>
            </a:extLst>
          </p:cNvPr>
          <p:cNvSpPr>
            <a:spLocks noGrp="1"/>
          </p:cNvSpPr>
          <p:nvPr>
            <p:ph type="title"/>
          </p:nvPr>
        </p:nvSpPr>
        <p:spPr/>
        <p:txBody>
          <a:bodyPr>
            <a:normAutofit fontScale="90000"/>
          </a:bodyPr>
          <a:lstStyle/>
          <a:p>
            <a:r>
              <a:rPr lang="en-GB" b="1" i="0">
                <a:solidFill>
                  <a:srgbClr val="000000"/>
                </a:solidFill>
                <a:effectLst/>
                <a:latin typeface="open sans" panose="020B0606030504020204" pitchFamily="34" charset="0"/>
              </a:rPr>
              <a:t>Why do you need a properly designed Performance Management System</a:t>
            </a:r>
            <a:endParaRPr lang="en-GB"/>
          </a:p>
        </p:txBody>
      </p:sp>
      <p:sp>
        <p:nvSpPr>
          <p:cNvPr id="3" name="Content Placeholder 2">
            <a:extLst>
              <a:ext uri="{FF2B5EF4-FFF2-40B4-BE49-F238E27FC236}">
                <a16:creationId xmlns:a16="http://schemas.microsoft.com/office/drawing/2014/main" id="{3AE098BF-7734-4787-9AC3-BFF732064465}"/>
              </a:ext>
            </a:extLst>
          </p:cNvPr>
          <p:cNvSpPr>
            <a:spLocks noGrp="1"/>
          </p:cNvSpPr>
          <p:nvPr>
            <p:ph idx="1"/>
          </p:nvPr>
        </p:nvSpPr>
        <p:spPr/>
        <p:txBody>
          <a:bodyPr>
            <a:normAutofit fontScale="77500" lnSpcReduction="20000"/>
          </a:bodyPr>
          <a:lstStyle/>
          <a:p>
            <a:pPr algn="just">
              <a:buFont typeface="Arial" panose="020B0604020202020204" pitchFamily="34" charset="0"/>
              <a:buChar char="•"/>
            </a:pPr>
            <a:r>
              <a:rPr lang="en-GB" b="0" i="0" dirty="0">
                <a:effectLst/>
                <a:latin typeface="open sans" panose="020B0606030504020204" pitchFamily="34" charset="0"/>
              </a:rPr>
              <a:t>Only 8% of companies report that their performance management process drives high levels of value, while 58% said it is not an effective use of time.</a:t>
            </a:r>
          </a:p>
          <a:p>
            <a:pPr algn="just">
              <a:buFont typeface="Arial" panose="020B0604020202020204" pitchFamily="34" charset="0"/>
              <a:buChar char="•"/>
            </a:pPr>
            <a:r>
              <a:rPr lang="en-GB" b="0" i="0" dirty="0">
                <a:effectLst/>
                <a:latin typeface="open sans" panose="020B0606030504020204" pitchFamily="34" charset="0"/>
              </a:rPr>
              <a:t>Only 14% of organisations are happy with their performance management system.</a:t>
            </a:r>
          </a:p>
          <a:p>
            <a:pPr algn="just">
              <a:buFont typeface="Arial" panose="020B0604020202020204" pitchFamily="34" charset="0"/>
              <a:buChar char="•"/>
            </a:pPr>
            <a:r>
              <a:rPr lang="en-GB" b="0" i="0" dirty="0">
                <a:effectLst/>
                <a:latin typeface="open sans" panose="020B0606030504020204" pitchFamily="34" charset="0"/>
              </a:rPr>
              <a:t>Two-thirds of performance management systems misidentify high performers.</a:t>
            </a:r>
          </a:p>
          <a:p>
            <a:pPr algn="just">
              <a:buFont typeface="Arial" panose="020B0604020202020204" pitchFamily="34" charset="0"/>
              <a:buChar char="•"/>
            </a:pPr>
            <a:r>
              <a:rPr lang="en-GB" b="0" i="0" dirty="0">
                <a:effectLst/>
                <a:latin typeface="open sans" panose="020B0606030504020204" pitchFamily="34" charset="0"/>
              </a:rPr>
              <a:t>58% of organisations rated their performance management systems as “C Grade or below.”</a:t>
            </a:r>
          </a:p>
          <a:p>
            <a:pPr algn="just">
              <a:buFont typeface="Arial" panose="020B0604020202020204" pitchFamily="34" charset="0"/>
              <a:buChar char="•"/>
            </a:pPr>
            <a:r>
              <a:rPr lang="en-GB" b="0" i="0" dirty="0">
                <a:effectLst/>
                <a:latin typeface="open sans" panose="020B0606030504020204" pitchFamily="34" charset="0"/>
              </a:rPr>
              <a:t>30% of performance reviews end up in decreased employee performance.</a:t>
            </a:r>
          </a:p>
          <a:p>
            <a:endParaRPr lang="en-GB" dirty="0"/>
          </a:p>
        </p:txBody>
      </p:sp>
    </p:spTree>
    <p:extLst>
      <p:ext uri="{BB962C8B-B14F-4D97-AF65-F5344CB8AC3E}">
        <p14:creationId xmlns:p14="http://schemas.microsoft.com/office/powerpoint/2010/main" val="4961786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ACA16-0A00-4CA2-BAD9-62EB91C525D2}"/>
              </a:ext>
            </a:extLst>
          </p:cNvPr>
          <p:cNvSpPr>
            <a:spLocks noGrp="1"/>
          </p:cNvSpPr>
          <p:nvPr>
            <p:ph type="title"/>
          </p:nvPr>
        </p:nvSpPr>
        <p:spPr/>
        <p:txBody>
          <a:bodyPr/>
          <a:lstStyle/>
          <a:p>
            <a:r>
              <a:rPr lang="en-GB" dirty="0"/>
              <a:t>PM software </a:t>
            </a:r>
          </a:p>
        </p:txBody>
      </p:sp>
      <p:pic>
        <p:nvPicPr>
          <p:cNvPr id="7" name="Online Media 6" title="AssessTEAM employee performance management software">
            <a:hlinkClick r:id="" action="ppaction://media"/>
            <a:extLst>
              <a:ext uri="{FF2B5EF4-FFF2-40B4-BE49-F238E27FC236}">
                <a16:creationId xmlns:a16="http://schemas.microsoft.com/office/drawing/2014/main" id="{C42421A0-4531-427E-9723-B9364821BA9B}"/>
              </a:ext>
            </a:extLst>
          </p:cNvPr>
          <p:cNvPicPr>
            <a:picLocks noGrp="1" noRot="1" noChangeAspect="1"/>
          </p:cNvPicPr>
          <p:nvPr>
            <p:ph idx="1"/>
            <a:videoFile r:link="rId1"/>
          </p:nvPr>
        </p:nvPicPr>
        <p:blipFill>
          <a:blip r:embed="rId4"/>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2437946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0A25D-99C5-410E-8840-41DEDC1C2D98}"/>
              </a:ext>
            </a:extLst>
          </p:cNvPr>
          <p:cNvSpPr>
            <a:spLocks noGrp="1"/>
          </p:cNvSpPr>
          <p:nvPr>
            <p:ph type="title"/>
          </p:nvPr>
        </p:nvSpPr>
        <p:spPr/>
        <p:txBody>
          <a:bodyPr/>
          <a:lstStyle/>
          <a:p>
            <a:r>
              <a:rPr lang="en-GB" dirty="0"/>
              <a:t>Alternative use of Tech </a:t>
            </a:r>
          </a:p>
        </p:txBody>
      </p:sp>
      <p:sp>
        <p:nvSpPr>
          <p:cNvPr id="3" name="Content Placeholder 2">
            <a:extLst>
              <a:ext uri="{FF2B5EF4-FFF2-40B4-BE49-F238E27FC236}">
                <a16:creationId xmlns:a16="http://schemas.microsoft.com/office/drawing/2014/main" id="{6F4557A6-DCD2-40D9-A6C4-2BB038325030}"/>
              </a:ext>
            </a:extLst>
          </p:cNvPr>
          <p:cNvSpPr>
            <a:spLocks noGrp="1"/>
          </p:cNvSpPr>
          <p:nvPr>
            <p:ph idx="1"/>
          </p:nvPr>
        </p:nvSpPr>
        <p:spPr/>
        <p:txBody>
          <a:bodyPr/>
          <a:lstStyle/>
          <a:p>
            <a:pPr algn="ctr"/>
            <a:r>
              <a:rPr lang="en-GB" i="1" dirty="0"/>
              <a:t>“My communications team used to be my PR team. Now my communications team is in the room when we are debating what to do on social issues, human capital challenges, risk prevention, and how we position the company in an increasingly complicated stakeholder ecosystem.”</a:t>
            </a:r>
          </a:p>
        </p:txBody>
      </p:sp>
    </p:spTree>
    <p:extLst>
      <p:ext uri="{BB962C8B-B14F-4D97-AF65-F5344CB8AC3E}">
        <p14:creationId xmlns:p14="http://schemas.microsoft.com/office/powerpoint/2010/main" val="20676571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98A2C49-7783-B907-A550-56C0FDF34495}"/>
              </a:ext>
            </a:extLst>
          </p:cNvPr>
          <p:cNvSpPr>
            <a:spLocks noGrp="1"/>
          </p:cNvSpPr>
          <p:nvPr>
            <p:ph type="title"/>
          </p:nvPr>
        </p:nvSpPr>
        <p:spPr>
          <a:xfrm>
            <a:off x="609600" y="274638"/>
            <a:ext cx="10972800" cy="1143000"/>
          </a:xfrm>
        </p:spPr>
        <p:txBody>
          <a:bodyPr>
            <a:normAutofit fontScale="90000"/>
          </a:bodyPr>
          <a:lstStyle/>
          <a:p>
            <a:r>
              <a:rPr lang="en-GB" b="1" i="0" dirty="0">
                <a:solidFill>
                  <a:srgbClr val="171717"/>
                </a:solidFill>
                <a:effectLst/>
                <a:latin typeface="proxima-nova"/>
              </a:rPr>
              <a:t>Impact of Employee Influencers</a:t>
            </a:r>
            <a:br>
              <a:rPr lang="en-GB" b="1" i="0" dirty="0">
                <a:solidFill>
                  <a:srgbClr val="171717"/>
                </a:solidFill>
                <a:effectLst/>
                <a:latin typeface="proxima-nova"/>
              </a:rPr>
            </a:br>
            <a:endParaRPr lang="en-US" dirty="0"/>
          </a:p>
        </p:txBody>
      </p:sp>
      <p:pic>
        <p:nvPicPr>
          <p:cNvPr id="4" name="Content Placeholder 3">
            <a:extLst>
              <a:ext uri="{FF2B5EF4-FFF2-40B4-BE49-F238E27FC236}">
                <a16:creationId xmlns:a16="http://schemas.microsoft.com/office/drawing/2014/main" id="{E2EFFC8A-362F-4591-8093-7DD9490558E8}"/>
              </a:ext>
            </a:extLst>
          </p:cNvPr>
          <p:cNvPicPr>
            <a:picLocks noGrp="1" noChangeAspect="1"/>
          </p:cNvPicPr>
          <p:nvPr>
            <p:ph idx="1"/>
          </p:nvPr>
        </p:nvPicPr>
        <p:blipFill>
          <a:blip r:embed="rId3"/>
          <a:stretch>
            <a:fillRect/>
          </a:stretch>
        </p:blipFill>
        <p:spPr>
          <a:xfrm>
            <a:off x="1806184" y="1152144"/>
            <a:ext cx="8833104" cy="4553712"/>
          </a:xfrm>
          <a:prstGeom prst="rect">
            <a:avLst/>
          </a:prstGeom>
          <a:noFill/>
        </p:spPr>
      </p:pic>
    </p:spTree>
    <p:extLst>
      <p:ext uri="{BB962C8B-B14F-4D97-AF65-F5344CB8AC3E}">
        <p14:creationId xmlns:p14="http://schemas.microsoft.com/office/powerpoint/2010/main" val="42846171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869CA-B5E1-42F7-B370-7865DFEF4749}"/>
              </a:ext>
            </a:extLst>
          </p:cNvPr>
          <p:cNvSpPr>
            <a:spLocks noGrp="1"/>
          </p:cNvSpPr>
          <p:nvPr>
            <p:ph type="title"/>
          </p:nvPr>
        </p:nvSpPr>
        <p:spPr/>
        <p:txBody>
          <a:bodyPr/>
          <a:lstStyle/>
          <a:p>
            <a:r>
              <a:rPr lang="en-GB" dirty="0"/>
              <a:t>AI and Recruitment and Selection </a:t>
            </a:r>
          </a:p>
        </p:txBody>
      </p:sp>
      <p:pic>
        <p:nvPicPr>
          <p:cNvPr id="6" name="Online Media 5" title="Unlock the Power of AI for Recruitment and Hiring">
            <a:hlinkClick r:id="" action="ppaction://media"/>
            <a:extLst>
              <a:ext uri="{FF2B5EF4-FFF2-40B4-BE49-F238E27FC236}">
                <a16:creationId xmlns:a16="http://schemas.microsoft.com/office/drawing/2014/main" id="{71EB009B-3E6A-431A-8ACF-16B8BC6B36C1}"/>
              </a:ext>
            </a:extLst>
          </p:cNvPr>
          <p:cNvPicPr>
            <a:picLocks noGrp="1" noRot="1" noChangeAspect="1"/>
          </p:cNvPicPr>
          <p:nvPr>
            <p:ph idx="1"/>
            <a:videoFile r:link="rId1"/>
          </p:nvPr>
        </p:nvPicPr>
        <p:blipFill>
          <a:blip r:embed="rId4"/>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552497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E364B-95F7-493C-AC4F-2CF3507D5C78}"/>
              </a:ext>
            </a:extLst>
          </p:cNvPr>
          <p:cNvSpPr>
            <a:spLocks noGrp="1"/>
          </p:cNvSpPr>
          <p:nvPr>
            <p:ph type="title"/>
          </p:nvPr>
        </p:nvSpPr>
        <p:spPr/>
        <p:txBody>
          <a:bodyPr/>
          <a:lstStyle/>
          <a:p>
            <a:r>
              <a:rPr lang="en-GB" dirty="0"/>
              <a:t>Refection …. </a:t>
            </a:r>
          </a:p>
        </p:txBody>
      </p:sp>
      <p:sp>
        <p:nvSpPr>
          <p:cNvPr id="3" name="Content Placeholder 2">
            <a:extLst>
              <a:ext uri="{FF2B5EF4-FFF2-40B4-BE49-F238E27FC236}">
                <a16:creationId xmlns:a16="http://schemas.microsoft.com/office/drawing/2014/main" id="{8507C77B-20D0-4EA8-87DB-A31C6E676E81}"/>
              </a:ext>
            </a:extLst>
          </p:cNvPr>
          <p:cNvSpPr>
            <a:spLocks noGrp="1"/>
          </p:cNvSpPr>
          <p:nvPr>
            <p:ph idx="1"/>
          </p:nvPr>
        </p:nvSpPr>
        <p:spPr/>
        <p:txBody>
          <a:bodyPr/>
          <a:lstStyle/>
          <a:p>
            <a:r>
              <a:rPr lang="en-GB" dirty="0"/>
              <a:t>How effective is AI/tech in HRM – what is your experience?</a:t>
            </a:r>
          </a:p>
          <a:p>
            <a:r>
              <a:rPr lang="en-GB" dirty="0"/>
              <a:t>Do you think that work needs to be done to better understand where and when AI is best deployed in a HRM context to ensure it supports positive and functional workplaces?</a:t>
            </a:r>
          </a:p>
        </p:txBody>
      </p:sp>
    </p:spTree>
    <p:extLst>
      <p:ext uri="{BB962C8B-B14F-4D97-AF65-F5344CB8AC3E}">
        <p14:creationId xmlns:p14="http://schemas.microsoft.com/office/powerpoint/2010/main" val="39163325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DE9DF-3E9F-4C12-998C-A7CCFFFB9486}"/>
              </a:ext>
            </a:extLst>
          </p:cNvPr>
          <p:cNvSpPr>
            <a:spLocks noGrp="1"/>
          </p:cNvSpPr>
          <p:nvPr>
            <p:ph type="title"/>
          </p:nvPr>
        </p:nvSpPr>
        <p:spPr/>
        <p:txBody>
          <a:bodyPr/>
          <a:lstStyle/>
          <a:p>
            <a:r>
              <a:rPr lang="en-GB" dirty="0"/>
              <a:t>Seminar activity </a:t>
            </a:r>
          </a:p>
        </p:txBody>
      </p:sp>
      <p:sp>
        <p:nvSpPr>
          <p:cNvPr id="3" name="Content Placeholder 2">
            <a:extLst>
              <a:ext uri="{FF2B5EF4-FFF2-40B4-BE49-F238E27FC236}">
                <a16:creationId xmlns:a16="http://schemas.microsoft.com/office/drawing/2014/main" id="{3CA1EDCB-EA90-4CD8-8315-5E4DF02C4A90}"/>
              </a:ext>
            </a:extLst>
          </p:cNvPr>
          <p:cNvSpPr>
            <a:spLocks noGrp="1"/>
          </p:cNvSpPr>
          <p:nvPr>
            <p:ph idx="1"/>
          </p:nvPr>
        </p:nvSpPr>
        <p:spPr/>
        <p:txBody>
          <a:bodyPr>
            <a:normAutofit fontScale="92500"/>
          </a:bodyPr>
          <a:lstStyle/>
          <a:p>
            <a:pPr lvl="1"/>
            <a:r>
              <a:rPr lang="en-GB" b="0" i="0" dirty="0">
                <a:effectLst/>
                <a:latin typeface="Lato" panose="020F0502020204030203" pitchFamily="34" charset="0"/>
              </a:rPr>
              <a:t>Investigate various advanced technology and/or AI assisted solutions to support the talent management in areas such as recruitment and selection of staff. </a:t>
            </a:r>
          </a:p>
          <a:p>
            <a:pPr lvl="1"/>
            <a:r>
              <a:rPr lang="en-GB" b="0" i="0" dirty="0">
                <a:effectLst/>
                <a:latin typeface="Lato" panose="020F0502020204030203" pitchFamily="34" charset="0"/>
              </a:rPr>
              <a:t>Using an </a:t>
            </a:r>
            <a:r>
              <a:rPr lang="en-GB" b="0" i="0" u="sng" dirty="0">
                <a:effectLst>
                  <a:outerShdw blurRad="38100" dist="38100" dir="2700000" algn="tl">
                    <a:srgbClr val="000000">
                      <a:alpha val="43137"/>
                    </a:srgbClr>
                  </a:outerShdw>
                </a:effectLst>
                <a:latin typeface="Lato" panose="020F0502020204030203" pitchFamily="34" charset="0"/>
              </a:rPr>
              <a:t>evidence-based research </a:t>
            </a:r>
            <a:r>
              <a:rPr lang="en-GB" b="0" i="0" dirty="0">
                <a:effectLst/>
                <a:latin typeface="Lato" panose="020F0502020204030203" pitchFamily="34" charset="0"/>
              </a:rPr>
              <a:t>approach, report back next week </a:t>
            </a:r>
            <a:br>
              <a:rPr lang="en-GB" dirty="0"/>
            </a:br>
            <a:r>
              <a:rPr lang="en-GB" b="0" i="0" dirty="0">
                <a:effectLst/>
                <a:latin typeface="Lato" panose="020F0502020204030203" pitchFamily="34" charset="0"/>
              </a:rPr>
              <a:t>1. How a specific tool/solution adds value to the HRM function, and its organisational value</a:t>
            </a:r>
            <a:br>
              <a:rPr lang="en-GB" dirty="0"/>
            </a:br>
            <a:r>
              <a:rPr lang="en-GB" b="0" i="0" dirty="0">
                <a:effectLst/>
                <a:latin typeface="Lato" panose="020F0502020204030203" pitchFamily="34" charset="0"/>
              </a:rPr>
              <a:t>2. Provide examples of organisations/industries where it is being employed.</a:t>
            </a:r>
            <a:br>
              <a:rPr lang="en-GB" dirty="0"/>
            </a:br>
            <a:r>
              <a:rPr lang="en-GB" b="0" i="0" dirty="0">
                <a:effectLst/>
                <a:latin typeface="Lato" panose="020F0502020204030203" pitchFamily="34" charset="0"/>
              </a:rPr>
              <a:t>3. Call out any concerns/risks to the HR function or the organisation.</a:t>
            </a:r>
            <a:endParaRPr lang="en-GB" dirty="0"/>
          </a:p>
        </p:txBody>
      </p:sp>
    </p:spTree>
    <p:extLst>
      <p:ext uri="{BB962C8B-B14F-4D97-AF65-F5344CB8AC3E}">
        <p14:creationId xmlns:p14="http://schemas.microsoft.com/office/powerpoint/2010/main" val="33051117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1BBE1-E565-4604-88EA-2E746DAFFD3E}"/>
              </a:ext>
            </a:extLst>
          </p:cNvPr>
          <p:cNvSpPr>
            <a:spLocks noGrp="1"/>
          </p:cNvSpPr>
          <p:nvPr>
            <p:ph type="title"/>
          </p:nvPr>
        </p:nvSpPr>
        <p:spPr/>
        <p:txBody>
          <a:bodyPr/>
          <a:lstStyle/>
          <a:p>
            <a:r>
              <a:rPr lang="en-GB" dirty="0"/>
              <a:t>Ethical AI </a:t>
            </a:r>
          </a:p>
        </p:txBody>
      </p:sp>
      <p:sp>
        <p:nvSpPr>
          <p:cNvPr id="3" name="Content Placeholder 2">
            <a:extLst>
              <a:ext uri="{FF2B5EF4-FFF2-40B4-BE49-F238E27FC236}">
                <a16:creationId xmlns:a16="http://schemas.microsoft.com/office/drawing/2014/main" id="{36509898-23D6-445A-990C-22291AF19AC9}"/>
              </a:ext>
            </a:extLst>
          </p:cNvPr>
          <p:cNvSpPr>
            <a:spLocks noGrp="1"/>
          </p:cNvSpPr>
          <p:nvPr>
            <p:ph idx="1"/>
          </p:nvPr>
        </p:nvSpPr>
        <p:spPr/>
        <p:txBody>
          <a:bodyPr/>
          <a:lstStyle/>
          <a:p>
            <a:r>
              <a:rPr lang="en-GB" dirty="0"/>
              <a:t>Ethical AI broadly refers to “the fair and just development, use, and management of AI technologies” </a:t>
            </a:r>
          </a:p>
          <a:p>
            <a:pPr marL="0" indent="0" algn="r">
              <a:buNone/>
            </a:pPr>
            <a:r>
              <a:rPr lang="en-GB" dirty="0"/>
              <a:t>(</a:t>
            </a:r>
            <a:r>
              <a:rPr lang="en-GB" dirty="0" err="1"/>
              <a:t>Bankins</a:t>
            </a:r>
            <a:r>
              <a:rPr lang="en-GB" dirty="0"/>
              <a:t> &amp; Formosa, 2021, p. 60).</a:t>
            </a:r>
          </a:p>
        </p:txBody>
      </p:sp>
    </p:spTree>
    <p:extLst>
      <p:ext uri="{BB962C8B-B14F-4D97-AF65-F5344CB8AC3E}">
        <p14:creationId xmlns:p14="http://schemas.microsoft.com/office/powerpoint/2010/main" val="31884700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795AA-46DB-4E5D-B89D-76ADCC847B50}"/>
              </a:ext>
            </a:extLst>
          </p:cNvPr>
          <p:cNvSpPr>
            <a:spLocks noGrp="1"/>
          </p:cNvSpPr>
          <p:nvPr>
            <p:ph type="title"/>
          </p:nvPr>
        </p:nvSpPr>
        <p:spPr/>
        <p:txBody>
          <a:bodyPr/>
          <a:lstStyle/>
          <a:p>
            <a:r>
              <a:rPr lang="en-GB" dirty="0"/>
              <a:t>Ethical considerations </a:t>
            </a:r>
          </a:p>
        </p:txBody>
      </p:sp>
      <p:sp>
        <p:nvSpPr>
          <p:cNvPr id="3" name="Content Placeholder 2">
            <a:extLst>
              <a:ext uri="{FF2B5EF4-FFF2-40B4-BE49-F238E27FC236}">
                <a16:creationId xmlns:a16="http://schemas.microsoft.com/office/drawing/2014/main" id="{16C0D518-59D7-45B9-B48B-A6A1D2B85640}"/>
              </a:ext>
            </a:extLst>
          </p:cNvPr>
          <p:cNvSpPr>
            <a:spLocks noGrp="1"/>
          </p:cNvSpPr>
          <p:nvPr>
            <p:ph idx="1"/>
          </p:nvPr>
        </p:nvSpPr>
        <p:spPr/>
        <p:txBody>
          <a:bodyPr>
            <a:normAutofit fontScale="92500"/>
          </a:bodyPr>
          <a:lstStyle/>
          <a:p>
            <a:r>
              <a:rPr lang="en-GB" dirty="0"/>
              <a:t>Artificial intelligence (AI) is increasingly inputting into various human resource management (HRM) functions, such as sourcing job applicants and selecting staff, allocating work, and offering personalized career coaching. </a:t>
            </a:r>
          </a:p>
          <a:p>
            <a:r>
              <a:rPr lang="en-GB" dirty="0"/>
              <a:t>While the use of AI for such tasks can offer many benefits, evidence suggests that without careful and deliberate implementation its use also has the potential to generate significant harms.</a:t>
            </a:r>
          </a:p>
        </p:txBody>
      </p:sp>
    </p:spTree>
    <p:extLst>
      <p:ext uri="{BB962C8B-B14F-4D97-AF65-F5344CB8AC3E}">
        <p14:creationId xmlns:p14="http://schemas.microsoft.com/office/powerpoint/2010/main" val="2214066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D5E2E-4884-42C6-ACE5-0D2F6329F823}"/>
              </a:ext>
            </a:extLst>
          </p:cNvPr>
          <p:cNvSpPr>
            <a:spLocks noGrp="1"/>
          </p:cNvSpPr>
          <p:nvPr>
            <p:ph type="title"/>
          </p:nvPr>
        </p:nvSpPr>
        <p:spPr/>
        <p:txBody>
          <a:bodyPr/>
          <a:lstStyle/>
          <a:p>
            <a:r>
              <a:rPr lang="en-GB" dirty="0"/>
              <a:t>AI Control </a:t>
            </a:r>
          </a:p>
        </p:txBody>
      </p:sp>
      <p:sp>
        <p:nvSpPr>
          <p:cNvPr id="3" name="Content Placeholder 2">
            <a:extLst>
              <a:ext uri="{FF2B5EF4-FFF2-40B4-BE49-F238E27FC236}">
                <a16:creationId xmlns:a16="http://schemas.microsoft.com/office/drawing/2014/main" id="{0F091B6E-8D8C-4C2F-8CCA-20B12F19F364}"/>
              </a:ext>
            </a:extLst>
          </p:cNvPr>
          <p:cNvSpPr>
            <a:spLocks noGrp="1"/>
          </p:cNvSpPr>
          <p:nvPr>
            <p:ph idx="1"/>
          </p:nvPr>
        </p:nvSpPr>
        <p:spPr/>
        <p:txBody>
          <a:bodyPr>
            <a:normAutofit fontScale="92500" lnSpcReduction="20000"/>
          </a:bodyPr>
          <a:lstStyle/>
          <a:p>
            <a:r>
              <a:rPr lang="en-GB" dirty="0"/>
              <a:t>Human in-the-loop (HITL) control means that an AI can, for example, undertake analysis and reach a decision but it cannot autonomously take action, it can only execute following human approval </a:t>
            </a:r>
          </a:p>
          <a:p>
            <a:pPr marL="0" indent="0" algn="r">
              <a:buNone/>
            </a:pPr>
            <a:r>
              <a:rPr lang="en-GB" dirty="0"/>
              <a:t>(Walsh et al., 2019). </a:t>
            </a:r>
          </a:p>
          <a:p>
            <a:r>
              <a:rPr lang="en-GB" dirty="0"/>
              <a:t>Here, the human can also help identify and correct machine “</a:t>
            </a:r>
            <a:r>
              <a:rPr lang="en-GB" dirty="0" err="1"/>
              <a:t>misbehavior</a:t>
            </a:r>
            <a:r>
              <a:rPr lang="en-GB" dirty="0"/>
              <a:t>” and be accountable for it </a:t>
            </a:r>
          </a:p>
          <a:p>
            <a:pPr marL="0" indent="0" algn="r">
              <a:buNone/>
            </a:pPr>
            <a:r>
              <a:rPr lang="en-GB" dirty="0"/>
              <a:t>(</a:t>
            </a:r>
            <a:r>
              <a:rPr lang="en-GB" dirty="0" err="1"/>
              <a:t>Rahwan</a:t>
            </a:r>
            <a:r>
              <a:rPr lang="en-GB" dirty="0"/>
              <a:t>, 2018, p. 7)</a:t>
            </a:r>
          </a:p>
          <a:p>
            <a:r>
              <a:rPr lang="en-GB" dirty="0"/>
              <a:t>Amazon case study</a:t>
            </a:r>
          </a:p>
        </p:txBody>
      </p:sp>
    </p:spTree>
    <p:extLst>
      <p:ext uri="{BB962C8B-B14F-4D97-AF65-F5344CB8AC3E}">
        <p14:creationId xmlns:p14="http://schemas.microsoft.com/office/powerpoint/2010/main" val="35395135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8086E-9706-408A-9A26-794A8FBF022F}"/>
              </a:ext>
            </a:extLst>
          </p:cNvPr>
          <p:cNvSpPr>
            <a:spLocks noGrp="1"/>
          </p:cNvSpPr>
          <p:nvPr>
            <p:ph type="title"/>
          </p:nvPr>
        </p:nvSpPr>
        <p:spPr/>
        <p:txBody>
          <a:bodyPr/>
          <a:lstStyle/>
          <a:p>
            <a:r>
              <a:rPr lang="en-GB" dirty="0"/>
              <a:t>EHRC &amp; AI </a:t>
            </a:r>
          </a:p>
        </p:txBody>
      </p:sp>
      <p:sp>
        <p:nvSpPr>
          <p:cNvPr id="3" name="Content Placeholder 2">
            <a:extLst>
              <a:ext uri="{FF2B5EF4-FFF2-40B4-BE49-F238E27FC236}">
                <a16:creationId xmlns:a16="http://schemas.microsoft.com/office/drawing/2014/main" id="{BF2BD503-51AA-48A5-BAF4-491906AECFD5}"/>
              </a:ext>
            </a:extLst>
          </p:cNvPr>
          <p:cNvSpPr>
            <a:spLocks noGrp="1"/>
          </p:cNvSpPr>
          <p:nvPr>
            <p:ph idx="1"/>
          </p:nvPr>
        </p:nvSpPr>
        <p:spPr/>
        <p:txBody>
          <a:bodyPr>
            <a:normAutofit fontScale="70000" lnSpcReduction="20000"/>
          </a:bodyPr>
          <a:lstStyle/>
          <a:p>
            <a:r>
              <a:rPr lang="en-GB" dirty="0"/>
              <a:t>The Equality and Human Rights Commission (EHRC) has issued new guidance on how public sector organisations can avoid discrimination when using artificial intelligence (AI). </a:t>
            </a:r>
          </a:p>
          <a:p>
            <a:r>
              <a:rPr lang="en-GB" dirty="0"/>
              <a:t>The guidance also includes calls to eliminate unlawful AI discrimination and to improve opportunities for those with Equality Act protected characteristics, laying out why organisations need to speak to their staff to understand this technology's impact and review whether new training is needed as a result.</a:t>
            </a:r>
          </a:p>
          <a:p>
            <a:endParaRPr lang="en-GB" dirty="0"/>
          </a:p>
          <a:p>
            <a:endParaRPr lang="en-GB" dirty="0"/>
          </a:p>
          <a:p>
            <a:r>
              <a:rPr lang="en-GB" dirty="0">
                <a:hlinkClick r:id="rId2"/>
              </a:rPr>
              <a:t>EHRC guidance on AI bias is the right move for equality, experts say (peoplemanagement.co.uk)</a:t>
            </a:r>
            <a:endParaRPr lang="en-GB" dirty="0"/>
          </a:p>
        </p:txBody>
      </p:sp>
      <p:pic>
        <p:nvPicPr>
          <p:cNvPr id="4" name="Picture 3">
            <a:extLst>
              <a:ext uri="{FF2B5EF4-FFF2-40B4-BE49-F238E27FC236}">
                <a16:creationId xmlns:a16="http://schemas.microsoft.com/office/drawing/2014/main" id="{60F24206-00DC-4612-A878-61A0A1CBE180}"/>
              </a:ext>
            </a:extLst>
          </p:cNvPr>
          <p:cNvPicPr>
            <a:picLocks noChangeAspect="1"/>
          </p:cNvPicPr>
          <p:nvPr/>
        </p:nvPicPr>
        <p:blipFill>
          <a:blip r:embed="rId3"/>
          <a:stretch>
            <a:fillRect/>
          </a:stretch>
        </p:blipFill>
        <p:spPr>
          <a:xfrm flipH="1">
            <a:off x="9868800" y="3161973"/>
            <a:ext cx="1713600" cy="1143000"/>
          </a:xfrm>
          <a:prstGeom prst="rect">
            <a:avLst/>
          </a:prstGeom>
        </p:spPr>
      </p:pic>
    </p:spTree>
    <p:extLst>
      <p:ext uri="{BB962C8B-B14F-4D97-AF65-F5344CB8AC3E}">
        <p14:creationId xmlns:p14="http://schemas.microsoft.com/office/powerpoint/2010/main" val="29064217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D990559-62BC-48D6-8673-3C5825017FF3}"/>
              </a:ext>
            </a:extLst>
          </p:cNvPr>
          <p:cNvPicPr>
            <a:picLocks noChangeAspect="1"/>
          </p:cNvPicPr>
          <p:nvPr/>
        </p:nvPicPr>
        <p:blipFill>
          <a:blip r:embed="rId2"/>
          <a:stretch>
            <a:fillRect/>
          </a:stretch>
        </p:blipFill>
        <p:spPr>
          <a:xfrm>
            <a:off x="822960" y="0"/>
            <a:ext cx="10460736" cy="5897880"/>
          </a:xfrm>
          <a:prstGeom prst="rect">
            <a:avLst/>
          </a:prstGeom>
        </p:spPr>
      </p:pic>
    </p:spTree>
    <p:extLst>
      <p:ext uri="{BB962C8B-B14F-4D97-AF65-F5344CB8AC3E}">
        <p14:creationId xmlns:p14="http://schemas.microsoft.com/office/powerpoint/2010/main" val="2055374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6880B-5CBE-4EAA-87BC-3B876011C6F6}"/>
              </a:ext>
            </a:extLst>
          </p:cNvPr>
          <p:cNvSpPr>
            <a:spLocks noGrp="1"/>
          </p:cNvSpPr>
          <p:nvPr>
            <p:ph type="title"/>
          </p:nvPr>
        </p:nvSpPr>
        <p:spPr/>
        <p:txBody>
          <a:bodyPr/>
          <a:lstStyle/>
          <a:p>
            <a:r>
              <a:rPr lang="en-GB" dirty="0"/>
              <a:t>AI &amp; Ethics </a:t>
            </a:r>
          </a:p>
        </p:txBody>
      </p:sp>
      <p:sp>
        <p:nvSpPr>
          <p:cNvPr id="3" name="Content Placeholder 2">
            <a:extLst>
              <a:ext uri="{FF2B5EF4-FFF2-40B4-BE49-F238E27FC236}">
                <a16:creationId xmlns:a16="http://schemas.microsoft.com/office/drawing/2014/main" id="{7932AC7F-9FF6-4EEF-9E7B-C91B3FE1C510}"/>
              </a:ext>
            </a:extLst>
          </p:cNvPr>
          <p:cNvSpPr>
            <a:spLocks noGrp="1"/>
          </p:cNvSpPr>
          <p:nvPr>
            <p:ph idx="1"/>
          </p:nvPr>
        </p:nvSpPr>
        <p:spPr/>
        <p:txBody>
          <a:bodyPr>
            <a:normAutofit fontScale="62500" lnSpcReduction="20000"/>
          </a:bodyPr>
          <a:lstStyle/>
          <a:p>
            <a:r>
              <a:rPr lang="en-GB" dirty="0"/>
              <a:t>Managing people often necessitates collecting personal data. </a:t>
            </a:r>
          </a:p>
          <a:p>
            <a:r>
              <a:rPr lang="en-GB" dirty="0"/>
              <a:t>Advancements in AI are also expanding the ability to collect more types of data-</a:t>
            </a:r>
          </a:p>
          <a:p>
            <a:pPr lvl="1"/>
            <a:r>
              <a:rPr lang="en-GB" dirty="0"/>
              <a:t>biometric data (e.g., Solon, 2018)</a:t>
            </a:r>
          </a:p>
          <a:p>
            <a:pPr lvl="1"/>
            <a:r>
              <a:rPr lang="en-GB" dirty="0"/>
              <a:t>health and wellbeing data (</a:t>
            </a:r>
            <a:r>
              <a:rPr lang="en-GB" dirty="0" err="1"/>
              <a:t>Ajunwa</a:t>
            </a:r>
            <a:r>
              <a:rPr lang="en-GB" dirty="0"/>
              <a:t> et al., 2016) </a:t>
            </a:r>
          </a:p>
          <a:p>
            <a:pPr lvl="1"/>
            <a:r>
              <a:rPr lang="en-GB" dirty="0"/>
              <a:t>facial and voice data in recruitment submissions (Marr, 2018). </a:t>
            </a:r>
          </a:p>
          <a:p>
            <a:r>
              <a:rPr lang="en-GB" dirty="0"/>
              <a:t>For some HRM tasks, capturing personal data may be necessary (even legislated) and not overly invasive, such as collecting bank details for payroll purposes. </a:t>
            </a:r>
          </a:p>
          <a:p>
            <a:r>
              <a:rPr lang="en-GB" dirty="0"/>
              <a:t>Collection of personal data may be desirable to reach a particular outcome (such as optimizing a wellness initiative), (but it is not necessary)</a:t>
            </a:r>
          </a:p>
          <a:p>
            <a:r>
              <a:rPr lang="en-GB" dirty="0"/>
              <a:t>Organisations must balance the collection of increasingly personal forms of data </a:t>
            </a:r>
          </a:p>
          <a:p>
            <a:pPr marL="0" indent="0">
              <a:buNone/>
            </a:pPr>
            <a:r>
              <a:rPr lang="en-GB" dirty="0"/>
              <a:t>(which has employee privacy implications, potentially breaching the non-</a:t>
            </a:r>
            <a:r>
              <a:rPr lang="en-GB" i="1" dirty="0" err="1"/>
              <a:t>malefcence</a:t>
            </a:r>
            <a:r>
              <a:rPr lang="en-GB" dirty="0"/>
              <a:t> principle) with the value generated from doing so (potentially supporting the</a:t>
            </a:r>
            <a:r>
              <a:rPr lang="en-GB" i="1" dirty="0"/>
              <a:t> </a:t>
            </a:r>
            <a:r>
              <a:rPr lang="en-GB" i="1" dirty="0" err="1"/>
              <a:t>benefcence</a:t>
            </a:r>
            <a:r>
              <a:rPr lang="en-GB" dirty="0"/>
              <a:t> principle). </a:t>
            </a:r>
          </a:p>
        </p:txBody>
      </p:sp>
    </p:spTree>
    <p:extLst>
      <p:ext uri="{BB962C8B-B14F-4D97-AF65-F5344CB8AC3E}">
        <p14:creationId xmlns:p14="http://schemas.microsoft.com/office/powerpoint/2010/main" val="31444341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6B1D3-AB40-4FE6-A68F-81DB999EA5F3}"/>
              </a:ext>
            </a:extLst>
          </p:cNvPr>
          <p:cNvSpPr>
            <a:spLocks noGrp="1"/>
          </p:cNvSpPr>
          <p:nvPr>
            <p:ph type="title"/>
          </p:nvPr>
        </p:nvSpPr>
        <p:spPr/>
        <p:txBody>
          <a:bodyPr/>
          <a:lstStyle/>
          <a:p>
            <a:r>
              <a:rPr lang="en-GB" dirty="0"/>
              <a:t>AI &amp; Ethics </a:t>
            </a:r>
          </a:p>
        </p:txBody>
      </p:sp>
      <p:sp>
        <p:nvSpPr>
          <p:cNvPr id="3" name="Content Placeholder 2">
            <a:extLst>
              <a:ext uri="{FF2B5EF4-FFF2-40B4-BE49-F238E27FC236}">
                <a16:creationId xmlns:a16="http://schemas.microsoft.com/office/drawing/2014/main" id="{97E76956-7211-45D9-A736-14A41152BCED}"/>
              </a:ext>
            </a:extLst>
          </p:cNvPr>
          <p:cNvSpPr>
            <a:spLocks noGrp="1"/>
          </p:cNvSpPr>
          <p:nvPr>
            <p:ph idx="1"/>
          </p:nvPr>
        </p:nvSpPr>
        <p:spPr/>
        <p:txBody>
          <a:bodyPr/>
          <a:lstStyle/>
          <a:p>
            <a:r>
              <a:rPr lang="en-GB" b="0" i="0" dirty="0">
                <a:effectLst/>
                <a:latin typeface="Lato" panose="020F0502020204030203" pitchFamily="34" charset="0"/>
              </a:rPr>
              <a:t>As organizations face pressure to design, build, and deploy AI systems that deserve trust and inspire it, many will establish teams and processes to look for bias in data and models and closely monitor ways malicious actors could "trick" algorithms. </a:t>
            </a:r>
          </a:p>
          <a:p>
            <a:r>
              <a:rPr lang="en-GB" b="0" i="0" dirty="0">
                <a:effectLst/>
                <a:latin typeface="Lato" panose="020F0502020204030203" pitchFamily="34" charset="0"/>
              </a:rPr>
              <a:t>How should your organisation/HR balance AI and ethics and why?</a:t>
            </a:r>
            <a:endParaRPr lang="en-GB" dirty="0"/>
          </a:p>
        </p:txBody>
      </p:sp>
    </p:spTree>
    <p:extLst>
      <p:ext uri="{BB962C8B-B14F-4D97-AF65-F5344CB8AC3E}">
        <p14:creationId xmlns:p14="http://schemas.microsoft.com/office/powerpoint/2010/main" val="4499634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6CF72-E372-4698-8078-75B3E474569E}"/>
              </a:ext>
            </a:extLst>
          </p:cNvPr>
          <p:cNvSpPr>
            <a:spLocks noGrp="1"/>
          </p:cNvSpPr>
          <p:nvPr>
            <p:ph type="title"/>
          </p:nvPr>
        </p:nvSpPr>
        <p:spPr/>
        <p:txBody>
          <a:bodyPr/>
          <a:lstStyle/>
          <a:p>
            <a:r>
              <a:rPr lang="en-GB" dirty="0"/>
              <a:t>Seminar activity </a:t>
            </a:r>
          </a:p>
        </p:txBody>
      </p:sp>
      <p:sp>
        <p:nvSpPr>
          <p:cNvPr id="3" name="Content Placeholder 2">
            <a:extLst>
              <a:ext uri="{FF2B5EF4-FFF2-40B4-BE49-F238E27FC236}">
                <a16:creationId xmlns:a16="http://schemas.microsoft.com/office/drawing/2014/main" id="{D85E57CD-1FA4-45FE-9F6E-3B4E6B6B9FB3}"/>
              </a:ext>
            </a:extLst>
          </p:cNvPr>
          <p:cNvSpPr>
            <a:spLocks noGrp="1"/>
          </p:cNvSpPr>
          <p:nvPr>
            <p:ph idx="1"/>
          </p:nvPr>
        </p:nvSpPr>
        <p:spPr/>
        <p:txBody>
          <a:bodyPr>
            <a:normAutofit fontScale="85000" lnSpcReduction="10000"/>
          </a:bodyPr>
          <a:lstStyle/>
          <a:p>
            <a:r>
              <a:rPr lang="en-GB" dirty="0">
                <a:hlinkClick r:id="rId3"/>
              </a:rPr>
              <a:t>Coronavirus and the workforce: doing the right thing in a crisis | CIPD</a:t>
            </a:r>
            <a:endParaRPr lang="en-GB" dirty="0"/>
          </a:p>
          <a:p>
            <a:r>
              <a:rPr lang="en-GB" b="0" i="0" dirty="0">
                <a:effectLst/>
                <a:latin typeface="Lato" panose="020F0502020204030203" pitchFamily="34" charset="0"/>
              </a:rPr>
              <a:t>Coronavirus and the workforce: doing the right thing in a crisis.</a:t>
            </a:r>
            <a:br>
              <a:rPr lang="en-GB" dirty="0"/>
            </a:br>
            <a:br>
              <a:rPr lang="en-GB" dirty="0"/>
            </a:br>
            <a:r>
              <a:rPr lang="en-GB" b="0" i="0" dirty="0">
                <a:effectLst/>
                <a:latin typeface="Lato" panose="020F0502020204030203" pitchFamily="34" charset="0"/>
              </a:rPr>
              <a:t>1. Should HR have an ethical role?</a:t>
            </a:r>
            <a:br>
              <a:rPr lang="en-GB" dirty="0"/>
            </a:br>
            <a:br>
              <a:rPr lang="en-GB" dirty="0"/>
            </a:br>
            <a:r>
              <a:rPr lang="en-GB" b="0" i="0" dirty="0">
                <a:effectLst/>
                <a:latin typeface="Lato" panose="020F0502020204030203" pitchFamily="34" charset="0"/>
              </a:rPr>
              <a:t>2. As organisations have had to scale up or change their operating model to cope with increased demand, while others move to remote working what practical solutions ( if any) have been introduced to build more ethical, sustainable cultures in your organisation ( or one familiar to you) ?</a:t>
            </a:r>
            <a:endParaRPr lang="en-GB" dirty="0"/>
          </a:p>
        </p:txBody>
      </p:sp>
    </p:spTree>
    <p:extLst>
      <p:ext uri="{BB962C8B-B14F-4D97-AF65-F5344CB8AC3E}">
        <p14:creationId xmlns:p14="http://schemas.microsoft.com/office/powerpoint/2010/main" val="6946460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E2BAD-04E0-4BDF-A234-FCAD70293206}"/>
              </a:ext>
            </a:extLst>
          </p:cNvPr>
          <p:cNvSpPr>
            <a:spLocks noGrp="1"/>
          </p:cNvSpPr>
          <p:nvPr>
            <p:ph type="title"/>
          </p:nvPr>
        </p:nvSpPr>
        <p:spPr/>
        <p:txBody>
          <a:bodyPr/>
          <a:lstStyle/>
          <a:p>
            <a:r>
              <a:rPr lang="en-GB" dirty="0"/>
              <a:t>Next week </a:t>
            </a:r>
          </a:p>
        </p:txBody>
      </p:sp>
      <p:sp>
        <p:nvSpPr>
          <p:cNvPr id="3" name="Content Placeholder 2">
            <a:extLst>
              <a:ext uri="{FF2B5EF4-FFF2-40B4-BE49-F238E27FC236}">
                <a16:creationId xmlns:a16="http://schemas.microsoft.com/office/drawing/2014/main" id="{4D02FF8D-EF33-4D86-A487-6F5D65CED374}"/>
              </a:ext>
            </a:extLst>
          </p:cNvPr>
          <p:cNvSpPr>
            <a:spLocks noGrp="1"/>
          </p:cNvSpPr>
          <p:nvPr>
            <p:ph idx="1"/>
          </p:nvPr>
        </p:nvSpPr>
        <p:spPr/>
        <p:txBody>
          <a:bodyPr/>
          <a:lstStyle/>
          <a:p>
            <a:r>
              <a:rPr lang="en-GB" dirty="0"/>
              <a:t>Employee engagement and more contemporary challenges for HR. </a:t>
            </a:r>
          </a:p>
        </p:txBody>
      </p:sp>
    </p:spTree>
    <p:extLst>
      <p:ext uri="{BB962C8B-B14F-4D97-AF65-F5344CB8AC3E}">
        <p14:creationId xmlns:p14="http://schemas.microsoft.com/office/powerpoint/2010/main" val="198501269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3240</Words>
  <Application>Microsoft Office PowerPoint</Application>
  <PresentationFormat>Widescreen</PresentationFormat>
  <Paragraphs>208</Paragraphs>
  <Slides>29</Slides>
  <Notes>12</Notes>
  <HiddenSlides>0</HiddenSlides>
  <MMClips>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Myriad Pro</vt:lpstr>
      <vt:lpstr>proxima-nova</vt:lpstr>
      <vt:lpstr>Arial</vt:lpstr>
      <vt:lpstr>Arial</vt:lpstr>
      <vt:lpstr>Calibri</vt:lpstr>
      <vt:lpstr>Lato</vt:lpstr>
      <vt:lpstr>open sans</vt:lpstr>
      <vt:lpstr>Roboto</vt:lpstr>
      <vt:lpstr>20140311PresentationUWTSDTemplate</vt:lpstr>
      <vt:lpstr>Future of HRM - Technology to manage talent </vt:lpstr>
      <vt:lpstr>Session aims</vt:lpstr>
      <vt:lpstr>Future of HRM: Artificial Intelligence in the Workplace</vt:lpstr>
      <vt:lpstr>Artificial Intelligance </vt:lpstr>
      <vt:lpstr>Talent management (TM) </vt:lpstr>
      <vt:lpstr>Approaches to talent management; </vt:lpstr>
      <vt:lpstr>TM and Hospitality </vt:lpstr>
      <vt:lpstr>AI in HRM</vt:lpstr>
      <vt:lpstr>Examples of TM and Tech </vt:lpstr>
      <vt:lpstr>1. Employee Management </vt:lpstr>
      <vt:lpstr>2. Employee Engagement </vt:lpstr>
      <vt:lpstr>3. Performance Management </vt:lpstr>
      <vt:lpstr>Why do you need a properly designed Performance Management System</vt:lpstr>
      <vt:lpstr>Why do you need a properly designed Performance Management System</vt:lpstr>
      <vt:lpstr>PM software </vt:lpstr>
      <vt:lpstr>Alternative use of Tech </vt:lpstr>
      <vt:lpstr>Impact of Employee Influencers </vt:lpstr>
      <vt:lpstr>AI and Recruitment and Selection </vt:lpstr>
      <vt:lpstr>Refection …. </vt:lpstr>
      <vt:lpstr>Seminar activity </vt:lpstr>
      <vt:lpstr>Ethical AI </vt:lpstr>
      <vt:lpstr>Ethical considerations </vt:lpstr>
      <vt:lpstr>AI Control </vt:lpstr>
      <vt:lpstr>EHRC &amp; AI </vt:lpstr>
      <vt:lpstr>PowerPoint Presentation</vt:lpstr>
      <vt:lpstr>AI &amp; Ethics </vt:lpstr>
      <vt:lpstr>AI &amp; Ethics </vt:lpstr>
      <vt:lpstr>Seminar activity </vt:lpstr>
      <vt:lpstr>Next week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Evans (Institute of Management and Health)</dc:creator>
  <cp:lastModifiedBy>Helen Evans (Institute of Management and Health)</cp:lastModifiedBy>
  <cp:revision>6</cp:revision>
  <dcterms:created xsi:type="dcterms:W3CDTF">2022-10-03T15:27:26Z</dcterms:created>
  <dcterms:modified xsi:type="dcterms:W3CDTF">2024-04-12T12:39:03Z</dcterms:modified>
</cp:coreProperties>
</file>