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2"/>
  </p:sldMasterIdLst>
  <p:notesMasterIdLst>
    <p:notesMasterId r:id="rId33"/>
  </p:notesMasterIdLst>
  <p:handoutMasterIdLst>
    <p:handoutMasterId r:id="rId34"/>
  </p:handoutMasterIdLst>
  <p:sldIdLst>
    <p:sldId id="256" r:id="rId13"/>
    <p:sldId id="297" r:id="rId14"/>
    <p:sldId id="336" r:id="rId15"/>
    <p:sldId id="337" r:id="rId16"/>
    <p:sldId id="316" r:id="rId17"/>
    <p:sldId id="317" r:id="rId18"/>
    <p:sldId id="318" r:id="rId19"/>
    <p:sldId id="320" r:id="rId20"/>
    <p:sldId id="321" r:id="rId21"/>
    <p:sldId id="324" r:id="rId22"/>
    <p:sldId id="323" r:id="rId23"/>
    <p:sldId id="325" r:id="rId24"/>
    <p:sldId id="339" r:id="rId25"/>
    <p:sldId id="326" r:id="rId26"/>
    <p:sldId id="328" r:id="rId27"/>
    <p:sldId id="329" r:id="rId28"/>
    <p:sldId id="330" r:id="rId29"/>
    <p:sldId id="305" r:id="rId30"/>
    <p:sldId id="327" r:id="rId31"/>
    <p:sldId id="338" r:id="rId32"/>
  </p:sldIdLst>
  <p:sldSz cx="9144000" cy="6858000" type="screen4x3"/>
  <p:notesSz cx="6797675" cy="9926638"/>
  <p:custShowLst>
    <p:custShow name="Lecture Presentation" id="0">
      <p:sldLst>
        <p:sld r:id="rId13"/>
        <p:sld r:id="rId17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444" autoAdjust="0"/>
  </p:normalViewPr>
  <p:slideViewPr>
    <p:cSldViewPr>
      <p:cViewPr varScale="1">
        <p:scale>
          <a:sx n="86" d="100"/>
          <a:sy n="86" d="100"/>
        </p:scale>
        <p:origin x="139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26" Type="http://schemas.openxmlformats.org/officeDocument/2006/relationships/slide" Target="slides/slide14.xml"/><Relationship Id="rId39" Type="http://schemas.openxmlformats.org/officeDocument/2006/relationships/tableStyles" Target="tableStyles.xml"/><Relationship Id="rId21" Type="http://schemas.openxmlformats.org/officeDocument/2006/relationships/slide" Target="slides/slide9.xml"/><Relationship Id="rId34" Type="http://schemas.openxmlformats.org/officeDocument/2006/relationships/handoutMaster" Target="handoutMasters/handoutMaster1.xml"/><Relationship Id="rId7" Type="http://schemas.openxmlformats.org/officeDocument/2006/relationships/customXml" Target="../customXml/item7.xml"/><Relationship Id="rId12" Type="http://schemas.openxmlformats.org/officeDocument/2006/relationships/slideMaster" Target="slideMasters/slideMaster1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33" Type="http://schemas.openxmlformats.org/officeDocument/2006/relationships/notesMaster" Target="notesMasters/notesMaster1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4.xml"/><Relationship Id="rId20" Type="http://schemas.openxmlformats.org/officeDocument/2006/relationships/slide" Target="slides/slide8.xml"/><Relationship Id="rId29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12.xml"/><Relationship Id="rId32" Type="http://schemas.openxmlformats.org/officeDocument/2006/relationships/slide" Target="slides/slide20.xml"/><Relationship Id="rId37" Type="http://schemas.openxmlformats.org/officeDocument/2006/relationships/viewProps" Target="viewProps.xml"/><Relationship Id="rId5" Type="http://schemas.openxmlformats.org/officeDocument/2006/relationships/customXml" Target="../customXml/item5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slide" Target="slides/slide16.xml"/><Relationship Id="rId36" Type="http://schemas.openxmlformats.org/officeDocument/2006/relationships/presProps" Target="pres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7.xml"/><Relationship Id="rId31" Type="http://schemas.openxmlformats.org/officeDocument/2006/relationships/slide" Target="slides/slide19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slide" Target="slides/slide15.xml"/><Relationship Id="rId30" Type="http://schemas.openxmlformats.org/officeDocument/2006/relationships/slide" Target="slides/slide18.xml"/><Relationship Id="rId35" Type="http://schemas.openxmlformats.org/officeDocument/2006/relationships/commentAuthors" Target="commentAuthors.xml"/><Relationship Id="rId8" Type="http://schemas.openxmlformats.org/officeDocument/2006/relationships/customXml" Target="../customXml/item8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12/03/2023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att_placeholder.asp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pree.io/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i="1" dirty="0"/>
              <a:t>Note</a:t>
            </a:r>
            <a:r>
              <a:rPr lang="en-GB" i="1" dirty="0"/>
              <a:t>: The </a:t>
            </a:r>
            <a:r>
              <a:rPr lang="en-GB" i="1" dirty="0" err="1"/>
              <a:t>frameborder</a:t>
            </a:r>
            <a:r>
              <a:rPr lang="en-GB" i="1" dirty="0"/>
              <a:t> attribute is obsolete, use CSS!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553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0511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&lt;form&gt; element has some other attributes, including:</a:t>
            </a:r>
          </a:p>
          <a:p>
            <a:pPr lvl="1"/>
            <a:r>
              <a:rPr lang="en-GB" b="1" i="1" dirty="0"/>
              <a:t>autocomplete</a:t>
            </a:r>
            <a:r>
              <a:rPr lang="en-GB" dirty="0"/>
              <a:t>: will auto complete the form with historical input data if the browser is set to auto fill form fields.</a:t>
            </a:r>
          </a:p>
          <a:p>
            <a:pPr lvl="1"/>
            <a:r>
              <a:rPr lang="en-GB" b="1" i="1" dirty="0" err="1"/>
              <a:t>novalidate</a:t>
            </a:r>
            <a:r>
              <a:rPr lang="en-GB" dirty="0"/>
              <a:t>: if set to true, the browser will not validate the form.</a:t>
            </a:r>
          </a:p>
          <a:p>
            <a:pPr lvl="1"/>
            <a:r>
              <a:rPr lang="en-GB" b="1" i="1" dirty="0"/>
              <a:t>name</a:t>
            </a:r>
            <a:r>
              <a:rPr lang="en-GB" dirty="0"/>
              <a:t>: a name to identify the form for JavaScript programming.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If you do not use a &lt;label&gt; element, then use the </a:t>
            </a:r>
            <a:r>
              <a:rPr lang="en-GB" b="1" dirty="0">
                <a:hlinkClick r:id="rId3"/>
              </a:rPr>
              <a:t>placeholder</a:t>
            </a:r>
            <a:r>
              <a:rPr lang="en-GB" dirty="0">
                <a:hlinkClick r:id="rId3"/>
              </a:rPr>
              <a:t> attribute</a:t>
            </a:r>
            <a:r>
              <a:rPr lang="en-GB" dirty="0"/>
              <a:t> on the input element.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368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9699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1100" dirty="0" err="1">
                <a:solidFill>
                  <a:srgbClr val="800000"/>
                </a:solidFill>
                <a:latin typeface="Consolas"/>
              </a:rPr>
              <a:t>fieldset</a:t>
            </a:r>
            <a:r>
              <a:rPr lang="en-GB" sz="11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groups related form elements.</a:t>
            </a:r>
          </a:p>
          <a:p>
            <a:r>
              <a:rPr lang="en-GB" sz="11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1100" dirty="0" err="1">
                <a:solidFill>
                  <a:srgbClr val="800000"/>
                </a:solidFill>
                <a:latin typeface="Consolas"/>
              </a:rPr>
              <a:t>datalist</a:t>
            </a:r>
            <a:r>
              <a:rPr lang="en-GB" sz="11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specifies a list of predefined autocomplete options for an input element.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67490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Post</a:t>
            </a:r>
            <a:r>
              <a:rPr lang="en-GB" baseline="0" dirty="0"/>
              <a:t> requires some server-side scripting which we have not done yet and you would usually want to store the data sent in some form of database.</a:t>
            </a:r>
          </a:p>
          <a:p>
            <a:endParaRPr lang="en-GB" baseline="0" dirty="0"/>
          </a:p>
          <a:p>
            <a:r>
              <a:rPr lang="en-GB" baseline="0" dirty="0"/>
              <a:t>There are some free online services that can be used to process your form data and email the data sent to you. I would not recommend using it to send any form of sensitive personal data.</a:t>
            </a:r>
          </a:p>
          <a:p>
            <a:endParaRPr lang="en-GB" baseline="0" dirty="0"/>
          </a:p>
          <a:p>
            <a:r>
              <a:rPr lang="en-GB" baseline="0"/>
              <a:t>See: </a:t>
            </a:r>
            <a:r>
              <a:rPr lang="en-GB">
                <a:hlinkClick r:id="rId3"/>
              </a:rPr>
              <a:t>https://formspree.io/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440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AEE3BC-4A40-4C46-8656-10FF9FD4CF0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752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3/12/2023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tag_form.asp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tag_input.asp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schools.com/tags/tag_label.asp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tags/tag_input.asp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ustomXml" Target="../../customXml/item6.xml"/><Relationship Id="rId3" Type="http://schemas.openxmlformats.org/officeDocument/2006/relationships/customXml" Target="../../customXml/item8.xml"/><Relationship Id="rId7" Type="http://schemas.openxmlformats.org/officeDocument/2006/relationships/customXml" Target="../../customXml/item9.xml"/><Relationship Id="rId2" Type="http://schemas.openxmlformats.org/officeDocument/2006/relationships/customXml" Target="../../customXml/item5.xml"/><Relationship Id="rId1" Type="http://schemas.openxmlformats.org/officeDocument/2006/relationships/customXml" Target="../../customXml/item3.xml"/><Relationship Id="rId6" Type="http://schemas.openxmlformats.org/officeDocument/2006/relationships/customXml" Target="../../customXml/item7.xml"/><Relationship Id="rId5" Type="http://schemas.openxmlformats.org/officeDocument/2006/relationships/customXml" Target="../../customXml/item11.xml"/><Relationship Id="rId10" Type="http://schemas.openxmlformats.org/officeDocument/2006/relationships/image" Target="../media/image5.png"/><Relationship Id="rId4" Type="http://schemas.openxmlformats.org/officeDocument/2006/relationships/customXml" Target="../../customXml/item4.xml"/><Relationship Id="rId9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cii.cl/htmlcodes.htm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v.w3.org/html5/html-author/charref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tags/ref_urlencode.asp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Forms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5EBC4897-0D50-4EC2-B8C1-6267FE9556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err="1"/>
              <a:t>iFrames</a:t>
            </a:r>
            <a:endParaRPr lang="en-GB" dirty="0"/>
          </a:p>
          <a:p>
            <a:r>
              <a:rPr lang="en-GB" dirty="0"/>
              <a:t>HTML Forms</a:t>
            </a:r>
          </a:p>
          <a:p>
            <a:r>
              <a:rPr lang="en-GB" dirty="0"/>
              <a:t>Special Characters</a:t>
            </a:r>
          </a:p>
        </p:txBody>
      </p:sp>
    </p:spTree>
    <p:extLst>
      <p:ext uri="{BB962C8B-B14F-4D97-AF65-F5344CB8AC3E}">
        <p14:creationId xmlns:p14="http://schemas.microsoft.com/office/powerpoint/2010/main" val="27241982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iFrames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3833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&lt;iframe&gt;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Displays </a:t>
            </a:r>
            <a:r>
              <a:rPr lang="en-GB" b="1" i="1" dirty="0"/>
              <a:t>another web page within a web page</a:t>
            </a:r>
            <a:r>
              <a:rPr lang="en-GB" dirty="0"/>
              <a:t>.</a:t>
            </a:r>
          </a:p>
          <a:p>
            <a:r>
              <a:rPr lang="en-GB" dirty="0"/>
              <a:t>Useful for displaying content from another site e.g. YouTube videos, Google Maps.</a:t>
            </a:r>
          </a:p>
          <a:p>
            <a:r>
              <a:rPr lang="en-GB" dirty="0"/>
              <a:t>The &lt;</a:t>
            </a:r>
            <a:r>
              <a:rPr lang="en-GB" b="1" dirty="0"/>
              <a:t>iframe</a:t>
            </a:r>
            <a:r>
              <a:rPr lang="en-GB" dirty="0"/>
              <a:t>&gt; tag is used to create an iframe.</a:t>
            </a:r>
          </a:p>
          <a:p>
            <a:r>
              <a:rPr lang="en-GB" dirty="0"/>
              <a:t>Add the following attributes:</a:t>
            </a:r>
          </a:p>
          <a:p>
            <a:pPr lvl="1"/>
            <a:r>
              <a:rPr lang="en-GB" b="1" dirty="0" err="1"/>
              <a:t>src</a:t>
            </a:r>
            <a:r>
              <a:rPr lang="en-GB" dirty="0"/>
              <a:t>: the URL of the page to display in the iframe</a:t>
            </a:r>
          </a:p>
          <a:p>
            <a:pPr marL="4572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iframe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="https://w3school.com"&gt;&lt;/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iframe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&gt;</a:t>
            </a:r>
            <a:endParaRPr lang="en-GB" sz="1900" dirty="0"/>
          </a:p>
          <a:p>
            <a:pPr lvl="1"/>
            <a:r>
              <a:rPr lang="en-GB" b="1" dirty="0"/>
              <a:t>height</a:t>
            </a:r>
            <a:r>
              <a:rPr lang="en-GB" dirty="0"/>
              <a:t> and </a:t>
            </a:r>
            <a:r>
              <a:rPr lang="en-GB" b="1" dirty="0"/>
              <a:t>width</a:t>
            </a:r>
            <a:r>
              <a:rPr lang="en-GB" dirty="0"/>
              <a:t>: controls the size of the iframe but can be specified using CSS (better).</a:t>
            </a:r>
          </a:p>
          <a:p>
            <a:pPr lvl="1"/>
            <a:r>
              <a:rPr lang="en-GB" dirty="0">
                <a:solidFill>
                  <a:srgbClr val="FF0000"/>
                </a:solidFill>
              </a:rPr>
              <a:t>Example://www.w3schools.com/tags/tryit.asp?filename=tryhtml_iframe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5339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Forms</a:t>
            </a:r>
          </a:p>
        </p:txBody>
      </p:sp>
    </p:spTree>
    <p:extLst>
      <p:ext uri="{BB962C8B-B14F-4D97-AF65-F5344CB8AC3E}">
        <p14:creationId xmlns:p14="http://schemas.microsoft.com/office/powerpoint/2010/main" val="29839889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Forms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Provide a way to request for information from the user and send it to a specified destination.</a:t>
            </a:r>
          </a:p>
          <a:p>
            <a:r>
              <a:rPr lang="en-GB" dirty="0"/>
              <a:t>Popular examples include:</a:t>
            </a:r>
          </a:p>
          <a:p>
            <a:pPr lvl="1"/>
            <a:r>
              <a:rPr lang="en-GB" dirty="0"/>
              <a:t>Search forms</a:t>
            </a:r>
          </a:p>
          <a:p>
            <a:pPr lvl="1"/>
            <a:r>
              <a:rPr lang="en-GB" dirty="0"/>
              <a:t>Contact/Online enquiry forms</a:t>
            </a:r>
          </a:p>
          <a:p>
            <a:pPr lvl="1"/>
            <a:r>
              <a:rPr lang="en-GB" dirty="0"/>
              <a:t>Registration forms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Newsletter signup forms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Checkout shipping address forms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497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HTML 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>
                <a:hlinkClick r:id="rId3"/>
              </a:rPr>
              <a:t>&lt;form&gt;</a:t>
            </a:r>
            <a:r>
              <a:rPr lang="en-GB" b="1" dirty="0"/>
              <a:t> </a:t>
            </a:r>
            <a:r>
              <a:rPr lang="en-GB" dirty="0"/>
              <a:t>tag is used to create a HTML Form</a:t>
            </a:r>
          </a:p>
          <a:p>
            <a:r>
              <a:rPr lang="en-GB" dirty="0"/>
              <a:t>It often requires the following two attributes:</a:t>
            </a:r>
          </a:p>
          <a:p>
            <a:pPr lvl="1"/>
            <a:r>
              <a:rPr lang="en-GB" b="1" dirty="0"/>
              <a:t>action</a:t>
            </a:r>
            <a:r>
              <a:rPr lang="en-GB" dirty="0"/>
              <a:t>: specifies </a:t>
            </a:r>
            <a:r>
              <a:rPr lang="en-GB" b="1" i="1" dirty="0"/>
              <a:t>where</a:t>
            </a:r>
            <a:r>
              <a:rPr lang="en-GB" dirty="0"/>
              <a:t> to send the input data to.</a:t>
            </a:r>
          </a:p>
          <a:p>
            <a:pPr lvl="1"/>
            <a:r>
              <a:rPr lang="en-GB" b="1" dirty="0"/>
              <a:t>method</a:t>
            </a:r>
            <a:r>
              <a:rPr lang="en-GB" dirty="0"/>
              <a:t>: specifies </a:t>
            </a:r>
            <a:r>
              <a:rPr lang="en-GB" b="1" i="1" dirty="0"/>
              <a:t>how</a:t>
            </a:r>
            <a:r>
              <a:rPr lang="en-GB" dirty="0"/>
              <a:t> to send the form input data to the address specified in the action attribute.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564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buNone/>
            </a:pPr>
            <a:r>
              <a:rPr lang="en-GB" dirty="0"/>
              <a:t>A form typically contains elements for user input.</a:t>
            </a:r>
          </a:p>
          <a:p>
            <a:pPr>
              <a:spcBef>
                <a:spcPts val="1200"/>
              </a:spcBef>
            </a:pPr>
            <a:r>
              <a:rPr lang="en-GB" b="1" dirty="0"/>
              <a:t>Input Elements</a:t>
            </a:r>
          </a:p>
          <a:p>
            <a:pPr lvl="1"/>
            <a:r>
              <a:rPr lang="en-GB" dirty="0"/>
              <a:t>The </a:t>
            </a:r>
            <a:r>
              <a:rPr lang="en-GB" b="1" dirty="0">
                <a:hlinkClick r:id="rId3"/>
              </a:rPr>
              <a:t>&lt;input /&gt;</a:t>
            </a:r>
            <a:r>
              <a:rPr lang="en-GB" b="1" dirty="0"/>
              <a:t> </a:t>
            </a:r>
            <a:r>
              <a:rPr lang="en-GB" dirty="0"/>
              <a:t>element is the most popular.</a:t>
            </a:r>
          </a:p>
          <a:p>
            <a:pPr lvl="1"/>
            <a:r>
              <a:rPr lang="en-GB" dirty="0"/>
              <a:t>There are also other controls for specialised input.</a:t>
            </a:r>
          </a:p>
          <a:p>
            <a:r>
              <a:rPr lang="en-GB" b="1" dirty="0"/>
              <a:t>Labels</a:t>
            </a:r>
            <a:endParaRPr lang="en-GB" dirty="0"/>
          </a:p>
          <a:p>
            <a:pPr lvl="1"/>
            <a:r>
              <a:rPr lang="en-GB" dirty="0"/>
              <a:t>Use the </a:t>
            </a:r>
            <a:r>
              <a:rPr lang="en-GB" b="1" dirty="0">
                <a:hlinkClick r:id="rId4"/>
              </a:rPr>
              <a:t>&lt;label&gt;</a:t>
            </a:r>
            <a:r>
              <a:rPr lang="en-GB" dirty="0"/>
              <a:t> element to define labels for input fields and </a:t>
            </a:r>
            <a:r>
              <a:rPr lang="en-GB" b="1" i="1" dirty="0"/>
              <a:t>improve usability and accessibility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45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&lt;input /&gt;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4495800"/>
          </a:xfrm>
        </p:spPr>
        <p:txBody>
          <a:bodyPr/>
          <a:lstStyle/>
          <a:p>
            <a:r>
              <a:rPr lang="en-GB" sz="2800" dirty="0"/>
              <a:t>Creates a form field for users to input data.</a:t>
            </a:r>
          </a:p>
          <a:p>
            <a:r>
              <a:rPr lang="en-GB" sz="2800" dirty="0"/>
              <a:t>Some of the common </a:t>
            </a:r>
            <a:r>
              <a:rPr lang="en-GB" sz="2800" dirty="0">
                <a:hlinkClick r:id="rId3"/>
              </a:rPr>
              <a:t>attributes</a:t>
            </a:r>
            <a:r>
              <a:rPr lang="en-GB" sz="2800" dirty="0"/>
              <a:t> are: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971600" y="2618980"/>
          <a:ext cx="8064896" cy="42976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0528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120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identifies the type of input control to display.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identifies the submitted form data element.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id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identifies the input field for programmatic access.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placeholder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short hint describing expected input.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required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indicates that this field must be completed.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specifies the value of a field, but in different ways depending on the type of input field.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182880" marR="0" lvl="0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1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</a:rPr>
                        <a:t>list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a list of suggested input</a:t>
                      </a:r>
                      <a:r>
                        <a:rPr lang="en-GB" sz="2400" baseline="0" dirty="0"/>
                        <a:t> options, works with the new </a:t>
                      </a:r>
                      <a:r>
                        <a:rPr lang="en-GB" sz="2400" baseline="0" dirty="0" err="1"/>
                        <a:t>datalist</a:t>
                      </a:r>
                      <a:r>
                        <a:rPr lang="en-GB" sz="2400" baseline="0" dirty="0"/>
                        <a:t> element.</a:t>
                      </a:r>
                      <a:endParaRPr lang="en-GB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44262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Form Element? Popular Types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45161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1509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46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76567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Element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Type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Text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Single-line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Checkbox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Selecting </a:t>
                      </a:r>
                      <a:r>
                        <a:rPr lang="en-GB" baseline="0" dirty="0"/>
                        <a:t>ZERO or MORE options from a small choice of options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Radio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Selecting ONLY ONE option from</a:t>
                      </a:r>
                      <a:r>
                        <a:rPr lang="en-GB" baseline="0" dirty="0"/>
                        <a:t> a small choice of options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Select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Providing</a:t>
                      </a:r>
                      <a:r>
                        <a:rPr lang="en-GB" baseline="0" dirty="0"/>
                        <a:t> a drop-down list of options from which the user can select one or more choices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err="1"/>
                        <a:t>TextArea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Very</a:t>
                      </a:r>
                      <a:r>
                        <a:rPr lang="en-GB" baseline="0" dirty="0"/>
                        <a:t> long user input e.g. free format messages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6" name="Content"/>
          <p:cNvSpPr/>
          <p:nvPr>
            <p:custDataLst>
              <p:custData r:id="rId1"/>
            </p:custDataLst>
          </p:nvPr>
        </p:nvSpPr>
        <p:spPr>
          <a:xfrm>
            <a:off x="2911953" y="2057392"/>
            <a:ext cx="1017105" cy="228600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wrap="none" lIns="45720" tIns="18288" rIns="45720" bIns="18288" rtlCol="0" anchor="ctr">
            <a:no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First name</a:t>
            </a:r>
          </a:p>
        </p:txBody>
      </p:sp>
      <p:grpSp>
        <p:nvGrpSpPr>
          <p:cNvPr id="7" name="CheckBoxUnchecked"/>
          <p:cNvGrpSpPr/>
          <p:nvPr>
            <p:custDataLst>
              <p:custData r:id="rId2"/>
            </p:custDataLst>
          </p:nvPr>
        </p:nvGrpSpPr>
        <p:grpSpPr>
          <a:xfrm>
            <a:off x="2928927" y="2438002"/>
            <a:ext cx="1108060" cy="230832"/>
            <a:chOff x="5168112" y="2087449"/>
            <a:chExt cx="1038476" cy="216403"/>
          </a:xfrm>
        </p:grpSpPr>
        <p:sp>
          <p:nvSpPr>
            <p:cNvPr id="8" name="Content"/>
            <p:cNvSpPr txBox="1"/>
            <p:nvPr/>
          </p:nvSpPr>
          <p:spPr>
            <a:xfrm>
              <a:off x="5168112" y="2087449"/>
              <a:ext cx="1038476" cy="216403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Agree terms?</a:t>
              </a:r>
            </a:p>
          </p:txBody>
        </p:sp>
        <p:sp>
          <p:nvSpPr>
            <p:cNvPr id="9" name="CheckBox"/>
            <p:cNvSpPr/>
            <p:nvPr/>
          </p:nvSpPr>
          <p:spPr>
            <a:xfrm>
              <a:off x="5179843" y="2150902"/>
              <a:ext cx="100012" cy="97631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FFFFFF">
                  <a:lumMod val="65000"/>
                </a:srgbClr>
              </a:solidFill>
            </a:ln>
            <a:effectLst>
              <a:innerShdw blurRad="63500">
                <a:prstClr val="black">
                  <a:alpha val="17000"/>
                </a:prstClr>
              </a:innerShdw>
            </a:effectLst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0" name="RadioButtonSelected"/>
          <p:cNvGrpSpPr/>
          <p:nvPr>
            <p:custDataLst>
              <p:custData r:id="rId3"/>
            </p:custDataLst>
          </p:nvPr>
        </p:nvGrpSpPr>
        <p:grpSpPr>
          <a:xfrm>
            <a:off x="3009717" y="3024599"/>
            <a:ext cx="545790" cy="230832"/>
            <a:chOff x="4356895" y="3334651"/>
            <a:chExt cx="545790" cy="230832"/>
          </a:xfrm>
        </p:grpSpPr>
        <p:sp>
          <p:nvSpPr>
            <p:cNvPr id="11" name="Content"/>
            <p:cNvSpPr txBox="1"/>
            <p:nvPr/>
          </p:nvSpPr>
          <p:spPr>
            <a:xfrm>
              <a:off x="4356895" y="3334651"/>
              <a:ext cx="545790" cy="230832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Male</a:t>
              </a:r>
            </a:p>
          </p:txBody>
        </p:sp>
        <p:grpSp>
          <p:nvGrpSpPr>
            <p:cNvPr id="12" name="Group 11"/>
            <p:cNvGrpSpPr/>
            <p:nvPr/>
          </p:nvGrpSpPr>
          <p:grpSpPr>
            <a:xfrm>
              <a:off x="4356895" y="3374807"/>
              <a:ext cx="119960" cy="119922"/>
              <a:chOff x="4356895" y="3374807"/>
              <a:chExt cx="119960" cy="119922"/>
            </a:xfrm>
          </p:grpSpPr>
          <p:sp>
            <p:nvSpPr>
              <p:cNvPr id="13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4" name="InnerCircle"/>
              <p:cNvSpPr/>
              <p:nvPr/>
            </p:nvSpPr>
            <p:spPr>
              <a:xfrm>
                <a:off x="4390432" y="3407093"/>
                <a:ext cx="58189" cy="58190"/>
              </a:xfrm>
              <a:prstGeom prst="ellipse">
                <a:avLst/>
              </a:prstGeom>
              <a:solidFill>
                <a:srgbClr val="FFFFFF">
                  <a:lumMod val="50000"/>
                </a:srgbClr>
              </a:solidFill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15" name="RadioButtonSelected"/>
          <p:cNvGrpSpPr/>
          <p:nvPr>
            <p:custDataLst>
              <p:custData r:id="rId4"/>
            </p:custDataLst>
          </p:nvPr>
        </p:nvGrpSpPr>
        <p:grpSpPr>
          <a:xfrm>
            <a:off x="3000364" y="3335150"/>
            <a:ext cx="696473" cy="230832"/>
            <a:chOff x="4356895" y="3334651"/>
            <a:chExt cx="696473" cy="230832"/>
          </a:xfrm>
        </p:grpSpPr>
        <p:sp>
          <p:nvSpPr>
            <p:cNvPr id="16" name="Content"/>
            <p:cNvSpPr txBox="1"/>
            <p:nvPr/>
          </p:nvSpPr>
          <p:spPr>
            <a:xfrm>
              <a:off x="4356895" y="3334651"/>
              <a:ext cx="696473" cy="230832"/>
            </a:xfrm>
            <a:prstGeom prst="rect">
              <a:avLst/>
            </a:prstGeom>
            <a:noFill/>
          </p:spPr>
          <p:txBody>
            <a:bodyPr wrap="none" lIns="164592" tIns="18288" rIns="45720" bIns="27432" rtlCol="0" anchor="ctr" anchorCtr="0">
              <a:spAutoFit/>
            </a:bodyPr>
            <a:lstStyle/>
            <a:p>
              <a:r>
                <a:rPr lang="en-US" sz="1200" dirty="0">
                  <a:latin typeface="Segoe UI" pitchFamily="34" charset="0"/>
                  <a:ea typeface="Segoe UI" pitchFamily="34" charset="0"/>
                  <a:cs typeface="Segoe UI" pitchFamily="34" charset="0"/>
                </a:rPr>
                <a:t>Female</a:t>
              </a:r>
            </a:p>
          </p:txBody>
        </p:sp>
        <p:grpSp>
          <p:nvGrpSpPr>
            <p:cNvPr id="17" name="Group 16"/>
            <p:cNvGrpSpPr/>
            <p:nvPr/>
          </p:nvGrpSpPr>
          <p:grpSpPr>
            <a:xfrm>
              <a:off x="4356895" y="3374807"/>
              <a:ext cx="119960" cy="119922"/>
              <a:chOff x="4356895" y="3374807"/>
              <a:chExt cx="119960" cy="119922"/>
            </a:xfrm>
          </p:grpSpPr>
          <p:sp>
            <p:nvSpPr>
              <p:cNvPr id="18" name="Circle"/>
              <p:cNvSpPr/>
              <p:nvPr/>
            </p:nvSpPr>
            <p:spPr>
              <a:xfrm>
                <a:off x="4356895" y="3374807"/>
                <a:ext cx="119960" cy="119922"/>
              </a:xfrm>
              <a:prstGeom prst="ellipse">
                <a:avLst/>
              </a:prstGeom>
              <a:solidFill>
                <a:srgbClr val="FFFFFF"/>
              </a:solidFill>
              <a:ln w="3175">
                <a:solidFill>
                  <a:srgbClr val="FFFFFF">
                    <a:lumMod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InnerCircle"/>
              <p:cNvSpPr/>
              <p:nvPr/>
            </p:nvSpPr>
            <p:spPr>
              <a:xfrm>
                <a:off x="4390432" y="3407093"/>
                <a:ext cx="58189" cy="58190"/>
              </a:xfrm>
              <a:prstGeom prst="ellipse">
                <a:avLst/>
              </a:prstGeom>
              <a:noFill/>
              <a:ln>
                <a:noFill/>
              </a:ln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grpSp>
        <p:nvGrpSpPr>
          <p:cNvPr id="20" name="DropdownBox"/>
          <p:cNvGrpSpPr/>
          <p:nvPr>
            <p:custDataLst>
              <p:custData r:id="rId5"/>
            </p:custDataLst>
          </p:nvPr>
        </p:nvGrpSpPr>
        <p:grpSpPr>
          <a:xfrm>
            <a:off x="2955925" y="4414846"/>
            <a:ext cx="973133" cy="228600"/>
            <a:chOff x="4016824" y="3329200"/>
            <a:chExt cx="1097652" cy="228600"/>
          </a:xfrm>
        </p:grpSpPr>
        <p:sp>
          <p:nvSpPr>
            <p:cNvPr id="21" name="Content"/>
            <p:cNvSpPr/>
            <p:nvPr/>
          </p:nvSpPr>
          <p:spPr>
            <a:xfrm>
              <a:off x="4016824" y="3329200"/>
              <a:ext cx="1097652" cy="228600"/>
            </a:xfrm>
            <a:prstGeom prst="rect">
              <a:avLst/>
            </a:prstGeom>
            <a:solidFill>
              <a:srgbClr val="FFFFFF"/>
            </a:solidFill>
            <a:ln w="3175">
              <a:solidFill>
                <a:srgbClr val="FFFFFF">
                  <a:lumMod val="50000"/>
                </a:srgbClr>
              </a:solidFill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rIns="45720" rtlCol="0" anchor="ctr"/>
            <a:lstStyle/>
            <a:p>
              <a:r>
                <a:rPr lang="en-US" sz="1200" dirty="0">
                  <a:solidFill>
                    <a:srgbClr val="000000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Country</a:t>
              </a:r>
            </a:p>
          </p:txBody>
        </p:sp>
        <p:sp>
          <p:nvSpPr>
            <p:cNvPr id="22" name="DownArrow"/>
            <p:cNvSpPr>
              <a:spLocks noChangeAspect="1"/>
            </p:cNvSpPr>
            <p:nvPr/>
          </p:nvSpPr>
          <p:spPr>
            <a:xfrm rot="10800000">
              <a:off x="4976001" y="3430199"/>
              <a:ext cx="91710" cy="48766"/>
            </a:xfrm>
            <a:prstGeom prst="triangle">
              <a:avLst/>
            </a:prstGeom>
            <a:solidFill>
              <a:srgbClr val="FFFFFF">
                <a:lumMod val="75000"/>
              </a:srgbClr>
            </a:solidFill>
            <a:ln>
              <a:noFill/>
            </a:ln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wrap="square" rtlCol="0" anchor="ctr"/>
            <a:lstStyle/>
            <a:p>
              <a:pPr algn="ctr"/>
              <a:endParaRPr lang="en-US" sz="2400" dirty="0"/>
            </a:p>
          </p:txBody>
        </p:sp>
      </p:grpSp>
      <p:sp>
        <p:nvSpPr>
          <p:cNvPr id="23" name="Content"/>
          <p:cNvSpPr/>
          <p:nvPr>
            <p:custDataLst>
              <p:custData r:id="rId6"/>
            </p:custDataLst>
          </p:nvPr>
        </p:nvSpPr>
        <p:spPr>
          <a:xfrm>
            <a:off x="2880000" y="5039376"/>
            <a:ext cx="1076346" cy="818516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lIns="45720" tIns="27432" rIns="0" bIns="0" rtlCol="0" anchor="t" anchorCtr="0"/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Your Message</a:t>
            </a:r>
          </a:p>
        </p:txBody>
      </p:sp>
      <p:grpSp>
        <p:nvGrpSpPr>
          <p:cNvPr id="24" name="DatePicker"/>
          <p:cNvGrpSpPr/>
          <p:nvPr>
            <p:custDataLst>
              <p:custData r:id="rId7"/>
            </p:custDataLst>
          </p:nvPr>
        </p:nvGrpSpPr>
        <p:grpSpPr>
          <a:xfrm>
            <a:off x="2940035" y="3698575"/>
            <a:ext cx="969302" cy="228600"/>
            <a:chOff x="3790801" y="3347719"/>
            <a:chExt cx="969299" cy="228600"/>
          </a:xfrm>
        </p:grpSpPr>
        <p:sp>
          <p:nvSpPr>
            <p:cNvPr id="25" name="Content"/>
            <p:cNvSpPr/>
            <p:nvPr/>
          </p:nvSpPr>
          <p:spPr>
            <a:xfrm>
              <a:off x="3790801" y="3347719"/>
              <a:ext cx="698655" cy="228600"/>
            </a:xfrm>
            <a:prstGeom prst="rect">
              <a:avLst/>
            </a:prstGeom>
            <a:solidFill>
              <a:sysClr val="window" lastClr="FFFFFF"/>
            </a:solidFill>
            <a:ln w="3175">
              <a:solidFill>
                <a:srgbClr val="000000">
                  <a:lumMod val="50000"/>
                  <a:lumOff val="50000"/>
                </a:srgbClr>
              </a:solidFill>
            </a:ln>
            <a:effectLst/>
          </p:spPr>
          <p:style>
            <a:lnRef idx="2">
              <a:srgbClr val="4F81BD">
                <a:shade val="50000"/>
              </a:srgbClr>
            </a:lnRef>
            <a:fillRef idx="1">
              <a:srgbClr val="4F81BD"/>
            </a:fillRef>
            <a:effectRef idx="0">
              <a:srgbClr val="4F81BD"/>
            </a:effectRef>
            <a:fontRef idx="minor">
              <a:srgbClr val="000000"/>
            </a:fontRef>
          </p:style>
          <p:txBody>
            <a:bodyPr lIns="45720" tIns="0" rIns="0" bIns="0" rtlCol="0" anchor="ctr"/>
            <a:lstStyle/>
            <a:p>
              <a:r>
                <a:rPr lang="en-US" sz="1200" dirty="0">
                  <a:solidFill>
                    <a:srgbClr val="000000"/>
                  </a:solidFill>
                  <a:latin typeface="Segoe UI" pitchFamily="34" charset="0"/>
                  <a:cs typeface="Segoe UI" pitchFamily="34" charset="0"/>
                </a:rPr>
                <a:t>   /   /    </a:t>
              </a:r>
            </a:p>
          </p:txBody>
        </p:sp>
        <p:pic>
          <p:nvPicPr>
            <p:cNvPr id="26" name="Icon" descr="C:\Users\t-dantay\Documents\First24\calendar1.png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35017" y="3347719"/>
              <a:ext cx="225083" cy="2286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7" name="Content"/>
          <p:cNvSpPr/>
          <p:nvPr>
            <p:custDataLst>
              <p:custData r:id="rId8"/>
            </p:custDataLst>
          </p:nvPr>
        </p:nvSpPr>
        <p:spPr>
          <a:xfrm>
            <a:off x="2915816" y="4077072"/>
            <a:ext cx="1017105" cy="228600"/>
          </a:xfrm>
          <a:prstGeom prst="rect">
            <a:avLst/>
          </a:prstGeom>
          <a:solidFill>
            <a:sysClr val="window" lastClr="FFFFFF"/>
          </a:solidFill>
          <a:ln w="3175">
            <a:solidFill>
              <a:srgbClr val="000000">
                <a:lumMod val="50000"/>
                <a:lumOff val="50000"/>
              </a:srgbClr>
            </a:solidFill>
          </a:ln>
          <a:effectLst/>
        </p:spPr>
        <p:style>
          <a:lnRef idx="2">
            <a:srgbClr val="4F81BD">
              <a:shade val="50000"/>
            </a:srgbClr>
          </a:lnRef>
          <a:fillRef idx="1">
            <a:srgbClr val="4F81BD"/>
          </a:fillRef>
          <a:effectRef idx="0">
            <a:srgbClr val="4F81BD"/>
          </a:effectRef>
          <a:fontRef idx="minor">
            <a:srgbClr val="000000"/>
          </a:fontRef>
        </p:style>
        <p:txBody>
          <a:bodyPr wrap="none" lIns="45720" tIns="18288" rIns="45720" bIns="18288" rtlCol="0" anchor="ctr">
            <a:noAutofit/>
          </a:bodyPr>
          <a:lstStyle/>
          <a:p>
            <a:r>
              <a:rPr lang="en-US" sz="1200" dirty="0">
                <a:solidFill>
                  <a:srgbClr val="000000"/>
                </a:solidFill>
                <a:latin typeface="Segoe UI" pitchFamily="34" charset="0"/>
                <a:cs typeface="Segoe UI" pitchFamily="34" charset="0"/>
              </a:rPr>
              <a:t>jo@mail.com</a:t>
            </a:r>
          </a:p>
        </p:txBody>
      </p:sp>
    </p:spTree>
    <p:extLst>
      <p:ext uri="{BB962C8B-B14F-4D97-AF65-F5344CB8AC3E}">
        <p14:creationId xmlns:p14="http://schemas.microsoft.com/office/powerpoint/2010/main" val="2465802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HTML Form Elements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 err="1">
                <a:solidFill>
                  <a:srgbClr val="800000"/>
                </a:solidFill>
                <a:latin typeface="Consolas"/>
              </a:rPr>
              <a:t>textarea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multi-line text input control.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/>
              </a:rPr>
              <a:t>select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drop-down list control.</a:t>
            </a:r>
          </a:p>
          <a:p>
            <a:pPr lvl="1"/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option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defines the options for a &lt;select&gt; element</a:t>
            </a:r>
          </a:p>
          <a:p>
            <a:r>
              <a:rPr lang="en-GB" sz="28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800" dirty="0">
                <a:solidFill>
                  <a:srgbClr val="800000"/>
                </a:solidFill>
                <a:latin typeface="Consolas"/>
              </a:rPr>
              <a:t>label</a:t>
            </a:r>
            <a:r>
              <a:rPr lang="en-GB" sz="2800" dirty="0">
                <a:solidFill>
                  <a:srgbClr val="0000FF"/>
                </a:solidFill>
                <a:latin typeface="Consolas"/>
              </a:rPr>
              <a:t>&gt;</a:t>
            </a:r>
            <a:r>
              <a:rPr lang="en-GB" dirty="0"/>
              <a:t>: defines a label for an input field.</a:t>
            </a:r>
          </a:p>
        </p:txBody>
      </p:sp>
    </p:spTree>
    <p:extLst>
      <p:ext uri="{BB962C8B-B14F-4D97-AF65-F5344CB8AC3E}">
        <p14:creationId xmlns:p14="http://schemas.microsoft.com/office/powerpoint/2010/main" val="300495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Processing Form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latin typeface="Consolas"/>
              </a:rPr>
              <a:t>&lt;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form</a:t>
            </a:r>
            <a:r>
              <a:rPr lang="en-GB" sz="2400" dirty="0">
                <a:solidFill>
                  <a:prstClr val="black"/>
                </a:solidFill>
                <a:latin typeface="Consolas"/>
              </a:rPr>
              <a:t> </a:t>
            </a:r>
            <a:r>
              <a:rPr lang="en-GB" sz="2400" dirty="0">
                <a:solidFill>
                  <a:srgbClr val="FF0000"/>
                </a:solidFill>
                <a:latin typeface="Consolas"/>
              </a:rPr>
              <a:t>action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="post.asp" </a:t>
            </a:r>
            <a:r>
              <a:rPr lang="en-GB" sz="2400" dirty="0">
                <a:solidFill>
                  <a:srgbClr val="FF0000"/>
                </a:solidFill>
                <a:latin typeface="Consolas"/>
              </a:rPr>
              <a:t>method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="post"&gt;…&lt;/ </a:t>
            </a:r>
            <a:r>
              <a:rPr lang="en-GB" sz="2400" dirty="0">
                <a:solidFill>
                  <a:srgbClr val="800000"/>
                </a:solidFill>
                <a:latin typeface="Consolas"/>
              </a:rPr>
              <a:t>form</a:t>
            </a:r>
            <a:r>
              <a:rPr lang="en-GB" sz="2400" dirty="0">
                <a:solidFill>
                  <a:srgbClr val="0000FF"/>
                </a:solidFill>
                <a:latin typeface="Consolas"/>
              </a:rPr>
              <a:t>&gt;</a:t>
            </a:r>
            <a:endParaRPr lang="en-GB" sz="2400" dirty="0"/>
          </a:p>
          <a:p>
            <a:pPr marL="685800" lvl="2" indent="0">
              <a:buNone/>
            </a:pPr>
            <a:r>
              <a:rPr lang="en-GB" dirty="0">
                <a:solidFill>
                  <a:srgbClr val="FF0000"/>
                </a:solidFill>
              </a:rPr>
              <a:t>Example: https://www.w3schools.com/html/tryit.asp?filename=tryhtml_form_submit</a:t>
            </a:r>
          </a:p>
          <a:p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flipH="1">
            <a:off x="3491880" y="3068960"/>
            <a:ext cx="248483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3279"/>
            <a:ext cx="2838450" cy="1000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Straight Arrow Connector 12"/>
          <p:cNvCxnSpPr/>
          <p:nvPr/>
        </p:nvCxnSpPr>
        <p:spPr>
          <a:xfrm>
            <a:off x="3491880" y="30689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5975602" y="3068960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Elbow Connector 15"/>
          <p:cNvCxnSpPr>
            <a:stCxn id="2056" idx="3"/>
          </p:cNvCxnSpPr>
          <p:nvPr/>
        </p:nvCxnSpPr>
        <p:spPr>
          <a:xfrm>
            <a:off x="3378002" y="2053342"/>
            <a:ext cx="1497099" cy="1015618"/>
          </a:xfrm>
          <a:prstGeom prst="bentConnector3">
            <a:avLst>
              <a:gd name="adj1" fmla="val 10013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3707904" y="1700808"/>
            <a:ext cx="25696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submit form data</a:t>
            </a:r>
          </a:p>
          <a:p>
            <a:r>
              <a:rPr lang="en-GB" i="1" dirty="0"/>
              <a:t>(when button is clicked)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275856" y="3172326"/>
            <a:ext cx="382990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dirty="0"/>
              <a:t>to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5724128" y="3172326"/>
            <a:ext cx="611514" cy="276999"/>
          </a:xfrm>
          <a:prstGeom prst="rect">
            <a:avLst/>
          </a:prstGeom>
          <a:solidFill>
            <a:schemeClr val="bg1"/>
          </a:solidFill>
        </p:spPr>
        <p:txBody>
          <a:bodyPr wrap="none" tIns="0" bIns="0" rtlCol="0">
            <a:spAutoFit/>
          </a:bodyPr>
          <a:lstStyle/>
          <a:p>
            <a:r>
              <a:rPr lang="en-GB" dirty="0"/>
              <a:t>how</a:t>
            </a:r>
          </a:p>
        </p:txBody>
      </p:sp>
    </p:spTree>
    <p:extLst>
      <p:ext uri="{BB962C8B-B14F-4D97-AF65-F5344CB8AC3E}">
        <p14:creationId xmlns:p14="http://schemas.microsoft.com/office/powerpoint/2010/main" val="670326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BDAE1F-AA9B-F34F-0548-9D281B0144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DA7C8-C472-C523-2CFC-34A6222E40C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dirty="0"/>
              <a:t>&lt;!DOCTYPE html&gt;</a:t>
            </a:r>
          </a:p>
          <a:p>
            <a:r>
              <a:rPr lang="en-GB" dirty="0"/>
              <a:t>&lt;html&gt;</a:t>
            </a:r>
          </a:p>
          <a:p>
            <a:r>
              <a:rPr lang="en-GB" dirty="0"/>
              <a:t>&lt;body&gt;</a:t>
            </a:r>
          </a:p>
          <a:p>
            <a:endParaRPr lang="en-GB" dirty="0"/>
          </a:p>
          <a:p>
            <a:r>
              <a:rPr lang="en-GB" dirty="0"/>
              <a:t>&lt;h2&gt;HTML Forms&lt;/h2&gt;</a:t>
            </a:r>
          </a:p>
          <a:p>
            <a:endParaRPr lang="en-GB" dirty="0"/>
          </a:p>
          <a:p>
            <a:r>
              <a:rPr lang="en-GB" dirty="0"/>
              <a:t>&lt;form action="/</a:t>
            </a:r>
            <a:r>
              <a:rPr lang="en-GB" dirty="0" err="1"/>
              <a:t>action_page.php</a:t>
            </a:r>
            <a:r>
              <a:rPr lang="en-GB" dirty="0"/>
              <a:t>"&gt;</a:t>
            </a:r>
          </a:p>
          <a:p>
            <a:r>
              <a:rPr lang="en-GB" dirty="0"/>
              <a:t>  &lt;label for="</a:t>
            </a:r>
            <a:r>
              <a:rPr lang="en-GB" dirty="0" err="1"/>
              <a:t>fname</a:t>
            </a:r>
            <a:r>
              <a:rPr lang="en-GB" dirty="0"/>
              <a:t>"&gt;First name:&lt;/label&gt;&lt;</a:t>
            </a:r>
            <a:r>
              <a:rPr lang="en-GB" dirty="0" err="1"/>
              <a:t>br</a:t>
            </a:r>
            <a:r>
              <a:rPr lang="en-GB" dirty="0"/>
              <a:t>&gt;</a:t>
            </a:r>
          </a:p>
          <a:p>
            <a:r>
              <a:rPr lang="en-GB" dirty="0"/>
              <a:t>  &lt;input type="text" id="</a:t>
            </a:r>
            <a:r>
              <a:rPr lang="en-GB" dirty="0" err="1"/>
              <a:t>fname</a:t>
            </a:r>
            <a:r>
              <a:rPr lang="en-GB" dirty="0"/>
              <a:t>"  value="John"&gt;&lt;</a:t>
            </a:r>
            <a:r>
              <a:rPr lang="en-GB" dirty="0" err="1"/>
              <a:t>br</a:t>
            </a:r>
            <a:r>
              <a:rPr lang="en-GB" dirty="0"/>
              <a:t>&gt;</a:t>
            </a:r>
          </a:p>
          <a:p>
            <a:r>
              <a:rPr lang="en-GB" dirty="0"/>
              <a:t>  &lt;label for="</a:t>
            </a:r>
            <a:r>
              <a:rPr lang="en-GB" dirty="0" err="1"/>
              <a:t>lname</a:t>
            </a:r>
            <a:r>
              <a:rPr lang="en-GB" dirty="0"/>
              <a:t>"&gt;Last name:&lt;/label&gt;&lt;</a:t>
            </a:r>
            <a:r>
              <a:rPr lang="en-GB" dirty="0" err="1"/>
              <a:t>br</a:t>
            </a:r>
            <a:r>
              <a:rPr lang="en-GB" dirty="0"/>
              <a:t>&gt;</a:t>
            </a:r>
          </a:p>
          <a:p>
            <a:r>
              <a:rPr lang="en-GB" dirty="0"/>
              <a:t>  &lt;input type="text" id="</a:t>
            </a:r>
            <a:r>
              <a:rPr lang="en-GB" dirty="0" err="1"/>
              <a:t>lname</a:t>
            </a:r>
            <a:r>
              <a:rPr lang="en-GB" dirty="0"/>
              <a:t>"  value="Doe"&gt;&lt;</a:t>
            </a:r>
            <a:r>
              <a:rPr lang="en-GB" dirty="0" err="1"/>
              <a:t>br</a:t>
            </a:r>
            <a:r>
              <a:rPr lang="en-GB" dirty="0"/>
              <a:t>&gt;&lt;</a:t>
            </a:r>
            <a:r>
              <a:rPr lang="en-GB" dirty="0" err="1"/>
              <a:t>br</a:t>
            </a:r>
            <a:r>
              <a:rPr lang="en-GB" dirty="0"/>
              <a:t>&gt;</a:t>
            </a:r>
          </a:p>
          <a:p>
            <a:r>
              <a:rPr lang="en-GB" dirty="0"/>
              <a:t>  &lt;input type="submit" value="Submit"&gt;</a:t>
            </a:r>
          </a:p>
          <a:p>
            <a:r>
              <a:rPr lang="en-GB" dirty="0"/>
              <a:t>&lt;/form&gt; </a:t>
            </a:r>
          </a:p>
          <a:p>
            <a:endParaRPr lang="en-GB" dirty="0"/>
          </a:p>
          <a:p>
            <a:r>
              <a:rPr lang="en-GB" dirty="0"/>
              <a:t>&lt;p&gt;If you click the "Submit" button, the form-data will be sent to a page called "/</a:t>
            </a:r>
            <a:r>
              <a:rPr lang="en-GB" dirty="0" err="1"/>
              <a:t>action_page.php</a:t>
            </a:r>
            <a:r>
              <a:rPr lang="en-GB" dirty="0"/>
              <a:t>".&lt;/p&gt;</a:t>
            </a:r>
          </a:p>
          <a:p>
            <a:endParaRPr lang="en-GB" dirty="0"/>
          </a:p>
          <a:p>
            <a:r>
              <a:rPr lang="en-GB" dirty="0"/>
              <a:t>&lt;/body&gt;</a:t>
            </a:r>
          </a:p>
          <a:p>
            <a:r>
              <a:rPr lang="en-GB" dirty="0"/>
              <a:t>&lt;/html&gt;</a:t>
            </a:r>
          </a:p>
        </p:txBody>
      </p:sp>
    </p:spTree>
    <p:extLst>
      <p:ext uri="{BB962C8B-B14F-4D97-AF65-F5344CB8AC3E}">
        <p14:creationId xmlns:p14="http://schemas.microsoft.com/office/powerpoint/2010/main" val="1796497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Special Characters</a:t>
            </a:r>
          </a:p>
        </p:txBody>
      </p:sp>
    </p:spTree>
    <p:extLst>
      <p:ext uri="{BB962C8B-B14F-4D97-AF65-F5344CB8AC3E}">
        <p14:creationId xmlns:p14="http://schemas.microsoft.com/office/powerpoint/2010/main" val="1301720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Character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HTML has some </a:t>
            </a:r>
            <a:r>
              <a:rPr lang="en-GB" b="1" dirty="0"/>
              <a:t>reserved characters</a:t>
            </a:r>
            <a:r>
              <a:rPr lang="en-GB" dirty="0"/>
              <a:t> that have special meaning. </a:t>
            </a:r>
          </a:p>
          <a:p>
            <a:pPr lvl="1"/>
            <a:r>
              <a:rPr lang="en-GB" dirty="0"/>
              <a:t>For example </a:t>
            </a:r>
            <a:r>
              <a:rPr lang="en-GB" b="1" dirty="0"/>
              <a:t>&lt;</a:t>
            </a:r>
            <a:r>
              <a:rPr lang="en-GB" dirty="0"/>
              <a:t> and </a:t>
            </a:r>
            <a:r>
              <a:rPr lang="en-GB" b="1" dirty="0"/>
              <a:t>&gt;</a:t>
            </a:r>
            <a:r>
              <a:rPr lang="en-GB" dirty="0"/>
              <a:t> are used to create HTML tags.</a:t>
            </a:r>
          </a:p>
          <a:p>
            <a:r>
              <a:rPr lang="en-GB" dirty="0"/>
              <a:t>To use these special characters as part of your page content, you have to replace them with </a:t>
            </a:r>
            <a:r>
              <a:rPr lang="en-GB" b="1" dirty="0"/>
              <a:t>Character Entities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4679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HTML Character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Character Entity is written as:</a:t>
            </a:r>
          </a:p>
          <a:p>
            <a:pPr lvl="1"/>
            <a:r>
              <a:rPr lang="en-GB" b="1" dirty="0"/>
              <a:t>&amp;</a:t>
            </a:r>
            <a:r>
              <a:rPr lang="en-GB" dirty="0"/>
              <a:t> sign, followed by the </a:t>
            </a:r>
            <a:r>
              <a:rPr lang="en-GB" b="1" dirty="0"/>
              <a:t>name </a:t>
            </a:r>
            <a:r>
              <a:rPr lang="en-GB" dirty="0"/>
              <a:t>and then a semi-colon (</a:t>
            </a:r>
            <a:r>
              <a:rPr lang="en-GB" b="1" dirty="0"/>
              <a:t>;</a:t>
            </a:r>
            <a:r>
              <a:rPr lang="en-GB" dirty="0"/>
              <a:t>), OR</a:t>
            </a:r>
          </a:p>
          <a:p>
            <a:pPr lvl="1"/>
            <a:r>
              <a:rPr lang="en-GB" b="1" dirty="0"/>
              <a:t>&amp;#</a:t>
            </a:r>
            <a:r>
              <a:rPr lang="en-GB" dirty="0"/>
              <a:t> sign, followed by the character’s </a:t>
            </a:r>
            <a:r>
              <a:rPr lang="en-GB" b="1" dirty="0"/>
              <a:t>numeric code </a:t>
            </a:r>
            <a:r>
              <a:rPr lang="en-GB" dirty="0"/>
              <a:t>value and then a semi-colon (</a:t>
            </a:r>
            <a:r>
              <a:rPr lang="en-GB" b="1" dirty="0"/>
              <a:t>;</a:t>
            </a:r>
            <a:r>
              <a:rPr lang="en-GB" dirty="0"/>
              <a:t>)</a:t>
            </a:r>
          </a:p>
          <a:p>
            <a:r>
              <a:rPr lang="en-GB" dirty="0"/>
              <a:t>Character entities are also useful for glyphs (characters not present on the keyboard).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97781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Common HTML Character Entities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40436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8099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667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383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Entity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Entity Number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Non-breaking space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</a:t>
                      </a:r>
                      <a:r>
                        <a:rPr lang="en-GB" dirty="0" err="1"/>
                        <a:t>nbsp</a:t>
                      </a:r>
                      <a:r>
                        <a:rPr lang="en-GB" dirty="0"/>
                        <a:t>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&amp;#160;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&lt;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</a:t>
                      </a:r>
                      <a:r>
                        <a:rPr lang="en-GB" dirty="0" err="1"/>
                        <a:t>lt</a:t>
                      </a:r>
                      <a:r>
                        <a:rPr lang="en-GB" dirty="0"/>
                        <a:t>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&amp;#60;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&gt;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Greater than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&amp;gt;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&amp;#62;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ampersand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&amp;amp;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&amp;#38;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£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pound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&amp;pound;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&amp;#163;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€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euro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&amp;euro;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&amp;#8364;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©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copyright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&amp;copy;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&amp;#169;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®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>
                          <a:effectLst/>
                        </a:rPr>
                        <a:t>registered trademark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&amp;reg;</a:t>
                      </a:r>
                    </a:p>
                  </a:txBody>
                  <a:tcPr marL="76200" marR="76200" marT="76200" marB="76200"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dirty="0">
                          <a:effectLst/>
                        </a:rPr>
                        <a:t>&amp;#174;</a:t>
                      </a:r>
                    </a:p>
                  </a:txBody>
                  <a:tcPr marL="76200" marR="76200" marT="76200" marB="7620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588157" y="6074732"/>
            <a:ext cx="3913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Note</a:t>
            </a:r>
            <a:r>
              <a:rPr lang="en-GB" dirty="0"/>
              <a:t>: Entity names are case-sensitive!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563270" y="6452996"/>
            <a:ext cx="62113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More: </a:t>
            </a:r>
            <a:r>
              <a:rPr lang="en-GB" sz="1200" dirty="0">
                <a:hlinkClick r:id="rId3"/>
              </a:rPr>
              <a:t>http://www.ascii.cl/htmlcodes.htm</a:t>
            </a:r>
            <a:r>
              <a:rPr lang="en-GB" sz="1200" dirty="0"/>
              <a:t> or </a:t>
            </a:r>
            <a:r>
              <a:rPr lang="en-GB" sz="1200" dirty="0">
                <a:hlinkClick r:id="rId4"/>
              </a:rPr>
              <a:t>http://dev.w3.org/html5/html-author/charref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512365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Uniform Resource Locators (URLs)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URLs</a:t>
            </a:r>
            <a:r>
              <a:rPr lang="en-GB" dirty="0"/>
              <a:t> are used to define Link addresses.</a:t>
            </a:r>
          </a:p>
          <a:p>
            <a:r>
              <a:rPr lang="en-GB" dirty="0"/>
              <a:t>They are used to specify the address of a resource (web pages, images, videos, etc.) on the Web.</a:t>
            </a:r>
          </a:p>
          <a:p>
            <a:r>
              <a:rPr lang="en-GB" dirty="0"/>
              <a:t>Browsers use the URLs defined in your HTML to request resources from a Web server.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9167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Special Characters in URLs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594190" y="1472870"/>
            <a:ext cx="8465364" cy="4495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URL can only contain a limited set of characters.</a:t>
            </a:r>
          </a:p>
          <a:p>
            <a:r>
              <a:rPr lang="en-GB" dirty="0"/>
              <a:t>Special characters in URIs have to be </a:t>
            </a:r>
            <a:r>
              <a:rPr lang="en-GB" b="1" dirty="0"/>
              <a:t>URL encoded</a:t>
            </a:r>
            <a:r>
              <a:rPr lang="en-GB" dirty="0"/>
              <a:t> (</a:t>
            </a:r>
            <a:r>
              <a:rPr lang="en-GB" b="1" dirty="0"/>
              <a:t>percent-encoded</a:t>
            </a:r>
            <a:r>
              <a:rPr lang="en-GB" dirty="0"/>
              <a:t>).</a:t>
            </a:r>
          </a:p>
          <a:p>
            <a:r>
              <a:rPr lang="en-GB" dirty="0"/>
              <a:t>URL encoding replaces reserved/unsafe characters with a "%" followed by two hexadecimal digits.</a:t>
            </a:r>
          </a:p>
          <a:p>
            <a:r>
              <a:rPr lang="en-GB" dirty="0"/>
              <a:t>For example, </a:t>
            </a:r>
            <a:r>
              <a:rPr lang="en-GB" i="1" u="sng" dirty="0"/>
              <a:t>URLs cannot contain spaces</a:t>
            </a:r>
            <a:r>
              <a:rPr lang="en-GB" dirty="0"/>
              <a:t> – a space is encoded as </a:t>
            </a:r>
            <a:r>
              <a:rPr lang="en-GB" b="1" dirty="0"/>
              <a:t>%20</a:t>
            </a:r>
            <a:r>
              <a:rPr lang="en-GB" dirty="0"/>
              <a:t> (</a:t>
            </a:r>
            <a:r>
              <a:rPr lang="en-GB" i="1" dirty="0"/>
              <a:t>or as a plus "</a:t>
            </a:r>
            <a:r>
              <a:rPr lang="en-GB" b="1" i="1" dirty="0"/>
              <a:t>+</a:t>
            </a:r>
            <a:r>
              <a:rPr lang="en-GB" i="1" dirty="0"/>
              <a:t>" symbol</a:t>
            </a:r>
            <a:r>
              <a:rPr lang="en-GB" dirty="0"/>
              <a:t>).</a:t>
            </a:r>
            <a:endParaRPr lang="en-GB" dirty="0">
              <a:solidFill>
                <a:srgbClr val="FF0000"/>
              </a:solidFill>
            </a:endParaRPr>
          </a:p>
          <a:p>
            <a:pPr marL="320040" lvl="1" indent="0">
              <a:buNone/>
            </a:pPr>
            <a:r>
              <a:rPr lang="en-GB" sz="2000" dirty="0"/>
              <a:t>http://mydomain.com/my</a:t>
            </a:r>
            <a:r>
              <a:rPr lang="en-GB" sz="2000" dirty="0">
                <a:solidFill>
                  <a:srgbClr val="FF0000"/>
                </a:solidFill>
              </a:rPr>
              <a:t>%20</a:t>
            </a:r>
            <a:r>
              <a:rPr lang="en-GB" sz="2000" dirty="0"/>
              <a:t>page/  </a:t>
            </a:r>
          </a:p>
          <a:p>
            <a:r>
              <a:rPr lang="en-GB" dirty="0"/>
              <a:t>Other examples of encoded characters: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3022822"/>
              </p:ext>
            </p:extLst>
          </p:nvPr>
        </p:nvGraphicFramePr>
        <p:xfrm>
          <a:off x="1063797" y="5877272"/>
          <a:ext cx="7315200" cy="5067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096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0960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space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!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"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#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$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&amp;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 '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(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)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*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 +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%21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%24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%25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%26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%27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>
                          <a:effectLst/>
                        </a:rPr>
                        <a:t>%2A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u="none" strike="noStrike" dirty="0">
                          <a:effectLst/>
                        </a:rPr>
                        <a:t>%2B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4132543" y="6474010"/>
            <a:ext cx="45655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For more, see: </a:t>
            </a:r>
            <a:r>
              <a:rPr lang="en-GB" sz="1200" dirty="0">
                <a:hlinkClick r:id="rId2"/>
              </a:rPr>
              <a:t>http://www.w3schools.com/tags/ref_urlencode.asp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246868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6A953-7A74-4D36-8E91-D1FA8E506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1E6C29-79FF-40A3-AC3A-3764B002C2D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2833583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4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5.xml><?xml version="1.0" encoding="utf-8"?>
<Control xmlns="http://schemas.microsoft.com/VisualStudio/2011/storyboarding/control">
  <Id Name="System.Storyboarding.Common.CheckBoxUnchecked" Revision="1" Stencil="System.Storyboarding.Common" StencilVersion="0.1"/>
</Control>
</file>

<file path=customXml/item6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7.xml><?xml version="1.0" encoding="utf-8"?>
<Control xmlns="http://schemas.microsoft.com/VisualStudio/2011/storyboarding/control">
  <Id Name="System.Storyboarding.Common.TextArea" Revision="1" Stencil="System.Storyboarding.Common" StencilVersion="0.1"/>
</Control>
</file>

<file path=customXml/item8.xml><?xml version="1.0" encoding="utf-8"?>
<Control xmlns="http://schemas.microsoft.com/VisualStudio/2011/storyboarding/control">
  <Id Name="System.Storyboarding.Common.RadioButtonSelected" Revision="1" Stencil="System.Storyboarding.Common" StencilVersion="0.1"/>
</Control>
</file>

<file path=customXml/item9.xml><?xml version="1.0" encoding="utf-8"?>
<Control xmlns="http://schemas.microsoft.com/VisualStudio/2011/storyboarding/control">
  <Id Name="System.Storyboarding.Common.DatePicker" Revision="1" Stencil="System.Storyboarding.Common" StencilVersion="0.1"/>
</Control>
</file>

<file path=customXml/item10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11.xml><?xml version="1.0" encoding="utf-8"?>
<Control xmlns="http://schemas.microsoft.com/VisualStudio/2011/storyboarding/control">
  <Id Name="System.Storyboarding.Common.DropdownBox" Revision="1" Stencil="System.Storyboarding.Common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A0ADC7E3-6333-4C91-A91E-545A56436904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4910E59F-945B-4EC7-9864-03E08BC5D319}">
  <ds:schemaRefs>
    <ds:schemaRef ds:uri="http://schemas.microsoft.com/VisualStudio/2011/storyboarding/control"/>
  </ds:schemaRefs>
</ds:datastoreItem>
</file>

<file path=customXml/itemProps5.xml><?xml version="1.0" encoding="utf-8"?>
<ds:datastoreItem xmlns:ds="http://schemas.openxmlformats.org/officeDocument/2006/customXml" ds:itemID="{21BA59A1-634E-4820-A1A8-B1641912FEE9}">
  <ds:schemaRefs>
    <ds:schemaRef ds:uri="http://schemas.microsoft.com/VisualStudio/2011/storyboarding/control"/>
  </ds:schemaRefs>
</ds:datastoreItem>
</file>

<file path=customXml/itemProps6.xml><?xml version="1.0" encoding="utf-8"?>
<ds:datastoreItem xmlns:ds="http://schemas.openxmlformats.org/officeDocument/2006/customXml" ds:itemID="{BC2B22D4-69BE-4490-9476-30FC352542EB}">
  <ds:schemaRefs>
    <ds:schemaRef ds:uri="http://schemas.microsoft.com/VisualStudio/2011/storyboarding/control"/>
  </ds:schemaRefs>
</ds:datastoreItem>
</file>

<file path=customXml/itemProps7.xml><?xml version="1.0" encoding="utf-8"?>
<ds:datastoreItem xmlns:ds="http://schemas.openxmlformats.org/officeDocument/2006/customXml" ds:itemID="{28AD7876-EA5D-497B-8343-CB2784B9AA13}">
  <ds:schemaRefs>
    <ds:schemaRef ds:uri="http://schemas.microsoft.com/VisualStudio/2011/storyboarding/control"/>
  </ds:schemaRefs>
</ds:datastoreItem>
</file>

<file path=customXml/itemProps8.xml><?xml version="1.0" encoding="utf-8"?>
<ds:datastoreItem xmlns:ds="http://schemas.openxmlformats.org/officeDocument/2006/customXml" ds:itemID="{4969C9AE-7AA2-4CD7-AA6A-5826B561BF1C}">
  <ds:schemaRefs>
    <ds:schemaRef ds:uri="http://schemas.microsoft.com/VisualStudio/2011/storyboarding/control"/>
  </ds:schemaRefs>
</ds:datastoreItem>
</file>

<file path=customXml/itemProps9.xml><?xml version="1.0" encoding="utf-8"?>
<ds:datastoreItem xmlns:ds="http://schemas.openxmlformats.org/officeDocument/2006/customXml" ds:itemID="{CC1A9015-F008-4D93-ADC0-5B1E17AD9574}">
  <ds:schemaRefs>
    <ds:schemaRef ds:uri="http://schemas.microsoft.com/VisualStudio/2011/storyboarding/control"/>
  </ds:schemaRefs>
</ds:datastoreItem>
</file>

<file path=customXml/itemProps10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11.xml><?xml version="1.0" encoding="utf-8"?>
<ds:datastoreItem xmlns:ds="http://schemas.openxmlformats.org/officeDocument/2006/customXml" ds:itemID="{3C394F83-0DD3-4449-AB71-193FDDC76969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130</TotalTime>
  <Words>1294</Words>
  <Application>Microsoft Office PowerPoint</Application>
  <PresentationFormat>On-screen Show (4:3)</PresentationFormat>
  <Paragraphs>222</Paragraphs>
  <Slides>20</Slides>
  <Notes>8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  <vt:variant>
        <vt:lpstr>Custom Shows</vt:lpstr>
      </vt:variant>
      <vt:variant>
        <vt:i4>1</vt:i4>
      </vt:variant>
    </vt:vector>
  </HeadingPairs>
  <TitlesOfParts>
    <vt:vector size="28" baseType="lpstr">
      <vt:lpstr>Calibri</vt:lpstr>
      <vt:lpstr>Cambria</vt:lpstr>
      <vt:lpstr>Consolas</vt:lpstr>
      <vt:lpstr>Segoe UI</vt:lpstr>
      <vt:lpstr>Wingdings</vt:lpstr>
      <vt:lpstr>Wingdings 2</vt:lpstr>
      <vt:lpstr>Median</vt:lpstr>
      <vt:lpstr>CSS Forms</vt:lpstr>
      <vt:lpstr>Today’s Lecture</vt:lpstr>
      <vt:lpstr>iFrames</vt:lpstr>
      <vt:lpstr>HTML &lt;iframe&gt; Element</vt:lpstr>
      <vt:lpstr>HTML Forms</vt:lpstr>
      <vt:lpstr>HTML Forms</vt:lpstr>
      <vt:lpstr>Creating a HTML Form</vt:lpstr>
      <vt:lpstr>Form Elements</vt:lpstr>
      <vt:lpstr>The &lt;input /&gt; Element</vt:lpstr>
      <vt:lpstr>What Form Element? Popular Types</vt:lpstr>
      <vt:lpstr>Other HTML Form Elements</vt:lpstr>
      <vt:lpstr>Processing Form Data</vt:lpstr>
      <vt:lpstr>Code</vt:lpstr>
      <vt:lpstr>Special Characters</vt:lpstr>
      <vt:lpstr>HTML Character Entities</vt:lpstr>
      <vt:lpstr>HTML Character Entities</vt:lpstr>
      <vt:lpstr>Common HTML Character Entities</vt:lpstr>
      <vt:lpstr>Uniform Resource Locators (URLs)</vt:lpstr>
      <vt:lpstr>Special Characters in URLs</vt:lpstr>
      <vt:lpstr>PowerPoint Presentation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Abida Perveen</cp:lastModifiedBy>
  <cp:revision>1506</cp:revision>
  <cp:lastPrinted>2014-09-29T16:21:25Z</cp:lastPrinted>
  <dcterms:created xsi:type="dcterms:W3CDTF">2013-09-18T07:00:31Z</dcterms:created>
  <dcterms:modified xsi:type="dcterms:W3CDTF">2023-03-12T16:18:23Z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