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9" d="100"/>
          <a:sy n="99" d="100"/>
        </p:scale>
        <p:origin x="-128" y="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29/01/2024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BMTP6020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76482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EDA68F-5782-7632-5F40-BB464DBA0CE2}"/>
              </a:ext>
            </a:extLst>
          </p:cNvPr>
          <p:cNvSpPr txBox="1"/>
          <p:nvPr/>
        </p:nvSpPr>
        <p:spPr>
          <a:xfrm>
            <a:off x="0" y="3909391"/>
            <a:ext cx="95303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>
                <a:solidFill>
                  <a:schemeClr val="bg1"/>
                </a:solidFill>
              </a:rPr>
              <a:t>INTRODUCTION </a:t>
            </a: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39F6B7-AC25-541B-9026-C29ECCE34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b="1" dirty="0"/>
              <a:t>CRISIS MANAGEMENT – Today’s Session</a:t>
            </a:r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6E5AF-6822-2F75-2DF4-9A3934F9D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MODULE INTRODUCTION</a:t>
            </a:r>
          </a:p>
          <a:p>
            <a:endParaRPr lang="en-GB" sz="2000" dirty="0"/>
          </a:p>
          <a:p>
            <a:r>
              <a:rPr lang="en-GB" sz="2000" dirty="0"/>
              <a:t>RISK MANAGEMENT</a:t>
            </a:r>
          </a:p>
          <a:p>
            <a:r>
              <a:rPr lang="en-GB" sz="2000" dirty="0"/>
              <a:t>CRISIS PLANNING</a:t>
            </a:r>
          </a:p>
          <a:p>
            <a:r>
              <a:rPr lang="en-GB" sz="2000" dirty="0"/>
              <a:t>CRISIS MANAGEMENT</a:t>
            </a:r>
          </a:p>
          <a:p>
            <a:r>
              <a:rPr lang="en-GB" sz="2000" dirty="0"/>
              <a:t>CRISIS COMMUNICATIONS</a:t>
            </a:r>
          </a:p>
          <a:p>
            <a:endParaRPr lang="en-GB" sz="2000" dirty="0"/>
          </a:p>
          <a:p>
            <a:r>
              <a:rPr lang="en-GB" sz="2000" b="1" dirty="0"/>
              <a:t>ASSIGNMENTS</a:t>
            </a:r>
          </a:p>
          <a:p>
            <a:endParaRPr lang="en-GB" sz="20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C1FDF8C-A38D-8D50-AD6A-12E69B9E81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8" r="-1" b="-1"/>
          <a:stretch/>
        </p:blipFill>
        <p:spPr bwMode="auto">
          <a:xfrm>
            <a:off x="5911532" y="2484255"/>
            <a:ext cx="5150277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0" name="Rectangle 1049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257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D26830-51FA-1ADB-C345-80AB55062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What is Risk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3746F2-FD46-0650-6ACC-50ECC6ECA9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416052" indent="-416052" defTabSz="531622">
              <a:spcBef>
                <a:spcPts val="3800"/>
              </a:spcBef>
              <a:defRPr sz="3458"/>
            </a:pPr>
            <a:r>
              <a:rPr lang="en-GB" sz="1400"/>
              <a:t>Planned process for avoiding risks and managing active crises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rPr lang="en-GB" sz="1400"/>
              <a:t>Crises - Danger, Risks, Hazards, Unexpected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rPr lang="en-GB" sz="1400"/>
              <a:t>Prepare for the unexpected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rPr lang="en-GB" sz="1400"/>
              <a:t>Emergency Crisis Plan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rPr lang="en-GB" sz="1400"/>
              <a:t>Long Term, Medium or Short Term Impacts</a:t>
            </a:r>
          </a:p>
          <a:p>
            <a:pPr marL="416052" indent="-416052" defTabSz="531622">
              <a:spcBef>
                <a:spcPts val="3800"/>
              </a:spcBef>
              <a:defRPr sz="3458"/>
            </a:pPr>
            <a:r>
              <a:rPr lang="en-GB" sz="1400"/>
              <a:t>Minimise Negative Impacts</a:t>
            </a:r>
          </a:p>
          <a:p>
            <a:endParaRPr lang="en-GB" sz="1400"/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2BBEAC2F-7229-06EF-C793-F7920490C4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392" r="5771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91387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2E4B42-E0E9-19BF-62E6-CE1ADCCDD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6000" b="1" dirty="0"/>
              <a:t>Risk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A243AD-D81B-4805-5B72-78E58E1315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4000" dirty="0"/>
              <a:t>Operational Risk</a:t>
            </a:r>
          </a:p>
          <a:p>
            <a:r>
              <a:rPr lang="en-GB" sz="4000" dirty="0"/>
              <a:t>Financial Risk</a:t>
            </a:r>
          </a:p>
          <a:p>
            <a:r>
              <a:rPr lang="en-GB" sz="4000" dirty="0"/>
              <a:t>Environmental Risk </a:t>
            </a:r>
          </a:p>
          <a:p>
            <a:r>
              <a:rPr lang="en-GB" sz="4000" dirty="0"/>
              <a:t>Reputational Risk</a:t>
            </a:r>
          </a:p>
          <a:p>
            <a:endParaRPr lang="en-GB" sz="2000" dirty="0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B2595E29-6AB5-B4C9-CA32-AB677CC929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921" r="15534" b="-2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77951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7338F-DC4A-E08D-4E21-D44551DDD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Operational Risk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C8ABA-D3EF-55EF-43DF-634863D6F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687" y="1454564"/>
            <a:ext cx="10515600" cy="4351338"/>
          </a:xfrm>
        </p:spPr>
        <p:txBody>
          <a:bodyPr>
            <a:normAutofit fontScale="62500" lnSpcReduction="20000"/>
          </a:bodyPr>
          <a:lstStyle/>
          <a:p>
            <a:pPr marL="292607" indent="-292607" defTabSz="373887">
              <a:spcBef>
                <a:spcPts val="2600"/>
              </a:spcBef>
              <a:defRPr sz="2432"/>
            </a:pPr>
            <a:r>
              <a:rPr lang="en-GB" dirty="0"/>
              <a:t>Internal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rPr lang="en-GB" dirty="0"/>
              <a:t>External 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rPr lang="en-GB" dirty="0"/>
              <a:t>People – Crowd Control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rPr lang="en-GB" dirty="0"/>
              <a:t>Processes &amp; Procedures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rPr lang="en-GB" dirty="0"/>
              <a:t>Technology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rPr lang="en-GB" dirty="0"/>
              <a:t>Risk Framework - Short Term / Long term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rPr lang="en-GB" dirty="0"/>
              <a:t>Risk Audit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rPr lang="en-GB" dirty="0"/>
              <a:t>Risk Assessment</a:t>
            </a:r>
          </a:p>
          <a:p>
            <a:pPr marL="292607" indent="-292607" defTabSz="373887">
              <a:spcBef>
                <a:spcPts val="2600"/>
              </a:spcBef>
              <a:defRPr sz="2432"/>
            </a:pPr>
            <a:r>
              <a:rPr lang="en-GB" dirty="0"/>
              <a:t>Covid-19 Pandemic</a:t>
            </a:r>
          </a:p>
          <a:p>
            <a:endParaRPr lang="en-GB" dirty="0"/>
          </a:p>
        </p:txBody>
      </p:sp>
      <p:pic>
        <p:nvPicPr>
          <p:cNvPr id="2050" name="Picture 2" descr="73,700+ Crisis Management Stock Photos, Pictures &amp; Royalty ...">
            <a:extLst>
              <a:ext uri="{FF2B5EF4-FFF2-40B4-BE49-F238E27FC236}">
                <a16:creationId xmlns:a16="http://schemas.microsoft.com/office/drawing/2014/main" id="{802A88D2-5A49-865B-CD27-A1743744E2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7143" y="1774400"/>
            <a:ext cx="5295502" cy="2913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0755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5E02D-947F-6AAE-2B72-338C3145D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835" y="172969"/>
            <a:ext cx="10515600" cy="1325563"/>
          </a:xfrm>
        </p:spPr>
        <p:txBody>
          <a:bodyPr/>
          <a:lstStyle/>
          <a:p>
            <a:r>
              <a:rPr lang="en-GB" b="1" dirty="0"/>
              <a:t>RISK CATEGORISATION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AC8DD-0F17-0C67-22BF-BA030FCDF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565" y="1447939"/>
            <a:ext cx="10515600" cy="4351338"/>
          </a:xfrm>
        </p:spPr>
        <p:txBody>
          <a:bodyPr>
            <a:normAutofit fontScale="62500" lnSpcReduction="20000"/>
          </a:bodyPr>
          <a:lstStyle/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dirty="0"/>
              <a:t>Framework of Responsibility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dirty="0"/>
              <a:t>Risk of doing Business 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dirty="0"/>
              <a:t>Moral &amp; Ethical Risks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dirty="0"/>
              <a:t>Experiences / Records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dirty="0"/>
              <a:t>Internal 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dirty="0"/>
              <a:t>External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dirty="0"/>
              <a:t>Employee or Guests OR Crowd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dirty="0"/>
              <a:t>Impacts</a:t>
            </a:r>
          </a:p>
          <a:p>
            <a:endParaRPr lang="en-GB" dirty="0"/>
          </a:p>
        </p:txBody>
      </p:sp>
      <p:pic>
        <p:nvPicPr>
          <p:cNvPr id="3074" name="Picture 2" descr="Crisis management Stock Photos, Royalty Free Crisis ...">
            <a:extLst>
              <a:ext uri="{FF2B5EF4-FFF2-40B4-BE49-F238E27FC236}">
                <a16:creationId xmlns:a16="http://schemas.microsoft.com/office/drawing/2014/main" id="{ECDE526A-1803-83AA-5FCD-2219018594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527" y="1954233"/>
            <a:ext cx="4927346" cy="2701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504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695EC-4A73-67F1-E518-75D03E7BF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6330" y="-72197"/>
            <a:ext cx="8577470" cy="1325563"/>
          </a:xfrm>
        </p:spPr>
        <p:txBody>
          <a:bodyPr/>
          <a:lstStyle/>
          <a:p>
            <a:r>
              <a:rPr lang="en-GB" dirty="0"/>
              <a:t>                         </a:t>
            </a:r>
            <a:r>
              <a:rPr lang="en-GB" b="1" dirty="0"/>
              <a:t>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3B278-D9BD-8F92-9273-5099A6A5A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164" y="590584"/>
            <a:ext cx="11241156" cy="4303506"/>
          </a:xfrm>
        </p:spPr>
        <p:txBody>
          <a:bodyPr>
            <a:noAutofit/>
          </a:bodyPr>
          <a:lstStyle/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sz="1800" dirty="0"/>
              <a:t>Business / Operational Interruption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sz="1800" dirty="0"/>
              <a:t>Employee Issues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sz="1800" dirty="0"/>
              <a:t>Event / Operational Issues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sz="1800" dirty="0"/>
              <a:t>Health &amp; Safety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sz="1800" dirty="0"/>
              <a:t>IT Failures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sz="1800" dirty="0"/>
              <a:t>Fraud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sz="1800" dirty="0"/>
              <a:t>Litigation</a:t>
            </a:r>
          </a:p>
          <a:p>
            <a:pPr marL="333756" indent="-333756" defTabSz="426466">
              <a:spcBef>
                <a:spcPts val="3000"/>
              </a:spcBef>
              <a:defRPr sz="2774"/>
            </a:pPr>
            <a:r>
              <a:rPr lang="en-GB" sz="1800" dirty="0"/>
              <a:t>Stakeholder Issues / Loss of Suppliers</a:t>
            </a:r>
          </a:p>
          <a:p>
            <a:endParaRPr lang="en-GB" sz="1200" dirty="0"/>
          </a:p>
          <a:p>
            <a:r>
              <a:rPr lang="en-GB" sz="1200" dirty="0"/>
              <a:t>Terrorism</a:t>
            </a:r>
          </a:p>
        </p:txBody>
      </p:sp>
      <p:pic>
        <p:nvPicPr>
          <p:cNvPr id="4098" name="Picture 2" descr="11,600+ Risk Management Stock Photos, Pictures &amp; Royalty ...">
            <a:extLst>
              <a:ext uri="{FF2B5EF4-FFF2-40B4-BE49-F238E27FC236}">
                <a16:creationId xmlns:a16="http://schemas.microsoft.com/office/drawing/2014/main" id="{02D163BD-C72A-CF63-BB5D-CF6575ED51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4611" y="1544023"/>
            <a:ext cx="5181890" cy="2995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7628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E809C-427B-C8C3-159F-C9E24B3CB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417" y="462203"/>
            <a:ext cx="10515600" cy="1325563"/>
          </a:xfrm>
        </p:spPr>
        <p:txBody>
          <a:bodyPr/>
          <a:lstStyle/>
          <a:p>
            <a:r>
              <a:rPr lang="en-GB" b="1" dirty="0"/>
              <a:t>EXTERNAL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9561AC-94B5-C6BB-4D3D-D4372E00DD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81677"/>
            <a:ext cx="10515600" cy="4351338"/>
          </a:xfrm>
        </p:spPr>
        <p:txBody>
          <a:bodyPr>
            <a:normAutofit fontScale="62500" lnSpcReduction="20000"/>
          </a:bodyPr>
          <a:lstStyle/>
          <a:p>
            <a:pPr marL="388620" indent="-388620" defTabSz="496570">
              <a:spcBef>
                <a:spcPts val="3500"/>
              </a:spcBef>
              <a:defRPr sz="3230"/>
            </a:pPr>
            <a:r>
              <a:rPr lang="en-GB" dirty="0"/>
              <a:t>Natural Disasters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rPr lang="en-GB" dirty="0"/>
              <a:t>Political Issues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rPr lang="en-GB" dirty="0"/>
              <a:t>Terrorism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rPr lang="en-GB" dirty="0"/>
              <a:t>Health Related Issues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rPr lang="en-GB" dirty="0"/>
              <a:t>Economic Crisis</a:t>
            </a:r>
          </a:p>
          <a:p>
            <a:pPr marL="388620" indent="-388620" defTabSz="496570">
              <a:spcBef>
                <a:spcPts val="3500"/>
              </a:spcBef>
              <a:defRPr sz="3230"/>
            </a:pPr>
            <a:endParaRPr lang="en-GB" dirty="0"/>
          </a:p>
          <a:p>
            <a:pPr marL="388620" indent="-388620" defTabSz="496570">
              <a:spcBef>
                <a:spcPts val="3500"/>
              </a:spcBef>
              <a:defRPr sz="3230"/>
            </a:pPr>
            <a:r>
              <a:rPr lang="en-GB" dirty="0"/>
              <a:t>Covid -19 Pandemic</a:t>
            </a:r>
          </a:p>
          <a:p>
            <a:endParaRPr lang="en-GB" dirty="0"/>
          </a:p>
        </p:txBody>
      </p:sp>
      <p:pic>
        <p:nvPicPr>
          <p:cNvPr id="5122" name="Picture 2" descr="84,061 Risk Management Stock Photos - Free &amp; Royalty-Free ...">
            <a:extLst>
              <a:ext uri="{FF2B5EF4-FFF2-40B4-BE49-F238E27FC236}">
                <a16:creationId xmlns:a16="http://schemas.microsoft.com/office/drawing/2014/main" id="{3E8E13CF-6F67-1448-D13C-0B453F8611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9417" y="2065207"/>
            <a:ext cx="5383796" cy="298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4962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A52BB-A239-9B6D-F688-5DA8B0160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OPERATIONAL RISK MANAGEMENT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4D6E17-2A83-37D7-A603-4EE881634E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Risks </a:t>
            </a:r>
          </a:p>
          <a:p>
            <a:r>
              <a:rPr lang="en-GB" dirty="0"/>
              <a:t>Assess Risks</a:t>
            </a:r>
          </a:p>
          <a:p>
            <a:r>
              <a:rPr lang="en-GB" dirty="0"/>
              <a:t>Decision Making</a:t>
            </a:r>
          </a:p>
          <a:p>
            <a:r>
              <a:rPr lang="en-GB" dirty="0"/>
              <a:t>Implement Controls</a:t>
            </a:r>
          </a:p>
          <a:p>
            <a:r>
              <a:rPr lang="en-GB" dirty="0"/>
              <a:t>Manage Risk</a:t>
            </a:r>
          </a:p>
          <a:p>
            <a:r>
              <a:rPr lang="en-GB" dirty="0"/>
              <a:t>Monitor and Review</a:t>
            </a:r>
          </a:p>
          <a:p>
            <a:endParaRPr lang="en-GB" dirty="0"/>
          </a:p>
        </p:txBody>
      </p:sp>
      <p:pic>
        <p:nvPicPr>
          <p:cNvPr id="6148" name="Picture 4" descr="Main elements of risk management and the role of the risk ...">
            <a:extLst>
              <a:ext uri="{FF2B5EF4-FFF2-40B4-BE49-F238E27FC236}">
                <a16:creationId xmlns:a16="http://schemas.microsoft.com/office/drawing/2014/main" id="{E833B14E-73A1-7A25-DC0F-88E762F2FB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167" y="1825625"/>
            <a:ext cx="4898140" cy="2958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32521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3E687-A1DD-6354-9D16-A4C9EB12AB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RISK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8E3FB-1BFC-0808-1A98-9B57400B7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708" y="2833352"/>
            <a:ext cx="10843591" cy="3736796"/>
          </a:xfrm>
        </p:spPr>
        <p:txBody>
          <a:bodyPr/>
          <a:lstStyle/>
          <a:p>
            <a:r>
              <a:rPr lang="en-GB" dirty="0"/>
              <a:t>Risk Assessment - Hazards</a:t>
            </a:r>
          </a:p>
          <a:p>
            <a:r>
              <a:rPr lang="en-GB" dirty="0"/>
              <a:t>Implementation</a:t>
            </a:r>
          </a:p>
          <a:p>
            <a:r>
              <a:rPr lang="en-GB" dirty="0"/>
              <a:t>Controls</a:t>
            </a:r>
          </a:p>
          <a:p>
            <a:r>
              <a:rPr lang="en-GB" dirty="0"/>
              <a:t>Acceptance of Risk, Mitigation or Avoidance of Risk</a:t>
            </a:r>
          </a:p>
          <a:p>
            <a:endParaRPr lang="en-GB" dirty="0"/>
          </a:p>
        </p:txBody>
      </p:sp>
      <p:pic>
        <p:nvPicPr>
          <p:cNvPr id="7170" name="Picture 2" descr="11,600+ Risk Management Stock Photos, Pictures &amp; Royalty ...">
            <a:extLst>
              <a:ext uri="{FF2B5EF4-FFF2-40B4-BE49-F238E27FC236}">
                <a16:creationId xmlns:a16="http://schemas.microsoft.com/office/drawing/2014/main" id="{928165B9-2266-1171-6059-2CFCDAD02B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5342" y="426479"/>
            <a:ext cx="6766630" cy="373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6316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D2F8B-0D9D-0489-0DD8-6A3C972D1F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Types of Risk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F860F-A2B1-771F-5269-9C97F540F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Inherent Risk - Risk before controls put in place</a:t>
            </a:r>
          </a:p>
          <a:p>
            <a:endParaRPr lang="en-GB" dirty="0"/>
          </a:p>
          <a:p>
            <a:r>
              <a:rPr lang="en-GB" dirty="0"/>
              <a:t>Residual Risk - Risk after controls in place</a:t>
            </a:r>
          </a:p>
          <a:p>
            <a:endParaRPr lang="en-GB" dirty="0"/>
          </a:p>
          <a:p>
            <a:r>
              <a:rPr lang="en-GB" dirty="0"/>
              <a:t>Risk Scoring Factors - If all controls in place Residual Risk could be zero BUT likely to always be some uncontrollable risks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675D3D-4E7C-4183-E8AA-EE9AF954D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0426" y="1017743"/>
            <a:ext cx="3577695" cy="2060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960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10BE2-0B6B-68F6-C731-0EE911EE7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4486" y="365125"/>
            <a:ext cx="6099313" cy="1325563"/>
          </a:xfrm>
        </p:spPr>
        <p:txBody>
          <a:bodyPr/>
          <a:lstStyle/>
          <a:p>
            <a:r>
              <a:rPr lang="en-GB" b="1" dirty="0"/>
              <a:t>Crisis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C032F-C749-B999-E52F-EB757DF62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4442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RISK MANAGEMENT</a:t>
            </a:r>
          </a:p>
          <a:p>
            <a:endParaRPr lang="en-GB" dirty="0"/>
          </a:p>
          <a:p>
            <a:r>
              <a:rPr lang="en-GB" dirty="0"/>
              <a:t>CRISIS PLANNING</a:t>
            </a:r>
          </a:p>
          <a:p>
            <a:endParaRPr lang="en-GB" dirty="0"/>
          </a:p>
          <a:p>
            <a:r>
              <a:rPr lang="en-GB" dirty="0"/>
              <a:t>CRISIS MANAGEMENT</a:t>
            </a:r>
          </a:p>
          <a:p>
            <a:endParaRPr lang="en-GB" dirty="0"/>
          </a:p>
          <a:p>
            <a:r>
              <a:rPr lang="en-GB" dirty="0"/>
              <a:t>CRISIS COMMUNICATION</a:t>
            </a:r>
          </a:p>
          <a:p>
            <a:endParaRPr lang="en-GB" dirty="0"/>
          </a:p>
          <a:p>
            <a:r>
              <a:rPr lang="en-GB" dirty="0"/>
              <a:t>CRISIS REVIEW</a:t>
            </a:r>
          </a:p>
        </p:txBody>
      </p:sp>
      <p:pic>
        <p:nvPicPr>
          <p:cNvPr id="8194" name="Picture 2" descr="Main elements of risk management and the role of the risk ...">
            <a:extLst>
              <a:ext uri="{FF2B5EF4-FFF2-40B4-BE49-F238E27FC236}">
                <a16:creationId xmlns:a16="http://schemas.microsoft.com/office/drawing/2014/main" id="{43A3A299-0271-FFFB-50E0-3EBEEFB858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857" y="1869675"/>
            <a:ext cx="5656690" cy="3417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3671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251</Words>
  <Application>Microsoft Office PowerPoint</Application>
  <PresentationFormat>Widescreen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CRISIS MANAGEMENT – Today’s Session</vt:lpstr>
      <vt:lpstr>What is Risk Management</vt:lpstr>
      <vt:lpstr>Risk Frameworks</vt:lpstr>
      <vt:lpstr>Operational Risk</vt:lpstr>
      <vt:lpstr>RISK CATEGORISATION</vt:lpstr>
      <vt:lpstr>                         RISK FACTORS</vt:lpstr>
      <vt:lpstr>EXTERNAL RISK FACTORS</vt:lpstr>
      <vt:lpstr>OPERATIONAL RISK MANAGEMENT </vt:lpstr>
      <vt:lpstr>RISK CYCLE</vt:lpstr>
      <vt:lpstr>Types of Risk</vt:lpstr>
      <vt:lpstr>Crisis 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5</cp:revision>
  <dcterms:created xsi:type="dcterms:W3CDTF">2023-09-15T09:31:09Z</dcterms:created>
  <dcterms:modified xsi:type="dcterms:W3CDTF">2024-01-29T19:51:45Z</dcterms:modified>
</cp:coreProperties>
</file>