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08" r:id="rId4"/>
  </p:sldMasterIdLst>
  <p:notesMasterIdLst>
    <p:notesMasterId r:id="rId34"/>
  </p:notesMasterIdLst>
  <p:sldIdLst>
    <p:sldId id="256" r:id="rId5"/>
    <p:sldId id="284" r:id="rId6"/>
    <p:sldId id="283" r:id="rId7"/>
    <p:sldId id="287" r:id="rId8"/>
    <p:sldId id="282" r:id="rId9"/>
    <p:sldId id="258" r:id="rId10"/>
    <p:sldId id="259" r:id="rId11"/>
    <p:sldId id="261" r:id="rId12"/>
    <p:sldId id="260" r:id="rId13"/>
    <p:sldId id="295" r:id="rId14"/>
    <p:sldId id="296" r:id="rId15"/>
    <p:sldId id="262" r:id="rId16"/>
    <p:sldId id="264" r:id="rId17"/>
    <p:sldId id="288" r:id="rId18"/>
    <p:sldId id="268" r:id="rId19"/>
    <p:sldId id="289" r:id="rId20"/>
    <p:sldId id="269" r:id="rId21"/>
    <p:sldId id="275" r:id="rId22"/>
    <p:sldId id="276" r:id="rId23"/>
    <p:sldId id="277" r:id="rId24"/>
    <p:sldId id="278" r:id="rId25"/>
    <p:sldId id="279" r:id="rId26"/>
    <p:sldId id="280" r:id="rId27"/>
    <p:sldId id="265" r:id="rId28"/>
    <p:sldId id="266" r:id="rId29"/>
    <p:sldId id="267" r:id="rId30"/>
    <p:sldId id="271" r:id="rId31"/>
    <p:sldId id="272" r:id="rId32"/>
    <p:sldId id="297" r:id="rId33"/>
  </p:sldIdLst>
  <p:sldSz cx="12192000" cy="6858000"/>
  <p:notesSz cx="6858000" cy="9144000"/>
  <p:embeddedFontLst>
    <p:embeddedFont>
      <p:font typeface="Calibri" panose="020F0502020204030204" pitchFamily="34" charset="0"/>
      <p:regular r:id="rId35"/>
      <p:bold r:id="rId36"/>
      <p:italic r:id="rId37"/>
      <p:boldItalic r:id="rId38"/>
    </p:embeddedFont>
    <p:embeddedFont>
      <p:font typeface="Calibri Light" panose="020F0302020204030204" pitchFamily="34" charset="0"/>
      <p:regular r:id="rId39"/>
      <p:italic r:id="rId4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8AEFA8-C99C-45F0-B07A-1EBB55D2159B}" v="4" dt="2022-01-19T11:42:38.8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2344" autoAdjust="0"/>
  </p:normalViewPr>
  <p:slideViewPr>
    <p:cSldViewPr snapToGrid="0">
      <p:cViewPr varScale="1">
        <p:scale>
          <a:sx n="105" d="100"/>
          <a:sy n="105" d="100"/>
        </p:scale>
        <p:origin x="834"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5.fntdata"/><Relationship Id="rId21" Type="http://schemas.openxmlformats.org/officeDocument/2006/relationships/slide" Target="slides/slide17.xml"/><Relationship Id="rId34" Type="http://schemas.openxmlformats.org/officeDocument/2006/relationships/notesMaster" Target="notesMasters/notesMaster1.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font" Target="fonts/font3.fntdata"/><Relationship Id="rId40" Type="http://schemas.openxmlformats.org/officeDocument/2006/relationships/font" Target="fonts/font6.fntdata"/><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2.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font" Target="fonts/font1.fntdata"/><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font" Target="fonts/font4.fntdata"/><Relationship Id="rId20" Type="http://schemas.openxmlformats.org/officeDocument/2006/relationships/slide" Target="slides/slide16.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697E68-761A-407E-98B2-AE4DFA37159A}" type="doc">
      <dgm:prSet loTypeId="urn:microsoft.com/office/officeart/2005/8/layout/equation2" loCatId="relationship" qsTypeId="urn:microsoft.com/office/officeart/2005/8/quickstyle/simple1" qsCatId="simple" csTypeId="urn:microsoft.com/office/officeart/2005/8/colors/accent1_2" csCatId="accent1" phldr="1"/>
      <dgm:spPr/>
    </dgm:pt>
    <dgm:pt modelId="{0E45DDC6-832C-46C7-B125-AF92335B8C60}">
      <dgm:prSet phldrT="[Text]"/>
      <dgm:spPr>
        <a:solidFill>
          <a:schemeClr val="bg2">
            <a:lumMod val="50000"/>
          </a:schemeClr>
        </a:solidFill>
      </dgm:spPr>
      <dgm:t>
        <a:bodyPr/>
        <a:lstStyle/>
        <a:p>
          <a:r>
            <a:rPr lang="en-GB" dirty="0"/>
            <a:t>In-text citations</a:t>
          </a:r>
        </a:p>
      </dgm:t>
    </dgm:pt>
    <dgm:pt modelId="{D3865343-9336-4B3D-8618-DEC1AC23B05E}" type="parTrans" cxnId="{3F34EFE1-3104-478C-B11F-14FA20D7C9E1}">
      <dgm:prSet/>
      <dgm:spPr/>
      <dgm:t>
        <a:bodyPr/>
        <a:lstStyle/>
        <a:p>
          <a:endParaRPr lang="en-GB"/>
        </a:p>
      </dgm:t>
    </dgm:pt>
    <dgm:pt modelId="{7CA8FFFD-1AAE-4950-AF05-F185036AE94D}" type="sibTrans" cxnId="{3F34EFE1-3104-478C-B11F-14FA20D7C9E1}">
      <dgm:prSet/>
      <dgm:spPr>
        <a:solidFill>
          <a:schemeClr val="tx2"/>
        </a:solidFill>
      </dgm:spPr>
      <dgm:t>
        <a:bodyPr/>
        <a:lstStyle/>
        <a:p>
          <a:endParaRPr lang="en-GB" b="1" cap="none" spc="0">
            <a:ln w="22225">
              <a:solidFill>
                <a:schemeClr val="accent2"/>
              </a:solidFill>
              <a:prstDash val="solid"/>
            </a:ln>
            <a:solidFill>
              <a:schemeClr val="accent2">
                <a:lumMod val="40000"/>
                <a:lumOff val="60000"/>
              </a:schemeClr>
            </a:solidFill>
            <a:effectLst/>
          </a:endParaRPr>
        </a:p>
      </dgm:t>
    </dgm:pt>
    <dgm:pt modelId="{21286451-A538-474B-9ABD-76A97A8383A0}">
      <dgm:prSet phldrT="[Text]"/>
      <dgm:spPr>
        <a:solidFill>
          <a:schemeClr val="accent1">
            <a:lumMod val="75000"/>
          </a:schemeClr>
        </a:solidFill>
      </dgm:spPr>
      <dgm:t>
        <a:bodyPr/>
        <a:lstStyle/>
        <a:p>
          <a:r>
            <a:rPr lang="en-GB" dirty="0"/>
            <a:t>A reference list</a:t>
          </a:r>
        </a:p>
      </dgm:t>
    </dgm:pt>
    <dgm:pt modelId="{C4062519-78BC-4737-A9C7-BF01FCDB0211}" type="parTrans" cxnId="{3CD8CC89-9421-41A2-B69F-A69B2E75947F}">
      <dgm:prSet/>
      <dgm:spPr/>
      <dgm:t>
        <a:bodyPr/>
        <a:lstStyle/>
        <a:p>
          <a:endParaRPr lang="en-GB"/>
        </a:p>
      </dgm:t>
    </dgm:pt>
    <dgm:pt modelId="{809C5438-930E-4E01-B818-FB40411D7012}" type="sibTrans" cxnId="{3CD8CC89-9421-41A2-B69F-A69B2E75947F}">
      <dgm:prSet/>
      <dgm:spPr>
        <a:solidFill>
          <a:srgbClr val="C00000"/>
        </a:solidFill>
      </dgm:spPr>
      <dgm:t>
        <a:bodyPr/>
        <a:lstStyle/>
        <a:p>
          <a:endParaRPr lang="en-GB"/>
        </a:p>
      </dgm:t>
    </dgm:pt>
    <dgm:pt modelId="{3003FF54-E6FF-4074-859E-420210A70714}">
      <dgm:prSet phldrT="[Text]"/>
      <dgm:spPr/>
      <dgm:t>
        <a:bodyPr/>
        <a:lstStyle/>
        <a:p>
          <a:r>
            <a:rPr lang="en-GB" dirty="0"/>
            <a:t>Harvard referencing</a:t>
          </a:r>
        </a:p>
      </dgm:t>
    </dgm:pt>
    <dgm:pt modelId="{583F44D3-6442-4840-ADE8-E390B774A2BF}" type="parTrans" cxnId="{4D02E6BB-7BC7-48BC-8C4B-645C7256C2F1}">
      <dgm:prSet/>
      <dgm:spPr/>
      <dgm:t>
        <a:bodyPr/>
        <a:lstStyle/>
        <a:p>
          <a:endParaRPr lang="en-GB"/>
        </a:p>
      </dgm:t>
    </dgm:pt>
    <dgm:pt modelId="{8C0AD2BE-1085-46D7-9D3B-7F258B75DB23}" type="sibTrans" cxnId="{4D02E6BB-7BC7-48BC-8C4B-645C7256C2F1}">
      <dgm:prSet/>
      <dgm:spPr/>
      <dgm:t>
        <a:bodyPr/>
        <a:lstStyle/>
        <a:p>
          <a:endParaRPr lang="en-GB"/>
        </a:p>
      </dgm:t>
    </dgm:pt>
    <dgm:pt modelId="{3FF2F2C4-F98B-435C-8F93-43E77E64FBB9}" type="pres">
      <dgm:prSet presAssocID="{DE697E68-761A-407E-98B2-AE4DFA37159A}" presName="Name0" presStyleCnt="0">
        <dgm:presLayoutVars>
          <dgm:dir/>
          <dgm:resizeHandles val="exact"/>
        </dgm:presLayoutVars>
      </dgm:prSet>
      <dgm:spPr/>
    </dgm:pt>
    <dgm:pt modelId="{AC793A32-CED3-40BA-91B4-53D9BD362AA6}" type="pres">
      <dgm:prSet presAssocID="{DE697E68-761A-407E-98B2-AE4DFA37159A}" presName="vNodes" presStyleCnt="0"/>
      <dgm:spPr/>
    </dgm:pt>
    <dgm:pt modelId="{2A730E36-382B-4FFD-ABBD-8711E5FE7FD6}" type="pres">
      <dgm:prSet presAssocID="{0E45DDC6-832C-46C7-B125-AF92335B8C60}" presName="node" presStyleLbl="node1" presStyleIdx="0" presStyleCnt="3">
        <dgm:presLayoutVars>
          <dgm:bulletEnabled val="1"/>
        </dgm:presLayoutVars>
      </dgm:prSet>
      <dgm:spPr/>
    </dgm:pt>
    <dgm:pt modelId="{402C9E9F-E335-4EB9-93BA-FEFA1E3516E6}" type="pres">
      <dgm:prSet presAssocID="{7CA8FFFD-1AAE-4950-AF05-F185036AE94D}" presName="spacerT" presStyleCnt="0"/>
      <dgm:spPr/>
    </dgm:pt>
    <dgm:pt modelId="{28C76269-6493-4A90-8FBC-6A18A2BA406E}" type="pres">
      <dgm:prSet presAssocID="{7CA8FFFD-1AAE-4950-AF05-F185036AE94D}" presName="sibTrans" presStyleLbl="sibTrans2D1" presStyleIdx="0" presStyleCnt="2"/>
      <dgm:spPr/>
    </dgm:pt>
    <dgm:pt modelId="{6135915E-043F-4581-9834-57285B797FA2}" type="pres">
      <dgm:prSet presAssocID="{7CA8FFFD-1AAE-4950-AF05-F185036AE94D}" presName="spacerB" presStyleCnt="0"/>
      <dgm:spPr/>
    </dgm:pt>
    <dgm:pt modelId="{C8ECECF5-1E0A-49C6-BD29-9EB1313CDCAF}" type="pres">
      <dgm:prSet presAssocID="{21286451-A538-474B-9ABD-76A97A8383A0}" presName="node" presStyleLbl="node1" presStyleIdx="1" presStyleCnt="3">
        <dgm:presLayoutVars>
          <dgm:bulletEnabled val="1"/>
        </dgm:presLayoutVars>
      </dgm:prSet>
      <dgm:spPr/>
    </dgm:pt>
    <dgm:pt modelId="{AB2CB6BD-3D2D-4685-BDE1-211F1FED802B}" type="pres">
      <dgm:prSet presAssocID="{DE697E68-761A-407E-98B2-AE4DFA37159A}" presName="sibTransLast" presStyleLbl="sibTrans2D1" presStyleIdx="1" presStyleCnt="2"/>
      <dgm:spPr/>
    </dgm:pt>
    <dgm:pt modelId="{4EBBB740-E0EB-4DD9-BB8C-F4DCC7BADF7A}" type="pres">
      <dgm:prSet presAssocID="{DE697E68-761A-407E-98B2-AE4DFA37159A}" presName="connectorText" presStyleLbl="sibTrans2D1" presStyleIdx="1" presStyleCnt="2"/>
      <dgm:spPr/>
    </dgm:pt>
    <dgm:pt modelId="{571FBE7F-DD20-454D-BF01-ED98F99B5F72}" type="pres">
      <dgm:prSet presAssocID="{DE697E68-761A-407E-98B2-AE4DFA37159A}" presName="lastNode" presStyleLbl="node1" presStyleIdx="2" presStyleCnt="3">
        <dgm:presLayoutVars>
          <dgm:bulletEnabled val="1"/>
        </dgm:presLayoutVars>
      </dgm:prSet>
      <dgm:spPr/>
    </dgm:pt>
  </dgm:ptLst>
  <dgm:cxnLst>
    <dgm:cxn modelId="{9EA5D808-0082-4062-A902-1644A85B346F}" type="presOf" srcId="{809C5438-930E-4E01-B818-FB40411D7012}" destId="{AB2CB6BD-3D2D-4685-BDE1-211F1FED802B}" srcOrd="0" destOrd="0" presId="urn:microsoft.com/office/officeart/2005/8/layout/equation2"/>
    <dgm:cxn modelId="{75A03B20-1ED4-468D-89C3-4B4DBCA1FB20}" type="presOf" srcId="{809C5438-930E-4E01-B818-FB40411D7012}" destId="{4EBBB740-E0EB-4DD9-BB8C-F4DCC7BADF7A}" srcOrd="1" destOrd="0" presId="urn:microsoft.com/office/officeart/2005/8/layout/equation2"/>
    <dgm:cxn modelId="{74853169-9883-4316-8FF2-8951F0649056}" type="presOf" srcId="{3003FF54-E6FF-4074-859E-420210A70714}" destId="{571FBE7F-DD20-454D-BF01-ED98F99B5F72}" srcOrd="0" destOrd="0" presId="urn:microsoft.com/office/officeart/2005/8/layout/equation2"/>
    <dgm:cxn modelId="{4F1E7769-B584-4CA0-BB25-337C79548D6B}" type="presOf" srcId="{21286451-A538-474B-9ABD-76A97A8383A0}" destId="{C8ECECF5-1E0A-49C6-BD29-9EB1313CDCAF}" srcOrd="0" destOrd="0" presId="urn:microsoft.com/office/officeart/2005/8/layout/equation2"/>
    <dgm:cxn modelId="{3CD8CC89-9421-41A2-B69F-A69B2E75947F}" srcId="{DE697E68-761A-407E-98B2-AE4DFA37159A}" destId="{21286451-A538-474B-9ABD-76A97A8383A0}" srcOrd="1" destOrd="0" parTransId="{C4062519-78BC-4737-A9C7-BF01FCDB0211}" sibTransId="{809C5438-930E-4E01-B818-FB40411D7012}"/>
    <dgm:cxn modelId="{4D02E6BB-7BC7-48BC-8C4B-645C7256C2F1}" srcId="{DE697E68-761A-407E-98B2-AE4DFA37159A}" destId="{3003FF54-E6FF-4074-859E-420210A70714}" srcOrd="2" destOrd="0" parTransId="{583F44D3-6442-4840-ADE8-E390B774A2BF}" sibTransId="{8C0AD2BE-1085-46D7-9D3B-7F258B75DB23}"/>
    <dgm:cxn modelId="{3F34EFE1-3104-478C-B11F-14FA20D7C9E1}" srcId="{DE697E68-761A-407E-98B2-AE4DFA37159A}" destId="{0E45DDC6-832C-46C7-B125-AF92335B8C60}" srcOrd="0" destOrd="0" parTransId="{D3865343-9336-4B3D-8618-DEC1AC23B05E}" sibTransId="{7CA8FFFD-1AAE-4950-AF05-F185036AE94D}"/>
    <dgm:cxn modelId="{75E980E6-340B-451E-8576-CFE865EB5F21}" type="presOf" srcId="{0E45DDC6-832C-46C7-B125-AF92335B8C60}" destId="{2A730E36-382B-4FFD-ABBD-8711E5FE7FD6}" srcOrd="0" destOrd="0" presId="urn:microsoft.com/office/officeart/2005/8/layout/equation2"/>
    <dgm:cxn modelId="{E1A3D9E8-B77D-48DD-9B9F-3CB5FBD293ED}" type="presOf" srcId="{7CA8FFFD-1AAE-4950-AF05-F185036AE94D}" destId="{28C76269-6493-4A90-8FBC-6A18A2BA406E}" srcOrd="0" destOrd="0" presId="urn:microsoft.com/office/officeart/2005/8/layout/equation2"/>
    <dgm:cxn modelId="{C3A833FC-7F0D-4408-8763-833A89D65251}" type="presOf" srcId="{DE697E68-761A-407E-98B2-AE4DFA37159A}" destId="{3FF2F2C4-F98B-435C-8F93-43E77E64FBB9}" srcOrd="0" destOrd="0" presId="urn:microsoft.com/office/officeart/2005/8/layout/equation2"/>
    <dgm:cxn modelId="{091DD914-7071-42F8-B582-6D3226982B03}" type="presParOf" srcId="{3FF2F2C4-F98B-435C-8F93-43E77E64FBB9}" destId="{AC793A32-CED3-40BA-91B4-53D9BD362AA6}" srcOrd="0" destOrd="0" presId="urn:microsoft.com/office/officeart/2005/8/layout/equation2"/>
    <dgm:cxn modelId="{2C7BA639-D29D-474B-8D03-7E3E3DB3E029}" type="presParOf" srcId="{AC793A32-CED3-40BA-91B4-53D9BD362AA6}" destId="{2A730E36-382B-4FFD-ABBD-8711E5FE7FD6}" srcOrd="0" destOrd="0" presId="urn:microsoft.com/office/officeart/2005/8/layout/equation2"/>
    <dgm:cxn modelId="{5337889D-E6EA-43BC-9373-0FFBB23309EA}" type="presParOf" srcId="{AC793A32-CED3-40BA-91B4-53D9BD362AA6}" destId="{402C9E9F-E335-4EB9-93BA-FEFA1E3516E6}" srcOrd="1" destOrd="0" presId="urn:microsoft.com/office/officeart/2005/8/layout/equation2"/>
    <dgm:cxn modelId="{C1E81D11-5DCA-4026-BA4D-5C118360F1EE}" type="presParOf" srcId="{AC793A32-CED3-40BA-91B4-53D9BD362AA6}" destId="{28C76269-6493-4A90-8FBC-6A18A2BA406E}" srcOrd="2" destOrd="0" presId="urn:microsoft.com/office/officeart/2005/8/layout/equation2"/>
    <dgm:cxn modelId="{AC99169A-AE59-48A3-8445-B187592F1D76}" type="presParOf" srcId="{AC793A32-CED3-40BA-91B4-53D9BD362AA6}" destId="{6135915E-043F-4581-9834-57285B797FA2}" srcOrd="3" destOrd="0" presId="urn:microsoft.com/office/officeart/2005/8/layout/equation2"/>
    <dgm:cxn modelId="{C272973A-5C27-4825-B6D7-2F0EF147E4A1}" type="presParOf" srcId="{AC793A32-CED3-40BA-91B4-53D9BD362AA6}" destId="{C8ECECF5-1E0A-49C6-BD29-9EB1313CDCAF}" srcOrd="4" destOrd="0" presId="urn:microsoft.com/office/officeart/2005/8/layout/equation2"/>
    <dgm:cxn modelId="{801D5707-B982-4A01-9D73-DAB44B5CB5A0}" type="presParOf" srcId="{3FF2F2C4-F98B-435C-8F93-43E77E64FBB9}" destId="{AB2CB6BD-3D2D-4685-BDE1-211F1FED802B}" srcOrd="1" destOrd="0" presId="urn:microsoft.com/office/officeart/2005/8/layout/equation2"/>
    <dgm:cxn modelId="{416845C2-B6F6-4544-9CCA-C71FD37896CA}" type="presParOf" srcId="{AB2CB6BD-3D2D-4685-BDE1-211F1FED802B}" destId="{4EBBB740-E0EB-4DD9-BB8C-F4DCC7BADF7A}" srcOrd="0" destOrd="0" presId="urn:microsoft.com/office/officeart/2005/8/layout/equation2"/>
    <dgm:cxn modelId="{EDBBE1CA-F898-48CD-9BA5-488DBB73561E}" type="presParOf" srcId="{3FF2F2C4-F98B-435C-8F93-43E77E64FBB9}" destId="{571FBE7F-DD20-454D-BF01-ED98F99B5F72}"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30E36-382B-4FFD-ABBD-8711E5FE7FD6}">
      <dsp:nvSpPr>
        <dsp:cNvPr id="0" name=""/>
        <dsp:cNvSpPr/>
      </dsp:nvSpPr>
      <dsp:spPr>
        <a:xfrm>
          <a:off x="509984" y="1963"/>
          <a:ext cx="1974453" cy="1974453"/>
        </a:xfrm>
        <a:prstGeom prst="ellipse">
          <a:avLst/>
        </a:prstGeom>
        <a:solidFill>
          <a:schemeClr val="bg2">
            <a:lumMod val="5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In-text citations</a:t>
          </a:r>
        </a:p>
      </dsp:txBody>
      <dsp:txXfrm>
        <a:off x="799136" y="291115"/>
        <a:ext cx="1396149" cy="1396149"/>
      </dsp:txXfrm>
    </dsp:sp>
    <dsp:sp modelId="{28C76269-6493-4A90-8FBC-6A18A2BA406E}">
      <dsp:nvSpPr>
        <dsp:cNvPr id="0" name=""/>
        <dsp:cNvSpPr/>
      </dsp:nvSpPr>
      <dsp:spPr>
        <a:xfrm>
          <a:off x="924619" y="2136742"/>
          <a:ext cx="1145182" cy="1145182"/>
        </a:xfrm>
        <a:prstGeom prst="mathPlus">
          <a:avLst/>
        </a:prstGeom>
        <a:solidFill>
          <a:schemeClr val="tx2"/>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b="1" kern="1200" cap="none" spc="0">
            <a:ln w="22225">
              <a:solidFill>
                <a:schemeClr val="accent2"/>
              </a:solidFill>
              <a:prstDash val="solid"/>
            </a:ln>
            <a:solidFill>
              <a:schemeClr val="accent2">
                <a:lumMod val="40000"/>
                <a:lumOff val="60000"/>
              </a:schemeClr>
            </a:solidFill>
            <a:effectLst/>
          </a:endParaRPr>
        </a:p>
      </dsp:txBody>
      <dsp:txXfrm>
        <a:off x="1076413" y="2574660"/>
        <a:ext cx="841594" cy="269346"/>
      </dsp:txXfrm>
    </dsp:sp>
    <dsp:sp modelId="{C8ECECF5-1E0A-49C6-BD29-9EB1313CDCAF}">
      <dsp:nvSpPr>
        <dsp:cNvPr id="0" name=""/>
        <dsp:cNvSpPr/>
      </dsp:nvSpPr>
      <dsp:spPr>
        <a:xfrm>
          <a:off x="509984" y="3442250"/>
          <a:ext cx="1974453" cy="1974453"/>
        </a:xfrm>
        <a:prstGeom prst="ellipse">
          <a:avLst/>
        </a:prstGeom>
        <a:solidFill>
          <a:schemeClr val="accent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A reference list</a:t>
          </a:r>
        </a:p>
      </dsp:txBody>
      <dsp:txXfrm>
        <a:off x="799136" y="3731402"/>
        <a:ext cx="1396149" cy="1396149"/>
      </dsp:txXfrm>
    </dsp:sp>
    <dsp:sp modelId="{AB2CB6BD-3D2D-4685-BDE1-211F1FED802B}">
      <dsp:nvSpPr>
        <dsp:cNvPr id="0" name=""/>
        <dsp:cNvSpPr/>
      </dsp:nvSpPr>
      <dsp:spPr>
        <a:xfrm>
          <a:off x="2780605" y="2342085"/>
          <a:ext cx="627876" cy="734496"/>
        </a:xfrm>
        <a:prstGeom prst="rightArrow">
          <a:avLst>
            <a:gd name="adj1" fmla="val 60000"/>
            <a:gd name="adj2" fmla="val 50000"/>
          </a:avLst>
        </a:prstGeom>
        <a:solidFill>
          <a:srgbClr val="C0000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780605" y="2488984"/>
        <a:ext cx="439513" cy="440698"/>
      </dsp:txXfrm>
    </dsp:sp>
    <dsp:sp modelId="{571FBE7F-DD20-454D-BF01-ED98F99B5F72}">
      <dsp:nvSpPr>
        <dsp:cNvPr id="0" name=""/>
        <dsp:cNvSpPr/>
      </dsp:nvSpPr>
      <dsp:spPr>
        <a:xfrm>
          <a:off x="3669109" y="734880"/>
          <a:ext cx="3948906" cy="3948906"/>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t>Harvard referencing</a:t>
          </a:r>
        </a:p>
      </dsp:txBody>
      <dsp:txXfrm>
        <a:off x="4247413" y="1313184"/>
        <a:ext cx="2792298" cy="2792298"/>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46A583-624C-4A99-8A93-345ED20DDDA5}" type="datetimeFigureOut">
              <a:rPr lang="en-GB" smtClean="0"/>
              <a:t>19/01/2022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9B31DE-714C-4846-9720-F0EC5B7190CC}" type="slidenum">
              <a:rPr lang="en-GB" smtClean="0"/>
              <a:t>‹#›</a:t>
            </a:fld>
            <a:endParaRPr lang="en-GB"/>
          </a:p>
        </p:txBody>
      </p:sp>
    </p:spTree>
    <p:extLst>
      <p:ext uri="{BB962C8B-B14F-4D97-AF65-F5344CB8AC3E}">
        <p14:creationId xmlns:p14="http://schemas.microsoft.com/office/powerpoint/2010/main" val="953457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different referencing systems that are in use. For this Programme, you will be using Harvard</a:t>
            </a:r>
          </a:p>
        </p:txBody>
      </p:sp>
      <p:sp>
        <p:nvSpPr>
          <p:cNvPr id="4" name="Slide Number Placeholder 3"/>
          <p:cNvSpPr>
            <a:spLocks noGrp="1"/>
          </p:cNvSpPr>
          <p:nvPr>
            <p:ph type="sldNum" sz="quarter" idx="10"/>
          </p:nvPr>
        </p:nvSpPr>
        <p:spPr/>
        <p:txBody>
          <a:bodyPr/>
          <a:lstStyle/>
          <a:p>
            <a:fld id="{749B31DE-714C-4846-9720-F0EC5B7190CC}" type="slidenum">
              <a:rPr lang="en-GB" smtClean="0"/>
              <a:t>6</a:t>
            </a:fld>
            <a:endParaRPr lang="en-GB"/>
          </a:p>
        </p:txBody>
      </p:sp>
    </p:spTree>
    <p:extLst>
      <p:ext uri="{BB962C8B-B14F-4D97-AF65-F5344CB8AC3E}">
        <p14:creationId xmlns:p14="http://schemas.microsoft.com/office/powerpoint/2010/main" val="3847397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new best friend- use it every time you reference!</a:t>
            </a:r>
          </a:p>
        </p:txBody>
      </p:sp>
      <p:sp>
        <p:nvSpPr>
          <p:cNvPr id="4" name="Slide Number Placeholder 3"/>
          <p:cNvSpPr>
            <a:spLocks noGrp="1"/>
          </p:cNvSpPr>
          <p:nvPr>
            <p:ph type="sldNum" sz="quarter" idx="10"/>
          </p:nvPr>
        </p:nvSpPr>
        <p:spPr/>
        <p:txBody>
          <a:bodyPr/>
          <a:lstStyle/>
          <a:p>
            <a:fld id="{749B31DE-714C-4846-9720-F0EC5B7190CC}" type="slidenum">
              <a:rPr lang="en-GB" smtClean="0"/>
              <a:t>7</a:t>
            </a:fld>
            <a:endParaRPr lang="en-GB"/>
          </a:p>
        </p:txBody>
      </p:sp>
    </p:spTree>
    <p:extLst>
      <p:ext uri="{BB962C8B-B14F-4D97-AF65-F5344CB8AC3E}">
        <p14:creationId xmlns:p14="http://schemas.microsoft.com/office/powerpoint/2010/main" val="2001107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t>9</a:t>
            </a:fld>
            <a:endParaRPr lang="en-GB"/>
          </a:p>
        </p:txBody>
      </p:sp>
    </p:spTree>
    <p:extLst>
      <p:ext uri="{BB962C8B-B14F-4D97-AF65-F5344CB8AC3E}">
        <p14:creationId xmlns:p14="http://schemas.microsoft.com/office/powerpoint/2010/main" val="579982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12</a:t>
            </a:fld>
            <a:endParaRPr lang="en-GB"/>
          </a:p>
        </p:txBody>
      </p:sp>
    </p:spTree>
    <p:extLst>
      <p:ext uri="{BB962C8B-B14F-4D97-AF65-F5344CB8AC3E}">
        <p14:creationId xmlns:p14="http://schemas.microsoft.com/office/powerpoint/2010/main" val="3491023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13</a:t>
            </a:fld>
            <a:endParaRPr lang="en-GB"/>
          </a:p>
        </p:txBody>
      </p:sp>
    </p:spTree>
    <p:extLst>
      <p:ext uri="{BB962C8B-B14F-4D97-AF65-F5344CB8AC3E}">
        <p14:creationId xmlns:p14="http://schemas.microsoft.com/office/powerpoint/2010/main" val="940704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15</a:t>
            </a:fld>
            <a:endParaRPr lang="en-GB"/>
          </a:p>
        </p:txBody>
      </p:sp>
    </p:spTree>
    <p:extLst>
      <p:ext uri="{BB962C8B-B14F-4D97-AF65-F5344CB8AC3E}">
        <p14:creationId xmlns:p14="http://schemas.microsoft.com/office/powerpoint/2010/main" val="20679353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Paraphrasing is when you take some-one else’s idea and put it into your own words. Summarising is when you provide a brief overview of some-one else’s idea. You would only need to provide a page number if you are referring to a very specific area or part of the text. You will need to use your judgment as to whether this is necessary. Put yourself in the shoes of the reader: are you referring to a whole work or concept or a very small part of it. </a:t>
            </a:r>
          </a:p>
        </p:txBody>
      </p:sp>
      <p:sp>
        <p:nvSpPr>
          <p:cNvPr id="4" name="Slide Number Placeholder 3"/>
          <p:cNvSpPr>
            <a:spLocks noGrp="1"/>
          </p:cNvSpPr>
          <p:nvPr>
            <p:ph type="sldNum" sz="quarter" idx="10"/>
          </p:nvPr>
        </p:nvSpPr>
        <p:spPr/>
        <p:txBody>
          <a:bodyPr/>
          <a:lstStyle/>
          <a:p>
            <a:fld id="{749B31DE-714C-4846-9720-F0EC5B7190CC}" type="slidenum">
              <a:rPr lang="en-GB" smtClean="0"/>
              <a:t>17</a:t>
            </a:fld>
            <a:endParaRPr lang="en-GB"/>
          </a:p>
        </p:txBody>
      </p:sp>
    </p:spTree>
    <p:extLst>
      <p:ext uri="{BB962C8B-B14F-4D97-AF65-F5344CB8AC3E}">
        <p14:creationId xmlns:p14="http://schemas.microsoft.com/office/powerpoint/2010/main" val="1673942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t>24</a:t>
            </a:fld>
            <a:endParaRPr lang="en-GB"/>
          </a:p>
        </p:txBody>
      </p:sp>
    </p:spTree>
    <p:extLst>
      <p:ext uri="{BB962C8B-B14F-4D97-AF65-F5344CB8AC3E}">
        <p14:creationId xmlns:p14="http://schemas.microsoft.com/office/powerpoint/2010/main" val="3706631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25</a:t>
            </a:fld>
            <a:endParaRPr lang="en-GB"/>
          </a:p>
        </p:txBody>
      </p:sp>
    </p:spTree>
    <p:extLst>
      <p:ext uri="{BB962C8B-B14F-4D97-AF65-F5344CB8AC3E}">
        <p14:creationId xmlns:p14="http://schemas.microsoft.com/office/powerpoint/2010/main" val="36588385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t>26</a:t>
            </a:fld>
            <a:endParaRPr lang="en-GB"/>
          </a:p>
        </p:txBody>
      </p:sp>
    </p:spTree>
    <p:extLst>
      <p:ext uri="{BB962C8B-B14F-4D97-AF65-F5344CB8AC3E}">
        <p14:creationId xmlns:p14="http://schemas.microsoft.com/office/powerpoint/2010/main" val="13010636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27</a:t>
            </a:fld>
            <a:endParaRPr lang="en-GB"/>
          </a:p>
        </p:txBody>
      </p:sp>
    </p:spTree>
    <p:extLst>
      <p:ext uri="{BB962C8B-B14F-4D97-AF65-F5344CB8AC3E}">
        <p14:creationId xmlns:p14="http://schemas.microsoft.com/office/powerpoint/2010/main" val="22294047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28</a:t>
            </a:fld>
            <a:endParaRPr lang="en-GB"/>
          </a:p>
        </p:txBody>
      </p:sp>
    </p:spTree>
    <p:extLst>
      <p:ext uri="{BB962C8B-B14F-4D97-AF65-F5344CB8AC3E}">
        <p14:creationId xmlns:p14="http://schemas.microsoft.com/office/powerpoint/2010/main" val="2270620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8829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770413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947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255702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98415917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743392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278504F-A551-4DE0-9316-4DCD1D8CC752}" type="datetimeFigureOut">
              <a:rPr lang="en-US" smtClean="0"/>
              <a:t>1/19/2022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402310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1BE4249-C0D0-4B06-8692-E8BB871AF643}" type="datetimeFigureOut">
              <a:rPr lang="en-US" smtClean="0"/>
              <a:t>1/19/2022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290408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42B0DB6-F5C7-45FB-8CF3-31B45F9C2DAC}" type="datetimeFigureOut">
              <a:rPr lang="en-US" smtClean="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059313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542457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371751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2505415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160EA64-D806-43AC-9DF2-F8C432F32B4C}" type="datetimeFigureOut">
              <a:rPr lang="en-US" smtClean="0"/>
              <a:t>1/19/2022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A7A6979-0714-4377-B894-6BE4C2D6E202}"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59425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C3325-20C9-4BC3-8489-2D47693636CB}"/>
              </a:ext>
            </a:extLst>
          </p:cNvPr>
          <p:cNvSpPr>
            <a:spLocks noGrp="1"/>
          </p:cNvSpPr>
          <p:nvPr>
            <p:ph type="ctrTitle"/>
          </p:nvPr>
        </p:nvSpPr>
        <p:spPr/>
        <p:txBody>
          <a:bodyPr/>
          <a:lstStyle/>
          <a:p>
            <a:r>
              <a:rPr lang="en-GB" dirty="0"/>
              <a:t>Academic and employability skills</a:t>
            </a:r>
          </a:p>
        </p:txBody>
      </p:sp>
      <p:sp>
        <p:nvSpPr>
          <p:cNvPr id="3" name="Subtitle 2">
            <a:extLst>
              <a:ext uri="{FF2B5EF4-FFF2-40B4-BE49-F238E27FC236}">
                <a16:creationId xmlns:a16="http://schemas.microsoft.com/office/drawing/2014/main" id="{B82B6C58-8844-4F33-953D-25BB5B3D725A}"/>
              </a:ext>
            </a:extLst>
          </p:cNvPr>
          <p:cNvSpPr>
            <a:spLocks noGrp="1"/>
          </p:cNvSpPr>
          <p:nvPr>
            <p:ph type="subTitle" idx="1"/>
          </p:nvPr>
        </p:nvSpPr>
        <p:spPr/>
        <p:txBody>
          <a:bodyPr>
            <a:normAutofit/>
          </a:bodyPr>
          <a:lstStyle/>
          <a:p>
            <a:r>
              <a:rPr lang="en-GB" sz="3600" dirty="0"/>
              <a:t>Week </a:t>
            </a:r>
            <a:r>
              <a:rPr lang="en-GB" sz="3600"/>
              <a:t>2:referencing</a:t>
            </a:r>
            <a:endParaRPr lang="en-GB" sz="3600" dirty="0"/>
          </a:p>
        </p:txBody>
      </p:sp>
    </p:spTree>
    <p:extLst>
      <p:ext uri="{BB962C8B-B14F-4D97-AF65-F5344CB8AC3E}">
        <p14:creationId xmlns:p14="http://schemas.microsoft.com/office/powerpoint/2010/main" val="3024367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a:t>What is plagiarism?</a:t>
            </a:r>
          </a:p>
        </p:txBody>
      </p:sp>
      <p:sp>
        <p:nvSpPr>
          <p:cNvPr id="3" name="Content Placeholder 2"/>
          <p:cNvSpPr>
            <a:spLocks noGrp="1"/>
          </p:cNvSpPr>
          <p:nvPr>
            <p:ph sz="quarter" idx="4294967295"/>
          </p:nvPr>
        </p:nvSpPr>
        <p:spPr>
          <a:xfrm>
            <a:off x="745151" y="1962268"/>
            <a:ext cx="10762658" cy="4267200"/>
          </a:xfrm>
        </p:spPr>
        <p:txBody>
          <a:bodyPr>
            <a:noAutofit/>
          </a:bodyPr>
          <a:lstStyle/>
          <a:p>
            <a:pPr eaLnBrk="1" hangingPunct="1">
              <a:buFont typeface="Wingdings" charset="0"/>
              <a:buChar char=""/>
              <a:defRPr/>
            </a:pPr>
            <a:r>
              <a:rPr lang="en-GB" sz="2800" dirty="0">
                <a:ea typeface="ＭＳ Ｐゴシック" charset="0"/>
              </a:rPr>
              <a:t>Plagiarism is a specific form of cheating and is generally defined as presenting another persons work as your own.</a:t>
            </a:r>
          </a:p>
          <a:p>
            <a:pPr eaLnBrk="1" hangingPunct="1">
              <a:buFont typeface="Wingdings" charset="0"/>
              <a:buChar char=""/>
              <a:defRPr/>
            </a:pPr>
            <a:endParaRPr lang="en-GB" sz="2800" dirty="0">
              <a:ea typeface="ＭＳ Ｐゴシック" charset="0"/>
            </a:endParaRPr>
          </a:p>
          <a:p>
            <a:pPr eaLnBrk="1" hangingPunct="1">
              <a:buFont typeface="Wingdings" charset="0"/>
              <a:buChar char=""/>
              <a:defRPr/>
            </a:pPr>
            <a:r>
              <a:rPr lang="en-GB" sz="2800" dirty="0">
                <a:ea typeface="ＭＳ Ｐゴシック" charset="0"/>
              </a:rPr>
              <a:t>It is even possible to plagiarise yourself if you paraphrase or copy from work you submitted elsewhere and do not acknowledge the fact.</a:t>
            </a:r>
          </a:p>
          <a:p>
            <a:pPr marL="0" indent="0">
              <a:buNone/>
              <a:defRPr/>
            </a:pPr>
            <a:endParaRPr lang="en-GB" sz="2800" dirty="0">
              <a:ea typeface="ＭＳ Ｐゴシック" charset="0"/>
            </a:endParaRPr>
          </a:p>
          <a:p>
            <a:pPr marL="0" indent="0">
              <a:buNone/>
              <a:defRPr/>
            </a:pPr>
            <a:r>
              <a:rPr lang="en-GB" sz="1200" dirty="0">
                <a:ea typeface="ＭＳ Ｐゴシック" charset="0"/>
              </a:rPr>
              <a:t>Pears, R and </a:t>
            </a:r>
            <a:r>
              <a:rPr lang="en-GB" sz="1200" dirty="0" err="1">
                <a:ea typeface="ＭＳ Ｐゴシック" charset="0"/>
              </a:rPr>
              <a:t>Sheilds</a:t>
            </a:r>
            <a:r>
              <a:rPr lang="en-GB" sz="1200" dirty="0">
                <a:ea typeface="ＭＳ Ｐゴシック" charset="0"/>
              </a:rPr>
              <a:t>, G (2010) </a:t>
            </a:r>
            <a:r>
              <a:rPr lang="en-GB" sz="1200" u="sng" dirty="0">
                <a:ea typeface="ＭＳ Ｐゴシック" charset="0"/>
              </a:rPr>
              <a:t>Cite them Right, The Essential Referencing Guide</a:t>
            </a:r>
            <a:r>
              <a:rPr lang="en-GB" sz="1200" dirty="0">
                <a:ea typeface="ＭＳ Ｐゴシック" charset="0"/>
              </a:rPr>
              <a:t>, Hampshire: Palgrave </a:t>
            </a:r>
            <a:r>
              <a:rPr lang="en-GB" sz="1200" dirty="0" err="1">
                <a:ea typeface="ＭＳ Ｐゴシック" charset="0"/>
              </a:rPr>
              <a:t>Macmillian</a:t>
            </a:r>
            <a:endParaRPr lang="en-GB" sz="1200" u="sng" dirty="0">
              <a:ea typeface="ＭＳ Ｐゴシック" charset="0"/>
            </a:endParaRPr>
          </a:p>
        </p:txBody>
      </p:sp>
    </p:spTree>
    <p:extLst>
      <p:ext uri="{BB962C8B-B14F-4D97-AF65-F5344CB8AC3E}">
        <p14:creationId xmlns:p14="http://schemas.microsoft.com/office/powerpoint/2010/main" val="607642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1981200" y="1295401"/>
            <a:ext cx="8229600" cy="4835525"/>
          </a:xfrm>
        </p:spPr>
        <p:txBody>
          <a:bodyPr rtlCol="0">
            <a:normAutofit fontScale="92500" lnSpcReduction="20000"/>
          </a:bodyPr>
          <a:lstStyle/>
          <a:p>
            <a:pPr marL="365760" indent="-365760">
              <a:spcAft>
                <a:spcPts val="0"/>
              </a:spcAft>
              <a:buNone/>
              <a:defRPr/>
            </a:pPr>
            <a:endParaRPr lang="en-GB" dirty="0">
              <a:solidFill>
                <a:schemeClr val="tx1">
                  <a:lumMod val="85000"/>
                  <a:lumOff val="15000"/>
                </a:schemeClr>
              </a:solidFill>
              <a:latin typeface="Arial" charset="0"/>
              <a:ea typeface="+mn-ea"/>
              <a:cs typeface="+mn-cs"/>
            </a:endParaRPr>
          </a:p>
          <a:p>
            <a:pPr marL="365760" indent="-365760">
              <a:spcAft>
                <a:spcPts val="0"/>
              </a:spcAft>
              <a:buNone/>
              <a:defRPr/>
            </a:pPr>
            <a:endParaRPr lang="en-GB" sz="2400" dirty="0">
              <a:solidFill>
                <a:schemeClr val="tx1">
                  <a:lumMod val="85000"/>
                  <a:lumOff val="15000"/>
                </a:schemeClr>
              </a:solidFill>
              <a:latin typeface="Arial" charset="0"/>
              <a:ea typeface="+mn-ea"/>
              <a:cs typeface="+mn-cs"/>
            </a:endParaRPr>
          </a:p>
          <a:p>
            <a:pPr marL="365760" indent="-365760">
              <a:spcAft>
                <a:spcPts val="0"/>
              </a:spcAft>
              <a:buNone/>
              <a:defRPr/>
            </a:pPr>
            <a:endParaRPr lang="en-GB" sz="2400" dirty="0">
              <a:solidFill>
                <a:schemeClr val="tx1">
                  <a:lumMod val="85000"/>
                  <a:lumOff val="15000"/>
                </a:schemeClr>
              </a:solidFill>
              <a:latin typeface="Arial" charset="0"/>
              <a:ea typeface="+mn-ea"/>
              <a:cs typeface="+mn-cs"/>
            </a:endParaRPr>
          </a:p>
          <a:p>
            <a:pPr marL="365760" indent="-365760">
              <a:spcAft>
                <a:spcPts val="0"/>
              </a:spcAft>
              <a:buNone/>
              <a:defRPr/>
            </a:pPr>
            <a:r>
              <a:rPr lang="en-GB" sz="2400" dirty="0">
                <a:solidFill>
                  <a:schemeClr val="tx1">
                    <a:lumMod val="85000"/>
                    <a:lumOff val="15000"/>
                  </a:schemeClr>
                </a:solidFill>
                <a:latin typeface="Arial" charset="0"/>
                <a:ea typeface="+mn-ea"/>
                <a:cs typeface="+mn-cs"/>
              </a:rPr>
              <a:t>Wherever you quote (copy directly from </a:t>
            </a:r>
          </a:p>
          <a:p>
            <a:pPr marL="365760" indent="-365760">
              <a:spcAft>
                <a:spcPts val="0"/>
              </a:spcAft>
              <a:buNone/>
              <a:defRPr/>
            </a:pPr>
            <a:r>
              <a:rPr lang="en-GB" sz="2400" dirty="0">
                <a:solidFill>
                  <a:schemeClr val="tx1">
                    <a:lumMod val="85000"/>
                    <a:lumOff val="15000"/>
                  </a:schemeClr>
                </a:solidFill>
                <a:latin typeface="Arial" charset="0"/>
                <a:ea typeface="+mn-ea"/>
                <a:cs typeface="+mn-cs"/>
              </a:rPr>
              <a:t>another author) or use their ideas </a:t>
            </a:r>
          </a:p>
          <a:p>
            <a:pPr marL="365760" indent="-365760">
              <a:spcAft>
                <a:spcPts val="0"/>
              </a:spcAft>
              <a:buNone/>
              <a:defRPr/>
            </a:pPr>
            <a:r>
              <a:rPr lang="en-GB" sz="2400" dirty="0">
                <a:solidFill>
                  <a:schemeClr val="tx1">
                    <a:lumMod val="85000"/>
                    <a:lumOff val="15000"/>
                  </a:schemeClr>
                </a:solidFill>
                <a:latin typeface="Arial" charset="0"/>
                <a:ea typeface="+mn-ea"/>
                <a:cs typeface="+mn-cs"/>
              </a:rPr>
              <a:t>(paraphrase), you must acknowledge that </a:t>
            </a:r>
          </a:p>
          <a:p>
            <a:pPr marL="365760" indent="-365760">
              <a:spcAft>
                <a:spcPts val="0"/>
              </a:spcAft>
              <a:buNone/>
              <a:defRPr/>
            </a:pPr>
            <a:r>
              <a:rPr lang="en-GB" sz="2400" dirty="0">
                <a:solidFill>
                  <a:schemeClr val="tx1">
                    <a:lumMod val="85000"/>
                    <a:lumOff val="15000"/>
                  </a:schemeClr>
                </a:solidFill>
                <a:latin typeface="Arial" charset="0"/>
                <a:ea typeface="+mn-ea"/>
                <a:cs typeface="+mn-cs"/>
              </a:rPr>
              <a:t>you have done so. Failure to acknowledge </a:t>
            </a:r>
          </a:p>
          <a:p>
            <a:pPr marL="365760" indent="-365760">
              <a:spcAft>
                <a:spcPts val="0"/>
              </a:spcAft>
              <a:buNone/>
              <a:defRPr/>
            </a:pPr>
            <a:r>
              <a:rPr lang="en-GB" sz="2400" dirty="0">
                <a:solidFill>
                  <a:schemeClr val="tx1">
                    <a:lumMod val="85000"/>
                    <a:lumOff val="15000"/>
                  </a:schemeClr>
                </a:solidFill>
                <a:latin typeface="Arial" charset="0"/>
                <a:ea typeface="+mn-ea"/>
                <a:cs typeface="+mn-cs"/>
              </a:rPr>
              <a:t>your sources of information may result in </a:t>
            </a:r>
          </a:p>
          <a:p>
            <a:pPr marL="365760" indent="-365760">
              <a:spcAft>
                <a:spcPts val="0"/>
              </a:spcAft>
              <a:buNone/>
              <a:defRPr/>
            </a:pPr>
            <a:r>
              <a:rPr lang="en-GB" sz="2400" dirty="0">
                <a:solidFill>
                  <a:schemeClr val="tx1">
                    <a:lumMod val="85000"/>
                    <a:lumOff val="15000"/>
                  </a:schemeClr>
                </a:solidFill>
                <a:latin typeface="Arial" charset="0"/>
                <a:ea typeface="+mn-ea"/>
                <a:cs typeface="+mn-cs"/>
              </a:rPr>
              <a:t>your facing charges of plagiarism.</a:t>
            </a:r>
          </a:p>
          <a:p>
            <a:pPr marL="365760" indent="-365760">
              <a:spcAft>
                <a:spcPts val="0"/>
              </a:spcAft>
              <a:buNone/>
              <a:defRPr/>
            </a:pPr>
            <a:r>
              <a:rPr lang="en-GB" sz="2400" b="1" u="sng" dirty="0">
                <a:solidFill>
                  <a:schemeClr val="tx1">
                    <a:lumMod val="85000"/>
                    <a:lumOff val="15000"/>
                  </a:schemeClr>
                </a:solidFill>
                <a:latin typeface="Arial" charset="0"/>
                <a:ea typeface="+mn-ea"/>
                <a:cs typeface="+mn-cs"/>
              </a:rPr>
              <a:t>Remember to:</a:t>
            </a:r>
          </a:p>
          <a:p>
            <a:pPr marL="365760" indent="-365760" algn="ctr">
              <a:spcAft>
                <a:spcPts val="0"/>
              </a:spcAft>
              <a:buNone/>
              <a:defRPr/>
            </a:pPr>
            <a:r>
              <a:rPr lang="en-GB" sz="2400" b="1" dirty="0">
                <a:solidFill>
                  <a:schemeClr val="tx1">
                    <a:lumMod val="85000"/>
                    <a:lumOff val="15000"/>
                  </a:schemeClr>
                </a:solidFill>
                <a:latin typeface="Arial" charset="0"/>
                <a:ea typeface="+mn-ea"/>
                <a:cs typeface="+mn-cs"/>
              </a:rPr>
              <a:t>USE YOUR OWN WORDS and GIVE  </a:t>
            </a:r>
          </a:p>
          <a:p>
            <a:pPr marL="365760" indent="-365760" algn="ctr">
              <a:spcAft>
                <a:spcPts val="0"/>
              </a:spcAft>
              <a:buNone/>
              <a:defRPr/>
            </a:pPr>
            <a:r>
              <a:rPr lang="en-GB" sz="2400" b="1" dirty="0">
                <a:solidFill>
                  <a:schemeClr val="tx1">
                    <a:lumMod val="85000"/>
                    <a:lumOff val="15000"/>
                  </a:schemeClr>
                </a:solidFill>
                <a:latin typeface="Arial" charset="0"/>
                <a:ea typeface="+mn-ea"/>
                <a:cs typeface="+mn-cs"/>
              </a:rPr>
              <a:t>CREDIT WHERE IT IS DUE</a:t>
            </a:r>
          </a:p>
        </p:txBody>
      </p:sp>
      <p:sp>
        <p:nvSpPr>
          <p:cNvPr id="15363" name="Rectangle 2"/>
          <p:cNvSpPr>
            <a:spLocks noGrp="1" noChangeArrowheads="1"/>
          </p:cNvSpPr>
          <p:nvPr>
            <p:ph type="title"/>
          </p:nvPr>
        </p:nvSpPr>
        <p:spPr/>
        <p:txBody>
          <a:bodyPr/>
          <a:lstStyle/>
          <a:p>
            <a:pPr eaLnBrk="1" hangingPunct="1"/>
            <a:r>
              <a:rPr lang="en-GB" altLang="en-US" sz="4000" b="1">
                <a:latin typeface="Arial" panose="020B0604020202020204" pitchFamily="34" charset="0"/>
              </a:rPr>
              <a:t>Avoiding Plagiarism!</a:t>
            </a:r>
          </a:p>
        </p:txBody>
      </p:sp>
    </p:spTree>
    <p:extLst>
      <p:ext uri="{BB962C8B-B14F-4D97-AF65-F5344CB8AC3E}">
        <p14:creationId xmlns:p14="http://schemas.microsoft.com/office/powerpoint/2010/main" val="19224089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8195">
                                            <p:txEl>
                                              <p:pRg st="3" end="3"/>
                                            </p:txEl>
                                          </p:spTgt>
                                        </p:tgtEl>
                                        <p:attrNameLst>
                                          <p:attrName>style.visibility</p:attrName>
                                        </p:attrNameLst>
                                      </p:cBhvr>
                                      <p:to>
                                        <p:strVal val="visible"/>
                                      </p:to>
                                    </p:set>
                                    <p:animEffect transition="in" filter="box(in)">
                                      <p:cBhvr>
                                        <p:cTn id="7" dur="1000"/>
                                        <p:tgtEl>
                                          <p:spTgt spid="8195">
                                            <p:txEl>
                                              <p:pRg st="3" end="3"/>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8195">
                                            <p:txEl>
                                              <p:pRg st="4" end="4"/>
                                            </p:txEl>
                                          </p:spTgt>
                                        </p:tgtEl>
                                        <p:attrNameLst>
                                          <p:attrName>style.visibility</p:attrName>
                                        </p:attrNameLst>
                                      </p:cBhvr>
                                      <p:to>
                                        <p:strVal val="visible"/>
                                      </p:to>
                                    </p:set>
                                    <p:animEffect transition="in" filter="box(in)">
                                      <p:cBhvr>
                                        <p:cTn id="10" dur="1000"/>
                                        <p:tgtEl>
                                          <p:spTgt spid="8195">
                                            <p:txEl>
                                              <p:pRg st="4" end="4"/>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8195">
                                            <p:txEl>
                                              <p:pRg st="5" end="5"/>
                                            </p:txEl>
                                          </p:spTgt>
                                        </p:tgtEl>
                                        <p:attrNameLst>
                                          <p:attrName>style.visibility</p:attrName>
                                        </p:attrNameLst>
                                      </p:cBhvr>
                                      <p:to>
                                        <p:strVal val="visible"/>
                                      </p:to>
                                    </p:set>
                                    <p:animEffect transition="in" filter="box(in)">
                                      <p:cBhvr>
                                        <p:cTn id="13" dur="1000"/>
                                        <p:tgtEl>
                                          <p:spTgt spid="8195">
                                            <p:txEl>
                                              <p:pRg st="5" end="5"/>
                                            </p:txEl>
                                          </p:spTgt>
                                        </p:tgtEl>
                                      </p:cBhvr>
                                    </p:animEffect>
                                  </p:childTnLst>
                                </p:cTn>
                              </p:par>
                              <p:par>
                                <p:cTn id="14" presetID="4" presetClass="entr" presetSubtype="16" fill="hold" nodeType="withEffect">
                                  <p:stCondLst>
                                    <p:cond delay="0"/>
                                  </p:stCondLst>
                                  <p:childTnLst>
                                    <p:set>
                                      <p:cBhvr>
                                        <p:cTn id="15" dur="1" fill="hold">
                                          <p:stCondLst>
                                            <p:cond delay="0"/>
                                          </p:stCondLst>
                                        </p:cTn>
                                        <p:tgtEl>
                                          <p:spTgt spid="8195">
                                            <p:txEl>
                                              <p:pRg st="6" end="6"/>
                                            </p:txEl>
                                          </p:spTgt>
                                        </p:tgtEl>
                                        <p:attrNameLst>
                                          <p:attrName>style.visibility</p:attrName>
                                        </p:attrNameLst>
                                      </p:cBhvr>
                                      <p:to>
                                        <p:strVal val="visible"/>
                                      </p:to>
                                    </p:set>
                                    <p:animEffect transition="in" filter="box(in)">
                                      <p:cBhvr>
                                        <p:cTn id="16" dur="1000"/>
                                        <p:tgtEl>
                                          <p:spTgt spid="8195">
                                            <p:txEl>
                                              <p:pRg st="6" end="6"/>
                                            </p:txEl>
                                          </p:spTgt>
                                        </p:tgtEl>
                                      </p:cBhvr>
                                    </p:animEffect>
                                  </p:childTnLst>
                                </p:cTn>
                              </p:par>
                              <p:par>
                                <p:cTn id="17" presetID="4" presetClass="entr" presetSubtype="16" fill="hold" nodeType="withEffect">
                                  <p:stCondLst>
                                    <p:cond delay="0"/>
                                  </p:stCondLst>
                                  <p:childTnLst>
                                    <p:set>
                                      <p:cBhvr>
                                        <p:cTn id="18" dur="1" fill="hold">
                                          <p:stCondLst>
                                            <p:cond delay="0"/>
                                          </p:stCondLst>
                                        </p:cTn>
                                        <p:tgtEl>
                                          <p:spTgt spid="8195">
                                            <p:txEl>
                                              <p:pRg st="7" end="7"/>
                                            </p:txEl>
                                          </p:spTgt>
                                        </p:tgtEl>
                                        <p:attrNameLst>
                                          <p:attrName>style.visibility</p:attrName>
                                        </p:attrNameLst>
                                      </p:cBhvr>
                                      <p:to>
                                        <p:strVal val="visible"/>
                                      </p:to>
                                    </p:set>
                                    <p:animEffect transition="in" filter="box(in)">
                                      <p:cBhvr>
                                        <p:cTn id="19" dur="1000"/>
                                        <p:tgtEl>
                                          <p:spTgt spid="8195">
                                            <p:txEl>
                                              <p:pRg st="7" end="7"/>
                                            </p:txEl>
                                          </p:spTgt>
                                        </p:tgtEl>
                                      </p:cBhvr>
                                    </p:animEffect>
                                  </p:childTnLst>
                                </p:cTn>
                              </p:par>
                              <p:par>
                                <p:cTn id="20" presetID="4" presetClass="entr" presetSubtype="16" fill="hold" nodeType="withEffect">
                                  <p:stCondLst>
                                    <p:cond delay="0"/>
                                  </p:stCondLst>
                                  <p:childTnLst>
                                    <p:set>
                                      <p:cBhvr>
                                        <p:cTn id="21" dur="1" fill="hold">
                                          <p:stCondLst>
                                            <p:cond delay="0"/>
                                          </p:stCondLst>
                                        </p:cTn>
                                        <p:tgtEl>
                                          <p:spTgt spid="8195">
                                            <p:txEl>
                                              <p:pRg st="8" end="8"/>
                                            </p:txEl>
                                          </p:spTgt>
                                        </p:tgtEl>
                                        <p:attrNameLst>
                                          <p:attrName>style.visibility</p:attrName>
                                        </p:attrNameLst>
                                      </p:cBhvr>
                                      <p:to>
                                        <p:strVal val="visible"/>
                                      </p:to>
                                    </p:set>
                                    <p:animEffect transition="in" filter="box(in)">
                                      <p:cBhvr>
                                        <p:cTn id="22" dur="1000"/>
                                        <p:tgtEl>
                                          <p:spTgt spid="8195">
                                            <p:txEl>
                                              <p:pRg st="8" end="8"/>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8195">
                                            <p:txEl>
                                              <p:pRg st="9" end="9"/>
                                            </p:txEl>
                                          </p:spTgt>
                                        </p:tgtEl>
                                        <p:attrNameLst>
                                          <p:attrName>style.visibility</p:attrName>
                                        </p:attrNameLst>
                                      </p:cBhvr>
                                      <p:to>
                                        <p:strVal val="visible"/>
                                      </p:to>
                                    </p:set>
                                    <p:anim calcmode="lin" valueType="num">
                                      <p:cBhvr additive="base">
                                        <p:cTn id="27" dur="500" fill="hold"/>
                                        <p:tgtEl>
                                          <p:spTgt spid="8195">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195">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8195">
                                            <p:txEl>
                                              <p:pRg st="10" end="10"/>
                                            </p:txEl>
                                          </p:spTgt>
                                        </p:tgtEl>
                                        <p:attrNameLst>
                                          <p:attrName>style.visibility</p:attrName>
                                        </p:attrNameLst>
                                      </p:cBhvr>
                                      <p:to>
                                        <p:strVal val="visible"/>
                                      </p:to>
                                    </p:set>
                                    <p:anim calcmode="lin" valueType="num">
                                      <p:cBhvr additive="base">
                                        <p:cTn id="31" dur="500" fill="hold"/>
                                        <p:tgtEl>
                                          <p:spTgt spid="8195">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195">
                                            <p:txEl>
                                              <p:pRg st="10" end="1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8195">
                                            <p:txEl>
                                              <p:pRg st="11" end="11"/>
                                            </p:txEl>
                                          </p:spTgt>
                                        </p:tgtEl>
                                        <p:attrNameLst>
                                          <p:attrName>style.visibility</p:attrName>
                                        </p:attrNameLst>
                                      </p:cBhvr>
                                      <p:to>
                                        <p:strVal val="visible"/>
                                      </p:to>
                                    </p:set>
                                    <p:anim calcmode="lin" valueType="num">
                                      <p:cBhvr additive="base">
                                        <p:cTn id="35" dur="500" fill="hold"/>
                                        <p:tgtEl>
                                          <p:spTgt spid="8195">
                                            <p:txEl>
                                              <p:pRg st="11" end="1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819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1357" y="2069967"/>
            <a:ext cx="10058400" cy="1450757"/>
          </a:xfrm>
        </p:spPr>
        <p:txBody>
          <a:bodyPr/>
          <a:lstStyle/>
          <a:p>
            <a:pPr algn="ctr"/>
            <a:r>
              <a:rPr lang="en-GB" dirty="0"/>
              <a:t>What is Referencing and why do we need to do it?</a:t>
            </a:r>
          </a:p>
        </p:txBody>
      </p:sp>
    </p:spTree>
    <p:extLst>
      <p:ext uri="{BB962C8B-B14F-4D97-AF65-F5344CB8AC3E}">
        <p14:creationId xmlns:p14="http://schemas.microsoft.com/office/powerpoint/2010/main" val="4003672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1828800" y="1676400"/>
            <a:ext cx="8610600" cy="4800600"/>
          </a:xfrm>
        </p:spPr>
        <p:txBody>
          <a:bodyPr/>
          <a:lstStyle/>
          <a:p>
            <a:pPr marL="609600" indent="-609600">
              <a:buNone/>
            </a:pPr>
            <a:endParaRPr lang="en-GB" altLang="en-US" sz="2800" dirty="0">
              <a:latin typeface="Arial" panose="020B0604020202020204" pitchFamily="34" charset="0"/>
            </a:endParaRPr>
          </a:p>
          <a:p>
            <a:pPr marL="609600" indent="-609600">
              <a:buFont typeface="Wingdings" panose="05000000000000000000" pitchFamily="2" charset="2"/>
              <a:buAutoNum type="arabicPeriod"/>
            </a:pPr>
            <a:r>
              <a:rPr lang="en-GB" altLang="en-US" sz="2800" dirty="0">
                <a:latin typeface="Arial" panose="020B0604020202020204" pitchFamily="34" charset="0"/>
              </a:rPr>
              <a:t>Curtesy to the person whose ideas you have used or referred to</a:t>
            </a:r>
          </a:p>
          <a:p>
            <a:pPr marL="609600" indent="-609600">
              <a:buFont typeface="Wingdings" panose="05000000000000000000" pitchFamily="2" charset="2"/>
              <a:buAutoNum type="arabicPeriod"/>
            </a:pPr>
            <a:r>
              <a:rPr lang="en-GB" altLang="en-US" sz="2800" dirty="0">
                <a:latin typeface="Arial" panose="020B0604020202020204" pitchFamily="34" charset="0"/>
              </a:rPr>
              <a:t>Makes it clear that you are not trying to pretend the work is yours</a:t>
            </a:r>
          </a:p>
          <a:p>
            <a:pPr marL="609600" indent="-609600">
              <a:buFont typeface="Wingdings" panose="05000000000000000000" pitchFamily="2" charset="2"/>
              <a:buAutoNum type="arabicPeriod"/>
            </a:pPr>
            <a:r>
              <a:rPr lang="en-GB" altLang="en-US" sz="2800" dirty="0">
                <a:latin typeface="Arial" panose="020B0604020202020204" pitchFamily="34" charset="0"/>
              </a:rPr>
              <a:t>Helps the reader find the original text</a:t>
            </a:r>
          </a:p>
          <a:p>
            <a:pPr marL="609600" indent="-609600">
              <a:buFont typeface="Wingdings" panose="05000000000000000000" pitchFamily="2" charset="2"/>
              <a:buAutoNum type="arabicPeriod"/>
            </a:pPr>
            <a:r>
              <a:rPr lang="en-GB" altLang="en-US" sz="2800" dirty="0">
                <a:latin typeface="Arial" panose="020B0604020202020204" pitchFamily="34" charset="0"/>
              </a:rPr>
              <a:t>Helps you to find the original text again</a:t>
            </a:r>
          </a:p>
          <a:p>
            <a:pPr marL="609600" indent="-609600">
              <a:buFont typeface="Wingdings" panose="05000000000000000000" pitchFamily="2" charset="2"/>
              <a:buAutoNum type="arabicPeriod"/>
            </a:pPr>
            <a:r>
              <a:rPr lang="en-GB" altLang="en-US" sz="2800" dirty="0">
                <a:latin typeface="Arial" panose="020B0604020202020204" pitchFamily="34" charset="0"/>
              </a:rPr>
              <a:t>Thoroughness in referencing suggests you have been thorough in checking your facts</a:t>
            </a:r>
          </a:p>
          <a:p>
            <a:pPr marL="609600" indent="-609600">
              <a:buFont typeface="Wingdings" panose="05000000000000000000" pitchFamily="2" charset="2"/>
              <a:buAutoNum type="arabicPeriod"/>
            </a:pPr>
            <a:endParaRPr lang="en-GB" altLang="en-US" dirty="0">
              <a:latin typeface="Arial" panose="020B0604020202020204" pitchFamily="34" charset="0"/>
            </a:endParaRPr>
          </a:p>
        </p:txBody>
      </p:sp>
      <p:sp>
        <p:nvSpPr>
          <p:cNvPr id="14339" name="Rectangle 2"/>
          <p:cNvSpPr>
            <a:spLocks noGrp="1" noChangeArrowheads="1"/>
          </p:cNvSpPr>
          <p:nvPr>
            <p:ph type="title"/>
          </p:nvPr>
        </p:nvSpPr>
        <p:spPr/>
        <p:txBody>
          <a:bodyPr/>
          <a:lstStyle/>
          <a:p>
            <a:pPr eaLnBrk="1" hangingPunct="1"/>
            <a:r>
              <a:rPr lang="en-GB" altLang="en-US" sz="4400" b="1" dirty="0">
                <a:latin typeface="Arial" panose="020B0604020202020204" pitchFamily="34" charset="0"/>
              </a:rPr>
              <a:t>Referencing our work..</a:t>
            </a:r>
          </a:p>
        </p:txBody>
      </p:sp>
    </p:spTree>
    <p:extLst>
      <p:ext uri="{BB962C8B-B14F-4D97-AF65-F5344CB8AC3E}">
        <p14:creationId xmlns:p14="http://schemas.microsoft.com/office/powerpoint/2010/main" val="3443655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AC1A9B-FF1A-4F2C-9DF0-2D4ECB19C155}"/>
              </a:ext>
            </a:extLst>
          </p:cNvPr>
          <p:cNvSpPr/>
          <p:nvPr/>
        </p:nvSpPr>
        <p:spPr>
          <a:xfrm>
            <a:off x="1318249" y="146077"/>
            <a:ext cx="8953348" cy="2585323"/>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Referencing System does</a:t>
            </a:r>
          </a:p>
          <a:p>
            <a:pPr algn="ctr"/>
            <a:r>
              <a:rPr lang="en-US" sz="5400" dirty="0">
                <a:ln w="0"/>
                <a:effectLst>
                  <a:outerShdw blurRad="38100" dist="19050" dir="2700000" algn="tl" rotWithShape="0">
                    <a:schemeClr val="dk1">
                      <a:alpha val="40000"/>
                    </a:schemeClr>
                  </a:outerShdw>
                </a:effectLst>
              </a:rPr>
              <a:t>UWTSD use?</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4" name="Picture 3">
            <a:extLst>
              <a:ext uri="{FF2B5EF4-FFF2-40B4-BE49-F238E27FC236}">
                <a16:creationId xmlns:a16="http://schemas.microsoft.com/office/drawing/2014/main" id="{99650B1C-5B61-4800-AD03-7BB323BD8257}"/>
              </a:ext>
            </a:extLst>
          </p:cNvPr>
          <p:cNvPicPr>
            <a:picLocks noChangeAspect="1"/>
          </p:cNvPicPr>
          <p:nvPr/>
        </p:nvPicPr>
        <p:blipFill>
          <a:blip r:embed="rId3"/>
          <a:stretch>
            <a:fillRect/>
          </a:stretch>
        </p:blipFill>
        <p:spPr>
          <a:xfrm>
            <a:off x="3256157" y="2187846"/>
            <a:ext cx="4982620" cy="3232452"/>
          </a:xfrm>
          <a:prstGeom prst="rect">
            <a:avLst/>
          </a:prstGeom>
        </p:spPr>
      </p:pic>
      <p:cxnSp>
        <p:nvCxnSpPr>
          <p:cNvPr id="6" name="Straight Arrow Connector 5">
            <a:extLst>
              <a:ext uri="{FF2B5EF4-FFF2-40B4-BE49-F238E27FC236}">
                <a16:creationId xmlns:a16="http://schemas.microsoft.com/office/drawing/2014/main" id="{F087CA9E-0B10-41DE-972B-F3D28CFB1236}"/>
              </a:ext>
            </a:extLst>
          </p:cNvPr>
          <p:cNvCxnSpPr>
            <a:cxnSpLocks/>
          </p:cNvCxnSpPr>
          <p:nvPr/>
        </p:nvCxnSpPr>
        <p:spPr>
          <a:xfrm>
            <a:off x="1223337" y="1967345"/>
            <a:ext cx="2960736" cy="172647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931207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B57959-C9DA-43F3-94BD-6297E95A6C55}"/>
              </a:ext>
            </a:extLst>
          </p:cNvPr>
          <p:cNvSpPr/>
          <p:nvPr/>
        </p:nvSpPr>
        <p:spPr>
          <a:xfrm>
            <a:off x="215607" y="348826"/>
            <a:ext cx="11760785"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UWTSD Harvard Referencing Handbook</a:t>
            </a:r>
          </a:p>
        </p:txBody>
      </p:sp>
      <p:pic>
        <p:nvPicPr>
          <p:cNvPr id="3" name="Picture 2">
            <a:extLst>
              <a:ext uri="{FF2B5EF4-FFF2-40B4-BE49-F238E27FC236}">
                <a16:creationId xmlns:a16="http://schemas.microsoft.com/office/drawing/2014/main" id="{CD3D3B72-C0D0-4A84-9285-C115D66C4C32}"/>
              </a:ext>
            </a:extLst>
          </p:cNvPr>
          <p:cNvPicPr>
            <a:picLocks noChangeAspect="1"/>
          </p:cNvPicPr>
          <p:nvPr/>
        </p:nvPicPr>
        <p:blipFill>
          <a:blip r:embed="rId3"/>
          <a:stretch>
            <a:fillRect/>
          </a:stretch>
        </p:blipFill>
        <p:spPr>
          <a:xfrm>
            <a:off x="1062036" y="1440873"/>
            <a:ext cx="3469766" cy="4849091"/>
          </a:xfrm>
          <a:prstGeom prst="rect">
            <a:avLst/>
          </a:prstGeom>
        </p:spPr>
      </p:pic>
      <p:sp>
        <p:nvSpPr>
          <p:cNvPr id="4" name="TextBox 3">
            <a:extLst>
              <a:ext uri="{FF2B5EF4-FFF2-40B4-BE49-F238E27FC236}">
                <a16:creationId xmlns:a16="http://schemas.microsoft.com/office/drawing/2014/main" id="{43F25453-F85E-4E1D-B539-E18E206620D4}"/>
              </a:ext>
            </a:extLst>
          </p:cNvPr>
          <p:cNvSpPr txBox="1"/>
          <p:nvPr/>
        </p:nvSpPr>
        <p:spPr>
          <a:xfrm>
            <a:off x="6095999" y="2305615"/>
            <a:ext cx="4322619" cy="2246769"/>
          </a:xfrm>
          <a:prstGeom prst="rect">
            <a:avLst/>
          </a:prstGeom>
          <a:noFill/>
        </p:spPr>
        <p:txBody>
          <a:bodyPr wrap="square" rtlCol="0">
            <a:spAutoFit/>
          </a:bodyPr>
          <a:lstStyle/>
          <a:p>
            <a:r>
              <a:rPr lang="en-GB" sz="2800" dirty="0"/>
              <a:t>This handbook was created by UWTSD Library, Learning resources, the Academic Office and academic staff members.</a:t>
            </a:r>
          </a:p>
        </p:txBody>
      </p:sp>
    </p:spTree>
    <p:extLst>
      <p:ext uri="{BB962C8B-B14F-4D97-AF65-F5344CB8AC3E}">
        <p14:creationId xmlns:p14="http://schemas.microsoft.com/office/powerpoint/2010/main" val="272428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dissolv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343232-37C8-47FF-9363-6095BCE86CA1}"/>
              </a:ext>
            </a:extLst>
          </p:cNvPr>
          <p:cNvPicPr>
            <a:picLocks noChangeAspect="1"/>
          </p:cNvPicPr>
          <p:nvPr/>
        </p:nvPicPr>
        <p:blipFill>
          <a:blip r:embed="rId2"/>
          <a:stretch>
            <a:fillRect/>
          </a:stretch>
        </p:blipFill>
        <p:spPr>
          <a:xfrm>
            <a:off x="401781" y="2211965"/>
            <a:ext cx="3222914" cy="2008647"/>
          </a:xfrm>
          <a:prstGeom prst="rect">
            <a:avLst/>
          </a:prstGeom>
        </p:spPr>
      </p:pic>
      <p:sp>
        <p:nvSpPr>
          <p:cNvPr id="3" name="TextBox 2">
            <a:extLst>
              <a:ext uri="{FF2B5EF4-FFF2-40B4-BE49-F238E27FC236}">
                <a16:creationId xmlns:a16="http://schemas.microsoft.com/office/drawing/2014/main" id="{2981D864-2C99-4E8A-A064-B20C3621284F}"/>
              </a:ext>
            </a:extLst>
          </p:cNvPr>
          <p:cNvSpPr txBox="1"/>
          <p:nvPr/>
        </p:nvSpPr>
        <p:spPr>
          <a:xfrm>
            <a:off x="4036664" y="138524"/>
            <a:ext cx="7883237" cy="6494085"/>
          </a:xfrm>
          <a:prstGeom prst="rect">
            <a:avLst/>
          </a:prstGeom>
          <a:noFill/>
        </p:spPr>
        <p:txBody>
          <a:bodyPr wrap="square" rtlCol="0">
            <a:spAutoFit/>
          </a:bodyPr>
          <a:lstStyle/>
          <a:p>
            <a:pPr marL="457200" indent="-457200">
              <a:buFont typeface="Arial" panose="020B0604020202020204" pitchFamily="34" charset="0"/>
              <a:buChar char="•"/>
            </a:pPr>
            <a:r>
              <a:rPr lang="en-GB" sz="3200" dirty="0"/>
              <a:t>Make sure you are using the right referencing style</a:t>
            </a:r>
          </a:p>
          <a:p>
            <a:pPr marL="457200" indent="-457200">
              <a:buFont typeface="Arial" panose="020B0604020202020204" pitchFamily="34" charset="0"/>
              <a:buChar char="•"/>
            </a:pPr>
            <a:r>
              <a:rPr lang="en-GB" sz="3200" dirty="0"/>
              <a:t>Keep a record of the sources you read as you go along</a:t>
            </a:r>
          </a:p>
          <a:p>
            <a:pPr marL="457200" indent="-457200">
              <a:buFont typeface="Arial" panose="020B0604020202020204" pitchFamily="34" charset="0"/>
              <a:buChar char="•"/>
            </a:pPr>
            <a:r>
              <a:rPr lang="en-GB" sz="3200" dirty="0"/>
              <a:t>Be consistent in the records you keep and in the way you reference</a:t>
            </a:r>
          </a:p>
          <a:p>
            <a:pPr marL="457200" indent="-457200">
              <a:buFont typeface="Arial" panose="020B0604020202020204" pitchFamily="34" charset="0"/>
              <a:buChar char="•"/>
            </a:pPr>
            <a:r>
              <a:rPr lang="en-GB" sz="3200" dirty="0"/>
              <a:t>Build in enough time to check your referencing</a:t>
            </a:r>
          </a:p>
          <a:p>
            <a:pPr marL="457200" indent="-457200">
              <a:buFont typeface="Arial" panose="020B0604020202020204" pitchFamily="34" charset="0"/>
              <a:buChar char="•"/>
            </a:pPr>
            <a:r>
              <a:rPr lang="en-GB" sz="3200" dirty="0"/>
              <a:t>If in doubt, put yourself in the shoes of the reader and ask if you could easily find the source from your referencing</a:t>
            </a:r>
          </a:p>
          <a:p>
            <a:pPr marL="457200" indent="-457200">
              <a:buFont typeface="Arial" panose="020B0604020202020204" pitchFamily="34" charset="0"/>
              <a:buChar char="•"/>
            </a:pPr>
            <a:r>
              <a:rPr lang="en-GB" sz="3200" dirty="0"/>
              <a:t>If in doubt, seek clarification or ask for help- Study Support</a:t>
            </a:r>
          </a:p>
        </p:txBody>
      </p:sp>
    </p:spTree>
    <p:extLst>
      <p:ext uri="{BB962C8B-B14F-4D97-AF65-F5344CB8AC3E}">
        <p14:creationId xmlns:p14="http://schemas.microsoft.com/office/powerpoint/2010/main" val="187914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9910C1-C062-43EA-8EB8-44284132A990}"/>
              </a:ext>
            </a:extLst>
          </p:cNvPr>
          <p:cNvSpPr/>
          <p:nvPr/>
        </p:nvSpPr>
        <p:spPr>
          <a:xfrm>
            <a:off x="1317228" y="102215"/>
            <a:ext cx="911865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Harvard Referencing: The Basics</a:t>
            </a:r>
          </a:p>
        </p:txBody>
      </p:sp>
      <p:graphicFrame>
        <p:nvGraphicFramePr>
          <p:cNvPr id="3" name="Diagram 2">
            <a:extLst>
              <a:ext uri="{FF2B5EF4-FFF2-40B4-BE49-F238E27FC236}">
                <a16:creationId xmlns:a16="http://schemas.microsoft.com/office/drawing/2014/main" id="{9852052B-0149-467E-B84E-127FF5D98234}"/>
              </a:ext>
            </a:extLst>
          </p:cNvPr>
          <p:cNvGraphicFramePr/>
          <p:nvPr>
            <p:extLst>
              <p:ext uri="{D42A27DB-BD31-4B8C-83A1-F6EECF244321}">
                <p14:modId xmlns:p14="http://schemas.microsoft.com/office/powerpoint/2010/main" val="2483088300"/>
              </p:ext>
            </p:extLst>
          </p:nvPr>
        </p:nvGraphicFramePr>
        <p:xfrm>
          <a:off x="2032000" y="114638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694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98496-0C18-4DBD-A976-8FD8B8B7353B}"/>
              </a:ext>
            </a:extLst>
          </p:cNvPr>
          <p:cNvSpPr>
            <a:spLocks noGrp="1"/>
          </p:cNvSpPr>
          <p:nvPr>
            <p:ph type="title"/>
          </p:nvPr>
        </p:nvSpPr>
        <p:spPr/>
        <p:txBody>
          <a:bodyPr/>
          <a:lstStyle/>
          <a:p>
            <a:r>
              <a:rPr lang="en-GB" dirty="0"/>
              <a:t>What are In-text Citations and a Reference list?</a:t>
            </a:r>
          </a:p>
        </p:txBody>
      </p:sp>
      <p:sp>
        <p:nvSpPr>
          <p:cNvPr id="4" name="TextBox 3">
            <a:extLst>
              <a:ext uri="{FF2B5EF4-FFF2-40B4-BE49-F238E27FC236}">
                <a16:creationId xmlns:a16="http://schemas.microsoft.com/office/drawing/2014/main" id="{DBDE4137-4CB1-4C31-AE86-C83B2978B3F0}"/>
              </a:ext>
            </a:extLst>
          </p:cNvPr>
          <p:cNvSpPr txBox="1"/>
          <p:nvPr/>
        </p:nvSpPr>
        <p:spPr>
          <a:xfrm>
            <a:off x="5278374" y="2258319"/>
            <a:ext cx="6094476" cy="2862322"/>
          </a:xfrm>
          <a:prstGeom prst="rect">
            <a:avLst/>
          </a:prstGeom>
          <a:noFill/>
        </p:spPr>
        <p:txBody>
          <a:bodyPr wrap="square">
            <a:spAutoFit/>
          </a:bodyPr>
          <a:lstStyle/>
          <a:p>
            <a:r>
              <a:rPr lang="en-GB" dirty="0"/>
              <a:t>These are used when referring to a source of information within the text of your assignment to show where it came from. They are abbreviated details of the source you are referring to and generally consist of the author’s / editor’s family name, year of publication and, if required, page numbers e.g. (Pears and Shields, 2016, p. 6). You do not need to include the author’s surname in the in-text citation if it is referred to within the body of your work e.g. According to Pears and Shields (2006, p.6). This would just be unnecessary repetition! </a:t>
            </a:r>
          </a:p>
        </p:txBody>
      </p:sp>
      <p:sp>
        <p:nvSpPr>
          <p:cNvPr id="5" name="Rectangle 4">
            <a:extLst>
              <a:ext uri="{FF2B5EF4-FFF2-40B4-BE49-F238E27FC236}">
                <a16:creationId xmlns:a16="http://schemas.microsoft.com/office/drawing/2014/main" id="{D59E27CE-CEB7-42CB-A862-3384D979C701}"/>
              </a:ext>
            </a:extLst>
          </p:cNvPr>
          <p:cNvSpPr/>
          <p:nvPr/>
        </p:nvSpPr>
        <p:spPr>
          <a:xfrm>
            <a:off x="813816" y="2587752"/>
            <a:ext cx="2852928" cy="2221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In-Text Citations</a:t>
            </a:r>
          </a:p>
        </p:txBody>
      </p:sp>
      <p:cxnSp>
        <p:nvCxnSpPr>
          <p:cNvPr id="7" name="Straight Arrow Connector 6">
            <a:extLst>
              <a:ext uri="{FF2B5EF4-FFF2-40B4-BE49-F238E27FC236}">
                <a16:creationId xmlns:a16="http://schemas.microsoft.com/office/drawing/2014/main" id="{525A3205-6989-43D0-A9BE-A5F81AE2362C}"/>
              </a:ext>
            </a:extLst>
          </p:cNvPr>
          <p:cNvCxnSpPr/>
          <p:nvPr/>
        </p:nvCxnSpPr>
        <p:spPr>
          <a:xfrm>
            <a:off x="3666744" y="3493008"/>
            <a:ext cx="13807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939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98496-0C18-4DBD-A976-8FD8B8B7353B}"/>
              </a:ext>
            </a:extLst>
          </p:cNvPr>
          <p:cNvSpPr>
            <a:spLocks noGrp="1"/>
          </p:cNvSpPr>
          <p:nvPr>
            <p:ph type="title"/>
          </p:nvPr>
        </p:nvSpPr>
        <p:spPr/>
        <p:txBody>
          <a:bodyPr/>
          <a:lstStyle/>
          <a:p>
            <a:r>
              <a:rPr lang="en-GB" dirty="0"/>
              <a:t>What are In-text Citations and a Reference list?</a:t>
            </a:r>
          </a:p>
        </p:txBody>
      </p:sp>
      <p:sp>
        <p:nvSpPr>
          <p:cNvPr id="4" name="TextBox 3">
            <a:extLst>
              <a:ext uri="{FF2B5EF4-FFF2-40B4-BE49-F238E27FC236}">
                <a16:creationId xmlns:a16="http://schemas.microsoft.com/office/drawing/2014/main" id="{DBDE4137-4CB1-4C31-AE86-C83B2978B3F0}"/>
              </a:ext>
            </a:extLst>
          </p:cNvPr>
          <p:cNvSpPr txBox="1"/>
          <p:nvPr/>
        </p:nvSpPr>
        <p:spPr>
          <a:xfrm>
            <a:off x="5141214" y="2578484"/>
            <a:ext cx="6094476" cy="2308324"/>
          </a:xfrm>
          <a:prstGeom prst="rect">
            <a:avLst/>
          </a:prstGeom>
          <a:noFill/>
        </p:spPr>
        <p:txBody>
          <a:bodyPr wrap="square">
            <a:spAutoFit/>
          </a:bodyPr>
          <a:lstStyle/>
          <a:p>
            <a:r>
              <a:rPr lang="en-GB" dirty="0"/>
              <a:t>The purpose of the in-text citation is to refer you to the full details of the publication within a full reference list or bibliography at the end of your work. Full publication details of the citation should be found in the reference list at the end of your assignment. This contains the full bibliographical record of the references cited in your text e.g. Pears, R. and Shields, G. (2016) Cite them right: the essential referencing guide. 10th rev. </a:t>
            </a:r>
            <a:r>
              <a:rPr lang="en-GB" dirty="0" err="1"/>
              <a:t>edn</a:t>
            </a:r>
            <a:r>
              <a:rPr lang="en-GB" dirty="0"/>
              <a:t>. Basingstoke: Palgrave.</a:t>
            </a:r>
          </a:p>
        </p:txBody>
      </p:sp>
      <p:sp>
        <p:nvSpPr>
          <p:cNvPr id="5" name="Rectangle 4">
            <a:extLst>
              <a:ext uri="{FF2B5EF4-FFF2-40B4-BE49-F238E27FC236}">
                <a16:creationId xmlns:a16="http://schemas.microsoft.com/office/drawing/2014/main" id="{D59E27CE-CEB7-42CB-A862-3384D979C701}"/>
              </a:ext>
            </a:extLst>
          </p:cNvPr>
          <p:cNvSpPr/>
          <p:nvPr/>
        </p:nvSpPr>
        <p:spPr>
          <a:xfrm>
            <a:off x="813816" y="2578484"/>
            <a:ext cx="2852928" cy="2221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 List</a:t>
            </a:r>
          </a:p>
        </p:txBody>
      </p:sp>
      <p:cxnSp>
        <p:nvCxnSpPr>
          <p:cNvPr id="7" name="Straight Arrow Connector 6">
            <a:extLst>
              <a:ext uri="{FF2B5EF4-FFF2-40B4-BE49-F238E27FC236}">
                <a16:creationId xmlns:a16="http://schemas.microsoft.com/office/drawing/2014/main" id="{525A3205-6989-43D0-A9BE-A5F81AE2362C}"/>
              </a:ext>
            </a:extLst>
          </p:cNvPr>
          <p:cNvCxnSpPr/>
          <p:nvPr/>
        </p:nvCxnSpPr>
        <p:spPr>
          <a:xfrm>
            <a:off x="3666744" y="3493008"/>
            <a:ext cx="13807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360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9BEB98C-C0D9-416B-A1BF-0D976CC63ED9}"/>
              </a:ext>
            </a:extLst>
          </p:cNvPr>
          <p:cNvSpPr/>
          <p:nvPr/>
        </p:nvSpPr>
        <p:spPr>
          <a:xfrm>
            <a:off x="865632" y="1328928"/>
            <a:ext cx="3462528" cy="475488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b="1" u="sng" dirty="0">
                <a:solidFill>
                  <a:schemeClr val="tx1">
                    <a:lumMod val="95000"/>
                    <a:lumOff val="5000"/>
                  </a:schemeClr>
                </a:solidFill>
              </a:rPr>
              <a:t>Direct Quote</a:t>
            </a:r>
          </a:p>
          <a:p>
            <a:pPr algn="ctr"/>
            <a:r>
              <a:rPr lang="en-GB" sz="2400" dirty="0">
                <a:solidFill>
                  <a:schemeClr val="tx1">
                    <a:lumMod val="95000"/>
                    <a:lumOff val="5000"/>
                  </a:schemeClr>
                </a:solidFill>
              </a:rPr>
              <a:t>A quotation means that you take the exact wording as used by another author ad insert it in your work.</a:t>
            </a:r>
          </a:p>
          <a:p>
            <a:pPr algn="ctr"/>
            <a:r>
              <a:rPr lang="en-GB" sz="2400" dirty="0">
                <a:solidFill>
                  <a:schemeClr val="tx1">
                    <a:lumMod val="95000"/>
                    <a:lumOff val="5000"/>
                  </a:schemeClr>
                </a:solidFill>
              </a:rPr>
              <a:t>Direct quotations should be used </a:t>
            </a:r>
            <a:r>
              <a:rPr lang="en-GB" sz="2400" b="1" dirty="0">
                <a:solidFill>
                  <a:schemeClr val="tx1">
                    <a:lumMod val="95000"/>
                    <a:lumOff val="5000"/>
                  </a:schemeClr>
                </a:solidFill>
              </a:rPr>
              <a:t>sparingly </a:t>
            </a:r>
            <a:r>
              <a:rPr lang="en-GB" sz="2400" dirty="0">
                <a:solidFill>
                  <a:schemeClr val="tx1">
                    <a:lumMod val="95000"/>
                    <a:lumOff val="5000"/>
                  </a:schemeClr>
                </a:solidFill>
              </a:rPr>
              <a:t>and only when they are relevant to the argument that you are making in your work</a:t>
            </a:r>
          </a:p>
        </p:txBody>
      </p:sp>
      <p:sp>
        <p:nvSpPr>
          <p:cNvPr id="5" name="Rectangle 4">
            <a:extLst>
              <a:ext uri="{FF2B5EF4-FFF2-40B4-BE49-F238E27FC236}">
                <a16:creationId xmlns:a16="http://schemas.microsoft.com/office/drawing/2014/main" id="{E984147B-9702-49A4-9526-1B71687EF4B2}"/>
              </a:ext>
            </a:extLst>
          </p:cNvPr>
          <p:cNvSpPr/>
          <p:nvPr/>
        </p:nvSpPr>
        <p:spPr>
          <a:xfrm>
            <a:off x="4608576" y="1328928"/>
            <a:ext cx="3462528" cy="47548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u="sng" dirty="0">
                <a:solidFill>
                  <a:schemeClr val="tx1">
                    <a:lumMod val="95000"/>
                    <a:lumOff val="5000"/>
                  </a:schemeClr>
                </a:solidFill>
              </a:rPr>
              <a:t>Paraphrase</a:t>
            </a:r>
          </a:p>
          <a:p>
            <a:pPr algn="ctr"/>
            <a:endParaRPr lang="en-GB" sz="2800" b="1" u="sng" dirty="0">
              <a:solidFill>
                <a:schemeClr val="tx1">
                  <a:lumMod val="95000"/>
                  <a:lumOff val="5000"/>
                </a:schemeClr>
              </a:solidFill>
            </a:endParaRPr>
          </a:p>
          <a:p>
            <a:pPr algn="ctr"/>
            <a:r>
              <a:rPr lang="en-GB" sz="2800" dirty="0">
                <a:solidFill>
                  <a:schemeClr val="tx1">
                    <a:lumMod val="95000"/>
                    <a:lumOff val="5000"/>
                  </a:schemeClr>
                </a:solidFill>
              </a:rPr>
              <a:t>Paraphrasing is when you take someone else’s idea and put it into your own words.</a:t>
            </a:r>
          </a:p>
        </p:txBody>
      </p:sp>
      <p:sp>
        <p:nvSpPr>
          <p:cNvPr id="6" name="Rectangle 5">
            <a:extLst>
              <a:ext uri="{FF2B5EF4-FFF2-40B4-BE49-F238E27FC236}">
                <a16:creationId xmlns:a16="http://schemas.microsoft.com/office/drawing/2014/main" id="{BF14D8B4-9A71-4438-BD22-0AD43FEE5B47}"/>
              </a:ext>
            </a:extLst>
          </p:cNvPr>
          <p:cNvSpPr/>
          <p:nvPr/>
        </p:nvSpPr>
        <p:spPr>
          <a:xfrm>
            <a:off x="8351520" y="1328928"/>
            <a:ext cx="3462528" cy="47548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u="sng" dirty="0">
                <a:solidFill>
                  <a:schemeClr val="tx1">
                    <a:lumMod val="95000"/>
                    <a:lumOff val="5000"/>
                  </a:schemeClr>
                </a:solidFill>
              </a:rPr>
              <a:t>Summarise</a:t>
            </a:r>
          </a:p>
          <a:p>
            <a:pPr algn="ctr"/>
            <a:endParaRPr lang="en-GB" sz="2800" b="1" u="sng" dirty="0">
              <a:solidFill>
                <a:schemeClr val="tx1">
                  <a:lumMod val="95000"/>
                  <a:lumOff val="5000"/>
                </a:schemeClr>
              </a:solidFill>
            </a:endParaRPr>
          </a:p>
          <a:p>
            <a:pPr algn="ctr"/>
            <a:r>
              <a:rPr lang="en-GB" sz="2800" dirty="0">
                <a:solidFill>
                  <a:schemeClr val="tx1">
                    <a:lumMod val="95000"/>
                    <a:lumOff val="5000"/>
                  </a:schemeClr>
                </a:solidFill>
              </a:rPr>
              <a:t>Summarising is when you provide a brief overview of someone else’s idea.</a:t>
            </a:r>
          </a:p>
        </p:txBody>
      </p:sp>
      <p:sp>
        <p:nvSpPr>
          <p:cNvPr id="7" name="TextBox 6">
            <a:extLst>
              <a:ext uri="{FF2B5EF4-FFF2-40B4-BE49-F238E27FC236}">
                <a16:creationId xmlns:a16="http://schemas.microsoft.com/office/drawing/2014/main" id="{1FE00B89-C0B4-4511-A104-745FA006C3A3}"/>
              </a:ext>
            </a:extLst>
          </p:cNvPr>
          <p:cNvSpPr txBox="1"/>
          <p:nvPr/>
        </p:nvSpPr>
        <p:spPr>
          <a:xfrm>
            <a:off x="4303776" y="189417"/>
            <a:ext cx="3584448" cy="584775"/>
          </a:xfrm>
          <a:prstGeom prst="rect">
            <a:avLst/>
          </a:prstGeom>
          <a:noFill/>
        </p:spPr>
        <p:txBody>
          <a:bodyPr wrap="square" rtlCol="0">
            <a:spAutoFit/>
          </a:bodyPr>
          <a:lstStyle/>
          <a:p>
            <a:pPr algn="ctr"/>
            <a:r>
              <a:rPr lang="en-GB" sz="3200" dirty="0"/>
              <a:t>3 ways to Reference</a:t>
            </a:r>
          </a:p>
        </p:txBody>
      </p:sp>
    </p:spTree>
    <p:extLst>
      <p:ext uri="{BB962C8B-B14F-4D97-AF65-F5344CB8AC3E}">
        <p14:creationId xmlns:p14="http://schemas.microsoft.com/office/powerpoint/2010/main" val="1337951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4FB439-D5E5-468F-A77D-F5AB1188FB3F}"/>
              </a:ext>
            </a:extLst>
          </p:cNvPr>
          <p:cNvSpPr/>
          <p:nvPr/>
        </p:nvSpPr>
        <p:spPr>
          <a:xfrm>
            <a:off x="950790" y="0"/>
            <a:ext cx="9290684" cy="1754326"/>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So how do these look on paper?</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31D2E4AF-E33D-424A-82F1-551986807DC9}"/>
              </a:ext>
            </a:extLst>
          </p:cNvPr>
          <p:cNvSpPr/>
          <p:nvPr/>
        </p:nvSpPr>
        <p:spPr>
          <a:xfrm>
            <a:off x="164592" y="849071"/>
            <a:ext cx="2694432" cy="15727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FF0000"/>
                </a:solidFill>
              </a:rPr>
              <a:t>Long Quotation:</a:t>
            </a:r>
          </a:p>
        </p:txBody>
      </p:sp>
      <p:sp>
        <p:nvSpPr>
          <p:cNvPr id="4" name="Rectangle 3">
            <a:extLst>
              <a:ext uri="{FF2B5EF4-FFF2-40B4-BE49-F238E27FC236}">
                <a16:creationId xmlns:a16="http://schemas.microsoft.com/office/drawing/2014/main" id="{5A83EB45-CB8F-4F0B-83A9-4F57448D38EF}"/>
              </a:ext>
            </a:extLst>
          </p:cNvPr>
          <p:cNvSpPr/>
          <p:nvPr/>
        </p:nvSpPr>
        <p:spPr>
          <a:xfrm>
            <a:off x="0" y="2945260"/>
            <a:ext cx="2694432" cy="30114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000" dirty="0">
                <a:solidFill>
                  <a:schemeClr val="tx1">
                    <a:lumMod val="95000"/>
                    <a:lumOff val="5000"/>
                  </a:schemeClr>
                </a:solidFill>
              </a:rPr>
              <a:t>Enter as a separate paragraph</a:t>
            </a:r>
          </a:p>
          <a:p>
            <a:pPr marL="285750" indent="-285750" algn="ctr">
              <a:buFont typeface="Arial" panose="020B0604020202020204" pitchFamily="34" charset="0"/>
              <a:buChar char="•"/>
            </a:pPr>
            <a:r>
              <a:rPr lang="en-GB" sz="2000" dirty="0">
                <a:solidFill>
                  <a:schemeClr val="tx1">
                    <a:lumMod val="95000"/>
                    <a:lumOff val="5000"/>
                  </a:schemeClr>
                </a:solidFill>
              </a:rPr>
              <a:t>Indent the paragraph</a:t>
            </a:r>
          </a:p>
          <a:p>
            <a:pPr marL="285750" indent="-285750" algn="ctr">
              <a:buFont typeface="Arial" panose="020B0604020202020204" pitchFamily="34" charset="0"/>
              <a:buChar char="•"/>
            </a:pPr>
            <a:r>
              <a:rPr lang="en-GB" sz="2000" dirty="0">
                <a:solidFill>
                  <a:schemeClr val="tx1">
                    <a:lumMod val="95000"/>
                    <a:lumOff val="5000"/>
                  </a:schemeClr>
                </a:solidFill>
              </a:rPr>
              <a:t>Quotation marks are not required</a:t>
            </a:r>
          </a:p>
          <a:p>
            <a:pPr marL="285750" indent="-285750" algn="ctr">
              <a:buFont typeface="Arial" panose="020B0604020202020204" pitchFamily="34" charset="0"/>
              <a:buChar char="•"/>
            </a:pPr>
            <a:r>
              <a:rPr lang="en-GB" sz="2000" dirty="0">
                <a:solidFill>
                  <a:schemeClr val="tx1">
                    <a:lumMod val="95000"/>
                    <a:lumOff val="5000"/>
                  </a:schemeClr>
                </a:solidFill>
              </a:rPr>
              <a:t>Follow with the in-text citation</a:t>
            </a:r>
          </a:p>
        </p:txBody>
      </p:sp>
      <p:cxnSp>
        <p:nvCxnSpPr>
          <p:cNvPr id="6" name="Straight Arrow Connector 5">
            <a:extLst>
              <a:ext uri="{FF2B5EF4-FFF2-40B4-BE49-F238E27FC236}">
                <a16:creationId xmlns:a16="http://schemas.microsoft.com/office/drawing/2014/main" id="{2CAF3FC1-DC43-4938-AF2F-2FCFCB9FAC4B}"/>
              </a:ext>
            </a:extLst>
          </p:cNvPr>
          <p:cNvCxnSpPr>
            <a:stCxn id="3" idx="2"/>
            <a:endCxn id="4" idx="0"/>
          </p:cNvCxnSpPr>
          <p:nvPr/>
        </p:nvCxnSpPr>
        <p:spPr>
          <a:xfrm flipH="1">
            <a:off x="1347216" y="2421839"/>
            <a:ext cx="164592" cy="52342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9BF59AB8-65DC-4AD6-820C-29EE5789FA85}"/>
              </a:ext>
            </a:extLst>
          </p:cNvPr>
          <p:cNvCxnSpPr/>
          <p:nvPr/>
        </p:nvCxnSpPr>
        <p:spPr>
          <a:xfrm>
            <a:off x="3188211" y="4620768"/>
            <a:ext cx="237744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2831160" y="2159032"/>
            <a:ext cx="3091543" cy="2031325"/>
          </a:xfrm>
          <a:prstGeom prst="rect">
            <a:avLst/>
          </a:prstGeom>
        </p:spPr>
        <p:txBody>
          <a:bodyPr wrap="square">
            <a:spAutoFit/>
          </a:bodyPr>
          <a:lstStyle/>
          <a:p>
            <a:r>
              <a:rPr lang="en-GB" dirty="0"/>
              <a:t>If your quotation is 30 words or over or is more than two lines in length then you are required to start a new paragraph,  ‘indent’ it and do not need to use quotation marks.</a:t>
            </a:r>
          </a:p>
        </p:txBody>
      </p:sp>
      <p:sp>
        <p:nvSpPr>
          <p:cNvPr id="10" name="TextBox 9">
            <a:extLst>
              <a:ext uri="{FF2B5EF4-FFF2-40B4-BE49-F238E27FC236}">
                <a16:creationId xmlns:a16="http://schemas.microsoft.com/office/drawing/2014/main" id="{F682F28D-B0DA-448B-A490-03EA0EEFFCB9}"/>
              </a:ext>
            </a:extLst>
          </p:cNvPr>
          <p:cNvSpPr txBox="1"/>
          <p:nvPr/>
        </p:nvSpPr>
        <p:spPr>
          <a:xfrm>
            <a:off x="5788156" y="1098600"/>
            <a:ext cx="6094476" cy="3693319"/>
          </a:xfrm>
          <a:prstGeom prst="rect">
            <a:avLst/>
          </a:prstGeom>
          <a:noFill/>
        </p:spPr>
        <p:txBody>
          <a:bodyPr wrap="square">
            <a:spAutoFit/>
          </a:bodyPr>
          <a:lstStyle/>
          <a:p>
            <a:r>
              <a:rPr lang="en-GB" dirty="0"/>
              <a:t>Hardy’s development of plot and character must be seen in the broader context of the loss</a:t>
            </a:r>
          </a:p>
          <a:p>
            <a:r>
              <a:rPr lang="en-GB" dirty="0"/>
              <a:t>of faith in late Victorian society. As Dunmore comments:</a:t>
            </a:r>
          </a:p>
          <a:p>
            <a:r>
              <a:rPr lang="en-GB" dirty="0"/>
              <a:t>A central tension in Hardy’s fiction is that between fully realized human beings, with all</a:t>
            </a:r>
          </a:p>
          <a:p>
            <a:r>
              <a:rPr lang="en-GB" dirty="0"/>
              <a:t>their potential for individual freedom of choice and action, and the apparently relentless</a:t>
            </a:r>
          </a:p>
          <a:p>
            <a:r>
              <a:rPr lang="en-GB" dirty="0"/>
              <a:t>operation of chance, indeed fate, which negates these freedoms. His fiction undoubtedly</a:t>
            </a:r>
          </a:p>
          <a:p>
            <a:r>
              <a:rPr lang="en-GB" dirty="0"/>
              <a:t>reflects late Victorian pessimism, an attempt to capture and convey the spirit of individuals</a:t>
            </a:r>
          </a:p>
          <a:p>
            <a:r>
              <a:rPr lang="en-GB" dirty="0"/>
              <a:t>before it is swept away by the tides of an indifferent universe (Dunmore, 2017, pp. 35-36).</a:t>
            </a:r>
          </a:p>
        </p:txBody>
      </p:sp>
    </p:spTree>
    <p:extLst>
      <p:ext uri="{BB962C8B-B14F-4D97-AF65-F5344CB8AC3E}">
        <p14:creationId xmlns:p14="http://schemas.microsoft.com/office/powerpoint/2010/main" val="416993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additive="base">
                                        <p:cTn id="29" dur="500" fill="hold"/>
                                        <p:tgtEl>
                                          <p:spTgt spid="5"/>
                                        </p:tgtEl>
                                        <p:attrNameLst>
                                          <p:attrName>ppt_x</p:attrName>
                                        </p:attrNameLst>
                                      </p:cBhvr>
                                      <p:tavLst>
                                        <p:tav tm="0">
                                          <p:val>
                                            <p:strVal val="#ppt_x"/>
                                          </p:val>
                                        </p:tav>
                                        <p:tav tm="100000">
                                          <p:val>
                                            <p:strVal val="#ppt_x"/>
                                          </p:val>
                                        </p:tav>
                                      </p:tavLst>
                                    </p:anim>
                                    <p:anim calcmode="lin" valueType="num">
                                      <p:cBhvr additive="base">
                                        <p:cTn id="3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Long quotation….</a:t>
            </a:r>
          </a:p>
        </p:txBody>
      </p:sp>
      <p:pic>
        <p:nvPicPr>
          <p:cNvPr id="3" name="Picture 2"/>
          <p:cNvPicPr>
            <a:picLocks noChangeAspect="1"/>
          </p:cNvPicPr>
          <p:nvPr/>
        </p:nvPicPr>
        <p:blipFill>
          <a:blip r:embed="rId2"/>
          <a:stretch>
            <a:fillRect/>
          </a:stretch>
        </p:blipFill>
        <p:spPr>
          <a:xfrm>
            <a:off x="1883264" y="1934871"/>
            <a:ext cx="7796040" cy="3551529"/>
          </a:xfrm>
          <a:prstGeom prst="rect">
            <a:avLst/>
          </a:prstGeom>
        </p:spPr>
      </p:pic>
      <p:sp>
        <p:nvSpPr>
          <p:cNvPr id="4" name="Down Arrow 3"/>
          <p:cNvSpPr/>
          <p:nvPr/>
        </p:nvSpPr>
        <p:spPr>
          <a:xfrm rot="4034618">
            <a:off x="8752114" y="2686406"/>
            <a:ext cx="425963" cy="1720889"/>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36701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4FB439-D5E5-468F-A77D-F5AB1188FB3F}"/>
              </a:ext>
            </a:extLst>
          </p:cNvPr>
          <p:cNvSpPr/>
          <p:nvPr/>
        </p:nvSpPr>
        <p:spPr>
          <a:xfrm>
            <a:off x="950790" y="0"/>
            <a:ext cx="9290684" cy="1754326"/>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So how do these look on paper?</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31D2E4AF-E33D-424A-82F1-551986807DC9}"/>
              </a:ext>
            </a:extLst>
          </p:cNvPr>
          <p:cNvSpPr/>
          <p:nvPr/>
        </p:nvSpPr>
        <p:spPr>
          <a:xfrm>
            <a:off x="548640" y="1219200"/>
            <a:ext cx="2694432" cy="15727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FF0000"/>
                </a:solidFill>
              </a:rPr>
              <a:t>Short Quotation:</a:t>
            </a:r>
          </a:p>
        </p:txBody>
      </p:sp>
      <p:sp>
        <p:nvSpPr>
          <p:cNvPr id="4" name="Rectangle 3">
            <a:extLst>
              <a:ext uri="{FF2B5EF4-FFF2-40B4-BE49-F238E27FC236}">
                <a16:creationId xmlns:a16="http://schemas.microsoft.com/office/drawing/2014/main" id="{5A83EB45-CB8F-4F0B-83A9-4F57448D38EF}"/>
              </a:ext>
            </a:extLst>
          </p:cNvPr>
          <p:cNvSpPr/>
          <p:nvPr/>
        </p:nvSpPr>
        <p:spPr>
          <a:xfrm>
            <a:off x="548640" y="3602736"/>
            <a:ext cx="2694432" cy="30114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solidFill>
                  <a:schemeClr val="tx1">
                    <a:lumMod val="95000"/>
                    <a:lumOff val="5000"/>
                  </a:schemeClr>
                </a:solidFill>
              </a:rPr>
              <a:t>Include the body of the text</a:t>
            </a:r>
          </a:p>
          <a:p>
            <a:pPr marL="285750" indent="-285750" algn="ctr">
              <a:buFont typeface="Arial" panose="020B0604020202020204" pitchFamily="34" charset="0"/>
              <a:buChar char="•"/>
            </a:pPr>
            <a:r>
              <a:rPr lang="en-GB" dirty="0">
                <a:solidFill>
                  <a:schemeClr val="tx1">
                    <a:lumMod val="95000"/>
                    <a:lumOff val="5000"/>
                  </a:schemeClr>
                </a:solidFill>
              </a:rPr>
              <a:t>Enclose in double quotation marks; “example”</a:t>
            </a:r>
          </a:p>
          <a:p>
            <a:pPr marL="285750" indent="-285750" algn="ctr">
              <a:buFont typeface="Arial" panose="020B0604020202020204" pitchFamily="34" charset="0"/>
              <a:buChar char="•"/>
            </a:pPr>
            <a:r>
              <a:rPr lang="en-GB" dirty="0">
                <a:solidFill>
                  <a:schemeClr val="tx1">
                    <a:lumMod val="95000"/>
                    <a:lumOff val="5000"/>
                  </a:schemeClr>
                </a:solidFill>
              </a:rPr>
              <a:t>Follow with the author’s surname and year of publication enclosed (in round brackets).</a:t>
            </a:r>
          </a:p>
        </p:txBody>
      </p:sp>
      <p:cxnSp>
        <p:nvCxnSpPr>
          <p:cNvPr id="6" name="Straight Arrow Connector 5">
            <a:extLst>
              <a:ext uri="{FF2B5EF4-FFF2-40B4-BE49-F238E27FC236}">
                <a16:creationId xmlns:a16="http://schemas.microsoft.com/office/drawing/2014/main" id="{2CAF3FC1-DC43-4938-AF2F-2FCFCB9FAC4B}"/>
              </a:ext>
            </a:extLst>
          </p:cNvPr>
          <p:cNvCxnSpPr>
            <a:stCxn id="3" idx="2"/>
            <a:endCxn id="4" idx="0"/>
          </p:cNvCxnSpPr>
          <p:nvPr/>
        </p:nvCxnSpPr>
        <p:spPr>
          <a:xfrm>
            <a:off x="1895856" y="2791968"/>
            <a:ext cx="0" cy="8107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9BF59AB8-65DC-4AD6-820C-29EE5789FA85}"/>
              </a:ext>
            </a:extLst>
          </p:cNvPr>
          <p:cNvCxnSpPr/>
          <p:nvPr/>
        </p:nvCxnSpPr>
        <p:spPr>
          <a:xfrm>
            <a:off x="3502152" y="3197352"/>
            <a:ext cx="237744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0" name="TextBox 9">
            <a:extLst>
              <a:ext uri="{FF2B5EF4-FFF2-40B4-BE49-F238E27FC236}">
                <a16:creationId xmlns:a16="http://schemas.microsoft.com/office/drawing/2014/main" id="{9FD3D301-9FBE-40D3-8CA4-1D6326982FC6}"/>
              </a:ext>
            </a:extLst>
          </p:cNvPr>
          <p:cNvSpPr txBox="1"/>
          <p:nvPr/>
        </p:nvSpPr>
        <p:spPr>
          <a:xfrm>
            <a:off x="5998464" y="2474077"/>
            <a:ext cx="5568696" cy="1446550"/>
          </a:xfrm>
          <a:prstGeom prst="rect">
            <a:avLst/>
          </a:prstGeom>
          <a:noFill/>
        </p:spPr>
        <p:txBody>
          <a:bodyPr wrap="square">
            <a:spAutoFit/>
          </a:bodyPr>
          <a:lstStyle/>
          <a:p>
            <a:r>
              <a:rPr lang="en-GB" sz="2200" dirty="0"/>
              <a:t>Hardy’s characters are not simple types. They are “fully realized human beings, with all</a:t>
            </a:r>
          </a:p>
          <a:p>
            <a:r>
              <a:rPr lang="en-GB" sz="2200" dirty="0"/>
              <a:t>their potential for individual freedom of choice and action” (Dunmore, 2017, p. 35). </a:t>
            </a:r>
          </a:p>
        </p:txBody>
      </p:sp>
    </p:spTree>
    <p:extLst>
      <p:ext uri="{BB962C8B-B14F-4D97-AF65-F5344CB8AC3E}">
        <p14:creationId xmlns:p14="http://schemas.microsoft.com/office/powerpoint/2010/main" val="1282525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Short Quotation…</a:t>
            </a:r>
          </a:p>
        </p:txBody>
      </p:sp>
      <p:pic>
        <p:nvPicPr>
          <p:cNvPr id="3" name="Picture 2"/>
          <p:cNvPicPr>
            <a:picLocks noChangeAspect="1"/>
          </p:cNvPicPr>
          <p:nvPr/>
        </p:nvPicPr>
        <p:blipFill>
          <a:blip r:embed="rId2"/>
          <a:stretch>
            <a:fillRect/>
          </a:stretch>
        </p:blipFill>
        <p:spPr>
          <a:xfrm>
            <a:off x="1250061" y="1917779"/>
            <a:ext cx="9058035" cy="3988905"/>
          </a:xfrm>
          <a:prstGeom prst="rect">
            <a:avLst/>
          </a:prstGeom>
        </p:spPr>
      </p:pic>
    </p:spTree>
    <p:extLst>
      <p:ext uri="{BB962C8B-B14F-4D97-AF65-F5344CB8AC3E}">
        <p14:creationId xmlns:p14="http://schemas.microsoft.com/office/powerpoint/2010/main" val="3555530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4FB439-D5E5-468F-A77D-F5AB1188FB3F}"/>
              </a:ext>
            </a:extLst>
          </p:cNvPr>
          <p:cNvSpPr/>
          <p:nvPr/>
        </p:nvSpPr>
        <p:spPr>
          <a:xfrm>
            <a:off x="950790" y="0"/>
            <a:ext cx="9290684" cy="1754326"/>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So how do these look on paper?</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31D2E4AF-E33D-424A-82F1-551986807DC9}"/>
              </a:ext>
            </a:extLst>
          </p:cNvPr>
          <p:cNvSpPr/>
          <p:nvPr/>
        </p:nvSpPr>
        <p:spPr>
          <a:xfrm>
            <a:off x="548639" y="1219200"/>
            <a:ext cx="4051759" cy="1978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FF0000"/>
                </a:solidFill>
              </a:rPr>
              <a:t>Paraphrasing and Summarising:</a:t>
            </a:r>
          </a:p>
        </p:txBody>
      </p:sp>
      <p:sp>
        <p:nvSpPr>
          <p:cNvPr id="4" name="Rectangle 3">
            <a:extLst>
              <a:ext uri="{FF2B5EF4-FFF2-40B4-BE49-F238E27FC236}">
                <a16:creationId xmlns:a16="http://schemas.microsoft.com/office/drawing/2014/main" id="{5A83EB45-CB8F-4F0B-83A9-4F57448D38EF}"/>
              </a:ext>
            </a:extLst>
          </p:cNvPr>
          <p:cNvSpPr/>
          <p:nvPr/>
        </p:nvSpPr>
        <p:spPr>
          <a:xfrm>
            <a:off x="548640" y="3602736"/>
            <a:ext cx="2694432" cy="30114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800" dirty="0">
                <a:solidFill>
                  <a:schemeClr val="tx1">
                    <a:lumMod val="95000"/>
                    <a:lumOff val="5000"/>
                  </a:schemeClr>
                </a:solidFill>
              </a:rPr>
              <a:t>Do not quote word for word </a:t>
            </a:r>
          </a:p>
          <a:p>
            <a:pPr marL="285750" indent="-285750" algn="ctr">
              <a:buFont typeface="Arial" panose="020B0604020202020204" pitchFamily="34" charset="0"/>
              <a:buChar char="•"/>
            </a:pPr>
            <a:r>
              <a:rPr lang="en-GB" sz="2800" dirty="0">
                <a:solidFill>
                  <a:schemeClr val="tx1">
                    <a:lumMod val="95000"/>
                    <a:lumOff val="5000"/>
                  </a:schemeClr>
                </a:solidFill>
              </a:rPr>
              <a:t>Either Paraphrase or Summarise</a:t>
            </a:r>
          </a:p>
        </p:txBody>
      </p:sp>
      <p:cxnSp>
        <p:nvCxnSpPr>
          <p:cNvPr id="6" name="Straight Arrow Connector 5">
            <a:extLst>
              <a:ext uri="{FF2B5EF4-FFF2-40B4-BE49-F238E27FC236}">
                <a16:creationId xmlns:a16="http://schemas.microsoft.com/office/drawing/2014/main" id="{2CAF3FC1-DC43-4938-AF2F-2FCFCB9FAC4B}"/>
              </a:ext>
            </a:extLst>
          </p:cNvPr>
          <p:cNvCxnSpPr>
            <a:stCxn id="3" idx="2"/>
            <a:endCxn id="4" idx="0"/>
          </p:cNvCxnSpPr>
          <p:nvPr/>
        </p:nvCxnSpPr>
        <p:spPr>
          <a:xfrm flipH="1">
            <a:off x="1895856" y="3197560"/>
            <a:ext cx="678663" cy="4051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9BF59AB8-65DC-4AD6-820C-29EE5789FA85}"/>
              </a:ext>
            </a:extLst>
          </p:cNvPr>
          <p:cNvCxnSpPr/>
          <p:nvPr/>
        </p:nvCxnSpPr>
        <p:spPr>
          <a:xfrm>
            <a:off x="3411678" y="4126992"/>
            <a:ext cx="237744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0" name="TextBox 9">
            <a:extLst>
              <a:ext uri="{FF2B5EF4-FFF2-40B4-BE49-F238E27FC236}">
                <a16:creationId xmlns:a16="http://schemas.microsoft.com/office/drawing/2014/main" id="{6C8C8BB1-AF30-4E63-8C18-B990AABB3C29}"/>
              </a:ext>
            </a:extLst>
          </p:cNvPr>
          <p:cNvSpPr txBox="1"/>
          <p:nvPr/>
        </p:nvSpPr>
        <p:spPr>
          <a:xfrm>
            <a:off x="5548884" y="2107486"/>
            <a:ext cx="6094476" cy="2585323"/>
          </a:xfrm>
          <a:prstGeom prst="rect">
            <a:avLst/>
          </a:prstGeom>
          <a:noFill/>
        </p:spPr>
        <p:txBody>
          <a:bodyPr wrap="square">
            <a:spAutoFit/>
          </a:bodyPr>
          <a:lstStyle/>
          <a:p>
            <a:r>
              <a:rPr lang="en-GB" dirty="0"/>
              <a:t>Dunmore (2017) notes that Hardy presents the reader with rounded characters capable of</a:t>
            </a:r>
          </a:p>
          <a:p>
            <a:r>
              <a:rPr lang="en-GB" dirty="0"/>
              <a:t>acting with autonomy, but that these are placed in a context in which their choices are</a:t>
            </a:r>
          </a:p>
          <a:p>
            <a:r>
              <a:rPr lang="en-GB" dirty="0"/>
              <a:t>severely constrained by the operation of chance and fate. This she ascribes to the</a:t>
            </a:r>
          </a:p>
          <a:p>
            <a:r>
              <a:rPr lang="en-GB" dirty="0"/>
              <a:t>intellectual environment in which he wrote – in particular, the pessimistic spiritual context</a:t>
            </a:r>
          </a:p>
          <a:p>
            <a:r>
              <a:rPr lang="en-GB" dirty="0"/>
              <a:t>of late Victorian England. </a:t>
            </a:r>
          </a:p>
        </p:txBody>
      </p:sp>
    </p:spTree>
    <p:extLst>
      <p:ext uri="{BB962C8B-B14F-4D97-AF65-F5344CB8AC3E}">
        <p14:creationId xmlns:p14="http://schemas.microsoft.com/office/powerpoint/2010/main" val="174473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217074" y="230513"/>
            <a:ext cx="11736387" cy="6280150"/>
          </a:xfrm>
        </p:spPr>
        <p:txBody>
          <a:bodyPr>
            <a:normAutofit/>
          </a:bodyPr>
          <a:lstStyle/>
          <a:p>
            <a:r>
              <a:rPr lang="en-GB" sz="2400" b="1" dirty="0">
                <a:solidFill>
                  <a:srgbClr val="0070C0"/>
                </a:solidFill>
              </a:rPr>
              <a:t>How Do I Paraphrase?</a:t>
            </a:r>
          </a:p>
          <a:p>
            <a:endParaRPr lang="en-GB" sz="2400" dirty="0"/>
          </a:p>
          <a:p>
            <a:r>
              <a:rPr lang="en-GB" sz="2400" dirty="0"/>
              <a:t>First </a:t>
            </a:r>
            <a:r>
              <a:rPr lang="en-GB" sz="2400" dirty="0">
                <a:solidFill>
                  <a:srgbClr val="0070C0"/>
                </a:solidFill>
              </a:rPr>
              <a:t>read</a:t>
            </a:r>
            <a:r>
              <a:rPr lang="en-GB" sz="2400" dirty="0"/>
              <a:t> the source carefully so you actually know what it means. You can’t use it as a source if you don’t understand it.</a:t>
            </a:r>
          </a:p>
          <a:p>
            <a:endParaRPr lang="en-GB" sz="2400" dirty="0"/>
          </a:p>
          <a:p>
            <a:r>
              <a:rPr lang="en-GB" sz="2400" dirty="0"/>
              <a:t>Next find the part of the source you want to paraphrase. You’re not rewriting the entire source in your paper, so don’t paraphrase much more than a paragraph.</a:t>
            </a:r>
          </a:p>
          <a:p>
            <a:endParaRPr lang="en-GB" sz="2400" dirty="0"/>
          </a:p>
          <a:p>
            <a:r>
              <a:rPr lang="en-GB" sz="2400" dirty="0"/>
              <a:t>Finally, and pay attention to this step because it’s important, set the source aside.</a:t>
            </a:r>
          </a:p>
          <a:p>
            <a:endParaRPr lang="en-GB" sz="2400" dirty="0"/>
          </a:p>
          <a:p>
            <a:r>
              <a:rPr lang="en-GB" sz="2400" dirty="0"/>
              <a:t>Write your paraphrase without looking at the original source. This will help you write in </a:t>
            </a:r>
            <a:r>
              <a:rPr lang="en-GB" sz="2400" dirty="0">
                <a:solidFill>
                  <a:srgbClr val="0070C0"/>
                </a:solidFill>
              </a:rPr>
              <a:t>your own words</a:t>
            </a:r>
            <a:r>
              <a:rPr lang="en-GB" sz="2400" dirty="0"/>
              <a:t> and help you </a:t>
            </a:r>
            <a:r>
              <a:rPr lang="en-GB" sz="2400" dirty="0">
                <a:solidFill>
                  <a:srgbClr val="0070C0"/>
                </a:solidFill>
              </a:rPr>
              <a:t>resist</a:t>
            </a:r>
            <a:r>
              <a:rPr lang="en-GB" sz="2400" dirty="0"/>
              <a:t> the temptation to </a:t>
            </a:r>
            <a:r>
              <a:rPr lang="en-GB" sz="2400" dirty="0">
                <a:solidFill>
                  <a:srgbClr val="0070C0"/>
                </a:solidFill>
              </a:rPr>
              <a:t>use the wording and sentence structure of the original source</a:t>
            </a:r>
            <a:r>
              <a:rPr lang="en-GB" sz="2400" dirty="0"/>
              <a:t>.</a:t>
            </a:r>
          </a:p>
          <a:p>
            <a:endParaRPr lang="en-GB" dirty="0"/>
          </a:p>
          <a:p>
            <a:endParaRPr lang="en-GB" dirty="0"/>
          </a:p>
        </p:txBody>
      </p:sp>
    </p:spTree>
    <p:extLst>
      <p:ext uri="{BB962C8B-B14F-4D97-AF65-F5344CB8AC3E}">
        <p14:creationId xmlns:p14="http://schemas.microsoft.com/office/powerpoint/2010/main" val="348004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anim calcmode="lin" valueType="num">
                                      <p:cBhvr additive="base">
                                        <p:cTn id="2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403245" y="1333027"/>
            <a:ext cx="8535988" cy="5373688"/>
          </a:xfrm>
        </p:spPr>
        <p:txBody>
          <a:bodyPr>
            <a:normAutofit/>
          </a:bodyPr>
          <a:lstStyle/>
          <a:p>
            <a:r>
              <a:rPr lang="en-GB" dirty="0"/>
              <a:t>•</a:t>
            </a:r>
            <a:r>
              <a:rPr lang="en-GB" dirty="0">
                <a:solidFill>
                  <a:srgbClr val="FF0000"/>
                </a:solidFill>
              </a:rPr>
              <a:t>Original</a:t>
            </a:r>
            <a:r>
              <a:rPr lang="en-GB" dirty="0"/>
              <a:t>: Giraffes like Acacia leaves and hay and they can consume 75 pounds of food a day.</a:t>
            </a:r>
          </a:p>
          <a:p>
            <a:r>
              <a:rPr lang="en-GB" dirty="0"/>
              <a:t>•</a:t>
            </a:r>
            <a:r>
              <a:rPr lang="en-GB" dirty="0">
                <a:solidFill>
                  <a:srgbClr val="00B050"/>
                </a:solidFill>
              </a:rPr>
              <a:t>Paraphrase</a:t>
            </a:r>
            <a:r>
              <a:rPr lang="en-GB" dirty="0"/>
              <a:t>: A giraffe can eat up to 75 pounds of Acacia leaves and hay everyday.</a:t>
            </a:r>
          </a:p>
          <a:p>
            <a:endParaRPr lang="en-GB" dirty="0"/>
          </a:p>
          <a:p>
            <a:endParaRPr lang="en-GB" dirty="0"/>
          </a:p>
          <a:p>
            <a:r>
              <a:rPr lang="en-GB" dirty="0"/>
              <a:t>•</a:t>
            </a:r>
            <a:r>
              <a:rPr lang="en-GB" dirty="0">
                <a:solidFill>
                  <a:srgbClr val="FF0000"/>
                </a:solidFill>
              </a:rPr>
              <a:t>Original</a:t>
            </a:r>
            <a:r>
              <a:rPr lang="en-GB" dirty="0"/>
              <a:t>: Any trip to Italy should include a visit to Tuscany to sample their exquisite wines.</a:t>
            </a:r>
          </a:p>
          <a:p>
            <a:r>
              <a:rPr lang="en-GB" dirty="0"/>
              <a:t>•</a:t>
            </a:r>
            <a:r>
              <a:rPr lang="en-GB" dirty="0">
                <a:solidFill>
                  <a:srgbClr val="00B050"/>
                </a:solidFill>
              </a:rPr>
              <a:t>Paraphrase</a:t>
            </a:r>
            <a:r>
              <a:rPr lang="en-GB" dirty="0"/>
              <a:t>: Be sure to include a Tuscan wine-tasting experience when visiting Italy</a:t>
            </a:r>
          </a:p>
          <a:p>
            <a:endParaRPr lang="en-GB" dirty="0"/>
          </a:p>
          <a:p>
            <a:endParaRPr lang="en-GB" dirty="0"/>
          </a:p>
        </p:txBody>
      </p:sp>
      <p:pic>
        <p:nvPicPr>
          <p:cNvPr id="4" name="Picture 3"/>
          <p:cNvPicPr>
            <a:picLocks noChangeAspect="1"/>
          </p:cNvPicPr>
          <p:nvPr/>
        </p:nvPicPr>
        <p:blipFill>
          <a:blip r:embed="rId2"/>
          <a:stretch>
            <a:fillRect/>
          </a:stretch>
        </p:blipFill>
        <p:spPr>
          <a:xfrm>
            <a:off x="9413824" y="1373785"/>
            <a:ext cx="1843790" cy="2367940"/>
          </a:xfrm>
          <a:prstGeom prst="rect">
            <a:avLst/>
          </a:prstGeom>
        </p:spPr>
      </p:pic>
    </p:spTree>
    <p:extLst>
      <p:ext uri="{BB962C8B-B14F-4D97-AF65-F5344CB8AC3E}">
        <p14:creationId xmlns:p14="http://schemas.microsoft.com/office/powerpoint/2010/main" val="2078300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0" y="4054475"/>
            <a:ext cx="11603038" cy="1879600"/>
          </a:xfrm>
        </p:spPr>
        <p:txBody>
          <a:bodyPr>
            <a:normAutofit/>
          </a:bodyPr>
          <a:lstStyle/>
          <a:p>
            <a:r>
              <a:rPr lang="en-GB" b="1" dirty="0"/>
              <a:t>Paraphrased</a:t>
            </a:r>
          </a:p>
          <a:p>
            <a:endParaRPr lang="en-GB" b="1" dirty="0"/>
          </a:p>
          <a:p>
            <a:r>
              <a:rPr lang="en-GB" b="1" dirty="0"/>
              <a:t>In her discussion of what she perceives to be problems of English society at the time, Ellis (1839) argues that English middle-class women try to imitate upper-class manners and life-style (p. 15). </a:t>
            </a:r>
          </a:p>
          <a:p>
            <a:endParaRPr lang="en-GB" b="1" dirty="0"/>
          </a:p>
        </p:txBody>
      </p:sp>
      <p:sp>
        <p:nvSpPr>
          <p:cNvPr id="4" name="TextBox 3"/>
          <p:cNvSpPr txBox="1"/>
          <p:nvPr/>
        </p:nvSpPr>
        <p:spPr>
          <a:xfrm>
            <a:off x="239843" y="734517"/>
            <a:ext cx="11797259" cy="2677656"/>
          </a:xfrm>
          <a:prstGeom prst="rect">
            <a:avLst/>
          </a:prstGeom>
          <a:noFill/>
        </p:spPr>
        <p:txBody>
          <a:bodyPr wrap="square" rtlCol="0">
            <a:spAutoFit/>
          </a:bodyPr>
          <a:lstStyle/>
          <a:p>
            <a:r>
              <a:rPr lang="en-GB" sz="2800" b="1" dirty="0">
                <a:solidFill>
                  <a:srgbClr val="FF0000"/>
                </a:solidFill>
              </a:rPr>
              <a:t>Try to paraphrase</a:t>
            </a:r>
          </a:p>
          <a:p>
            <a:r>
              <a:rPr lang="en-GB" sz="2800" b="1" dirty="0">
                <a:solidFill>
                  <a:schemeClr val="accent3">
                    <a:lumMod val="50000"/>
                  </a:schemeClr>
                </a:solidFill>
              </a:rPr>
              <a:t>In her discussion of what she perceives to be problems of English society at the time, Ellis (1839) argues that English middle-class women "have lately learned to look with envious eyes upon their superiors in rank, to rival their attainments, to imitate their manners, and to pine for the luxuries they enjoy" (p. 15).</a:t>
            </a:r>
          </a:p>
        </p:txBody>
      </p:sp>
    </p:spTree>
    <p:extLst>
      <p:ext uri="{BB962C8B-B14F-4D97-AF65-F5344CB8AC3E}">
        <p14:creationId xmlns:p14="http://schemas.microsoft.com/office/powerpoint/2010/main" val="1113380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1000"/>
                                        <p:tgtEl>
                                          <p:spTgt spid="4">
                                            <p:txEl>
                                              <p:pRg st="0" end="0"/>
                                            </p:txEl>
                                          </p:spTgt>
                                        </p:tgtEl>
                                      </p:cBhvr>
                                    </p:animEffect>
                                    <p:anim calcmode="lin" valueType="num">
                                      <p:cBhvr>
                                        <p:cTn id="2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1000"/>
                                        <p:tgtEl>
                                          <p:spTgt spid="4">
                                            <p:txEl>
                                              <p:pRg st="1" end="1"/>
                                            </p:txEl>
                                          </p:spTgt>
                                        </p:tgtEl>
                                      </p:cBhvr>
                                    </p:animEffect>
                                    <p:anim calcmode="lin" valueType="num">
                                      <p:cBhvr>
                                        <p:cTn id="2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1221093" y="637386"/>
            <a:ext cx="9869488" cy="1879600"/>
          </a:xfrm>
        </p:spPr>
        <p:txBody>
          <a:bodyPr>
            <a:normAutofit/>
          </a:bodyPr>
          <a:lstStyle/>
          <a:p>
            <a:r>
              <a:rPr lang="en-GB" dirty="0"/>
              <a:t>Remember these three tips to paraphrase like a pro.</a:t>
            </a:r>
          </a:p>
          <a:p>
            <a:r>
              <a:rPr lang="en-GB" dirty="0"/>
              <a:t>1.Include key points and sub-points from the original source.</a:t>
            </a:r>
          </a:p>
          <a:p>
            <a:r>
              <a:rPr lang="en-GB" dirty="0"/>
              <a:t>2.Write a paraphrase in your own words and use your own sentence structure.</a:t>
            </a:r>
          </a:p>
          <a:p>
            <a:r>
              <a:rPr lang="en-GB" dirty="0"/>
              <a:t>3.Always cite a paraphrase.</a:t>
            </a:r>
          </a:p>
          <a:p>
            <a:endParaRPr lang="en-GB" dirty="0"/>
          </a:p>
        </p:txBody>
      </p:sp>
      <p:pic>
        <p:nvPicPr>
          <p:cNvPr id="5" name="Picture 4"/>
          <p:cNvPicPr>
            <a:picLocks noChangeAspect="1"/>
          </p:cNvPicPr>
          <p:nvPr/>
        </p:nvPicPr>
        <p:blipFill>
          <a:blip r:embed="rId2"/>
          <a:stretch>
            <a:fillRect/>
          </a:stretch>
        </p:blipFill>
        <p:spPr>
          <a:xfrm>
            <a:off x="3583273" y="3319072"/>
            <a:ext cx="2967428" cy="2967428"/>
          </a:xfrm>
          <a:prstGeom prst="rect">
            <a:avLst/>
          </a:prstGeom>
        </p:spPr>
      </p:pic>
    </p:spTree>
    <p:extLst>
      <p:ext uri="{BB962C8B-B14F-4D97-AF65-F5344CB8AC3E}">
        <p14:creationId xmlns:p14="http://schemas.microsoft.com/office/powerpoint/2010/main" val="1328091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1959429" y="1056092"/>
            <a:ext cx="8535988" cy="6018213"/>
          </a:xfrm>
        </p:spPr>
        <p:txBody>
          <a:bodyPr>
            <a:normAutofit/>
          </a:bodyPr>
          <a:lstStyle/>
          <a:p>
            <a:r>
              <a:rPr lang="en-GB" sz="2800" dirty="0">
                <a:solidFill>
                  <a:srgbClr val="FF0000"/>
                </a:solidFill>
              </a:rPr>
              <a:t>Don’t do this!</a:t>
            </a:r>
          </a:p>
          <a:p>
            <a:r>
              <a:rPr lang="en-GB" sz="2800" dirty="0"/>
              <a:t>•Don’t just change a couple of words from your information source and think that it is an acceptable paraphrase—adding a reference makes no difference! </a:t>
            </a:r>
          </a:p>
          <a:p>
            <a:r>
              <a:rPr lang="en-GB" sz="2800" dirty="0"/>
              <a:t>•Don’t just switch around sentence parts from your information source and add a reference, then think that it is an acceptable</a:t>
            </a:r>
          </a:p>
          <a:p>
            <a:r>
              <a:rPr lang="en-GB" sz="2800" dirty="0"/>
              <a:t>•Avoid </a:t>
            </a:r>
            <a:r>
              <a:rPr lang="en-GB" sz="2800" dirty="0" err="1"/>
              <a:t>patchworking</a:t>
            </a:r>
            <a:r>
              <a:rPr lang="en-GB" sz="2800" dirty="0"/>
              <a:t> (cutting and pasting and copying bits of information from a variety of sources and connecting it all together in a paragraph, usually without references). </a:t>
            </a:r>
          </a:p>
        </p:txBody>
      </p:sp>
    </p:spTree>
    <p:extLst>
      <p:ext uri="{BB962C8B-B14F-4D97-AF65-F5344CB8AC3E}">
        <p14:creationId xmlns:p14="http://schemas.microsoft.com/office/powerpoint/2010/main" val="1126888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4" name="Picture 3"/>
          <p:cNvPicPr>
            <a:picLocks noChangeAspect="1"/>
          </p:cNvPicPr>
          <p:nvPr/>
        </p:nvPicPr>
        <p:blipFill rotWithShape="1">
          <a:blip r:embed="rId2"/>
          <a:srcRect l="3688" t="32825" r="4467" b="15535"/>
          <a:stretch/>
        </p:blipFill>
        <p:spPr>
          <a:xfrm>
            <a:off x="389744" y="284813"/>
            <a:ext cx="11197653" cy="6190937"/>
          </a:xfrm>
          <a:prstGeom prst="rect">
            <a:avLst/>
          </a:prstGeom>
        </p:spPr>
      </p:pic>
    </p:spTree>
    <p:extLst>
      <p:ext uri="{BB962C8B-B14F-4D97-AF65-F5344CB8AC3E}">
        <p14:creationId xmlns:p14="http://schemas.microsoft.com/office/powerpoint/2010/main" val="31721920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D4DB986-8D3A-4525-A71B-7913489D574F}"/>
              </a:ext>
            </a:extLst>
          </p:cNvPr>
          <p:cNvSpPr/>
          <p:nvPr/>
        </p:nvSpPr>
        <p:spPr>
          <a:xfrm>
            <a:off x="2912660" y="0"/>
            <a:ext cx="636667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can I reference?</a:t>
            </a:r>
          </a:p>
        </p:txBody>
      </p:sp>
      <p:sp>
        <p:nvSpPr>
          <p:cNvPr id="3" name="TextBox 2">
            <a:extLst>
              <a:ext uri="{FF2B5EF4-FFF2-40B4-BE49-F238E27FC236}">
                <a16:creationId xmlns:a16="http://schemas.microsoft.com/office/drawing/2014/main" id="{C313956C-522F-48F7-A057-F506FA9F6958}"/>
              </a:ext>
            </a:extLst>
          </p:cNvPr>
          <p:cNvSpPr txBox="1"/>
          <p:nvPr/>
        </p:nvSpPr>
        <p:spPr>
          <a:xfrm>
            <a:off x="1873179" y="1522825"/>
            <a:ext cx="8611183" cy="4062651"/>
          </a:xfrm>
          <a:prstGeom prst="rect">
            <a:avLst/>
          </a:prstGeom>
          <a:noFill/>
        </p:spPr>
        <p:txBody>
          <a:bodyPr wrap="square" rtlCol="0">
            <a:spAutoFit/>
          </a:bodyPr>
          <a:lstStyle/>
          <a:p>
            <a:r>
              <a:rPr lang="en-GB" sz="2400" dirty="0"/>
              <a:t>There are a variety of sources that you can reference. There are some important points to note, however;</a:t>
            </a:r>
          </a:p>
          <a:p>
            <a:endParaRPr lang="en-GB" sz="2400" dirty="0"/>
          </a:p>
          <a:p>
            <a:pPr marL="285750" indent="-285750">
              <a:buFont typeface="Arial" panose="020B0604020202020204" pitchFamily="34" charset="0"/>
              <a:buChar char="•"/>
            </a:pPr>
            <a:r>
              <a:rPr lang="en-GB" sz="2400" dirty="0"/>
              <a:t>Ensure that the sources are credible; Academic Journals and Text Books are the most reliable sources</a:t>
            </a:r>
          </a:p>
          <a:p>
            <a:pPr marL="285750" indent="-285750">
              <a:buFont typeface="Arial" panose="020B0604020202020204" pitchFamily="34" charset="0"/>
              <a:buChar char="•"/>
            </a:pPr>
            <a:r>
              <a:rPr lang="en-GB" sz="2400" dirty="0"/>
              <a:t>Do not use Wikipedia as a reference- Why?</a:t>
            </a:r>
          </a:p>
          <a:p>
            <a:pPr marL="285750" indent="-285750">
              <a:buFont typeface="Arial" panose="020B0604020202020204" pitchFamily="34" charset="0"/>
              <a:buChar char="•"/>
            </a:pPr>
            <a:r>
              <a:rPr lang="en-GB" sz="2400" dirty="0"/>
              <a:t>There are significant differences in how to reference each different source depending on where you got it from.</a:t>
            </a:r>
          </a:p>
          <a:p>
            <a:pPr marL="285750" indent="-285750">
              <a:buFont typeface="Arial" panose="020B0604020202020204" pitchFamily="34" charset="0"/>
              <a:buChar char="•"/>
            </a:pPr>
            <a:r>
              <a:rPr lang="en-GB" sz="2400" dirty="0"/>
              <a:t>This is why it is very important that you use the referencing guide whenever you reference.</a:t>
            </a:r>
          </a:p>
          <a:p>
            <a:endParaRPr lang="en-GB" dirty="0"/>
          </a:p>
        </p:txBody>
      </p:sp>
    </p:spTree>
    <p:extLst>
      <p:ext uri="{BB962C8B-B14F-4D97-AF65-F5344CB8AC3E}">
        <p14:creationId xmlns:p14="http://schemas.microsoft.com/office/powerpoint/2010/main" val="907406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dissolv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dissolv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dissolv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3A5A17-8102-49A8-B337-19FA2CD7FCC3}"/>
              </a:ext>
            </a:extLst>
          </p:cNvPr>
          <p:cNvSpPr txBox="1"/>
          <p:nvPr/>
        </p:nvSpPr>
        <p:spPr>
          <a:xfrm>
            <a:off x="134113" y="2292697"/>
            <a:ext cx="3596640" cy="4893647"/>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rgbClr val="FF0000"/>
                </a:solidFill>
              </a:rPr>
              <a:t>Books</a:t>
            </a:r>
          </a:p>
          <a:p>
            <a:pPr marL="342900" indent="-342900">
              <a:buFont typeface="Arial" panose="020B0604020202020204" pitchFamily="34" charset="0"/>
              <a:buChar char="•"/>
            </a:pPr>
            <a:r>
              <a:rPr lang="en-GB" sz="2400" dirty="0">
                <a:solidFill>
                  <a:srgbClr val="FF0000"/>
                </a:solidFill>
              </a:rPr>
              <a:t>E-Books</a:t>
            </a:r>
          </a:p>
          <a:p>
            <a:pPr marL="514350" indent="-514350">
              <a:buFont typeface="+mj-lt"/>
              <a:buAutoNum type="romanLcPeriod"/>
            </a:pPr>
            <a:r>
              <a:rPr lang="en-GB" sz="2400" dirty="0"/>
              <a:t>Edited Books</a:t>
            </a:r>
          </a:p>
          <a:p>
            <a:pPr marL="514350" indent="-514350">
              <a:buFont typeface="+mj-lt"/>
              <a:buAutoNum type="romanLcPeriod"/>
            </a:pPr>
            <a:r>
              <a:rPr lang="en-GB" sz="2400" dirty="0"/>
              <a:t>Books with 2 or 3 authors</a:t>
            </a:r>
          </a:p>
          <a:p>
            <a:pPr marL="514350" indent="-514350">
              <a:buFont typeface="+mj-lt"/>
              <a:buAutoNum type="romanLcPeriod"/>
            </a:pPr>
            <a:r>
              <a:rPr lang="en-GB" sz="2400" dirty="0"/>
              <a:t>Books with 4 or more authors</a:t>
            </a:r>
          </a:p>
          <a:p>
            <a:pPr marL="514350" indent="-514350">
              <a:buFont typeface="+mj-lt"/>
              <a:buAutoNum type="romanLcPeriod"/>
            </a:pPr>
            <a:r>
              <a:rPr lang="en-GB" sz="2400" dirty="0"/>
              <a:t>Chapter within a book</a:t>
            </a:r>
          </a:p>
          <a:p>
            <a:pPr marL="514350" indent="-514350">
              <a:buFont typeface="+mj-lt"/>
              <a:buAutoNum type="romanLcPeriod"/>
            </a:pPr>
            <a:r>
              <a:rPr lang="en-GB" sz="2400" dirty="0"/>
              <a:t>Book without an author</a:t>
            </a:r>
          </a:p>
          <a:p>
            <a:pPr marL="514350" indent="-514350">
              <a:buFont typeface="+mj-lt"/>
              <a:buAutoNum type="romanLcPeriod"/>
            </a:pPr>
            <a:r>
              <a:rPr lang="en-GB" sz="2400" dirty="0"/>
              <a:t>Editions</a:t>
            </a:r>
          </a:p>
          <a:p>
            <a:pPr marL="514350" indent="-514350">
              <a:buFont typeface="+mj-lt"/>
              <a:buAutoNum type="romanLcPeriod"/>
            </a:pPr>
            <a:r>
              <a:rPr lang="en-GB" sz="2400" dirty="0"/>
              <a:t>Secondary citation</a:t>
            </a:r>
          </a:p>
          <a:p>
            <a:endParaRPr lang="en-GB" sz="2400" dirty="0">
              <a:solidFill>
                <a:srgbClr val="FF0000"/>
              </a:solidFill>
            </a:endParaRPr>
          </a:p>
        </p:txBody>
      </p:sp>
      <p:sp>
        <p:nvSpPr>
          <p:cNvPr id="3" name="Rectangle 2">
            <a:extLst>
              <a:ext uri="{FF2B5EF4-FFF2-40B4-BE49-F238E27FC236}">
                <a16:creationId xmlns:a16="http://schemas.microsoft.com/office/drawing/2014/main" id="{CEB13EB6-261D-4A4A-A482-75B7ABBD116B}"/>
              </a:ext>
            </a:extLst>
          </p:cNvPr>
          <p:cNvSpPr/>
          <p:nvPr/>
        </p:nvSpPr>
        <p:spPr>
          <a:xfrm>
            <a:off x="8461248" y="907702"/>
            <a:ext cx="6096000" cy="1384995"/>
          </a:xfrm>
          <a:prstGeom prst="rect">
            <a:avLst/>
          </a:prstGeom>
        </p:spPr>
        <p:txBody>
          <a:bodyPr>
            <a:spAutoFit/>
          </a:bodyPr>
          <a:lstStyle/>
          <a:p>
            <a:pPr marL="514350" indent="-514350">
              <a:buFont typeface="Arial" panose="020B0604020202020204" pitchFamily="34" charset="0"/>
              <a:buChar char="•"/>
            </a:pPr>
            <a:r>
              <a:rPr lang="en-GB" sz="2800" dirty="0">
                <a:solidFill>
                  <a:srgbClr val="FF0000"/>
                </a:solidFill>
              </a:rPr>
              <a:t>Journal article</a:t>
            </a:r>
          </a:p>
          <a:p>
            <a:pPr marL="514350" indent="-514350">
              <a:buFont typeface="Arial" panose="020B0604020202020204" pitchFamily="34" charset="0"/>
              <a:buChar char="•"/>
            </a:pPr>
            <a:endParaRPr lang="en-GB" sz="2800" dirty="0">
              <a:solidFill>
                <a:srgbClr val="FF0000"/>
              </a:solidFill>
            </a:endParaRPr>
          </a:p>
          <a:p>
            <a:endParaRPr lang="en-GB" sz="2800" dirty="0">
              <a:solidFill>
                <a:srgbClr val="FF0000"/>
              </a:solidFill>
            </a:endParaRPr>
          </a:p>
        </p:txBody>
      </p:sp>
      <p:sp>
        <p:nvSpPr>
          <p:cNvPr id="4" name="TextBox 3">
            <a:extLst>
              <a:ext uri="{FF2B5EF4-FFF2-40B4-BE49-F238E27FC236}">
                <a16:creationId xmlns:a16="http://schemas.microsoft.com/office/drawing/2014/main" id="{D98CEFEA-7284-4B7C-B759-92DE25E48BF3}"/>
              </a:ext>
            </a:extLst>
          </p:cNvPr>
          <p:cNvSpPr txBox="1"/>
          <p:nvPr/>
        </p:nvSpPr>
        <p:spPr>
          <a:xfrm>
            <a:off x="8680704" y="4731097"/>
            <a:ext cx="3730752"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Newspaper article</a:t>
            </a:r>
          </a:p>
          <a:p>
            <a:pPr marL="400050" indent="-400050">
              <a:buFont typeface="+mj-lt"/>
              <a:buAutoNum type="romanLcPeriod"/>
            </a:pPr>
            <a:r>
              <a:rPr lang="en-GB" sz="2400" dirty="0">
                <a:solidFill>
                  <a:schemeClr val="tx1">
                    <a:lumMod val="95000"/>
                    <a:lumOff val="5000"/>
                  </a:schemeClr>
                </a:solidFill>
              </a:rPr>
              <a:t>Whole newspaper</a:t>
            </a:r>
          </a:p>
          <a:p>
            <a:pPr marL="400050" indent="-400050">
              <a:buFont typeface="+mj-lt"/>
              <a:buAutoNum type="romanLcPeriod"/>
            </a:pPr>
            <a:r>
              <a:rPr lang="en-GB" sz="2400" dirty="0">
                <a:solidFill>
                  <a:schemeClr val="tx1">
                    <a:lumMod val="95000"/>
                    <a:lumOff val="5000"/>
                  </a:schemeClr>
                </a:solidFill>
              </a:rPr>
              <a:t>Newspaper article</a:t>
            </a:r>
          </a:p>
          <a:p>
            <a:pPr marL="400050" indent="-400050">
              <a:buFont typeface="+mj-lt"/>
              <a:buAutoNum type="romanLcPeriod"/>
            </a:pPr>
            <a:r>
              <a:rPr lang="en-GB" sz="2400" dirty="0">
                <a:solidFill>
                  <a:schemeClr val="tx1">
                    <a:lumMod val="95000"/>
                    <a:lumOff val="5000"/>
                  </a:schemeClr>
                </a:solidFill>
              </a:rPr>
              <a:t>Electronic Newspaper article not in print </a:t>
            </a:r>
          </a:p>
        </p:txBody>
      </p:sp>
      <p:sp>
        <p:nvSpPr>
          <p:cNvPr id="5" name="TextBox 4">
            <a:extLst>
              <a:ext uri="{FF2B5EF4-FFF2-40B4-BE49-F238E27FC236}">
                <a16:creationId xmlns:a16="http://schemas.microsoft.com/office/drawing/2014/main" id="{CBE8DEE8-FD4F-498B-A4A9-C9DE40B57C54}"/>
              </a:ext>
            </a:extLst>
          </p:cNvPr>
          <p:cNvSpPr txBox="1"/>
          <p:nvPr/>
        </p:nvSpPr>
        <p:spPr>
          <a:xfrm>
            <a:off x="5498593" y="2530768"/>
            <a:ext cx="2706624"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Internet</a:t>
            </a:r>
          </a:p>
          <a:p>
            <a:pPr marL="514350" indent="-514350">
              <a:buFont typeface="+mj-lt"/>
              <a:buAutoNum type="romanLcPeriod"/>
            </a:pPr>
            <a:r>
              <a:rPr lang="en-GB" sz="2400" dirty="0"/>
              <a:t>Website</a:t>
            </a:r>
          </a:p>
          <a:p>
            <a:pPr marL="514350" indent="-514350">
              <a:buFont typeface="+mj-lt"/>
              <a:buAutoNum type="romanLcPeriod"/>
            </a:pPr>
            <a:r>
              <a:rPr lang="en-GB" sz="2400" dirty="0"/>
              <a:t>Blog</a:t>
            </a:r>
          </a:p>
          <a:p>
            <a:pPr marL="514350" indent="-514350">
              <a:buFont typeface="+mj-lt"/>
              <a:buAutoNum type="romanLcPeriod"/>
            </a:pPr>
            <a:r>
              <a:rPr lang="en-GB" sz="2400" dirty="0"/>
              <a:t>Vlog</a:t>
            </a:r>
          </a:p>
          <a:p>
            <a:pPr marL="514350" indent="-514350">
              <a:buFont typeface="+mj-lt"/>
              <a:buAutoNum type="romanLcPeriod"/>
            </a:pPr>
            <a:r>
              <a:rPr lang="en-GB" sz="2400" dirty="0"/>
              <a:t>Video/ </a:t>
            </a:r>
            <a:r>
              <a:rPr lang="en-GB" sz="2400" dirty="0" err="1"/>
              <a:t>filmsharing</a:t>
            </a:r>
            <a:r>
              <a:rPr lang="en-GB" sz="2400" dirty="0"/>
              <a:t> website (e.g. </a:t>
            </a:r>
            <a:r>
              <a:rPr lang="en-GB" sz="2400" dirty="0" err="1"/>
              <a:t>Youtube</a:t>
            </a:r>
            <a:r>
              <a:rPr lang="en-GB" sz="2400" dirty="0"/>
              <a:t>)</a:t>
            </a:r>
          </a:p>
          <a:p>
            <a:pPr marL="514350" indent="-514350">
              <a:buFont typeface="+mj-lt"/>
              <a:buAutoNum type="romanLcPeriod"/>
            </a:pPr>
            <a:r>
              <a:rPr lang="en-GB" sz="2400" dirty="0"/>
              <a:t>Facebook</a:t>
            </a:r>
          </a:p>
        </p:txBody>
      </p:sp>
      <p:sp>
        <p:nvSpPr>
          <p:cNvPr id="6" name="TextBox 5">
            <a:extLst>
              <a:ext uri="{FF2B5EF4-FFF2-40B4-BE49-F238E27FC236}">
                <a16:creationId xmlns:a16="http://schemas.microsoft.com/office/drawing/2014/main" id="{E53820EB-220F-4B03-843C-24816DE9AE9C}"/>
              </a:ext>
            </a:extLst>
          </p:cNvPr>
          <p:cNvSpPr txBox="1"/>
          <p:nvPr/>
        </p:nvSpPr>
        <p:spPr>
          <a:xfrm>
            <a:off x="1103376" y="213738"/>
            <a:ext cx="4572000"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Conferences</a:t>
            </a:r>
          </a:p>
          <a:p>
            <a:pPr marL="514350" indent="-514350">
              <a:buFont typeface="+mj-lt"/>
              <a:buAutoNum type="romanLcPeriod"/>
            </a:pPr>
            <a:r>
              <a:rPr lang="en-GB" sz="2400" dirty="0">
                <a:solidFill>
                  <a:srgbClr val="FF0000"/>
                </a:solidFill>
              </a:rPr>
              <a:t>Full conference proceedings</a:t>
            </a:r>
          </a:p>
          <a:p>
            <a:pPr marL="514350" indent="-514350">
              <a:buFont typeface="+mj-lt"/>
              <a:buAutoNum type="romanLcPeriod"/>
            </a:pPr>
            <a:r>
              <a:rPr lang="en-GB" sz="2400" dirty="0">
                <a:solidFill>
                  <a:srgbClr val="FF0000"/>
                </a:solidFill>
              </a:rPr>
              <a:t>Individual conference paper</a:t>
            </a:r>
          </a:p>
          <a:p>
            <a:endParaRPr lang="en-GB" sz="2400" dirty="0">
              <a:solidFill>
                <a:srgbClr val="FF0000"/>
              </a:solidFill>
            </a:endParaRPr>
          </a:p>
          <a:p>
            <a:pPr marL="514350" indent="-514350">
              <a:buFont typeface="+mj-lt"/>
              <a:buAutoNum type="romanLcPeriod"/>
            </a:pPr>
            <a:endParaRPr lang="en-GB" sz="2400" dirty="0">
              <a:solidFill>
                <a:srgbClr val="FF0000"/>
              </a:solidFill>
            </a:endParaRPr>
          </a:p>
        </p:txBody>
      </p:sp>
      <p:sp>
        <p:nvSpPr>
          <p:cNvPr id="7" name="TextBox 6">
            <a:extLst>
              <a:ext uri="{FF2B5EF4-FFF2-40B4-BE49-F238E27FC236}">
                <a16:creationId xmlns:a16="http://schemas.microsoft.com/office/drawing/2014/main" id="{3D8E48FA-B9FF-4642-82C0-209A923537AE}"/>
              </a:ext>
            </a:extLst>
          </p:cNvPr>
          <p:cNvSpPr txBox="1"/>
          <p:nvPr/>
        </p:nvSpPr>
        <p:spPr>
          <a:xfrm>
            <a:off x="8156448" y="2414016"/>
            <a:ext cx="2706624"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Legal and Government Publications</a:t>
            </a:r>
          </a:p>
        </p:txBody>
      </p:sp>
      <p:pic>
        <p:nvPicPr>
          <p:cNvPr id="8" name="Picture 7">
            <a:extLst>
              <a:ext uri="{FF2B5EF4-FFF2-40B4-BE49-F238E27FC236}">
                <a16:creationId xmlns:a16="http://schemas.microsoft.com/office/drawing/2014/main" id="{2C32762B-5378-4248-81B4-A87495D4BDC0}"/>
              </a:ext>
            </a:extLst>
          </p:cNvPr>
          <p:cNvPicPr>
            <a:picLocks noChangeAspect="1"/>
          </p:cNvPicPr>
          <p:nvPr/>
        </p:nvPicPr>
        <p:blipFill>
          <a:blip r:embed="rId3"/>
          <a:stretch>
            <a:fillRect/>
          </a:stretch>
        </p:blipFill>
        <p:spPr>
          <a:xfrm>
            <a:off x="5456301" y="371555"/>
            <a:ext cx="2571750" cy="1781175"/>
          </a:xfrm>
          <a:prstGeom prst="rect">
            <a:avLst/>
          </a:prstGeom>
        </p:spPr>
      </p:pic>
      <p:pic>
        <p:nvPicPr>
          <p:cNvPr id="9" name="Picture 8">
            <a:extLst>
              <a:ext uri="{FF2B5EF4-FFF2-40B4-BE49-F238E27FC236}">
                <a16:creationId xmlns:a16="http://schemas.microsoft.com/office/drawing/2014/main" id="{038736DC-980E-4FF3-AD1A-214A13690A95}"/>
              </a:ext>
            </a:extLst>
          </p:cNvPr>
          <p:cNvPicPr>
            <a:picLocks noChangeAspect="1"/>
          </p:cNvPicPr>
          <p:nvPr/>
        </p:nvPicPr>
        <p:blipFill>
          <a:blip r:embed="rId4"/>
          <a:stretch>
            <a:fillRect/>
          </a:stretch>
        </p:blipFill>
        <p:spPr>
          <a:xfrm>
            <a:off x="10148734" y="3200620"/>
            <a:ext cx="2043266" cy="1530477"/>
          </a:xfrm>
          <a:prstGeom prst="rect">
            <a:avLst/>
          </a:prstGeom>
        </p:spPr>
      </p:pic>
      <p:pic>
        <p:nvPicPr>
          <p:cNvPr id="10" name="Picture 9">
            <a:extLst>
              <a:ext uri="{FF2B5EF4-FFF2-40B4-BE49-F238E27FC236}">
                <a16:creationId xmlns:a16="http://schemas.microsoft.com/office/drawing/2014/main" id="{E4AEB40A-886E-4937-BE61-56FFB7037760}"/>
              </a:ext>
            </a:extLst>
          </p:cNvPr>
          <p:cNvPicPr>
            <a:picLocks noChangeAspect="1"/>
          </p:cNvPicPr>
          <p:nvPr/>
        </p:nvPicPr>
        <p:blipFill>
          <a:blip r:embed="rId5"/>
          <a:stretch>
            <a:fillRect/>
          </a:stretch>
        </p:blipFill>
        <p:spPr>
          <a:xfrm>
            <a:off x="2262722" y="1526139"/>
            <a:ext cx="2236127" cy="1488041"/>
          </a:xfrm>
          <a:prstGeom prst="rect">
            <a:avLst/>
          </a:prstGeom>
        </p:spPr>
      </p:pic>
      <p:pic>
        <p:nvPicPr>
          <p:cNvPr id="11" name="Picture 10">
            <a:extLst>
              <a:ext uri="{FF2B5EF4-FFF2-40B4-BE49-F238E27FC236}">
                <a16:creationId xmlns:a16="http://schemas.microsoft.com/office/drawing/2014/main" id="{CB1BD6DA-5989-4214-8760-B87740D73322}"/>
              </a:ext>
            </a:extLst>
          </p:cNvPr>
          <p:cNvPicPr>
            <a:picLocks noChangeAspect="1"/>
          </p:cNvPicPr>
          <p:nvPr/>
        </p:nvPicPr>
        <p:blipFill>
          <a:blip r:embed="rId6"/>
          <a:stretch>
            <a:fillRect/>
          </a:stretch>
        </p:blipFill>
        <p:spPr>
          <a:xfrm>
            <a:off x="3458203" y="5331861"/>
            <a:ext cx="2043266" cy="1530477"/>
          </a:xfrm>
          <a:prstGeom prst="rect">
            <a:avLst/>
          </a:prstGeom>
        </p:spPr>
      </p:pic>
    </p:spTree>
    <p:extLst>
      <p:ext uri="{BB962C8B-B14F-4D97-AF65-F5344CB8AC3E}">
        <p14:creationId xmlns:p14="http://schemas.microsoft.com/office/powerpoint/2010/main" val="14596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1000"/>
                                        <p:tgtEl>
                                          <p:spTgt spid="3"/>
                                        </p:tgtEl>
                                      </p:cBhvr>
                                    </p:animEffect>
                                    <p:anim calcmode="lin" valueType="num">
                                      <p:cBhvr>
                                        <p:cTn id="43" dur="1000" fill="hold"/>
                                        <p:tgtEl>
                                          <p:spTgt spid="3"/>
                                        </p:tgtEl>
                                        <p:attrNameLst>
                                          <p:attrName>ppt_x</p:attrName>
                                        </p:attrNameLst>
                                      </p:cBhvr>
                                      <p:tavLst>
                                        <p:tav tm="0">
                                          <p:val>
                                            <p:strVal val="#ppt_x"/>
                                          </p:val>
                                        </p:tav>
                                        <p:tav tm="100000">
                                          <p:val>
                                            <p:strVal val="#ppt_x"/>
                                          </p:val>
                                        </p:tav>
                                      </p:tavLst>
                                    </p:anim>
                                    <p:anim calcmode="lin" valueType="num">
                                      <p:cBhvr>
                                        <p:cTn id="4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A77D98E-5B2E-4E24-B078-B9201CBDC791}"/>
              </a:ext>
            </a:extLst>
          </p:cNvPr>
          <p:cNvSpPr/>
          <p:nvPr/>
        </p:nvSpPr>
        <p:spPr>
          <a:xfrm>
            <a:off x="80607" y="3429000"/>
            <a:ext cx="12111393" cy="2585323"/>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There are many more examples</a:t>
            </a:r>
          </a:p>
          <a:p>
            <a:pPr algn="ctr"/>
            <a:r>
              <a:rPr lang="en-US" sz="5400" b="1" dirty="0">
                <a:ln/>
                <a:solidFill>
                  <a:schemeClr val="accent4"/>
                </a:solidFill>
              </a:rPr>
              <a:t>And each has its own variation.</a:t>
            </a:r>
          </a:p>
          <a:p>
            <a:pPr algn="ctr"/>
            <a:r>
              <a:rPr lang="en-US" sz="5400" b="1" dirty="0">
                <a:ln/>
                <a:solidFill>
                  <a:schemeClr val="accent4"/>
                </a:solidFill>
              </a:rPr>
              <a:t>PLEASE CHECK THE HANDBOOK!</a:t>
            </a:r>
          </a:p>
        </p:txBody>
      </p:sp>
      <p:pic>
        <p:nvPicPr>
          <p:cNvPr id="3" name="Picture 2">
            <a:extLst>
              <a:ext uri="{FF2B5EF4-FFF2-40B4-BE49-F238E27FC236}">
                <a16:creationId xmlns:a16="http://schemas.microsoft.com/office/drawing/2014/main" id="{D4AA3353-AABB-4565-8DD8-C5AC652DD873}"/>
              </a:ext>
            </a:extLst>
          </p:cNvPr>
          <p:cNvPicPr>
            <a:picLocks noChangeAspect="1"/>
          </p:cNvPicPr>
          <p:nvPr/>
        </p:nvPicPr>
        <p:blipFill>
          <a:blip r:embed="rId3"/>
          <a:stretch>
            <a:fillRect/>
          </a:stretch>
        </p:blipFill>
        <p:spPr>
          <a:xfrm>
            <a:off x="3755137" y="204216"/>
            <a:ext cx="3107626" cy="3093814"/>
          </a:xfrm>
          <a:prstGeom prst="rect">
            <a:avLst/>
          </a:prstGeom>
        </p:spPr>
      </p:pic>
    </p:spTree>
    <p:extLst>
      <p:ext uri="{BB962C8B-B14F-4D97-AF65-F5344CB8AC3E}">
        <p14:creationId xmlns:p14="http://schemas.microsoft.com/office/powerpoint/2010/main" val="930398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083B999-9B42-4867-A973-EB349B4F2296}"/>
              </a:ext>
            </a:extLst>
          </p:cNvPr>
          <p:cNvSpPr/>
          <p:nvPr/>
        </p:nvSpPr>
        <p:spPr>
          <a:xfrm>
            <a:off x="88562" y="0"/>
            <a:ext cx="418762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Reference List</a:t>
            </a:r>
          </a:p>
        </p:txBody>
      </p:sp>
      <p:sp>
        <p:nvSpPr>
          <p:cNvPr id="3" name="TextBox 2">
            <a:extLst>
              <a:ext uri="{FF2B5EF4-FFF2-40B4-BE49-F238E27FC236}">
                <a16:creationId xmlns:a16="http://schemas.microsoft.com/office/drawing/2014/main" id="{E3F88726-B3FF-4794-9C7B-5E0D05D7E6E8}"/>
              </a:ext>
            </a:extLst>
          </p:cNvPr>
          <p:cNvSpPr txBox="1"/>
          <p:nvPr/>
        </p:nvSpPr>
        <p:spPr>
          <a:xfrm>
            <a:off x="963168" y="1694688"/>
            <a:ext cx="6888480" cy="4401205"/>
          </a:xfrm>
          <a:prstGeom prst="rect">
            <a:avLst/>
          </a:prstGeom>
          <a:noFill/>
        </p:spPr>
        <p:txBody>
          <a:bodyPr wrap="square" rtlCol="0">
            <a:spAutoFit/>
          </a:bodyPr>
          <a:lstStyle/>
          <a:p>
            <a:r>
              <a:rPr lang="en-GB" sz="2800" dirty="0"/>
              <a:t>Essentially, this is a list of all of the references that you have used in your assignment, giving full publication information.</a:t>
            </a:r>
          </a:p>
          <a:p>
            <a:endParaRPr lang="en-GB" sz="2800" dirty="0"/>
          </a:p>
          <a:p>
            <a:r>
              <a:rPr lang="en-GB" sz="2800" dirty="0"/>
              <a:t>Again, the content within the reference list for each reference differs depending on where the source is from.</a:t>
            </a:r>
          </a:p>
          <a:p>
            <a:endParaRPr lang="en-GB" sz="2800" dirty="0"/>
          </a:p>
          <a:p>
            <a:r>
              <a:rPr lang="en-GB" sz="2800" dirty="0"/>
              <a:t>The reference lists needs to be listed </a:t>
            </a:r>
            <a:r>
              <a:rPr lang="en-GB" sz="2800" b="1" dirty="0"/>
              <a:t>alphabetically.</a:t>
            </a:r>
            <a:endParaRPr lang="en-GB" sz="2800" dirty="0"/>
          </a:p>
        </p:txBody>
      </p:sp>
      <p:pic>
        <p:nvPicPr>
          <p:cNvPr id="4" name="Picture 3">
            <a:extLst>
              <a:ext uri="{FF2B5EF4-FFF2-40B4-BE49-F238E27FC236}">
                <a16:creationId xmlns:a16="http://schemas.microsoft.com/office/drawing/2014/main" id="{24D6F669-8488-4C97-A542-E0FB0F4716A4}"/>
              </a:ext>
            </a:extLst>
          </p:cNvPr>
          <p:cNvPicPr>
            <a:picLocks noChangeAspect="1"/>
          </p:cNvPicPr>
          <p:nvPr/>
        </p:nvPicPr>
        <p:blipFill>
          <a:blip r:embed="rId3"/>
          <a:stretch>
            <a:fillRect/>
          </a:stretch>
        </p:blipFill>
        <p:spPr>
          <a:xfrm>
            <a:off x="8128301" y="1694688"/>
            <a:ext cx="3710131" cy="3596223"/>
          </a:xfrm>
          <a:prstGeom prst="rect">
            <a:avLst/>
          </a:prstGeom>
        </p:spPr>
      </p:pic>
    </p:spTree>
    <p:extLst>
      <p:ext uri="{BB962C8B-B14F-4D97-AF65-F5344CB8AC3E}">
        <p14:creationId xmlns:p14="http://schemas.microsoft.com/office/powerpoint/2010/main" val="666361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2DC4CC-44B0-4452-8A50-25E733954641}"/>
              </a:ext>
            </a:extLst>
          </p:cNvPr>
          <p:cNvSpPr/>
          <p:nvPr/>
        </p:nvSpPr>
        <p:spPr>
          <a:xfrm>
            <a:off x="3263059" y="114407"/>
            <a:ext cx="3739550"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Important!</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3" name="TextBox 2">
            <a:extLst>
              <a:ext uri="{FF2B5EF4-FFF2-40B4-BE49-F238E27FC236}">
                <a16:creationId xmlns:a16="http://schemas.microsoft.com/office/drawing/2014/main" id="{E4053445-9876-41FA-91C4-3439F008705C}"/>
              </a:ext>
            </a:extLst>
          </p:cNvPr>
          <p:cNvSpPr txBox="1"/>
          <p:nvPr/>
        </p:nvSpPr>
        <p:spPr>
          <a:xfrm>
            <a:off x="1780032" y="1597152"/>
            <a:ext cx="7400544"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Your work will be checked for plagiarism so it is vital that you reference correctly</a:t>
            </a:r>
          </a:p>
          <a:p>
            <a:endParaRPr lang="en-GB" sz="2800" dirty="0"/>
          </a:p>
          <a:p>
            <a:pPr marL="285750" indent="-285750">
              <a:buFont typeface="Arial" panose="020B0604020202020204" pitchFamily="34" charset="0"/>
              <a:buChar char="•"/>
            </a:pPr>
            <a:r>
              <a:rPr lang="en-GB" sz="2800" dirty="0"/>
              <a:t>If you have placed a text etc in your reference list you do not need to mention it again in your bibliography</a:t>
            </a:r>
          </a:p>
          <a:p>
            <a:endParaRPr lang="en-GB" sz="2800" dirty="0"/>
          </a:p>
          <a:p>
            <a:pPr marL="285750" indent="-285750">
              <a:buFont typeface="Arial" panose="020B0604020202020204" pitchFamily="34" charset="0"/>
              <a:buChar char="•"/>
            </a:pPr>
            <a:r>
              <a:rPr lang="en-GB" sz="2800" dirty="0"/>
              <a:t>Make sure you have listed them alphabetically</a:t>
            </a:r>
          </a:p>
        </p:txBody>
      </p:sp>
      <p:pic>
        <p:nvPicPr>
          <p:cNvPr id="4" name="Picture 3">
            <a:extLst>
              <a:ext uri="{FF2B5EF4-FFF2-40B4-BE49-F238E27FC236}">
                <a16:creationId xmlns:a16="http://schemas.microsoft.com/office/drawing/2014/main" id="{C5CA2462-2363-4167-8FF7-0F9903DD712C}"/>
              </a:ext>
            </a:extLst>
          </p:cNvPr>
          <p:cNvPicPr>
            <a:picLocks noChangeAspect="1"/>
          </p:cNvPicPr>
          <p:nvPr/>
        </p:nvPicPr>
        <p:blipFill>
          <a:blip r:embed="rId3"/>
          <a:stretch>
            <a:fillRect/>
          </a:stretch>
        </p:blipFill>
        <p:spPr>
          <a:xfrm>
            <a:off x="9478899" y="457200"/>
            <a:ext cx="2305050" cy="1981200"/>
          </a:xfrm>
          <a:prstGeom prst="rect">
            <a:avLst/>
          </a:prstGeom>
        </p:spPr>
      </p:pic>
    </p:spTree>
    <p:extLst>
      <p:ext uri="{BB962C8B-B14F-4D97-AF65-F5344CB8AC3E}">
        <p14:creationId xmlns:p14="http://schemas.microsoft.com/office/powerpoint/2010/main" val="579055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F8B5646-DA0B-45A7-AA0A-B8961DDADD24}"/>
              </a:ext>
            </a:extLst>
          </p:cNvPr>
          <p:cNvSpPr txBox="1"/>
          <p:nvPr/>
        </p:nvSpPr>
        <p:spPr>
          <a:xfrm>
            <a:off x="1545336" y="2340864"/>
            <a:ext cx="8065008" cy="830997"/>
          </a:xfrm>
          <a:prstGeom prst="rect">
            <a:avLst/>
          </a:prstGeom>
          <a:noFill/>
        </p:spPr>
        <p:txBody>
          <a:bodyPr wrap="square" rtlCol="0">
            <a:spAutoFit/>
          </a:bodyPr>
          <a:lstStyle/>
          <a:p>
            <a:r>
              <a:rPr lang="en-GB" sz="2400" dirty="0"/>
              <a:t>Now we are going to take a look at how to write in-text citations and a reference list in more detail</a:t>
            </a:r>
          </a:p>
        </p:txBody>
      </p:sp>
    </p:spTree>
    <p:extLst>
      <p:ext uri="{BB962C8B-B14F-4D97-AF65-F5344CB8AC3E}">
        <p14:creationId xmlns:p14="http://schemas.microsoft.com/office/powerpoint/2010/main" val="7390011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3" ma:contentTypeDescription="Create a new document." ma:contentTypeScope="" ma:versionID="2113b180b566515a006f8f7d43cfb4af">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1c2c384fb5906270d50adb64808fd565"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7FF7B7C-30F4-4231-BB5A-3340C81494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9EDE812-3D8A-4C64-B8EE-7606D3B5258A}">
  <ds:schemaRefs>
    <ds:schemaRef ds:uri="http://schemas.microsoft.com/sharepoint/v3/contenttype/forms"/>
  </ds:schemaRefs>
</ds:datastoreItem>
</file>

<file path=customXml/itemProps3.xml><?xml version="1.0" encoding="utf-8"?>
<ds:datastoreItem xmlns:ds="http://schemas.openxmlformats.org/officeDocument/2006/customXml" ds:itemID="{7D6E1872-F85D-42CB-8A92-2FDDCF272C15}">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e30e1647-29be-4cde-b2da-971aed4fcaf4"/>
    <ds:schemaRef ds:uri="7ab40eed-68c2-4ff5-b2ec-48499265677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392</TotalTime>
  <Words>1998</Words>
  <Application>Microsoft Office PowerPoint</Application>
  <PresentationFormat>Widescreen</PresentationFormat>
  <Paragraphs>187</Paragraphs>
  <Slides>29</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Calibri Light</vt:lpstr>
      <vt:lpstr>Wingdings</vt:lpstr>
      <vt:lpstr>Arial</vt:lpstr>
      <vt:lpstr>Calibri</vt:lpstr>
      <vt:lpstr>Retrospect</vt:lpstr>
      <vt:lpstr>Academic and employability skills</vt:lpstr>
      <vt:lpstr>What is plagiarism?</vt:lpstr>
      <vt:lpstr>Avoiding Plagiarism!</vt:lpstr>
      <vt:lpstr>What is Referencing and why do we need to do it?</vt:lpstr>
      <vt:lpstr>Referencing our work..</vt:lpstr>
      <vt:lpstr>PowerPoint Presentation</vt:lpstr>
      <vt:lpstr>PowerPoint Presentation</vt:lpstr>
      <vt:lpstr>PowerPoint Presentation</vt:lpstr>
      <vt:lpstr>PowerPoint Presentation</vt:lpstr>
      <vt:lpstr>What are In-text Citations and a Reference list?</vt:lpstr>
      <vt:lpstr>What are In-text Citations and a Reference list?</vt:lpstr>
      <vt:lpstr>PowerPoint Presentation</vt:lpstr>
      <vt:lpstr>PowerPoint Presentation</vt:lpstr>
      <vt:lpstr>Long quotation….</vt:lpstr>
      <vt:lpstr>PowerPoint Presentation</vt:lpstr>
      <vt:lpstr>Short Quotation…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Paul James</dc:creator>
  <cp:lastModifiedBy>Laura James</cp:lastModifiedBy>
  <cp:revision>37</cp:revision>
  <dcterms:created xsi:type="dcterms:W3CDTF">2018-09-11T11:24:15Z</dcterms:created>
  <dcterms:modified xsi:type="dcterms:W3CDTF">2022-01-19T11:43:43Z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