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media/image10.jpg" ContentType="image/png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handoutMasterIdLst>
    <p:handoutMasterId r:id="rId40"/>
  </p:handoutMasterIdLst>
  <p:sldIdLst>
    <p:sldId id="256" r:id="rId5"/>
    <p:sldId id="258" r:id="rId6"/>
    <p:sldId id="261" r:id="rId7"/>
    <p:sldId id="266" r:id="rId8"/>
    <p:sldId id="318" r:id="rId9"/>
    <p:sldId id="302" r:id="rId10"/>
    <p:sldId id="303" r:id="rId11"/>
    <p:sldId id="336" r:id="rId12"/>
    <p:sldId id="337" r:id="rId13"/>
    <p:sldId id="338" r:id="rId14"/>
    <p:sldId id="334" r:id="rId15"/>
    <p:sldId id="304" r:id="rId16"/>
    <p:sldId id="305" r:id="rId17"/>
    <p:sldId id="306" r:id="rId18"/>
    <p:sldId id="307" r:id="rId19"/>
    <p:sldId id="308" r:id="rId20"/>
    <p:sldId id="319" r:id="rId21"/>
    <p:sldId id="321" r:id="rId22"/>
    <p:sldId id="320" r:id="rId23"/>
    <p:sldId id="309" r:id="rId24"/>
    <p:sldId id="332" r:id="rId25"/>
    <p:sldId id="310" r:id="rId26"/>
    <p:sldId id="311" r:id="rId27"/>
    <p:sldId id="322" r:id="rId28"/>
    <p:sldId id="327" r:id="rId29"/>
    <p:sldId id="328" r:id="rId30"/>
    <p:sldId id="326" r:id="rId31"/>
    <p:sldId id="329" r:id="rId32"/>
    <p:sldId id="331" r:id="rId33"/>
    <p:sldId id="330" r:id="rId34"/>
    <p:sldId id="325" r:id="rId35"/>
    <p:sldId id="324" r:id="rId36"/>
    <p:sldId id="323" r:id="rId37"/>
    <p:sldId id="312" r:id="rId38"/>
    <p:sldId id="335" r:id="rId39"/>
  </p:sldIdLst>
  <p:sldSz cx="9144000" cy="6858000" type="screen4x3"/>
  <p:notesSz cx="6669088" cy="97536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2CACF15C-0E89-4F0A-8138-8D5CFE0CDD60}">
          <p14:sldIdLst>
            <p14:sldId id="256"/>
            <p14:sldId id="258"/>
            <p14:sldId id="261"/>
            <p14:sldId id="266"/>
            <p14:sldId id="318"/>
            <p14:sldId id="302"/>
            <p14:sldId id="303"/>
            <p14:sldId id="336"/>
            <p14:sldId id="337"/>
            <p14:sldId id="338"/>
            <p14:sldId id="334"/>
            <p14:sldId id="304"/>
            <p14:sldId id="305"/>
            <p14:sldId id="306"/>
            <p14:sldId id="307"/>
            <p14:sldId id="308"/>
            <p14:sldId id="319"/>
            <p14:sldId id="321"/>
            <p14:sldId id="320"/>
            <p14:sldId id="309"/>
            <p14:sldId id="332"/>
            <p14:sldId id="310"/>
            <p14:sldId id="311"/>
            <p14:sldId id="322"/>
            <p14:sldId id="327"/>
            <p14:sldId id="328"/>
            <p14:sldId id="326"/>
            <p14:sldId id="329"/>
            <p14:sldId id="331"/>
            <p14:sldId id="330"/>
            <p14:sldId id="325"/>
            <p14:sldId id="324"/>
            <p14:sldId id="323"/>
            <p14:sldId id="312"/>
            <p14:sldId id="335"/>
          </p14:sldIdLst>
        </p14:section>
        <p14:section name="Untitled Section" id="{EDB85C92-EE14-4501-89D8-2583DBAD0CD5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072" userDrawn="1">
          <p15:clr>
            <a:srgbClr val="A4A3A4"/>
          </p15:clr>
        </p15:guide>
        <p15:guide id="2" pos="2101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872" autoAdjust="0"/>
    <p:restoredTop sz="94660"/>
  </p:normalViewPr>
  <p:slideViewPr>
    <p:cSldViewPr>
      <p:cViewPr varScale="1">
        <p:scale>
          <a:sx n="72" d="100"/>
          <a:sy n="72" d="100"/>
        </p:scale>
        <p:origin x="1314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3" d="100"/>
          <a:sy n="83" d="100"/>
        </p:scale>
        <p:origin x="-2166" y="-78"/>
      </p:cViewPr>
      <p:guideLst>
        <p:guide orient="horz" pos="3072"/>
        <p:guide pos="210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handoutMaster" Target="handoutMasters/handout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87680"/>
          </a:xfrm>
          <a:prstGeom prst="rect">
            <a:avLst/>
          </a:prstGeom>
        </p:spPr>
        <p:txBody>
          <a:bodyPr vert="horz" lIns="89785" tIns="44892" rIns="89785" bIns="44892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777607" y="0"/>
            <a:ext cx="2889938" cy="487680"/>
          </a:xfrm>
          <a:prstGeom prst="rect">
            <a:avLst/>
          </a:prstGeom>
        </p:spPr>
        <p:txBody>
          <a:bodyPr vert="horz" lIns="89785" tIns="44892" rIns="89785" bIns="44892" rtlCol="0"/>
          <a:lstStyle>
            <a:lvl1pPr algn="r">
              <a:defRPr sz="1200"/>
            </a:lvl1pPr>
          </a:lstStyle>
          <a:p>
            <a:fld id="{96D292DE-8B7A-4254-AA83-74C1F4DD4AF0}" type="datetimeFigureOut">
              <a:rPr lang="en-GB" smtClean="0"/>
              <a:t>19/09/2019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264227"/>
            <a:ext cx="2889938" cy="487680"/>
          </a:xfrm>
          <a:prstGeom prst="rect">
            <a:avLst/>
          </a:prstGeom>
        </p:spPr>
        <p:txBody>
          <a:bodyPr vert="horz" lIns="89785" tIns="44892" rIns="89785" bIns="44892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777607" y="9264227"/>
            <a:ext cx="2889938" cy="487680"/>
          </a:xfrm>
          <a:prstGeom prst="rect">
            <a:avLst/>
          </a:prstGeom>
        </p:spPr>
        <p:txBody>
          <a:bodyPr vert="horz" lIns="89785" tIns="44892" rIns="89785" bIns="44892" rtlCol="0" anchor="b"/>
          <a:lstStyle>
            <a:lvl1pPr algn="r">
              <a:defRPr sz="1200"/>
            </a:lvl1pPr>
          </a:lstStyle>
          <a:p>
            <a:fld id="{A3C3D8D3-17FF-4C88-A759-00DBF3A846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63350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536" y="6525344"/>
            <a:ext cx="971128" cy="218522"/>
          </a:xfrm>
        </p:spPr>
        <p:txBody>
          <a:bodyPr/>
          <a:lstStyle/>
          <a:p>
            <a:fld id="{9C64F3F4-CE19-49F8-9EF4-FF4EE52031C2}" type="datetimeFigureOut">
              <a:rPr lang="en-GB" smtClean="0"/>
              <a:t>19/09/2019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39952" y="6381328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8806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19/09/2019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1840" y="646178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19030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19/09/2019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13506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19/09/2019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87408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19/09/2019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4404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19/09/2019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35051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19/09/2019</a:t>
            </a:fld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0996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19/09/2019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32233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19/09/2019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67633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19/09/2019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52919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19/09/2019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16871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1520" y="6525344"/>
            <a:ext cx="971128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4F3F4-CE19-49F8-9EF4-FF4EE52031C2}" type="datetimeFigureOut">
              <a:rPr lang="en-GB" smtClean="0"/>
              <a:pPr/>
              <a:t>19/09/2019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376" y="6380972"/>
            <a:ext cx="730424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370173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628800"/>
            <a:ext cx="7992888" cy="1470025"/>
          </a:xfrm>
        </p:spPr>
        <p:txBody>
          <a:bodyPr>
            <a:normAutofit fontScale="90000"/>
          </a:bodyPr>
          <a:lstStyle/>
          <a:p>
            <a:r>
              <a:rPr lang="en-GB" dirty="0">
                <a:solidFill>
                  <a:srgbClr val="FF0000"/>
                </a:solidFill>
              </a:rPr>
              <a:t> </a:t>
            </a:r>
            <a:br>
              <a:rPr lang="en-GB" dirty="0">
                <a:solidFill>
                  <a:srgbClr val="FF0000"/>
                </a:solidFill>
              </a:rPr>
            </a:br>
            <a:r>
              <a:rPr lang="en-GB" dirty="0">
                <a:solidFill>
                  <a:srgbClr val="FF0000"/>
                </a:solidFill>
              </a:rPr>
              <a:t>            </a:t>
            </a:r>
            <a:br>
              <a:rPr lang="en-GB" dirty="0">
                <a:solidFill>
                  <a:srgbClr val="FF0000"/>
                </a:solidFill>
              </a:rPr>
            </a:br>
            <a:br>
              <a:rPr lang="en-GB" dirty="0">
                <a:solidFill>
                  <a:srgbClr val="FF0000"/>
                </a:solidFill>
              </a:rPr>
            </a:br>
            <a:br>
              <a:rPr lang="en-GB" dirty="0">
                <a:solidFill>
                  <a:srgbClr val="FF0000"/>
                </a:solidFill>
              </a:rPr>
            </a:br>
            <a:br>
              <a:rPr lang="en-GB" dirty="0">
                <a:solidFill>
                  <a:srgbClr val="FF0000"/>
                </a:solidFill>
              </a:rPr>
            </a:br>
            <a:br>
              <a:rPr lang="en-GB" dirty="0">
                <a:solidFill>
                  <a:srgbClr val="FF0000"/>
                </a:solidFill>
              </a:rPr>
            </a:br>
            <a:br>
              <a:rPr lang="en-GB" dirty="0">
                <a:solidFill>
                  <a:srgbClr val="FF0000"/>
                </a:solidFill>
              </a:rPr>
            </a:br>
            <a:br>
              <a:rPr lang="en-GB" dirty="0">
                <a:solidFill>
                  <a:srgbClr val="FF0000"/>
                </a:solidFill>
              </a:rPr>
            </a:br>
            <a:r>
              <a:rPr lang="en-US" altLang="en-US" b="1" dirty="0">
                <a:latin typeface="Times New Roman" pitchFamily="18" charset="0"/>
                <a:cs typeface="Times New Roman" pitchFamily="18" charset="0"/>
              </a:rPr>
              <a:t>BA International Hotel Management </a:t>
            </a:r>
            <a:br>
              <a:rPr lang="en-US" altLang="en-US" b="1" dirty="0">
                <a:latin typeface="Times New Roman" pitchFamily="18" charset="0"/>
                <a:cs typeface="Times New Roman" pitchFamily="18" charset="0"/>
              </a:rPr>
            </a:br>
            <a:br>
              <a:rPr lang="en-US" altLang="en-US" b="1" dirty="0">
                <a:latin typeface="Times New Roman" pitchFamily="18" charset="0"/>
                <a:cs typeface="Times New Roman" pitchFamily="18" charset="0"/>
              </a:rPr>
            </a:br>
            <a:r>
              <a:rPr lang="en-US" altLang="en-US" b="1" dirty="0">
                <a:latin typeface="Times New Roman" pitchFamily="18" charset="0"/>
                <a:cs typeface="Times New Roman" pitchFamily="18" charset="0"/>
              </a:rPr>
              <a:t>Marketing Essentials</a:t>
            </a:r>
            <a:br>
              <a:rPr lang="en-US" altLang="en-US" b="1" dirty="0">
                <a:latin typeface="Times New Roman" pitchFamily="18" charset="0"/>
                <a:cs typeface="Times New Roman" pitchFamily="18" charset="0"/>
              </a:rPr>
            </a:br>
            <a:r>
              <a:rPr lang="en-US" altLang="en-US" b="1" dirty="0">
                <a:latin typeface="Times New Roman" pitchFamily="18" charset="0"/>
                <a:cs typeface="Times New Roman" pitchFamily="18" charset="0"/>
              </a:rPr>
              <a:t>Session 7</a:t>
            </a:r>
            <a:br>
              <a:rPr lang="en-GB" dirty="0">
                <a:solidFill>
                  <a:srgbClr val="FF0000"/>
                </a:solidFill>
              </a:rPr>
            </a:br>
            <a:br>
              <a:rPr lang="en-GB" dirty="0">
                <a:solidFill>
                  <a:srgbClr val="FF0000"/>
                </a:solidFill>
              </a:rPr>
            </a:br>
            <a:r>
              <a:rPr lang="en-GB" b="1" dirty="0">
                <a:solidFill>
                  <a:srgbClr val="FF0000"/>
                </a:solidFill>
              </a:rPr>
              <a:t>M4X01916 	</a:t>
            </a:r>
            <a:br>
              <a:rPr lang="en-GB" dirty="0">
                <a:solidFill>
                  <a:srgbClr val="FF0000"/>
                </a:solidFill>
              </a:rPr>
            </a:br>
            <a:br>
              <a:rPr lang="en-GB" dirty="0">
                <a:solidFill>
                  <a:srgbClr val="FF0000"/>
                </a:solidFill>
              </a:rPr>
            </a:br>
            <a:br>
              <a:rPr lang="en-GB" dirty="0"/>
            </a:br>
            <a:br>
              <a:rPr lang="en-GB" dirty="0">
                <a:solidFill>
                  <a:srgbClr val="FF0000"/>
                </a:solidFill>
              </a:rPr>
            </a:b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475656" y="2837215"/>
            <a:ext cx="640871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n-GB" sz="2800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89552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Session 7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GB" dirty="0"/>
          </a:p>
          <a:p>
            <a:pPr marL="0" indent="0" algn="ctr">
              <a:buNone/>
            </a:pPr>
            <a:endParaRPr lang="en-GB" sz="3600" dirty="0">
              <a:solidFill>
                <a:srgbClr val="002060"/>
              </a:solidFill>
            </a:endParaRPr>
          </a:p>
          <a:p>
            <a:pPr marL="0" indent="0" algn="ctr">
              <a:buNone/>
            </a:pPr>
            <a:r>
              <a:rPr lang="en-GB" sz="3600" b="1" dirty="0">
                <a:solidFill>
                  <a:srgbClr val="002060"/>
                </a:solidFill>
              </a:rPr>
              <a:t>Marketing Information System (MIS)</a:t>
            </a:r>
            <a:endParaRPr lang="en-GB" sz="4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83894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Learning Outcomes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0769"/>
            <a:ext cx="8229600" cy="4176464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dirty="0"/>
              <a:t>At the end of this session students should be able to:</a:t>
            </a:r>
          </a:p>
          <a:p>
            <a:r>
              <a:rPr lang="en-GB" dirty="0"/>
              <a:t>Define the marketing information system and be able to discuss its components;</a:t>
            </a:r>
          </a:p>
          <a:p>
            <a:r>
              <a:rPr lang="en-GB" dirty="0"/>
              <a:t>Understand the significance of information to the company;</a:t>
            </a:r>
          </a:p>
          <a:p>
            <a:r>
              <a:rPr lang="en-GB" dirty="0"/>
              <a:t>Know the steps in the marketing research process;</a:t>
            </a:r>
          </a:p>
          <a:p>
            <a:r>
              <a:rPr lang="en-US" altLang="en-US" dirty="0"/>
              <a:t>Understand how companies analyze and distribute marketing information</a:t>
            </a:r>
            <a:endParaRPr lang="en-GB" dirty="0"/>
          </a:p>
          <a:p>
            <a:endParaRPr lang="en-GB" dirty="0"/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297577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dirty="0"/>
              <a:t>Marketing Information System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340769"/>
            <a:ext cx="8856984" cy="4176464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GB" sz="3000" dirty="0"/>
              <a:t>It is a system that consists people, equipment, and procedures that gather, sort, analyze, evaluate, and distribute needed, timely, and accurate information to marketing decision makers.</a:t>
            </a:r>
          </a:p>
          <a:p>
            <a:pPr marL="0" indent="0">
              <a:buNone/>
            </a:pPr>
            <a:endParaRPr lang="en-GB" sz="3000" dirty="0"/>
          </a:p>
          <a:p>
            <a:pPr marL="0" indent="0" algn="just">
              <a:buNone/>
            </a:pPr>
            <a:r>
              <a:rPr lang="en-GB" sz="3000" dirty="0"/>
              <a:t>It involves various means and methods of gathering and assessing various company’s marketing information needs.</a:t>
            </a:r>
          </a:p>
          <a:p>
            <a:pPr marL="0" indent="0" algn="just">
              <a:buNone/>
            </a:pPr>
            <a:endParaRPr lang="en-GB" sz="3000" dirty="0"/>
          </a:p>
        </p:txBody>
      </p:sp>
    </p:spTree>
    <p:extLst>
      <p:ext uri="{BB962C8B-B14F-4D97-AF65-F5344CB8AC3E}">
        <p14:creationId xmlns:p14="http://schemas.microsoft.com/office/powerpoint/2010/main" val="38870058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dirty="0"/>
              <a:t>Marketing Information System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340769"/>
            <a:ext cx="8856984" cy="4176464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endParaRPr lang="en-GB" sz="3000" dirty="0"/>
          </a:p>
          <a:p>
            <a:pPr marL="0" indent="0" algn="just">
              <a:buNone/>
            </a:pPr>
            <a:r>
              <a:rPr lang="en-GB" sz="3000" i="1" dirty="0"/>
              <a:t>In sum, MIS refers to people and procedures dedicated to assessing information needs, developing the needed information, and helping decision makers to </a:t>
            </a:r>
            <a:r>
              <a:rPr lang="en-GB" sz="3000" i="1" u="sng" dirty="0"/>
              <a:t>use the information to generate and validate actionable customer and market insights.</a:t>
            </a:r>
          </a:p>
          <a:p>
            <a:pPr marL="0" indent="0">
              <a:buNone/>
            </a:pPr>
            <a:endParaRPr lang="en-GB" sz="3000" dirty="0"/>
          </a:p>
          <a:p>
            <a:pPr marL="0" indent="0" algn="just">
              <a:buNone/>
            </a:pPr>
            <a:endParaRPr lang="en-GB" sz="3000" dirty="0"/>
          </a:p>
        </p:txBody>
      </p:sp>
    </p:spTree>
    <p:extLst>
      <p:ext uri="{BB962C8B-B14F-4D97-AF65-F5344CB8AC3E}">
        <p14:creationId xmlns:p14="http://schemas.microsoft.com/office/powerpoint/2010/main" val="24070563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>
            <a:normAutofit/>
          </a:bodyPr>
          <a:lstStyle/>
          <a:p>
            <a:r>
              <a:rPr lang="en-GB" sz="4000" b="1" dirty="0"/>
              <a:t>Marketing Information System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4608511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endParaRPr lang="en-GB" sz="3000" dirty="0"/>
          </a:p>
          <a:p>
            <a:pPr marL="0" indent="0" algn="just">
              <a:buNone/>
            </a:pPr>
            <a:endParaRPr lang="en-GB" sz="3000" dirty="0"/>
          </a:p>
          <a:p>
            <a:pPr marL="0" indent="0" algn="just">
              <a:buNone/>
            </a:pPr>
            <a:endParaRPr lang="en-GB" sz="3000" dirty="0"/>
          </a:p>
          <a:p>
            <a:pPr marL="0" indent="0" algn="just">
              <a:buNone/>
            </a:pPr>
            <a:endParaRPr lang="en-GB" sz="3000" dirty="0"/>
          </a:p>
          <a:p>
            <a:pPr marL="0" indent="0" algn="just">
              <a:buNone/>
            </a:pPr>
            <a:endParaRPr lang="en-GB" sz="3000" dirty="0"/>
          </a:p>
          <a:p>
            <a:pPr marL="0" indent="0" algn="just">
              <a:buNone/>
            </a:pPr>
            <a:endParaRPr lang="en-GB" sz="3000" dirty="0"/>
          </a:p>
          <a:p>
            <a:pPr marL="0" indent="0" algn="just">
              <a:buNone/>
            </a:pPr>
            <a:endParaRPr lang="en-GB" sz="3000" dirty="0"/>
          </a:p>
          <a:p>
            <a:pPr marL="0" indent="0" algn="just">
              <a:buNone/>
            </a:pPr>
            <a:endParaRPr lang="en-GB" sz="3000" dirty="0"/>
          </a:p>
          <a:p>
            <a:pPr marL="0" indent="0" algn="just">
              <a:buNone/>
            </a:pPr>
            <a:endParaRPr lang="en-GB" sz="2600" b="1" dirty="0"/>
          </a:p>
          <a:p>
            <a:pPr marL="0" indent="0" algn="just">
              <a:buNone/>
            </a:pPr>
            <a:endParaRPr lang="en-GB" sz="2600" b="1" dirty="0"/>
          </a:p>
          <a:p>
            <a:pPr marL="0" indent="0" algn="just">
              <a:buNone/>
            </a:pPr>
            <a:endParaRPr lang="en-GB" sz="2600" b="1" dirty="0"/>
          </a:p>
          <a:p>
            <a:pPr marL="0" indent="0" algn="just">
              <a:buNone/>
            </a:pPr>
            <a:endParaRPr lang="en-GB" sz="2600" b="1" dirty="0"/>
          </a:p>
          <a:p>
            <a:pPr marL="0" indent="0" algn="just">
              <a:buNone/>
            </a:pPr>
            <a:endParaRPr lang="en-GB" sz="2600" b="1" dirty="0"/>
          </a:p>
          <a:p>
            <a:pPr marL="0" indent="0" algn="just">
              <a:buNone/>
            </a:pPr>
            <a:endParaRPr lang="en-GB" sz="2600" b="1" dirty="0"/>
          </a:p>
          <a:p>
            <a:pPr marL="0" indent="0" algn="just">
              <a:buNone/>
            </a:pPr>
            <a:endParaRPr lang="en-GB" sz="2600" b="1" dirty="0"/>
          </a:p>
          <a:p>
            <a:pPr marL="0" indent="0" algn="just">
              <a:buNone/>
            </a:pPr>
            <a:endParaRPr lang="en-GB" sz="2600" b="1" dirty="0"/>
          </a:p>
          <a:p>
            <a:pPr marL="0" indent="0" algn="just">
              <a:buNone/>
            </a:pPr>
            <a:endParaRPr lang="en-GB" sz="2600" b="1" dirty="0"/>
          </a:p>
          <a:p>
            <a:pPr marL="0" indent="0" algn="just">
              <a:buNone/>
            </a:pPr>
            <a:endParaRPr lang="en-GB" sz="2600" b="1" dirty="0"/>
          </a:p>
          <a:p>
            <a:pPr marL="0" indent="0" algn="just">
              <a:buNone/>
            </a:pPr>
            <a:endParaRPr lang="en-GB" sz="2600" b="1" dirty="0"/>
          </a:p>
          <a:p>
            <a:pPr marL="0" indent="0" algn="just">
              <a:buNone/>
            </a:pPr>
            <a:endParaRPr lang="en-GB" sz="2600" b="1" dirty="0"/>
          </a:p>
          <a:p>
            <a:pPr marL="0" indent="0" algn="just">
              <a:buNone/>
            </a:pPr>
            <a:endParaRPr lang="en-GB" sz="2600" b="1" dirty="0"/>
          </a:p>
          <a:p>
            <a:pPr marL="0" indent="0" algn="just">
              <a:buNone/>
            </a:pPr>
            <a:endParaRPr lang="en-GB" sz="2600" b="1" dirty="0"/>
          </a:p>
          <a:p>
            <a:pPr marL="0" indent="0" algn="just">
              <a:buNone/>
            </a:pPr>
            <a:endParaRPr lang="en-GB" sz="2600" b="1" dirty="0"/>
          </a:p>
          <a:p>
            <a:pPr marL="0" indent="0" algn="just">
              <a:buNone/>
            </a:pPr>
            <a:endParaRPr lang="en-GB" sz="2600" b="1" dirty="0"/>
          </a:p>
          <a:p>
            <a:pPr marL="0" indent="0" algn="just">
              <a:buNone/>
            </a:pPr>
            <a:endParaRPr lang="en-GB" sz="2600" b="1" dirty="0"/>
          </a:p>
          <a:p>
            <a:pPr marL="0" indent="0" algn="just">
              <a:buNone/>
            </a:pPr>
            <a:endParaRPr lang="en-GB" sz="4500" b="1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0550F4C-82DF-4858-AAC8-DD72E65D3D6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124744"/>
            <a:ext cx="7715200" cy="44644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8946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/>
            <a:r>
              <a:rPr lang="en-GB" sz="3600" b="1" dirty="0"/>
              <a:t>Marketing Information System (MIS)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0769"/>
            <a:ext cx="8686800" cy="4176464"/>
          </a:xfrm>
        </p:spPr>
        <p:txBody>
          <a:bodyPr>
            <a:normAutofit lnSpcReduction="10000"/>
          </a:bodyPr>
          <a:lstStyle/>
          <a:p>
            <a:pPr marL="0" indent="0">
              <a:buNone/>
              <a:defRPr/>
            </a:pPr>
            <a:r>
              <a:rPr lang="en-US" altLang="en-US" b="1" dirty="0"/>
              <a:t>Characteristics of MIS: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en-GB" dirty="0"/>
              <a:t>It is planned system developed to facilitate smooth and continuous flow of information.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en-GB" dirty="0"/>
              <a:t>It provides pertinent information (both internal and external) for making marketing decisions.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en-GB" dirty="0"/>
              <a:t>It provides right information at right time to the right person.</a:t>
            </a:r>
          </a:p>
          <a:p>
            <a:pPr marL="0" indent="0" algn="just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893839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/>
            <a:r>
              <a:rPr lang="en-GB" sz="3600" b="1" dirty="0"/>
              <a:t>Types of Marketing Information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0769"/>
            <a:ext cx="8686800" cy="4176464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  <a:defRPr/>
            </a:pPr>
            <a:r>
              <a:rPr lang="en-US" altLang="en-US" b="1" dirty="0"/>
              <a:t>MI </a:t>
            </a:r>
            <a:r>
              <a:rPr lang="en-US" dirty="0"/>
              <a:t>provides three types of information</a:t>
            </a:r>
            <a:endParaRPr lang="en-GB" dirty="0"/>
          </a:p>
          <a:p>
            <a:pPr marL="0" indent="0">
              <a:buNone/>
            </a:pPr>
            <a:r>
              <a:rPr lang="en-US" dirty="0"/>
              <a:t>1. </a:t>
            </a:r>
            <a:r>
              <a:rPr lang="en-US" b="1" dirty="0"/>
              <a:t>Recurrent Information</a:t>
            </a:r>
            <a:endParaRPr lang="en-GB" b="1" dirty="0"/>
          </a:p>
          <a:p>
            <a:pPr algn="just">
              <a:buFont typeface="Wingdings" panose="05000000000000000000" pitchFamily="2" charset="2"/>
              <a:buChar char="§"/>
            </a:pPr>
            <a:r>
              <a:rPr lang="en-US" dirty="0"/>
              <a:t>This is the periodic data supplied by MIS on weekly, monthly, quarterly or annual intervals</a:t>
            </a:r>
            <a:endParaRPr lang="en-GB" dirty="0"/>
          </a:p>
          <a:p>
            <a:pPr algn="just">
              <a:buFont typeface="Wingdings" panose="05000000000000000000" pitchFamily="2" charset="2"/>
              <a:buChar char="§"/>
            </a:pPr>
            <a:r>
              <a:rPr lang="en-US" dirty="0"/>
              <a:t>This includes data pertaining to sales, market share, sales call reports, inventory levels, payables, receivables, customer awareness of company’s brands, ad campaigns, data relates to competitors </a:t>
            </a:r>
            <a:r>
              <a:rPr lang="en-US" dirty="0" err="1"/>
              <a:t>etc</a:t>
            </a:r>
            <a:endParaRPr lang="en-GB" dirty="0"/>
          </a:p>
          <a:p>
            <a:pPr marL="0" indent="0" algn="just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4566013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/>
            <a:r>
              <a:rPr lang="en-GB" sz="3600" b="1" dirty="0"/>
              <a:t>Types of Marketing Information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0769"/>
            <a:ext cx="8686800" cy="4176464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dirty="0"/>
              <a:t>2. </a:t>
            </a:r>
            <a:r>
              <a:rPr lang="en-US" b="1" dirty="0"/>
              <a:t>M</a:t>
            </a:r>
            <a:r>
              <a:rPr lang="en-GB" b="1" dirty="0"/>
              <a:t>onitoring Information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en-GB" dirty="0"/>
              <a:t>This pertains to data obtained from regular scanning of certain sources such as trade journals and other publications.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en-GB" dirty="0"/>
              <a:t>The data relates to the changing trends, competitors activities etc.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en-GB" dirty="0"/>
              <a:t>Some of these data is purchased by companies from Market Research agencies, govt. sources etc.</a:t>
            </a:r>
          </a:p>
          <a:p>
            <a:pPr marL="0" indent="0" algn="just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630116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/>
            <a:r>
              <a:rPr lang="en-GB" sz="3600" b="1" dirty="0"/>
              <a:t>Types of Marketing Information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0769"/>
            <a:ext cx="8686800" cy="4176464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dirty="0"/>
              <a:t>3. </a:t>
            </a:r>
            <a:r>
              <a:rPr lang="en-GB" b="1" dirty="0"/>
              <a:t>Problem Related or Customized Information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This information is developed in response to some specific requirements related to a marketing problem or any particular data requested by a manager</a:t>
            </a:r>
            <a:endParaRPr lang="en-GB" dirty="0"/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It consists of both primary data as well as secondary data</a:t>
            </a:r>
            <a:endParaRPr lang="en-GB" dirty="0"/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This data is collected by conducting market research study with adequate sample size</a:t>
            </a:r>
            <a:endParaRPr lang="en-GB" dirty="0"/>
          </a:p>
          <a:p>
            <a:pPr marL="0" indent="0" algn="just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9251753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/>
            <a:r>
              <a:rPr lang="en-GB" sz="3600" b="1" dirty="0"/>
              <a:t>Marketing Information System (MIS)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0769"/>
            <a:ext cx="8686800" cy="4176464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US" altLang="en-US" dirty="0"/>
              <a:t>The MIS is of importance to the company managers and also to external partners.</a:t>
            </a:r>
          </a:p>
          <a:p>
            <a:pPr>
              <a:defRPr/>
            </a:pPr>
            <a:endParaRPr lang="en-US" altLang="en-US" dirty="0"/>
          </a:p>
          <a:p>
            <a:pPr>
              <a:defRPr/>
            </a:pPr>
            <a:r>
              <a:rPr lang="en-US" altLang="en-US" dirty="0"/>
              <a:t>The MIS must balance needs against feasibility:</a:t>
            </a:r>
          </a:p>
          <a:p>
            <a:pPr lvl="2">
              <a:buFont typeface="Wingdings" panose="05000000000000000000" pitchFamily="2" charset="2"/>
              <a:buChar char="§"/>
              <a:defRPr/>
            </a:pPr>
            <a:r>
              <a:rPr lang="en-US" altLang="en-US" sz="2600" dirty="0"/>
              <a:t> Not all information can be obtained.</a:t>
            </a:r>
          </a:p>
          <a:p>
            <a:pPr lvl="2">
              <a:buFont typeface="Wingdings" panose="05000000000000000000" pitchFamily="2" charset="2"/>
              <a:buChar char="§"/>
              <a:defRPr/>
            </a:pPr>
            <a:r>
              <a:rPr lang="en-US" altLang="en-US" sz="2600" dirty="0"/>
              <a:t> Obtaining, processing, sorting, and delivering </a:t>
            </a:r>
            <a:br>
              <a:rPr lang="en-US" altLang="en-US" sz="2600" dirty="0"/>
            </a:br>
            <a:r>
              <a:rPr lang="en-US" altLang="en-US" sz="2600" dirty="0"/>
              <a:t> information is not cheap.</a:t>
            </a:r>
          </a:p>
          <a:p>
            <a:pPr marL="0" indent="0" algn="just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5155584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dirty="0"/>
              <a:t>Marketing Information System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0769"/>
            <a:ext cx="8229600" cy="4176464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GB" b="1" dirty="0"/>
              <a:t>Information needed could be obtained through:</a:t>
            </a:r>
          </a:p>
          <a:p>
            <a:pPr>
              <a:buFont typeface="Wingdings" panose="05000000000000000000" pitchFamily="2" charset="2"/>
              <a:buChar char="§"/>
              <a:defRPr/>
            </a:pPr>
            <a:r>
              <a:rPr lang="en-US" altLang="en-US" dirty="0"/>
              <a:t>(Company’s) Internal data;</a:t>
            </a:r>
          </a:p>
          <a:p>
            <a:pPr>
              <a:buFont typeface="Wingdings" panose="05000000000000000000" pitchFamily="2" charset="2"/>
              <a:buChar char="§"/>
              <a:defRPr/>
            </a:pPr>
            <a:r>
              <a:rPr lang="en-US" altLang="en-US" dirty="0"/>
              <a:t>Competitive Marketing Intelligence;</a:t>
            </a:r>
          </a:p>
          <a:p>
            <a:pPr>
              <a:buFont typeface="Wingdings" panose="05000000000000000000" pitchFamily="2" charset="2"/>
              <a:buChar char="§"/>
              <a:defRPr/>
            </a:pPr>
            <a:r>
              <a:rPr lang="en-US" altLang="en-US" dirty="0"/>
              <a:t>Marketing Research.</a:t>
            </a:r>
          </a:p>
          <a:p>
            <a:pPr marL="0" indent="0" algn="just">
              <a:buNone/>
            </a:pPr>
            <a:endParaRPr lang="en-GB" sz="3000" dirty="0"/>
          </a:p>
          <a:p>
            <a:pPr marL="0" indent="0" algn="just">
              <a:buNone/>
            </a:pPr>
            <a:endParaRPr lang="en-GB" sz="3000" dirty="0"/>
          </a:p>
          <a:p>
            <a:pPr marL="0" indent="0" algn="just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1814892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dirty="0"/>
              <a:t>Marketing Information System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124744"/>
            <a:ext cx="8712968" cy="4392489"/>
          </a:xfrm>
        </p:spPr>
        <p:txBody>
          <a:bodyPr>
            <a:normAutofit fontScale="62500" lnSpcReduction="20000"/>
          </a:bodyPr>
          <a:lstStyle/>
          <a:p>
            <a:pPr marL="0" indent="0">
              <a:lnSpc>
                <a:spcPct val="90000"/>
              </a:lnSpc>
              <a:buNone/>
              <a:defRPr/>
            </a:pPr>
            <a:r>
              <a:rPr lang="en-US" altLang="en-US" sz="5100" b="1" dirty="0"/>
              <a:t>Internal Data Gathering:</a:t>
            </a:r>
          </a:p>
          <a:p>
            <a:pPr>
              <a:lnSpc>
                <a:spcPct val="90000"/>
              </a:lnSpc>
              <a:defRPr/>
            </a:pPr>
            <a:endParaRPr lang="en-US" altLang="en-US" sz="2000" dirty="0"/>
          </a:p>
          <a:p>
            <a:pPr algn="just">
              <a:lnSpc>
                <a:spcPct val="90000"/>
              </a:lnSpc>
              <a:defRPr/>
            </a:pPr>
            <a:r>
              <a:rPr lang="en-US" altLang="en-US" sz="4200" dirty="0"/>
              <a:t>Internal Data is gathered through customer databases, financial records, and operations reports.</a:t>
            </a:r>
          </a:p>
          <a:p>
            <a:pPr algn="just">
              <a:lnSpc>
                <a:spcPct val="90000"/>
              </a:lnSpc>
              <a:defRPr/>
            </a:pPr>
            <a:r>
              <a:rPr lang="en-US" altLang="en-US" sz="4200" dirty="0"/>
              <a:t>Advantages of internal data include prompt/easy access to information.</a:t>
            </a:r>
          </a:p>
          <a:p>
            <a:pPr algn="just">
              <a:lnSpc>
                <a:spcPct val="90000"/>
              </a:lnSpc>
              <a:defRPr/>
            </a:pPr>
            <a:r>
              <a:rPr lang="en-US" altLang="en-US" sz="4200" dirty="0"/>
              <a:t>Disadvantages arise from incompleteness or unsuitability of data to a particular situation.</a:t>
            </a:r>
          </a:p>
          <a:p>
            <a:pPr algn="just">
              <a:lnSpc>
                <a:spcPct val="90000"/>
              </a:lnSpc>
              <a:defRPr/>
            </a:pPr>
            <a:r>
              <a:rPr lang="en-US" altLang="en-US" sz="4200" dirty="0"/>
              <a:t>Data ages quickly, keeping the database current requires a major effort.</a:t>
            </a:r>
          </a:p>
          <a:p>
            <a:pPr algn="just">
              <a:lnSpc>
                <a:spcPct val="90000"/>
              </a:lnSpc>
              <a:defRPr/>
            </a:pPr>
            <a:r>
              <a:rPr lang="en-US" altLang="en-US" sz="4200" dirty="0"/>
              <a:t>Managing vast information that a large company produces requires sophisticated equipment and techniques</a:t>
            </a:r>
          </a:p>
          <a:p>
            <a:pPr marL="0" indent="0" algn="just">
              <a:buNone/>
            </a:pPr>
            <a:r>
              <a:rPr lang="en-GB" sz="2200" dirty="0"/>
              <a:t> </a:t>
            </a:r>
          </a:p>
          <a:p>
            <a:pPr marL="0" indent="0" algn="just">
              <a:buNone/>
            </a:pP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412907584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dirty="0"/>
              <a:t>Marketing Information System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0769"/>
            <a:ext cx="8229600" cy="4176464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GB" b="1" dirty="0"/>
              <a:t>Internal data gathering: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en-US" altLang="en-US" sz="2600" dirty="0"/>
              <a:t>Tesco through its Clubcard database collects data from its customers, stores the data in a database, and uses the data to tailor vouchers, ads and marketing offers to its customers.</a:t>
            </a:r>
          </a:p>
          <a:p>
            <a:pPr marL="0" indent="0" algn="just">
              <a:buNone/>
            </a:pPr>
            <a:endParaRPr lang="en-GB" sz="2800" b="1" dirty="0"/>
          </a:p>
          <a:p>
            <a:pPr marL="0" indent="0" algn="just">
              <a:buNone/>
            </a:pP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645024"/>
            <a:ext cx="9144000" cy="2520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905109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dirty="0"/>
              <a:t>Marketing Information System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482" y="1124744"/>
            <a:ext cx="8686800" cy="4176464"/>
          </a:xfrm>
        </p:spPr>
        <p:txBody>
          <a:bodyPr>
            <a:normAutofit/>
          </a:bodyPr>
          <a:lstStyle/>
          <a:p>
            <a:pPr algn="just">
              <a:buFont typeface="Wingdings" panose="05000000000000000000" pitchFamily="2" charset="2"/>
              <a:buChar char="§"/>
            </a:pPr>
            <a:r>
              <a:rPr lang="en-GB" sz="2800" dirty="0"/>
              <a:t>Through its Nectar loyalty card, Sainsbury found out that a cereal brand called Grape-Nuts was worth stocking  even with weak sales – because the shoppers who bought it were extremely loyal to Sainsbury's and often big spenders</a:t>
            </a:r>
            <a:r>
              <a:rPr lang="en-GB" dirty="0"/>
              <a:t>.</a:t>
            </a:r>
          </a:p>
          <a:p>
            <a:pPr marL="0" indent="0" algn="just">
              <a:buNone/>
            </a:pPr>
            <a:endParaRPr lang="en-GB" sz="30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356991"/>
            <a:ext cx="9144000" cy="26425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141210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dirty="0"/>
              <a:t>Marketing Information System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0769"/>
            <a:ext cx="8229600" cy="4176464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altLang="en-US" b="1" dirty="0"/>
              <a:t>Competitive Marketing Intelligence:</a:t>
            </a:r>
          </a:p>
          <a:p>
            <a:pPr marL="0" indent="0" algn="just">
              <a:buNone/>
            </a:pPr>
            <a:r>
              <a:rPr lang="en-GB" sz="3000" dirty="0"/>
              <a:t>Refers to the systematic monitoring, collection and analysis of publicly available information about consumers, competitors and developments in the marketing environment.</a:t>
            </a:r>
          </a:p>
          <a:p>
            <a:pPr marL="0" indent="0" algn="just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7206462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dirty="0"/>
              <a:t>Marketing Information System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0769"/>
            <a:ext cx="8229600" cy="4176464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altLang="en-US" b="1" dirty="0"/>
              <a:t>Competitive Marketing Intelligence:</a:t>
            </a:r>
          </a:p>
          <a:p>
            <a:pPr>
              <a:lnSpc>
                <a:spcPct val="90000"/>
              </a:lnSpc>
              <a:buFont typeface="Wingdings" panose="05000000000000000000" pitchFamily="2" charset="2"/>
              <a:buChar char="Ø"/>
              <a:defRPr/>
            </a:pPr>
            <a:r>
              <a:rPr lang="en-US" altLang="en-US" dirty="0"/>
              <a:t>Competitive intelligence gathering activities have grown.</a:t>
            </a:r>
          </a:p>
          <a:p>
            <a:pPr>
              <a:lnSpc>
                <a:spcPct val="90000"/>
              </a:lnSpc>
              <a:buFont typeface="Wingdings" panose="05000000000000000000" pitchFamily="2" charset="2"/>
              <a:buChar char="Ø"/>
              <a:defRPr/>
            </a:pPr>
            <a:r>
              <a:rPr lang="en-US" altLang="en-US" dirty="0"/>
              <a:t>Many companies send out teams of trained observers to mix and mingle personally with customers as they use and talk about the company’s products.</a:t>
            </a:r>
          </a:p>
        </p:txBody>
      </p:sp>
    </p:spTree>
    <p:extLst>
      <p:ext uri="{BB962C8B-B14F-4D97-AF65-F5344CB8AC3E}">
        <p14:creationId xmlns:p14="http://schemas.microsoft.com/office/powerpoint/2010/main" val="343306472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dirty="0"/>
              <a:t>Marketing Information System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0769"/>
            <a:ext cx="8229600" cy="4176464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altLang="en-US" b="1" dirty="0"/>
              <a:t>Competitive Marketing Intelligence:</a:t>
            </a:r>
          </a:p>
          <a:p>
            <a:pPr algn="just">
              <a:lnSpc>
                <a:spcPct val="90000"/>
              </a:lnSpc>
              <a:buFont typeface="Wingdings" panose="05000000000000000000" pitchFamily="2" charset="2"/>
              <a:buChar char="Ø"/>
              <a:defRPr/>
            </a:pPr>
            <a:r>
              <a:rPr lang="en-US" altLang="en-US" dirty="0"/>
              <a:t>Reputable brands such as PepsiCo, Dell and MasterCard have set up sophisticated digital command centres that routinely monitor brand – related online consumer and market-place activity.</a:t>
            </a:r>
          </a:p>
          <a:p>
            <a:pPr>
              <a:lnSpc>
                <a:spcPct val="90000"/>
              </a:lnSpc>
              <a:buFont typeface="Wingdings" panose="05000000000000000000" pitchFamily="2" charset="2"/>
              <a:buChar char="Ø"/>
              <a:defRPr/>
            </a:pPr>
            <a:r>
              <a:rPr lang="en-US" altLang="en-US" dirty="0"/>
              <a:t>There are many sources of competitive information.</a:t>
            </a:r>
          </a:p>
        </p:txBody>
      </p:sp>
    </p:spTree>
    <p:extLst>
      <p:ext uri="{BB962C8B-B14F-4D97-AF65-F5344CB8AC3E}">
        <p14:creationId xmlns:p14="http://schemas.microsoft.com/office/powerpoint/2010/main" val="219779547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dirty="0"/>
              <a:t>Marketing Information System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0769"/>
            <a:ext cx="8229600" cy="4176464"/>
          </a:xfrm>
        </p:spPr>
        <p:txBody>
          <a:bodyPr>
            <a:normAutofit fontScale="92500" lnSpcReduction="20000"/>
          </a:bodyPr>
          <a:lstStyle/>
          <a:p>
            <a:pPr marL="0" indent="0" algn="just">
              <a:buNone/>
            </a:pPr>
            <a:r>
              <a:rPr lang="en-US" altLang="en-US" sz="3500" b="1" dirty="0"/>
              <a:t>Sources of Competitive Intelligence:</a:t>
            </a:r>
          </a:p>
          <a:p>
            <a:pPr>
              <a:spcBef>
                <a:spcPct val="30000"/>
              </a:spcBef>
              <a:buClr>
                <a:srgbClr val="CC0000"/>
              </a:buClr>
              <a:buSzPct val="75000"/>
              <a:buFont typeface="Wingdings" panose="05000000000000000000" pitchFamily="2" charset="2"/>
              <a:buChar char="Ø"/>
              <a:defRPr/>
            </a:pPr>
            <a:r>
              <a:rPr lang="en-US" altLang="en-US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</a:rPr>
              <a:t>Company employees;</a:t>
            </a:r>
          </a:p>
          <a:p>
            <a:pPr>
              <a:spcBef>
                <a:spcPct val="30000"/>
              </a:spcBef>
              <a:buClr>
                <a:srgbClr val="CC0000"/>
              </a:buClr>
              <a:buSzPct val="75000"/>
              <a:buFont typeface="Wingdings" panose="05000000000000000000" pitchFamily="2" charset="2"/>
              <a:buChar char="Ø"/>
              <a:defRPr/>
            </a:pPr>
            <a:r>
              <a:rPr lang="en-US" altLang="en-US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</a:rPr>
              <a:t>Internet;</a:t>
            </a:r>
          </a:p>
          <a:p>
            <a:pPr>
              <a:spcBef>
                <a:spcPct val="30000"/>
              </a:spcBef>
              <a:buClr>
                <a:srgbClr val="CC0000"/>
              </a:buClr>
              <a:buSzPct val="75000"/>
              <a:buFont typeface="Wingdings" panose="05000000000000000000" pitchFamily="2" charset="2"/>
              <a:buChar char="Ø"/>
              <a:defRPr/>
            </a:pPr>
            <a:r>
              <a:rPr lang="en-US" altLang="en-US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</a:rPr>
              <a:t>Published information;</a:t>
            </a:r>
          </a:p>
          <a:p>
            <a:pPr>
              <a:spcBef>
                <a:spcPct val="30000"/>
              </a:spcBef>
              <a:buClr>
                <a:srgbClr val="CC0000"/>
              </a:buClr>
              <a:buSzPct val="75000"/>
              <a:buFont typeface="Wingdings" panose="05000000000000000000" pitchFamily="2" charset="2"/>
              <a:buChar char="Ø"/>
              <a:defRPr/>
            </a:pPr>
            <a:r>
              <a:rPr lang="en-US" altLang="en-US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</a:rPr>
              <a:t>Competitor’s employees;</a:t>
            </a:r>
          </a:p>
          <a:p>
            <a:pPr>
              <a:spcBef>
                <a:spcPct val="30000"/>
              </a:spcBef>
              <a:buClr>
                <a:srgbClr val="CC0000"/>
              </a:buClr>
              <a:buSzPct val="75000"/>
              <a:buFont typeface="Wingdings" panose="05000000000000000000" pitchFamily="2" charset="2"/>
              <a:buChar char="Ø"/>
              <a:defRPr/>
            </a:pPr>
            <a:r>
              <a:rPr lang="en-US" altLang="en-US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</a:rPr>
              <a:t>Trade shows;</a:t>
            </a:r>
          </a:p>
          <a:p>
            <a:pPr>
              <a:spcBef>
                <a:spcPct val="30000"/>
              </a:spcBef>
              <a:buClr>
                <a:srgbClr val="CC0000"/>
              </a:buClr>
              <a:buSzPct val="75000"/>
              <a:buFont typeface="Wingdings" panose="05000000000000000000" pitchFamily="2" charset="2"/>
              <a:buChar char="Ø"/>
              <a:defRPr/>
            </a:pPr>
            <a:r>
              <a:rPr lang="en-US" altLang="en-US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</a:rPr>
              <a:t>Benchmarking;</a:t>
            </a:r>
          </a:p>
          <a:p>
            <a:pPr>
              <a:spcBef>
                <a:spcPct val="30000"/>
              </a:spcBef>
              <a:buClr>
                <a:srgbClr val="CC0000"/>
              </a:buClr>
              <a:buSzPct val="75000"/>
              <a:buFont typeface="Wingdings" panose="05000000000000000000" pitchFamily="2" charset="2"/>
              <a:buChar char="Ø"/>
              <a:defRPr/>
            </a:pPr>
            <a:r>
              <a:rPr lang="en-US" altLang="en-US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</a:rPr>
              <a:t>Channel members and key customers.</a:t>
            </a:r>
          </a:p>
          <a:p>
            <a:pPr marL="0" indent="0">
              <a:spcBef>
                <a:spcPct val="30000"/>
              </a:spcBef>
              <a:buClr>
                <a:srgbClr val="CC0000"/>
              </a:buClr>
              <a:buSzPct val="75000"/>
              <a:buNone/>
              <a:defRPr/>
            </a:pPr>
            <a:endParaRPr lang="en-US" altLang="en-US" b="1" dirty="0">
              <a:effectLst>
                <a:outerShdw blurRad="38100" dist="38100" dir="2700000" algn="tl">
                  <a:srgbClr val="C0C0C0"/>
                </a:outerShdw>
              </a:effectLst>
              <a:latin typeface="Arial" panose="020B0604020202020204" pitchFamily="34" charset="0"/>
            </a:endParaRPr>
          </a:p>
          <a:p>
            <a:pPr marL="0" indent="0" algn="just">
              <a:buNone/>
            </a:pPr>
            <a:endParaRPr lang="en-US" altLang="en-US" b="1" dirty="0"/>
          </a:p>
        </p:txBody>
      </p:sp>
    </p:spTree>
    <p:extLst>
      <p:ext uri="{BB962C8B-B14F-4D97-AF65-F5344CB8AC3E}">
        <p14:creationId xmlns:p14="http://schemas.microsoft.com/office/powerpoint/2010/main" val="235523901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dirty="0"/>
              <a:t>Marketing Information System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0769"/>
            <a:ext cx="8229600" cy="4176464"/>
          </a:xfrm>
        </p:spPr>
        <p:txBody>
          <a:bodyPr>
            <a:normAutofit/>
          </a:bodyPr>
          <a:lstStyle/>
          <a:p>
            <a:pPr>
              <a:lnSpc>
                <a:spcPct val="70000"/>
              </a:lnSpc>
            </a:pPr>
            <a:endParaRPr lang="en-GB" altLang="en-US" sz="1400" dirty="0"/>
          </a:p>
          <a:p>
            <a:pPr marL="0" indent="0" algn="just">
              <a:buNone/>
            </a:pPr>
            <a:r>
              <a:rPr lang="en-US" altLang="en-US" b="1" dirty="0"/>
              <a:t>Marketing research </a:t>
            </a:r>
            <a:r>
              <a:rPr lang="en-US" altLang="en-US" dirty="0"/>
              <a:t>is the systematic design, collection, analysis, and reporting of data relevant to a specific marketing situation facing an organization.</a:t>
            </a:r>
          </a:p>
          <a:p>
            <a:pPr marL="0" indent="0" algn="just">
              <a:buNone/>
            </a:pPr>
            <a:r>
              <a:rPr lang="en-US" altLang="en-US" dirty="0"/>
              <a:t>Several steps are involved in the marketing research process.</a:t>
            </a:r>
          </a:p>
          <a:p>
            <a:pPr marL="0" indent="0" algn="just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1956577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dirty="0"/>
              <a:t>Marketing Information System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0769"/>
            <a:ext cx="8229600" cy="4176464"/>
          </a:xfrm>
        </p:spPr>
        <p:txBody>
          <a:bodyPr>
            <a:normAutofit/>
          </a:bodyPr>
          <a:lstStyle/>
          <a:p>
            <a:pPr>
              <a:lnSpc>
                <a:spcPct val="70000"/>
              </a:lnSpc>
            </a:pPr>
            <a:endParaRPr lang="en-GB" altLang="en-US" sz="1400" dirty="0"/>
          </a:p>
          <a:p>
            <a:pPr marL="0" indent="0" algn="just">
              <a:spcBef>
                <a:spcPct val="50000"/>
              </a:spcBef>
              <a:buNone/>
            </a:pPr>
            <a:r>
              <a:rPr lang="en-US" altLang="en-US" b="1" dirty="0"/>
              <a:t>Marketing research </a:t>
            </a:r>
            <a:r>
              <a:rPr lang="en-US" altLang="en-US" b="1" dirty="0">
                <a:solidFill>
                  <a:srgbClr val="000099"/>
                </a:solidFill>
                <a:latin typeface="Arial" panose="020B0604020202020204" pitchFamily="34" charset="0"/>
              </a:rPr>
              <a:t>allows companies to customize their marketing mix to meet consumer needs.</a:t>
            </a:r>
          </a:p>
          <a:p>
            <a:pPr marL="0" indent="0" algn="just">
              <a:buNone/>
            </a:pP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12976"/>
            <a:ext cx="9144000" cy="2592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863067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dirty="0"/>
              <a:t>Marketing Information System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340769"/>
            <a:ext cx="9144000" cy="4176464"/>
          </a:xfrm>
        </p:spPr>
        <p:txBody>
          <a:bodyPr>
            <a:normAutofit/>
          </a:bodyPr>
          <a:lstStyle/>
          <a:p>
            <a:pPr marL="0" indent="0">
              <a:buClr>
                <a:schemeClr val="tx1"/>
              </a:buClr>
              <a:buNone/>
            </a:pPr>
            <a:r>
              <a:rPr lang="en-GB" sz="2200" dirty="0"/>
              <a:t> </a:t>
            </a:r>
            <a:r>
              <a:rPr lang="en-GB" sz="3900" b="1" dirty="0"/>
              <a:t>The Marketing Research Process</a:t>
            </a:r>
          </a:p>
          <a:p>
            <a:pPr marL="0" indent="0">
              <a:buClr>
                <a:schemeClr val="tx1"/>
              </a:buClr>
              <a:buNone/>
            </a:pPr>
            <a:endParaRPr lang="en-GB" sz="2200" dirty="0"/>
          </a:p>
          <a:p>
            <a:pPr marL="0" indent="0">
              <a:buClr>
                <a:schemeClr val="tx1"/>
              </a:buClr>
              <a:buNone/>
            </a:pPr>
            <a:endParaRPr lang="en-GB" sz="2200" dirty="0"/>
          </a:p>
          <a:p>
            <a:pPr>
              <a:buClr>
                <a:schemeClr val="tx1"/>
              </a:buClr>
              <a:buFont typeface="Wingdings" panose="05000000000000000000" pitchFamily="2" charset="2"/>
              <a:buChar char="§"/>
            </a:pPr>
            <a:endParaRPr lang="en-GB" sz="2200" dirty="0"/>
          </a:p>
          <a:p>
            <a:pPr>
              <a:buClr>
                <a:schemeClr val="tx1"/>
              </a:buClr>
              <a:buFont typeface="Wingdings" panose="05000000000000000000" pitchFamily="2" charset="2"/>
              <a:buChar char="§"/>
            </a:pPr>
            <a:endParaRPr lang="en-GB" sz="2200" dirty="0"/>
          </a:p>
          <a:p>
            <a:pPr>
              <a:buClr>
                <a:schemeClr val="tx1"/>
              </a:buClr>
              <a:buFont typeface="Wingdings" panose="05000000000000000000" pitchFamily="2" charset="2"/>
              <a:buChar char="§"/>
            </a:pPr>
            <a:endParaRPr lang="en-GB" sz="2200" dirty="0"/>
          </a:p>
          <a:p>
            <a:pPr>
              <a:buClr>
                <a:schemeClr val="tx1"/>
              </a:buClr>
              <a:buFont typeface="Wingdings" panose="05000000000000000000" pitchFamily="2" charset="2"/>
              <a:buChar char="§"/>
            </a:pPr>
            <a:endParaRPr lang="en-GB" sz="2200" dirty="0"/>
          </a:p>
          <a:p>
            <a:pPr>
              <a:buClr>
                <a:schemeClr val="tx1"/>
              </a:buClr>
              <a:buFont typeface="Wingdings" panose="05000000000000000000" pitchFamily="2" charset="2"/>
              <a:buChar char="§"/>
            </a:pPr>
            <a:endParaRPr lang="en-GB" sz="2200" dirty="0"/>
          </a:p>
          <a:p>
            <a:pPr>
              <a:buClr>
                <a:schemeClr val="tx1"/>
              </a:buClr>
              <a:buFont typeface="Wingdings" panose="05000000000000000000" pitchFamily="2" charset="2"/>
              <a:buChar char="§"/>
            </a:pPr>
            <a:endParaRPr lang="en-GB" sz="2200" dirty="0"/>
          </a:p>
          <a:p>
            <a:pPr>
              <a:buClr>
                <a:schemeClr val="tx1"/>
              </a:buClr>
              <a:buFont typeface="Wingdings" panose="05000000000000000000" pitchFamily="2" charset="2"/>
              <a:buChar char="§"/>
            </a:pPr>
            <a:endParaRPr lang="en-GB" sz="2200" dirty="0"/>
          </a:p>
          <a:p>
            <a:pPr>
              <a:buClr>
                <a:schemeClr val="tx1"/>
              </a:buClr>
              <a:buFont typeface="Wingdings" panose="05000000000000000000" pitchFamily="2" charset="2"/>
              <a:buChar char="§"/>
            </a:pPr>
            <a:endParaRPr lang="en-GB" sz="2200" dirty="0"/>
          </a:p>
          <a:p>
            <a:pPr marL="0" indent="0" algn="just">
              <a:buNone/>
            </a:pPr>
            <a:endParaRPr lang="en-GB" altLang="en-US" sz="2800" dirty="0"/>
          </a:p>
          <a:p>
            <a:pPr marL="0" indent="0" algn="just">
              <a:buNone/>
            </a:pPr>
            <a:endParaRPr lang="en-GB" sz="3000" dirty="0"/>
          </a:p>
          <a:p>
            <a:pPr marL="0" indent="0" algn="just">
              <a:buNone/>
            </a:pPr>
            <a:endParaRPr lang="en-GB" dirty="0"/>
          </a:p>
        </p:txBody>
      </p:sp>
      <p:pic>
        <p:nvPicPr>
          <p:cNvPr id="4" name="Picture 6" descr="kotler+f05-0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36912"/>
            <a:ext cx="9144000" cy="2004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014188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dirty="0"/>
              <a:t>Marketing Information System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0769"/>
            <a:ext cx="8229600" cy="417646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altLang="en-US" sz="3100" b="1" dirty="0"/>
              <a:t>Step 1: Defining the problem and research objectives</a:t>
            </a:r>
          </a:p>
          <a:p>
            <a:pPr marL="0" indent="0">
              <a:buNone/>
            </a:pPr>
            <a:r>
              <a:rPr lang="en-GB" altLang="en-US" sz="3100" dirty="0"/>
              <a:t>Don’t confuse the symptoms of the problem with its cause when defining the problem.</a:t>
            </a:r>
          </a:p>
          <a:p>
            <a:pPr marL="0" indent="0">
              <a:buNone/>
            </a:pPr>
            <a:r>
              <a:rPr lang="en-GB" altLang="en-US" sz="3100" dirty="0"/>
              <a:t>Exploratory, descriptive, and causal research each fulfil different objectives.</a:t>
            </a:r>
          </a:p>
          <a:p>
            <a:pPr marL="0" indent="0" algn="just">
              <a:buNone/>
            </a:pP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6136" y="3933056"/>
            <a:ext cx="3347864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6956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dirty="0"/>
              <a:t>Marketing Information System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0769"/>
            <a:ext cx="8229600" cy="4176464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GB" altLang="en-US" b="1" dirty="0"/>
              <a:t>Exploratory Research:</a:t>
            </a:r>
          </a:p>
          <a:p>
            <a:pPr marL="0" indent="0" algn="just">
              <a:buNone/>
            </a:pPr>
            <a:r>
              <a:rPr lang="en-GB" dirty="0"/>
              <a:t>Marketing research to gather preliminary information that will help define problems and suggest hypothesis.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2996952"/>
            <a:ext cx="4283968" cy="27363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595078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dirty="0"/>
              <a:t>Marketing Information System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0769"/>
            <a:ext cx="8229600" cy="4176464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GB" altLang="en-US" b="1" dirty="0"/>
              <a:t>Descriptive Research:</a:t>
            </a:r>
          </a:p>
          <a:p>
            <a:pPr marL="0" indent="0" algn="just">
              <a:buNone/>
            </a:pPr>
            <a:r>
              <a:rPr lang="en-GB" dirty="0"/>
              <a:t>Marketing research to better describe marketing problems, situations or markets, such as the market potential for a product or the demographics and attitudes of consumers.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9792" y="4005064"/>
            <a:ext cx="6444208" cy="2016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947037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dirty="0"/>
              <a:t>Marketing Information System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0769"/>
            <a:ext cx="8229600" cy="4176464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GB" altLang="en-US" b="1" dirty="0"/>
              <a:t>Causal Research:</a:t>
            </a:r>
          </a:p>
          <a:p>
            <a:pPr marL="0" indent="0" algn="just">
              <a:buNone/>
            </a:pPr>
            <a:r>
              <a:rPr lang="en-GB" dirty="0"/>
              <a:t>Marketing research to test hypothesis about cause-and-effect relationships.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68960"/>
            <a:ext cx="9144000" cy="2664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46115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dirty="0"/>
              <a:t>Marketing Information System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0769"/>
            <a:ext cx="8229600" cy="4176464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GB" altLang="en-US" sz="3100" b="1" dirty="0"/>
              <a:t>Step 2: Developing the Research Plan</a:t>
            </a:r>
          </a:p>
          <a:p>
            <a:pPr marL="0" indent="0" algn="just">
              <a:buNone/>
            </a:pPr>
            <a:r>
              <a:rPr lang="en-GB" altLang="en-US" sz="3100" dirty="0"/>
              <a:t>Research objectives guide the determination of specific information needs.</a:t>
            </a:r>
          </a:p>
          <a:p>
            <a:pPr marL="0" indent="0" algn="just">
              <a:buNone/>
            </a:pP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68960"/>
            <a:ext cx="9144000" cy="24482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652223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dirty="0"/>
              <a:t>Marketing Information System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0769"/>
            <a:ext cx="8229600" cy="4176464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US" altLang="en-US" i="1" dirty="0"/>
              <a:t>Step 2:</a:t>
            </a:r>
            <a:r>
              <a:rPr lang="en-US" altLang="en-US" dirty="0"/>
              <a:t> Developing the Research Plan</a:t>
            </a:r>
          </a:p>
          <a:p>
            <a:pPr lvl="1">
              <a:defRPr/>
            </a:pPr>
            <a:r>
              <a:rPr lang="en-US" altLang="en-US" dirty="0"/>
              <a:t>Research proposals outline the </a:t>
            </a:r>
            <a:br>
              <a:rPr lang="en-US" altLang="en-US" dirty="0"/>
            </a:br>
            <a:r>
              <a:rPr lang="en-US" altLang="en-US" dirty="0"/>
              <a:t>type of data needed and the </a:t>
            </a:r>
            <a:br>
              <a:rPr lang="en-US" altLang="en-US" dirty="0"/>
            </a:br>
            <a:r>
              <a:rPr lang="en-US" altLang="en-US" dirty="0"/>
              <a:t>research plan.</a:t>
            </a:r>
          </a:p>
          <a:p>
            <a:pPr lvl="2">
              <a:buFont typeface="Wingdings" panose="05000000000000000000" pitchFamily="2" charset="2"/>
              <a:buChar char="Ø"/>
              <a:defRPr/>
            </a:pPr>
            <a:r>
              <a:rPr lang="en-US" altLang="en-US" sz="2600" dirty="0"/>
              <a:t> </a:t>
            </a:r>
            <a:r>
              <a:rPr lang="en-US" altLang="en-US" sz="2600" i="1" dirty="0">
                <a:solidFill>
                  <a:srgbClr val="000099"/>
                </a:solidFill>
              </a:rPr>
              <a:t>Secondary data:</a:t>
            </a:r>
            <a:r>
              <a:rPr lang="en-US" altLang="en-US" sz="2600" dirty="0"/>
              <a:t> Information collected for another purpose which already exists.</a:t>
            </a:r>
          </a:p>
          <a:p>
            <a:pPr lvl="2">
              <a:buFont typeface="Wingdings" panose="05000000000000000000" pitchFamily="2" charset="2"/>
              <a:buChar char="Ø"/>
              <a:defRPr/>
            </a:pPr>
            <a:r>
              <a:rPr lang="en-US" altLang="en-US" sz="2600" dirty="0"/>
              <a:t> </a:t>
            </a:r>
            <a:r>
              <a:rPr lang="en-US" altLang="en-US" sz="2600" i="1" dirty="0">
                <a:solidFill>
                  <a:srgbClr val="000099"/>
                </a:solidFill>
              </a:rPr>
              <a:t>Primary data:</a:t>
            </a:r>
            <a:r>
              <a:rPr lang="en-US" altLang="en-US" sz="2600" dirty="0"/>
              <a:t>  Information collected for the specific purpose at hand.</a:t>
            </a:r>
          </a:p>
          <a:p>
            <a:pPr marL="0" indent="0" algn="just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3682051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dirty="0"/>
              <a:t>Marketing Information System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196752"/>
            <a:ext cx="8229600" cy="4176464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altLang="en-US" i="1" dirty="0">
                <a:solidFill>
                  <a:srgbClr val="000099"/>
                </a:solidFill>
              </a:rPr>
              <a:t>Secondary data:</a:t>
            </a:r>
          </a:p>
          <a:p>
            <a:pPr>
              <a:lnSpc>
                <a:spcPct val="90000"/>
              </a:lnSpc>
              <a:defRPr/>
            </a:pPr>
            <a:r>
              <a:rPr lang="en-US" altLang="en-US" sz="2400" dirty="0"/>
              <a:t>Secondary data sources:</a:t>
            </a:r>
          </a:p>
          <a:p>
            <a:pPr lvl="1">
              <a:lnSpc>
                <a:spcPct val="90000"/>
              </a:lnSpc>
              <a:defRPr/>
            </a:pPr>
            <a:r>
              <a:rPr lang="en-US" altLang="en-US" sz="2000" dirty="0"/>
              <a:t>Government information</a:t>
            </a:r>
          </a:p>
          <a:p>
            <a:pPr lvl="1">
              <a:lnSpc>
                <a:spcPct val="90000"/>
              </a:lnSpc>
              <a:defRPr/>
            </a:pPr>
            <a:r>
              <a:rPr lang="en-US" altLang="en-US" sz="2000" dirty="0"/>
              <a:t>Internal, commercial, and online databases</a:t>
            </a:r>
          </a:p>
          <a:p>
            <a:pPr lvl="1">
              <a:lnSpc>
                <a:spcPct val="90000"/>
              </a:lnSpc>
              <a:defRPr/>
            </a:pPr>
            <a:r>
              <a:rPr lang="en-US" altLang="en-US" sz="2000" dirty="0"/>
              <a:t>Publications</a:t>
            </a:r>
          </a:p>
          <a:p>
            <a:pPr>
              <a:lnSpc>
                <a:spcPct val="90000"/>
              </a:lnSpc>
              <a:buFont typeface="Wingdings" panose="05000000000000000000" pitchFamily="2" charset="2"/>
              <a:buChar char="Ø"/>
              <a:defRPr/>
            </a:pPr>
            <a:r>
              <a:rPr lang="en-US" altLang="en-US" sz="2400" dirty="0"/>
              <a:t>Advantages:</a:t>
            </a:r>
          </a:p>
          <a:p>
            <a:pPr lvl="1">
              <a:lnSpc>
                <a:spcPct val="90000"/>
              </a:lnSpc>
              <a:defRPr/>
            </a:pPr>
            <a:r>
              <a:rPr lang="en-US" altLang="en-US" sz="2000" dirty="0"/>
              <a:t>Obtained quickly</a:t>
            </a:r>
          </a:p>
          <a:p>
            <a:pPr lvl="1">
              <a:lnSpc>
                <a:spcPct val="90000"/>
              </a:lnSpc>
              <a:defRPr/>
            </a:pPr>
            <a:r>
              <a:rPr lang="en-US" altLang="en-US" sz="2000" dirty="0"/>
              <a:t>Less expensive than primary data</a:t>
            </a:r>
          </a:p>
          <a:p>
            <a:pPr>
              <a:lnSpc>
                <a:spcPct val="90000"/>
              </a:lnSpc>
              <a:buFont typeface="Wingdings" panose="05000000000000000000" pitchFamily="2" charset="2"/>
              <a:buChar char="Ø"/>
              <a:defRPr/>
            </a:pPr>
            <a:r>
              <a:rPr lang="en-US" altLang="en-US" sz="2400" dirty="0"/>
              <a:t>Disadvantages:</a:t>
            </a:r>
          </a:p>
          <a:p>
            <a:pPr lvl="1">
              <a:lnSpc>
                <a:spcPct val="90000"/>
              </a:lnSpc>
              <a:defRPr/>
            </a:pPr>
            <a:r>
              <a:rPr lang="en-US" altLang="en-US" sz="2000" dirty="0"/>
              <a:t>Information may not exist or may not be usable.</a:t>
            </a:r>
          </a:p>
          <a:p>
            <a:pPr marL="0" indent="0" algn="just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426032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dirty="0"/>
              <a:t>Marketing Information System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0769"/>
            <a:ext cx="8229600" cy="4176464"/>
          </a:xfrm>
        </p:spPr>
        <p:txBody>
          <a:bodyPr>
            <a:normAutofit fontScale="77500" lnSpcReduction="20000"/>
          </a:bodyPr>
          <a:lstStyle/>
          <a:p>
            <a:pPr marL="0" indent="0" algn="just">
              <a:buNone/>
            </a:pPr>
            <a:r>
              <a:rPr lang="en-US" altLang="en-US" i="1" dirty="0">
                <a:solidFill>
                  <a:srgbClr val="000099"/>
                </a:solidFill>
              </a:rPr>
              <a:t>Primary data:</a:t>
            </a:r>
            <a:r>
              <a:rPr lang="en-US" altLang="en-US" dirty="0"/>
              <a:t>  </a:t>
            </a:r>
          </a:p>
          <a:p>
            <a:pPr marL="0" indent="0" algn="just">
              <a:buNone/>
            </a:pPr>
            <a:r>
              <a:rPr lang="en-US" altLang="en-US" dirty="0"/>
              <a:t>Company gathers primary data by asking people questions about their knowledge, attitudes, preferences and buying behaviour.</a:t>
            </a:r>
          </a:p>
          <a:p>
            <a:pPr marL="0" indent="0" algn="just">
              <a:buNone/>
            </a:pPr>
            <a:r>
              <a:rPr lang="en-US" altLang="en-US" dirty="0"/>
              <a:t>Primary data sources:</a:t>
            </a:r>
          </a:p>
          <a:p>
            <a:pPr algn="just">
              <a:buFontTx/>
              <a:buChar char="-"/>
            </a:pPr>
            <a:r>
              <a:rPr lang="en-US" altLang="en-US" dirty="0"/>
              <a:t>Personal interviewing</a:t>
            </a:r>
          </a:p>
          <a:p>
            <a:pPr algn="just">
              <a:buFontTx/>
              <a:buChar char="-"/>
            </a:pPr>
            <a:r>
              <a:rPr lang="en-GB" dirty="0"/>
              <a:t>Telephone surveys</a:t>
            </a:r>
          </a:p>
          <a:p>
            <a:pPr algn="just">
              <a:buFontTx/>
              <a:buChar char="-"/>
            </a:pPr>
            <a:r>
              <a:rPr lang="en-US" altLang="en-US" dirty="0"/>
              <a:t>- Online via internet surveys, online focus groups,</a:t>
            </a:r>
          </a:p>
          <a:p>
            <a:pPr algn="just">
              <a:buFontTx/>
              <a:buChar char="-"/>
            </a:pPr>
            <a:r>
              <a:rPr lang="en-US" altLang="en-US" dirty="0"/>
              <a:t>Web-based  experiments, or,</a:t>
            </a:r>
          </a:p>
          <a:p>
            <a:pPr algn="just">
              <a:buFontTx/>
              <a:buChar char="-"/>
            </a:pPr>
            <a:r>
              <a:rPr lang="en-US" altLang="en-US" dirty="0"/>
              <a:t>Tracking of consumers’ online behaviour</a:t>
            </a:r>
          </a:p>
          <a:p>
            <a:pPr marL="0" indent="0" algn="just">
              <a:buNone/>
            </a:pPr>
            <a:r>
              <a:rPr lang="en-US" altLang="en-US" dirty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0255949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dirty="0"/>
              <a:t>Marketing Information System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0769"/>
            <a:ext cx="8229600" cy="4176464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en-GB" dirty="0">
                <a:solidFill>
                  <a:schemeClr val="tx2"/>
                </a:solidFill>
              </a:rPr>
              <a:t>Advantages:</a:t>
            </a:r>
          </a:p>
          <a:p>
            <a:pPr lvl="1">
              <a:lnSpc>
                <a:spcPct val="150000"/>
              </a:lnSpc>
            </a:pPr>
            <a:r>
              <a:rPr lang="en-GB" dirty="0"/>
              <a:t>Companies control the design and the questions, so they get exactly the information they want;</a:t>
            </a:r>
          </a:p>
          <a:p>
            <a:pPr lvl="1">
              <a:lnSpc>
                <a:spcPct val="150000"/>
              </a:lnSpc>
            </a:pPr>
            <a:r>
              <a:rPr lang="en-GB" dirty="0"/>
              <a:t>Sometimes the information company need cannot be obtained in any other way</a:t>
            </a:r>
          </a:p>
          <a:p>
            <a:pPr lvl="1">
              <a:lnSpc>
                <a:spcPct val="150000"/>
              </a:lnSpc>
            </a:pPr>
            <a:r>
              <a:rPr lang="en-GB" dirty="0"/>
              <a:t>Companies see themselves as ‘reliable sources’</a:t>
            </a:r>
          </a:p>
          <a:p>
            <a:endParaRPr lang="en-GB" dirty="0"/>
          </a:p>
          <a:p>
            <a:pPr marL="0" indent="0">
              <a:buNone/>
            </a:pPr>
            <a:r>
              <a:rPr lang="en-GB" dirty="0">
                <a:solidFill>
                  <a:schemeClr val="tx2"/>
                </a:solidFill>
              </a:rPr>
              <a:t>Disadvantages:</a:t>
            </a:r>
          </a:p>
          <a:p>
            <a:pPr lvl="1">
              <a:lnSpc>
                <a:spcPct val="160000"/>
              </a:lnSpc>
            </a:pPr>
            <a:r>
              <a:rPr lang="en-GB" dirty="0"/>
              <a:t>It is time consuming and can be expensive</a:t>
            </a:r>
          </a:p>
          <a:p>
            <a:pPr lvl="1">
              <a:lnSpc>
                <a:spcPct val="160000"/>
              </a:lnSpc>
            </a:pPr>
            <a:r>
              <a:rPr lang="en-GB" dirty="0"/>
              <a:t>If the data are available elsewhere, primary data collection is a poor use of resources</a:t>
            </a:r>
          </a:p>
          <a:p>
            <a:pPr marL="0" indent="0" algn="just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4456568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dirty="0"/>
              <a:t>Marketing Information System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0769"/>
            <a:ext cx="8229600" cy="4176464"/>
          </a:xfrm>
        </p:spPr>
        <p:txBody>
          <a:bodyPr>
            <a:normAutofit/>
          </a:bodyPr>
          <a:lstStyle/>
          <a:p>
            <a:pPr marL="0" indent="0">
              <a:buNone/>
              <a:defRPr/>
            </a:pPr>
            <a:r>
              <a:rPr lang="en-US" altLang="en-US" sz="2800" dirty="0"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</a:rPr>
              <a:t>Evaluate the following when judging data quality:</a:t>
            </a:r>
          </a:p>
          <a:p>
            <a:pPr>
              <a:buClr>
                <a:srgbClr val="CC0000"/>
              </a:buClr>
              <a:buSzPct val="75000"/>
              <a:buFont typeface="Wingdings" panose="05000000000000000000" pitchFamily="2" charset="2"/>
              <a:buChar char="§"/>
              <a:defRPr/>
            </a:pPr>
            <a:r>
              <a:rPr lang="en-US" altLang="en-US" b="1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</a:rPr>
              <a:t>Relevance</a:t>
            </a:r>
          </a:p>
          <a:p>
            <a:pPr>
              <a:buClr>
                <a:srgbClr val="CC0000"/>
              </a:buClr>
              <a:buSzPct val="75000"/>
              <a:buFont typeface="Wingdings" panose="05000000000000000000" pitchFamily="2" charset="2"/>
              <a:buChar char="§"/>
              <a:defRPr/>
            </a:pPr>
            <a:r>
              <a:rPr lang="en-US" altLang="en-US" b="1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</a:rPr>
              <a:t>Accuracy</a:t>
            </a:r>
          </a:p>
          <a:p>
            <a:pPr>
              <a:buClr>
                <a:srgbClr val="CC0000"/>
              </a:buClr>
              <a:buSzPct val="75000"/>
              <a:buFont typeface="Wingdings" panose="05000000000000000000" pitchFamily="2" charset="2"/>
              <a:buChar char="§"/>
              <a:defRPr/>
            </a:pPr>
            <a:r>
              <a:rPr lang="en-US" altLang="en-US" b="1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</a:rPr>
              <a:t>Currency</a:t>
            </a:r>
          </a:p>
          <a:p>
            <a:pPr>
              <a:buClr>
                <a:srgbClr val="CC0000"/>
              </a:buClr>
              <a:buSzPct val="75000"/>
              <a:buFont typeface="Wingdings" panose="05000000000000000000" pitchFamily="2" charset="2"/>
              <a:buChar char="§"/>
              <a:defRPr/>
            </a:pPr>
            <a:r>
              <a:rPr lang="en-US" altLang="en-US" b="1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</a:rPr>
              <a:t>Impartiality</a:t>
            </a:r>
          </a:p>
          <a:p>
            <a:pPr marL="0" indent="0">
              <a:buClr>
                <a:srgbClr val="CC0000"/>
              </a:buClr>
              <a:buSzPct val="75000"/>
              <a:buNone/>
              <a:defRPr/>
            </a:pPr>
            <a:endParaRPr lang="en-US" altLang="en-US" b="1" dirty="0">
              <a:effectLst>
                <a:outerShdw blurRad="38100" dist="38100" dir="2700000" algn="tl">
                  <a:srgbClr val="C0C0C0"/>
                </a:outerShdw>
              </a:effectLst>
              <a:latin typeface="Arial" panose="020B0604020202020204" pitchFamily="34" charset="0"/>
            </a:endParaRPr>
          </a:p>
          <a:p>
            <a:pPr marL="0" indent="0">
              <a:buNone/>
              <a:defRPr/>
            </a:pPr>
            <a:endParaRPr lang="en-US" altLang="en-US" b="1" dirty="0">
              <a:solidFill>
                <a:srgbClr val="0000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ahoma" panose="020B0604030504040204" pitchFamily="34" charset="0"/>
            </a:endParaRPr>
          </a:p>
          <a:p>
            <a:pPr marL="0" indent="0" algn="just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0612142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dirty="0"/>
              <a:t>Marketing Information System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0769"/>
            <a:ext cx="8229600" cy="4176464"/>
          </a:xfrm>
        </p:spPr>
        <p:txBody>
          <a:bodyPr>
            <a:normAutofit/>
          </a:bodyPr>
          <a:lstStyle/>
          <a:p>
            <a:pPr marL="0" indent="0">
              <a:buNone/>
              <a:defRPr/>
            </a:pPr>
            <a:r>
              <a:rPr lang="en-US" altLang="en-US" b="1" i="1" dirty="0"/>
              <a:t>Step 3</a:t>
            </a:r>
            <a:r>
              <a:rPr lang="en-US" altLang="en-US" b="1" dirty="0"/>
              <a:t> of the Research Process: </a:t>
            </a:r>
            <a:br>
              <a:rPr lang="en-US" altLang="en-US" dirty="0"/>
            </a:br>
            <a:r>
              <a:rPr lang="en-US" altLang="en-US" dirty="0"/>
              <a:t>Implementing the Research Plan </a:t>
            </a:r>
          </a:p>
          <a:p>
            <a:pPr lvl="1">
              <a:defRPr/>
            </a:pPr>
            <a:r>
              <a:rPr lang="en-US" altLang="en-US" dirty="0"/>
              <a:t>Involves collecting, processing, and analyzing information.</a:t>
            </a:r>
          </a:p>
          <a:p>
            <a:pPr marL="0" indent="0" algn="just">
              <a:lnSpc>
                <a:spcPct val="70000"/>
              </a:lnSpc>
              <a:buNone/>
            </a:pPr>
            <a:endParaRPr lang="en-GB" altLang="en-US" sz="3100" dirty="0"/>
          </a:p>
          <a:p>
            <a:pPr marL="0" indent="0" algn="just">
              <a:buNone/>
            </a:pP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3848" y="2924944"/>
            <a:ext cx="5760640" cy="27363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16014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1C0CFB-3A59-4B5B-B85C-410BB0E511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dirty="0"/>
              <a:t>Marketing Information System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C40563-3A65-4B43-8B94-E5BFCE1B751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  <a:defRPr/>
            </a:pPr>
            <a:r>
              <a:rPr lang="en-US" altLang="en-US" b="1" i="1" dirty="0"/>
              <a:t>Step 4</a:t>
            </a:r>
            <a:r>
              <a:rPr lang="en-US" altLang="en-US" b="1" dirty="0"/>
              <a:t> of the Research Process: </a:t>
            </a:r>
            <a:br>
              <a:rPr lang="en-US" altLang="en-US" dirty="0"/>
            </a:br>
            <a:endParaRPr lang="en-US" altLang="en-US" dirty="0"/>
          </a:p>
          <a:p>
            <a:pPr marL="0" indent="0">
              <a:buNone/>
              <a:defRPr/>
            </a:pPr>
            <a:r>
              <a:rPr lang="en-US" altLang="en-US" dirty="0"/>
              <a:t>Interpreting and reporting the findings</a:t>
            </a:r>
            <a:endParaRPr lang="en-US" altLang="en-US" sz="2400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2315612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1C0CFB-3A59-4B5B-B85C-410BB0E511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Next Session….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C40563-3A65-4B43-8B94-E5BFCE1B751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  <a:defRPr/>
            </a:pPr>
            <a:r>
              <a:rPr lang="en-US" altLang="en-US" b="1" i="1" dirty="0"/>
              <a:t>We will examine…..</a:t>
            </a:r>
          </a:p>
          <a:p>
            <a:pPr marL="0" indent="0">
              <a:buNone/>
              <a:defRPr/>
            </a:pPr>
            <a:r>
              <a:rPr lang="en-GB" sz="4400" dirty="0">
                <a:solidFill>
                  <a:srgbClr val="002060"/>
                </a:solidFill>
              </a:rPr>
              <a:t>Analysing Marketing Information</a:t>
            </a:r>
          </a:p>
          <a:p>
            <a:pPr marL="0" indent="0">
              <a:buNone/>
              <a:defRPr/>
            </a:pPr>
            <a:r>
              <a:rPr lang="en-GB" sz="2800" b="1" dirty="0">
                <a:solidFill>
                  <a:srgbClr val="002060"/>
                </a:solidFill>
              </a:rPr>
              <a:t>(Customer Relationship Management - CRM)</a:t>
            </a:r>
          </a:p>
          <a:p>
            <a:pPr marL="0" indent="0">
              <a:buNone/>
              <a:defRPr/>
            </a:pPr>
            <a:endParaRPr lang="en-US" altLang="en-US" sz="2400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36259435"/>
      </p:ext>
    </p:extLst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UWTSD PowerPoint Presentation Template" id="{5A880446-5D0A-41D4-A11E-09B431901BA8}" vid="{66CFE43A-C673-494E-870A-08A1D94A2A0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9765FB2FDA7984FA87112E26C884F14" ma:contentTypeVersion="4" ma:contentTypeDescription="Create a new document." ma:contentTypeScope="" ma:versionID="4dc6fa2d1296f5d2df7285c222efc2e5">
  <xsd:schema xmlns:xsd="http://www.w3.org/2001/XMLSchema" xmlns:xs="http://www.w3.org/2001/XMLSchema" xmlns:p="http://schemas.microsoft.com/office/2006/metadata/properties" xmlns:ns2="303dbf9b-b85b-46a0-94f1-894078c07ecd" xmlns:ns3="7534e9c7-d8a7-4ffa-a350-0e66096719e3" targetNamespace="http://schemas.microsoft.com/office/2006/metadata/properties" ma:root="true" ma:fieldsID="3325bc6368b70bfb1f4aabcc11b17a89" ns2:_="" ns3:_="">
    <xsd:import namespace="303dbf9b-b85b-46a0-94f1-894078c07ecd"/>
    <xsd:import namespace="7534e9c7-d8a7-4ffa-a350-0e66096719e3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3dbf9b-b85b-46a0-94f1-894078c07ecd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534e9c7-d8a7-4ffa-a350-0e66096719e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description="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303dbf9b-b85b-46a0-94f1-894078c07ecd">
      <UserInfo>
        <DisplayName>Alison Harding</DisplayName>
        <AccountId>352</AccountId>
        <AccountType/>
      </UserInfo>
      <UserInfo>
        <DisplayName>Rachel Bendall</DisplayName>
        <AccountId>2520</AccountId>
        <AccountType/>
      </UserInfo>
      <UserInfo>
        <DisplayName>Ruth Groff</DisplayName>
        <AccountId>2266</AccountId>
        <AccountType/>
      </UserInfo>
      <UserInfo>
        <DisplayName>Mary March</DisplayName>
        <AccountId>4725</AccountId>
        <AccountType/>
      </UserInfo>
    </SharedWithUsers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7E4662A3-DA39-4FC1-AD68-DC62877ADDB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03dbf9b-b85b-46a0-94f1-894078c07ecd"/>
    <ds:schemaRef ds:uri="7534e9c7-d8a7-4ffa-a350-0e66096719e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65FC5585-51CA-4C4C-9028-AEC8FAD67B8B}">
  <ds:schemaRefs>
    <ds:schemaRef ds:uri="303dbf9b-b85b-46a0-94f1-894078c07ecd"/>
    <ds:schemaRef ds:uri="http://purl.org/dc/terms/"/>
    <ds:schemaRef ds:uri="http://schemas.microsoft.com/office/2006/documentManagement/types"/>
    <ds:schemaRef ds:uri="7534e9c7-d8a7-4ffa-a350-0e66096719e3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D081439C-114A-4151-B03A-0408F1ADA968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how to submit on Turnitin</Template>
  <TotalTime>1450</TotalTime>
  <Words>1184</Words>
  <Application>Microsoft Office PowerPoint</Application>
  <PresentationFormat>On-screen Show (4:3)</PresentationFormat>
  <Paragraphs>198</Paragraphs>
  <Slides>35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42" baseType="lpstr">
      <vt:lpstr>Arial</vt:lpstr>
      <vt:lpstr>Calibri</vt:lpstr>
      <vt:lpstr>Myriad Pro</vt:lpstr>
      <vt:lpstr>Tahoma</vt:lpstr>
      <vt:lpstr>Times New Roman</vt:lpstr>
      <vt:lpstr>Wingdings</vt:lpstr>
      <vt:lpstr>20140311PresentationUWTSDTemplate</vt:lpstr>
      <vt:lpstr>                     BA International Hotel Management   Marketing Essentials Session 7  M4X01916      </vt:lpstr>
      <vt:lpstr>Session 7 </vt:lpstr>
      <vt:lpstr>Learning Outcomes</vt:lpstr>
      <vt:lpstr>Marketing Information System</vt:lpstr>
      <vt:lpstr>Marketing Information System</vt:lpstr>
      <vt:lpstr>Marketing Information System</vt:lpstr>
      <vt:lpstr>Marketing Information System (MIS)</vt:lpstr>
      <vt:lpstr>Types of Marketing Information</vt:lpstr>
      <vt:lpstr>Types of Marketing Information</vt:lpstr>
      <vt:lpstr>Types of Marketing Information</vt:lpstr>
      <vt:lpstr>Marketing Information System (MIS)</vt:lpstr>
      <vt:lpstr>Marketing Information System</vt:lpstr>
      <vt:lpstr>Marketing Information System</vt:lpstr>
      <vt:lpstr>Marketing Information System</vt:lpstr>
      <vt:lpstr>Marketing Information System</vt:lpstr>
      <vt:lpstr>Marketing Information System</vt:lpstr>
      <vt:lpstr>Marketing Information System</vt:lpstr>
      <vt:lpstr>Marketing Information System</vt:lpstr>
      <vt:lpstr>Marketing Information System</vt:lpstr>
      <vt:lpstr>Marketing Information System</vt:lpstr>
      <vt:lpstr>Marketing Information System</vt:lpstr>
      <vt:lpstr>Marketing Information System</vt:lpstr>
      <vt:lpstr>Marketing Information System</vt:lpstr>
      <vt:lpstr>Marketing Information System</vt:lpstr>
      <vt:lpstr>Marketing Information System</vt:lpstr>
      <vt:lpstr>Marketing Information System</vt:lpstr>
      <vt:lpstr>Marketing Information System</vt:lpstr>
      <vt:lpstr>Marketing Information System</vt:lpstr>
      <vt:lpstr>Marketing Information System</vt:lpstr>
      <vt:lpstr>Marketing Information System</vt:lpstr>
      <vt:lpstr>Marketing Information System</vt:lpstr>
      <vt:lpstr>Marketing Information System</vt:lpstr>
      <vt:lpstr>Marketing Information System</vt:lpstr>
      <vt:lpstr>Marketing Information System</vt:lpstr>
      <vt:lpstr>Next Session….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Turnitin</dc:title>
  <dc:creator>Stephanie Meyer</dc:creator>
  <cp:lastModifiedBy>ADEGBITE O. (580750)</cp:lastModifiedBy>
  <cp:revision>162</cp:revision>
  <cp:lastPrinted>2019-05-10T09:45:54Z</cp:lastPrinted>
  <dcterms:created xsi:type="dcterms:W3CDTF">2018-04-28T09:52:16Z</dcterms:created>
  <dcterms:modified xsi:type="dcterms:W3CDTF">2019-09-19T00:10:29Z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0x010100E9765FB2FDA7984FA87112E26C884F14</vt:lpwstr>
  </property>
</Properties>
</file>