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79" r:id="rId4"/>
  </p:sldMasterIdLst>
  <p:notesMasterIdLst>
    <p:notesMasterId r:id="rId29"/>
  </p:notesMasterIdLst>
  <p:handoutMasterIdLst>
    <p:handoutMasterId r:id="rId30"/>
  </p:handoutMasterIdLst>
  <p:sldIdLst>
    <p:sldId id="305" r:id="rId5"/>
    <p:sldId id="348" r:id="rId6"/>
    <p:sldId id="351" r:id="rId7"/>
    <p:sldId id="352" r:id="rId8"/>
    <p:sldId id="353" r:id="rId9"/>
    <p:sldId id="304" r:id="rId10"/>
    <p:sldId id="281" r:id="rId11"/>
    <p:sldId id="282" r:id="rId12"/>
    <p:sldId id="283" r:id="rId13"/>
    <p:sldId id="284" r:id="rId14"/>
    <p:sldId id="285" r:id="rId15"/>
    <p:sldId id="286" r:id="rId16"/>
    <p:sldId id="287" r:id="rId17"/>
    <p:sldId id="288" r:id="rId18"/>
    <p:sldId id="290" r:id="rId19"/>
    <p:sldId id="291" r:id="rId20"/>
    <p:sldId id="292" r:id="rId21"/>
    <p:sldId id="293" r:id="rId22"/>
    <p:sldId id="294" r:id="rId23"/>
    <p:sldId id="299" r:id="rId24"/>
    <p:sldId id="300" r:id="rId25"/>
    <p:sldId id="301" r:id="rId26"/>
    <p:sldId id="302" r:id="rId27"/>
    <p:sldId id="303" r:id="rId28"/>
  </p:sldIdLst>
  <p:sldSz cx="12192000" cy="6858000"/>
  <p:notesSz cx="6858000" cy="9144000"/>
  <p:defaultTextStyle>
    <a:defPPr>
      <a:defRPr lang="en-US"/>
    </a:defPPr>
    <a:lvl1pPr marL="0" algn="l" defTabSz="1172180" rtl="0" eaLnBrk="1" latinLnBrk="0" hangingPunct="1">
      <a:defRPr sz="2308" kern="1200">
        <a:solidFill>
          <a:schemeClr val="tx1"/>
        </a:solidFill>
        <a:latin typeface="+mn-lt"/>
        <a:ea typeface="+mn-ea"/>
        <a:cs typeface="+mn-cs"/>
      </a:defRPr>
    </a:lvl1pPr>
    <a:lvl2pPr marL="586091" algn="l" defTabSz="1172180" rtl="0" eaLnBrk="1" latinLnBrk="0" hangingPunct="1">
      <a:defRPr sz="2308" kern="1200">
        <a:solidFill>
          <a:schemeClr val="tx1"/>
        </a:solidFill>
        <a:latin typeface="+mn-lt"/>
        <a:ea typeface="+mn-ea"/>
        <a:cs typeface="+mn-cs"/>
      </a:defRPr>
    </a:lvl2pPr>
    <a:lvl3pPr marL="1172180" algn="l" defTabSz="1172180" rtl="0" eaLnBrk="1" latinLnBrk="0" hangingPunct="1">
      <a:defRPr sz="2308" kern="1200">
        <a:solidFill>
          <a:schemeClr val="tx1"/>
        </a:solidFill>
        <a:latin typeface="+mn-lt"/>
        <a:ea typeface="+mn-ea"/>
        <a:cs typeface="+mn-cs"/>
      </a:defRPr>
    </a:lvl3pPr>
    <a:lvl4pPr marL="1758271" algn="l" defTabSz="1172180" rtl="0" eaLnBrk="1" latinLnBrk="0" hangingPunct="1">
      <a:defRPr sz="2308" kern="1200">
        <a:solidFill>
          <a:schemeClr val="tx1"/>
        </a:solidFill>
        <a:latin typeface="+mn-lt"/>
        <a:ea typeface="+mn-ea"/>
        <a:cs typeface="+mn-cs"/>
      </a:defRPr>
    </a:lvl4pPr>
    <a:lvl5pPr marL="2344361" algn="l" defTabSz="1172180" rtl="0" eaLnBrk="1" latinLnBrk="0" hangingPunct="1">
      <a:defRPr sz="2308" kern="1200">
        <a:solidFill>
          <a:schemeClr val="tx1"/>
        </a:solidFill>
        <a:latin typeface="+mn-lt"/>
        <a:ea typeface="+mn-ea"/>
        <a:cs typeface="+mn-cs"/>
      </a:defRPr>
    </a:lvl5pPr>
    <a:lvl6pPr marL="2930452" algn="l" defTabSz="1172180" rtl="0" eaLnBrk="1" latinLnBrk="0" hangingPunct="1">
      <a:defRPr sz="2308" kern="1200">
        <a:solidFill>
          <a:schemeClr val="tx1"/>
        </a:solidFill>
        <a:latin typeface="+mn-lt"/>
        <a:ea typeface="+mn-ea"/>
        <a:cs typeface="+mn-cs"/>
      </a:defRPr>
    </a:lvl6pPr>
    <a:lvl7pPr marL="3516541" algn="l" defTabSz="1172180" rtl="0" eaLnBrk="1" latinLnBrk="0" hangingPunct="1">
      <a:defRPr sz="2308" kern="1200">
        <a:solidFill>
          <a:schemeClr val="tx1"/>
        </a:solidFill>
        <a:latin typeface="+mn-lt"/>
        <a:ea typeface="+mn-ea"/>
        <a:cs typeface="+mn-cs"/>
      </a:defRPr>
    </a:lvl7pPr>
    <a:lvl8pPr marL="4102632" algn="l" defTabSz="1172180" rtl="0" eaLnBrk="1" latinLnBrk="0" hangingPunct="1">
      <a:defRPr sz="2308" kern="1200">
        <a:solidFill>
          <a:schemeClr val="tx1"/>
        </a:solidFill>
        <a:latin typeface="+mn-lt"/>
        <a:ea typeface="+mn-ea"/>
        <a:cs typeface="+mn-cs"/>
      </a:defRPr>
    </a:lvl8pPr>
    <a:lvl9pPr marL="4688723" algn="l" defTabSz="1172180" rtl="0" eaLnBrk="1" latinLnBrk="0" hangingPunct="1">
      <a:defRPr sz="230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25" autoAdjust="0"/>
    <p:restoredTop sz="86395"/>
  </p:normalViewPr>
  <p:slideViewPr>
    <p:cSldViewPr snapToGrid="0" snapToObjects="1" showGuides="1">
      <p:cViewPr varScale="1">
        <p:scale>
          <a:sx n="63" d="100"/>
          <a:sy n="63" d="100"/>
        </p:scale>
        <p:origin x="768" y="44"/>
      </p:cViewPr>
      <p:guideLst/>
    </p:cSldViewPr>
  </p:slideViewPr>
  <p:outlineViewPr>
    <p:cViewPr>
      <p:scale>
        <a:sx n="33" d="100"/>
        <a:sy n="33" d="100"/>
      </p:scale>
      <p:origin x="0" y="-5400"/>
    </p:cViewPr>
  </p:outlineViewPr>
  <p:notesTextViewPr>
    <p:cViewPr>
      <p:scale>
        <a:sx n="1" d="1"/>
        <a:sy n="1" d="1"/>
      </p:scale>
      <p:origin x="0" y="0"/>
    </p:cViewPr>
  </p:notesTextViewPr>
  <p:sorterViewPr>
    <p:cViewPr>
      <p:scale>
        <a:sx n="120" d="100"/>
        <a:sy n="120" d="100"/>
      </p:scale>
      <p:origin x="0" y="0"/>
    </p:cViewPr>
  </p:sorterViewPr>
  <p:notesViewPr>
    <p:cSldViewPr snapToGrid="0" snapToObjects="1" showGuides="1">
      <p:cViewPr varScale="1">
        <p:scale>
          <a:sx n="97" d="100"/>
          <a:sy n="97" d="100"/>
        </p:scale>
        <p:origin x="3120" y="20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B6F501-0C63-4CAA-B29B-8AE3D89495A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D33F140C-B92D-41B8-9F34-9736C21CECED}">
      <dgm:prSet phldrT="[Text]" custT="1"/>
      <dgm:spPr/>
      <dgm:t>
        <a:bodyPr/>
        <a:lstStyle/>
        <a:p>
          <a:r>
            <a:rPr lang="en-US" sz="2000" b="1" dirty="0">
              <a:solidFill>
                <a:srgbClr val="C00000"/>
              </a:solidFill>
            </a:rPr>
            <a:t>Capital account: </a:t>
          </a:r>
          <a:r>
            <a:rPr lang="en-US" sz="2000" b="1" dirty="0">
              <a:solidFill>
                <a:srgbClr val="002060"/>
              </a:solidFill>
            </a:rPr>
            <a:t>records public sector ﬂows of capital</a:t>
          </a:r>
          <a:endParaRPr lang="en-GB" sz="2000" b="1" dirty="0">
            <a:solidFill>
              <a:srgbClr val="002060"/>
            </a:solidFill>
          </a:endParaRPr>
        </a:p>
        <a:p>
          <a:r>
            <a:rPr lang="en-US" sz="2000" b="1" dirty="0">
              <a:solidFill>
                <a:srgbClr val="002060"/>
              </a:solidFill>
            </a:rPr>
            <a:t>into and out of a country </a:t>
          </a:r>
          <a:r>
            <a:rPr lang="en-US" sz="2000" b="1" dirty="0" err="1">
              <a:solidFill>
                <a:srgbClr val="002060"/>
              </a:solidFill>
            </a:rPr>
            <a:t>eg</a:t>
          </a:r>
          <a:endParaRPr lang="en-GB" sz="2000" b="1" dirty="0">
            <a:solidFill>
              <a:srgbClr val="002060"/>
            </a:solidFill>
          </a:endParaRPr>
        </a:p>
        <a:p>
          <a:r>
            <a:rPr lang="en-US" sz="2000" b="1" dirty="0">
              <a:solidFill>
                <a:srgbClr val="002060"/>
              </a:solidFill>
            </a:rPr>
            <a:t>government loans to other countries</a:t>
          </a:r>
          <a:endParaRPr lang="en-GB" sz="2000" b="1" dirty="0">
            <a:solidFill>
              <a:srgbClr val="002060"/>
            </a:solidFill>
          </a:endParaRPr>
        </a:p>
      </dgm:t>
    </dgm:pt>
    <dgm:pt modelId="{A5E83392-EDF1-4DA3-8B5D-A6FBFD3DF150}" type="parTrans" cxnId="{B188492C-6A4C-406D-BDAF-C05430F8B09C}">
      <dgm:prSet/>
      <dgm:spPr/>
      <dgm:t>
        <a:bodyPr/>
        <a:lstStyle/>
        <a:p>
          <a:endParaRPr lang="en-GB"/>
        </a:p>
      </dgm:t>
    </dgm:pt>
    <dgm:pt modelId="{77DB107C-B9FA-4E75-8792-DE35CA8E0787}" type="sibTrans" cxnId="{B188492C-6A4C-406D-BDAF-C05430F8B09C}">
      <dgm:prSet/>
      <dgm:spPr/>
      <dgm:t>
        <a:bodyPr/>
        <a:lstStyle/>
        <a:p>
          <a:endParaRPr lang="en-GB"/>
        </a:p>
      </dgm:t>
    </dgm:pt>
    <dgm:pt modelId="{6B2FFEE5-078A-4436-8723-42C771C5DA34}">
      <dgm:prSet phldrT="[Text]" custT="1"/>
      <dgm:spPr/>
      <dgm:t>
        <a:bodyPr/>
        <a:lstStyle/>
        <a:p>
          <a:pPr algn="l"/>
          <a:r>
            <a:rPr lang="en-US" sz="2000" b="1" dirty="0">
              <a:solidFill>
                <a:srgbClr val="002060"/>
              </a:solidFill>
            </a:rPr>
            <a:t>Balance of payments (</a:t>
          </a:r>
          <a:r>
            <a:rPr lang="en-US" sz="2000" b="1" dirty="0" err="1">
              <a:solidFill>
                <a:srgbClr val="002060"/>
              </a:solidFill>
            </a:rPr>
            <a:t>BoP</a:t>
          </a:r>
          <a:r>
            <a:rPr lang="en-US" sz="2000" b="1" dirty="0">
              <a:solidFill>
                <a:srgbClr val="002060"/>
              </a:solidFill>
            </a:rPr>
            <a:t>): The </a:t>
          </a:r>
          <a:r>
            <a:rPr lang="en-US" sz="2000" b="1" dirty="0" err="1">
              <a:solidFill>
                <a:srgbClr val="002060"/>
              </a:solidFill>
            </a:rPr>
            <a:t>BoP</a:t>
          </a:r>
          <a:r>
            <a:rPr lang="en-US" sz="2000" b="1" dirty="0">
              <a:solidFill>
                <a:srgbClr val="002060"/>
              </a:solidFill>
            </a:rPr>
            <a:t> accounts record international trade and investment transactions. </a:t>
          </a:r>
          <a:r>
            <a:rPr lang="en-US" sz="2000" b="1" dirty="0" err="1">
              <a:solidFill>
                <a:srgbClr val="002060"/>
              </a:solidFill>
            </a:rPr>
            <a:t>BoP</a:t>
          </a:r>
          <a:r>
            <a:rPr lang="en-US" sz="2000" b="1" dirty="0">
              <a:solidFill>
                <a:srgbClr val="002060"/>
              </a:solidFill>
            </a:rPr>
            <a:t> has three parts: the current account, the capital account and the ﬁnancial account. There arises a Deficit or Surplus</a:t>
          </a:r>
          <a:endParaRPr lang="en-GB" sz="2000" b="1" dirty="0">
            <a:solidFill>
              <a:srgbClr val="002060"/>
            </a:solidFill>
          </a:endParaRPr>
        </a:p>
      </dgm:t>
    </dgm:pt>
    <dgm:pt modelId="{B329A780-4DBC-461B-8BB2-54392CF79F7D}" type="parTrans" cxnId="{F6877E06-358E-457B-8555-38039AD71224}">
      <dgm:prSet/>
      <dgm:spPr/>
      <dgm:t>
        <a:bodyPr/>
        <a:lstStyle/>
        <a:p>
          <a:endParaRPr lang="en-GB"/>
        </a:p>
      </dgm:t>
    </dgm:pt>
    <dgm:pt modelId="{FB107DBE-5E49-44FB-A823-D5CA307143BF}" type="sibTrans" cxnId="{F6877E06-358E-457B-8555-38039AD71224}">
      <dgm:prSet/>
      <dgm:spPr/>
      <dgm:t>
        <a:bodyPr/>
        <a:lstStyle/>
        <a:p>
          <a:endParaRPr lang="en-GB"/>
        </a:p>
      </dgm:t>
    </dgm:pt>
    <dgm:pt modelId="{98A3905B-9E9D-4324-AEDB-0D80776EEFC2}">
      <dgm:prSet phldrT="[Text]" custT="1"/>
      <dgm:spPr/>
      <dgm:t>
        <a:bodyPr/>
        <a:lstStyle/>
        <a:p>
          <a:pPr algn="l"/>
          <a:r>
            <a:rPr lang="en-US" sz="1800" b="1" dirty="0">
              <a:solidFill>
                <a:srgbClr val="C00000"/>
              </a:solidFill>
            </a:rPr>
            <a:t>Financial account: </a:t>
          </a:r>
          <a:r>
            <a:rPr lang="en-US" sz="1800" b="1" dirty="0"/>
            <a:t>records ﬂows of capital to and from the non-government sector, such as direct investment in overseas facilities; portfolio investment (</a:t>
          </a:r>
          <a:r>
            <a:rPr lang="en-US" sz="1800" b="1" dirty="0" err="1"/>
            <a:t>eg</a:t>
          </a:r>
          <a:r>
            <a:rPr lang="en-US" sz="1800" b="1" dirty="0"/>
            <a:t> shares, bonds); and speculative ﬂows of currency. Movements on government foreign currency reserves are also recorded here.</a:t>
          </a:r>
          <a:endParaRPr lang="en-GB" sz="1800" b="1" dirty="0"/>
        </a:p>
      </dgm:t>
    </dgm:pt>
    <dgm:pt modelId="{3AC474B9-BAE2-420B-A781-02889335498A}" type="parTrans" cxnId="{2DBBDA28-F203-4858-8C5A-86E43ED2F496}">
      <dgm:prSet/>
      <dgm:spPr/>
      <dgm:t>
        <a:bodyPr/>
        <a:lstStyle/>
        <a:p>
          <a:endParaRPr lang="en-GB"/>
        </a:p>
      </dgm:t>
    </dgm:pt>
    <dgm:pt modelId="{E8F3C5A6-1A81-4792-8E95-3ADB6B621889}" type="sibTrans" cxnId="{2DBBDA28-F203-4858-8C5A-86E43ED2F496}">
      <dgm:prSet/>
      <dgm:spPr/>
      <dgm:t>
        <a:bodyPr/>
        <a:lstStyle/>
        <a:p>
          <a:endParaRPr lang="en-GB"/>
        </a:p>
      </dgm:t>
    </dgm:pt>
    <dgm:pt modelId="{60314BBB-91D1-4CB1-B6BC-14AFD02C35FA}">
      <dgm:prSet phldrT="[Text]"/>
      <dgm:spPr/>
      <dgm:t>
        <a:bodyPr/>
        <a:lstStyle/>
        <a:p>
          <a:pPr algn="l"/>
          <a:r>
            <a:rPr lang="en-US" b="1" dirty="0">
              <a:solidFill>
                <a:srgbClr val="C00000"/>
              </a:solidFill>
            </a:rPr>
            <a:t>Current Account</a:t>
          </a:r>
          <a:r>
            <a:rPr lang="en-US" b="1" dirty="0">
              <a:solidFill>
                <a:srgbClr val="1B4540"/>
              </a:solidFill>
            </a:rPr>
            <a:t>: Records trade in goods and services</a:t>
          </a:r>
          <a:endParaRPr lang="en-GB" b="1" dirty="0">
            <a:solidFill>
              <a:srgbClr val="1B4540"/>
            </a:solidFill>
          </a:endParaRPr>
        </a:p>
        <a:p>
          <a:pPr algn="l"/>
          <a:r>
            <a:rPr lang="en-US" b="1" dirty="0">
              <a:solidFill>
                <a:srgbClr val="1B4540"/>
              </a:solidFill>
            </a:rPr>
            <a:t>and income earned or paid out on </a:t>
          </a:r>
          <a:r>
            <a:rPr lang="en-GB" b="1" dirty="0">
              <a:solidFill>
                <a:srgbClr val="1B4540"/>
              </a:solidFill>
            </a:rPr>
            <a:t>international investments.</a:t>
          </a:r>
        </a:p>
        <a:p>
          <a:pPr algn="l"/>
          <a:r>
            <a:rPr lang="en-GB" b="1" dirty="0">
              <a:solidFill>
                <a:srgbClr val="1B4540"/>
              </a:solidFill>
            </a:rPr>
            <a:t>- Goods – Export &amp; Import of tangibles </a:t>
          </a:r>
          <a:r>
            <a:rPr lang="en-GB" b="1" dirty="0" err="1">
              <a:solidFill>
                <a:srgbClr val="1B4540"/>
              </a:solidFill>
            </a:rPr>
            <a:t>e.g</a:t>
          </a:r>
          <a:r>
            <a:rPr lang="en-GB" b="1" dirty="0">
              <a:solidFill>
                <a:srgbClr val="1B4540"/>
              </a:solidFill>
            </a:rPr>
            <a:t> clothing, equipment etc</a:t>
          </a:r>
        </a:p>
        <a:p>
          <a:pPr algn="l"/>
          <a:r>
            <a:rPr lang="en-GB" b="1" dirty="0">
              <a:solidFill>
                <a:srgbClr val="1B4540"/>
              </a:solidFill>
            </a:rPr>
            <a:t>- Services – Export &amp; Export of intangibles/ invisibles </a:t>
          </a:r>
          <a:r>
            <a:rPr lang="en-GB" b="1" dirty="0" err="1">
              <a:solidFill>
                <a:srgbClr val="1B4540"/>
              </a:solidFill>
            </a:rPr>
            <a:t>e.g</a:t>
          </a:r>
          <a:r>
            <a:rPr lang="en-GB" b="1" dirty="0">
              <a:solidFill>
                <a:srgbClr val="1B4540"/>
              </a:solidFill>
            </a:rPr>
            <a:t> international travel, financial services etc</a:t>
          </a:r>
        </a:p>
        <a:p>
          <a:pPr algn="l"/>
          <a:r>
            <a:rPr lang="en-GB" b="1" dirty="0">
              <a:solidFill>
                <a:srgbClr val="1B4540"/>
              </a:solidFill>
            </a:rPr>
            <a:t>- Income – </a:t>
          </a:r>
          <a:r>
            <a:rPr lang="en-GB" b="1" dirty="0" err="1">
              <a:solidFill>
                <a:srgbClr val="1B4540"/>
              </a:solidFill>
            </a:rPr>
            <a:t>e.g</a:t>
          </a:r>
          <a:r>
            <a:rPr lang="en-GB" b="1" dirty="0">
              <a:solidFill>
                <a:srgbClr val="1B4540"/>
              </a:solidFill>
            </a:rPr>
            <a:t> Income from dividends and interest etc </a:t>
          </a:r>
        </a:p>
      </dgm:t>
    </dgm:pt>
    <dgm:pt modelId="{425DE991-5492-48D3-A526-7A9AB5311102}" type="parTrans" cxnId="{E49A91C1-F125-4909-9DF3-6E419DA95D00}">
      <dgm:prSet/>
      <dgm:spPr/>
      <dgm:t>
        <a:bodyPr/>
        <a:lstStyle/>
        <a:p>
          <a:endParaRPr lang="en-GB"/>
        </a:p>
      </dgm:t>
    </dgm:pt>
    <dgm:pt modelId="{2C6F55FA-73C7-44C4-9F1F-DB1F42F3A14A}" type="sibTrans" cxnId="{E49A91C1-F125-4909-9DF3-6E419DA95D00}">
      <dgm:prSet/>
      <dgm:spPr/>
      <dgm:t>
        <a:bodyPr/>
        <a:lstStyle/>
        <a:p>
          <a:endParaRPr lang="en-GB"/>
        </a:p>
      </dgm:t>
    </dgm:pt>
    <dgm:pt modelId="{946EAB8D-1BCA-425F-88FB-397F52B81C78}" type="pres">
      <dgm:prSet presAssocID="{D4B6F501-0C63-4CAA-B29B-8AE3D89495AA}" presName="diagram" presStyleCnt="0">
        <dgm:presLayoutVars>
          <dgm:dir/>
          <dgm:resizeHandles val="exact"/>
        </dgm:presLayoutVars>
      </dgm:prSet>
      <dgm:spPr/>
    </dgm:pt>
    <dgm:pt modelId="{5F87EC9E-D2E3-44CA-8AA5-8074E63B4ED6}" type="pres">
      <dgm:prSet presAssocID="{D33F140C-B92D-41B8-9F34-9736C21CECED}" presName="node" presStyleLbl="node1" presStyleIdx="0" presStyleCnt="4" custScaleX="65145" custLinFactX="6409" custLinFactY="15076" custLinFactNeighborX="100000" custLinFactNeighborY="100000">
        <dgm:presLayoutVars>
          <dgm:bulletEnabled val="1"/>
        </dgm:presLayoutVars>
      </dgm:prSet>
      <dgm:spPr/>
    </dgm:pt>
    <dgm:pt modelId="{6132D9A6-98CF-4A7B-9D54-B18D0FF6C525}" type="pres">
      <dgm:prSet presAssocID="{77DB107C-B9FA-4E75-8792-DE35CA8E0787}" presName="sibTrans" presStyleCnt="0"/>
      <dgm:spPr/>
    </dgm:pt>
    <dgm:pt modelId="{3868B4BA-9B18-457B-B324-73A119813E05}" type="pres">
      <dgm:prSet presAssocID="{6B2FFEE5-078A-4436-8723-42C771C5DA34}" presName="node" presStyleLbl="node1" presStyleIdx="1" presStyleCnt="4" custLinFactNeighborX="4496" custLinFactNeighborY="-479">
        <dgm:presLayoutVars>
          <dgm:bulletEnabled val="1"/>
        </dgm:presLayoutVars>
      </dgm:prSet>
      <dgm:spPr/>
    </dgm:pt>
    <dgm:pt modelId="{C6C94AF0-8B99-4B6A-A410-DF78F9B3A75B}" type="pres">
      <dgm:prSet presAssocID="{FB107DBE-5E49-44FB-A823-D5CA307143BF}" presName="sibTrans" presStyleCnt="0"/>
      <dgm:spPr/>
    </dgm:pt>
    <dgm:pt modelId="{BEFD610E-C7E0-4BDC-AB68-EE7182FB27E8}" type="pres">
      <dgm:prSet presAssocID="{98A3905B-9E9D-4324-AEDB-0D80776EEFC2}" presName="node" presStyleLbl="node1" presStyleIdx="2" presStyleCnt="4" custScaleX="74137" custLinFactY="14763" custLinFactNeighborX="-8050" custLinFactNeighborY="100000">
        <dgm:presLayoutVars>
          <dgm:bulletEnabled val="1"/>
        </dgm:presLayoutVars>
      </dgm:prSet>
      <dgm:spPr/>
    </dgm:pt>
    <dgm:pt modelId="{97401C76-19E9-47EF-85F2-2CE5B6390837}" type="pres">
      <dgm:prSet presAssocID="{E8F3C5A6-1A81-4792-8E95-3ADB6B621889}" presName="sibTrans" presStyleCnt="0"/>
      <dgm:spPr/>
    </dgm:pt>
    <dgm:pt modelId="{2E1A4574-6CCA-41A9-8CF4-A724DF0AEBCA}" type="pres">
      <dgm:prSet presAssocID="{60314BBB-91D1-4CB1-B6BC-14AFD02C35FA}" presName="node" presStyleLbl="node1" presStyleIdx="3" presStyleCnt="4" custScaleX="105642" custLinFactNeighborX="-78293" custLinFactNeighborY="2292">
        <dgm:presLayoutVars>
          <dgm:bulletEnabled val="1"/>
        </dgm:presLayoutVars>
      </dgm:prSet>
      <dgm:spPr/>
    </dgm:pt>
  </dgm:ptLst>
  <dgm:cxnLst>
    <dgm:cxn modelId="{F6877E06-358E-457B-8555-38039AD71224}" srcId="{D4B6F501-0C63-4CAA-B29B-8AE3D89495AA}" destId="{6B2FFEE5-078A-4436-8723-42C771C5DA34}" srcOrd="1" destOrd="0" parTransId="{B329A780-4DBC-461B-8BB2-54392CF79F7D}" sibTransId="{FB107DBE-5E49-44FB-A823-D5CA307143BF}"/>
    <dgm:cxn modelId="{8928DF1F-BDA0-422B-BBDD-D0B6F3FA951C}" type="presOf" srcId="{60314BBB-91D1-4CB1-B6BC-14AFD02C35FA}" destId="{2E1A4574-6CCA-41A9-8CF4-A724DF0AEBCA}" srcOrd="0" destOrd="0" presId="urn:microsoft.com/office/officeart/2005/8/layout/default"/>
    <dgm:cxn modelId="{2DBBDA28-F203-4858-8C5A-86E43ED2F496}" srcId="{D4B6F501-0C63-4CAA-B29B-8AE3D89495AA}" destId="{98A3905B-9E9D-4324-AEDB-0D80776EEFC2}" srcOrd="2" destOrd="0" parTransId="{3AC474B9-BAE2-420B-A781-02889335498A}" sibTransId="{E8F3C5A6-1A81-4792-8E95-3ADB6B621889}"/>
    <dgm:cxn modelId="{B188492C-6A4C-406D-BDAF-C05430F8B09C}" srcId="{D4B6F501-0C63-4CAA-B29B-8AE3D89495AA}" destId="{D33F140C-B92D-41B8-9F34-9736C21CECED}" srcOrd="0" destOrd="0" parTransId="{A5E83392-EDF1-4DA3-8B5D-A6FBFD3DF150}" sibTransId="{77DB107C-B9FA-4E75-8792-DE35CA8E0787}"/>
    <dgm:cxn modelId="{6E070F73-8DE0-45E7-84AD-452E928E296A}" type="presOf" srcId="{98A3905B-9E9D-4324-AEDB-0D80776EEFC2}" destId="{BEFD610E-C7E0-4BDC-AB68-EE7182FB27E8}" srcOrd="0" destOrd="0" presId="urn:microsoft.com/office/officeart/2005/8/layout/default"/>
    <dgm:cxn modelId="{E265187F-E896-4453-B907-4A54629728E4}" type="presOf" srcId="{D4B6F501-0C63-4CAA-B29B-8AE3D89495AA}" destId="{946EAB8D-1BCA-425F-88FB-397F52B81C78}" srcOrd="0" destOrd="0" presId="urn:microsoft.com/office/officeart/2005/8/layout/default"/>
    <dgm:cxn modelId="{3399DE99-6F1C-408F-A73D-417100FB1A2D}" type="presOf" srcId="{6B2FFEE5-078A-4436-8723-42C771C5DA34}" destId="{3868B4BA-9B18-457B-B324-73A119813E05}" srcOrd="0" destOrd="0" presId="urn:microsoft.com/office/officeart/2005/8/layout/default"/>
    <dgm:cxn modelId="{1A4514BF-8CFB-4459-BB34-96AF38FD9063}" type="presOf" srcId="{D33F140C-B92D-41B8-9F34-9736C21CECED}" destId="{5F87EC9E-D2E3-44CA-8AA5-8074E63B4ED6}" srcOrd="0" destOrd="0" presId="urn:microsoft.com/office/officeart/2005/8/layout/default"/>
    <dgm:cxn modelId="{E49A91C1-F125-4909-9DF3-6E419DA95D00}" srcId="{D4B6F501-0C63-4CAA-B29B-8AE3D89495AA}" destId="{60314BBB-91D1-4CB1-B6BC-14AFD02C35FA}" srcOrd="3" destOrd="0" parTransId="{425DE991-5492-48D3-A526-7A9AB5311102}" sibTransId="{2C6F55FA-73C7-44C4-9F1F-DB1F42F3A14A}"/>
    <dgm:cxn modelId="{9EDED0E2-C079-4622-880A-A40B4ADF599E}" type="presParOf" srcId="{946EAB8D-1BCA-425F-88FB-397F52B81C78}" destId="{5F87EC9E-D2E3-44CA-8AA5-8074E63B4ED6}" srcOrd="0" destOrd="0" presId="urn:microsoft.com/office/officeart/2005/8/layout/default"/>
    <dgm:cxn modelId="{D9A6D50C-26CF-4FF0-80C6-E69BD0E3C4AD}" type="presParOf" srcId="{946EAB8D-1BCA-425F-88FB-397F52B81C78}" destId="{6132D9A6-98CF-4A7B-9D54-B18D0FF6C525}" srcOrd="1" destOrd="0" presId="urn:microsoft.com/office/officeart/2005/8/layout/default"/>
    <dgm:cxn modelId="{89A1DD5A-1036-4045-834D-7C6C03E98ADD}" type="presParOf" srcId="{946EAB8D-1BCA-425F-88FB-397F52B81C78}" destId="{3868B4BA-9B18-457B-B324-73A119813E05}" srcOrd="2" destOrd="0" presId="urn:microsoft.com/office/officeart/2005/8/layout/default"/>
    <dgm:cxn modelId="{B1F5CD3D-1ABD-4F3B-A8E8-ECFAC8ECFBF5}" type="presParOf" srcId="{946EAB8D-1BCA-425F-88FB-397F52B81C78}" destId="{C6C94AF0-8B99-4B6A-A410-DF78F9B3A75B}" srcOrd="3" destOrd="0" presId="urn:microsoft.com/office/officeart/2005/8/layout/default"/>
    <dgm:cxn modelId="{E6D25921-D18C-4826-BA42-383638FA172F}" type="presParOf" srcId="{946EAB8D-1BCA-425F-88FB-397F52B81C78}" destId="{BEFD610E-C7E0-4BDC-AB68-EE7182FB27E8}" srcOrd="4" destOrd="0" presId="urn:microsoft.com/office/officeart/2005/8/layout/default"/>
    <dgm:cxn modelId="{DDBC980A-3947-4CED-8644-B8FB9546430E}" type="presParOf" srcId="{946EAB8D-1BCA-425F-88FB-397F52B81C78}" destId="{97401C76-19E9-47EF-85F2-2CE5B6390837}" srcOrd="5" destOrd="0" presId="urn:microsoft.com/office/officeart/2005/8/layout/default"/>
    <dgm:cxn modelId="{FF2FB829-D11E-453F-AFE2-11EF31CE7229}" type="presParOf" srcId="{946EAB8D-1BCA-425F-88FB-397F52B81C78}" destId="{2E1A4574-6CCA-41A9-8CF4-A724DF0AEBCA}"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87EC9E-D2E3-44CA-8AA5-8074E63B4ED6}">
      <dsp:nvSpPr>
        <dsp:cNvPr id="0" name=""/>
        <dsp:cNvSpPr/>
      </dsp:nvSpPr>
      <dsp:spPr>
        <a:xfrm>
          <a:off x="5015853" y="3213948"/>
          <a:ext cx="3028845" cy="27896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rgbClr val="C00000"/>
              </a:solidFill>
            </a:rPr>
            <a:t>Capital account: </a:t>
          </a:r>
          <a:r>
            <a:rPr lang="en-US" sz="2000" b="1" kern="1200" dirty="0">
              <a:solidFill>
                <a:srgbClr val="002060"/>
              </a:solidFill>
            </a:rPr>
            <a:t>records public sector ﬂows of capital</a:t>
          </a:r>
          <a:endParaRPr lang="en-GB" sz="2000" b="1" kern="1200" dirty="0">
            <a:solidFill>
              <a:srgbClr val="002060"/>
            </a:solidFill>
          </a:endParaRPr>
        </a:p>
        <a:p>
          <a:pPr marL="0" lvl="0" indent="0" algn="ctr" defTabSz="889000">
            <a:lnSpc>
              <a:spcPct val="90000"/>
            </a:lnSpc>
            <a:spcBef>
              <a:spcPct val="0"/>
            </a:spcBef>
            <a:spcAft>
              <a:spcPct val="35000"/>
            </a:spcAft>
            <a:buNone/>
          </a:pPr>
          <a:r>
            <a:rPr lang="en-US" sz="2000" b="1" kern="1200" dirty="0">
              <a:solidFill>
                <a:srgbClr val="002060"/>
              </a:solidFill>
            </a:rPr>
            <a:t>into and out of a country </a:t>
          </a:r>
          <a:r>
            <a:rPr lang="en-US" sz="2000" b="1" kern="1200" dirty="0" err="1">
              <a:solidFill>
                <a:srgbClr val="002060"/>
              </a:solidFill>
            </a:rPr>
            <a:t>eg</a:t>
          </a:r>
          <a:endParaRPr lang="en-GB" sz="2000" b="1" kern="1200" dirty="0">
            <a:solidFill>
              <a:srgbClr val="002060"/>
            </a:solidFill>
          </a:endParaRPr>
        </a:p>
        <a:p>
          <a:pPr marL="0" lvl="0" indent="0" algn="ctr" defTabSz="889000">
            <a:lnSpc>
              <a:spcPct val="90000"/>
            </a:lnSpc>
            <a:spcBef>
              <a:spcPct val="0"/>
            </a:spcBef>
            <a:spcAft>
              <a:spcPct val="35000"/>
            </a:spcAft>
            <a:buNone/>
          </a:pPr>
          <a:r>
            <a:rPr lang="en-US" sz="2000" b="1" kern="1200" dirty="0">
              <a:solidFill>
                <a:srgbClr val="002060"/>
              </a:solidFill>
            </a:rPr>
            <a:t>government loans to other countries</a:t>
          </a:r>
          <a:endParaRPr lang="en-GB" sz="2000" b="1" kern="1200" dirty="0">
            <a:solidFill>
              <a:srgbClr val="002060"/>
            </a:solidFill>
          </a:endParaRPr>
        </a:p>
      </dsp:txBody>
      <dsp:txXfrm>
        <a:off x="5015853" y="3213948"/>
        <a:ext cx="3028845" cy="2789634"/>
      </dsp:txXfrm>
    </dsp:sp>
    <dsp:sp modelId="{3868B4BA-9B18-457B-B324-73A119813E05}">
      <dsp:nvSpPr>
        <dsp:cNvPr id="0" name=""/>
        <dsp:cNvSpPr/>
      </dsp:nvSpPr>
      <dsp:spPr>
        <a:xfrm>
          <a:off x="3771304" y="0"/>
          <a:ext cx="4649390" cy="278963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rgbClr val="002060"/>
              </a:solidFill>
            </a:rPr>
            <a:t>Balance of payments (</a:t>
          </a:r>
          <a:r>
            <a:rPr lang="en-US" sz="2000" b="1" kern="1200" dirty="0" err="1">
              <a:solidFill>
                <a:srgbClr val="002060"/>
              </a:solidFill>
            </a:rPr>
            <a:t>BoP</a:t>
          </a:r>
          <a:r>
            <a:rPr lang="en-US" sz="2000" b="1" kern="1200" dirty="0">
              <a:solidFill>
                <a:srgbClr val="002060"/>
              </a:solidFill>
            </a:rPr>
            <a:t>): The </a:t>
          </a:r>
          <a:r>
            <a:rPr lang="en-US" sz="2000" b="1" kern="1200" dirty="0" err="1">
              <a:solidFill>
                <a:srgbClr val="002060"/>
              </a:solidFill>
            </a:rPr>
            <a:t>BoP</a:t>
          </a:r>
          <a:r>
            <a:rPr lang="en-US" sz="2000" b="1" kern="1200" dirty="0">
              <a:solidFill>
                <a:srgbClr val="002060"/>
              </a:solidFill>
            </a:rPr>
            <a:t> accounts record international trade and investment transactions. </a:t>
          </a:r>
          <a:r>
            <a:rPr lang="en-US" sz="2000" b="1" kern="1200" dirty="0" err="1">
              <a:solidFill>
                <a:srgbClr val="002060"/>
              </a:solidFill>
            </a:rPr>
            <a:t>BoP</a:t>
          </a:r>
          <a:r>
            <a:rPr lang="en-US" sz="2000" b="1" kern="1200" dirty="0">
              <a:solidFill>
                <a:srgbClr val="002060"/>
              </a:solidFill>
            </a:rPr>
            <a:t> has three parts: the current account, the capital account and the ﬁnancial account. There arises a Deficit or Surplus</a:t>
          </a:r>
          <a:endParaRPr lang="en-GB" sz="2000" b="1" kern="1200" dirty="0">
            <a:solidFill>
              <a:srgbClr val="002060"/>
            </a:solidFill>
          </a:endParaRPr>
        </a:p>
      </dsp:txBody>
      <dsp:txXfrm>
        <a:off x="3771304" y="0"/>
        <a:ext cx="4649390" cy="2789634"/>
      </dsp:txXfrm>
    </dsp:sp>
    <dsp:sp modelId="{BEFD610E-C7E0-4BDC-AB68-EE7182FB27E8}">
      <dsp:nvSpPr>
        <dsp:cNvPr id="0" name=""/>
        <dsp:cNvSpPr/>
      </dsp:nvSpPr>
      <dsp:spPr>
        <a:xfrm>
          <a:off x="8302321" y="3205217"/>
          <a:ext cx="3446918" cy="278963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solidFill>
                <a:srgbClr val="C00000"/>
              </a:solidFill>
            </a:rPr>
            <a:t>Financial account: </a:t>
          </a:r>
          <a:r>
            <a:rPr lang="en-US" sz="1800" b="1" kern="1200" dirty="0"/>
            <a:t>records ﬂows of capital to and from the non-government sector, such as direct investment in overseas facilities; portfolio investment (</a:t>
          </a:r>
          <a:r>
            <a:rPr lang="en-US" sz="1800" b="1" kern="1200" dirty="0" err="1"/>
            <a:t>eg</a:t>
          </a:r>
          <a:r>
            <a:rPr lang="en-US" sz="1800" b="1" kern="1200" dirty="0"/>
            <a:t> shares, bonds); and speculative ﬂows of currency. Movements on government foreign currency reserves are also recorded here.</a:t>
          </a:r>
          <a:endParaRPr lang="en-GB" sz="1800" b="1" kern="1200" dirty="0"/>
        </a:p>
      </dsp:txBody>
      <dsp:txXfrm>
        <a:off x="8302321" y="3205217"/>
        <a:ext cx="3446918" cy="2789634"/>
      </dsp:txXfrm>
    </dsp:sp>
    <dsp:sp modelId="{2E1A4574-6CCA-41A9-8CF4-A724DF0AEBCA}">
      <dsp:nvSpPr>
        <dsp:cNvPr id="0" name=""/>
        <dsp:cNvSpPr/>
      </dsp:nvSpPr>
      <dsp:spPr>
        <a:xfrm>
          <a:off x="0" y="3262071"/>
          <a:ext cx="4911709" cy="27896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solidFill>
                <a:srgbClr val="C00000"/>
              </a:solidFill>
            </a:rPr>
            <a:t>Current Account</a:t>
          </a:r>
          <a:r>
            <a:rPr lang="en-US" sz="1600" b="1" kern="1200" dirty="0">
              <a:solidFill>
                <a:srgbClr val="1B4540"/>
              </a:solidFill>
            </a:rPr>
            <a:t>: Records trade in goods and services</a:t>
          </a:r>
          <a:endParaRPr lang="en-GB" sz="1600" b="1" kern="1200" dirty="0">
            <a:solidFill>
              <a:srgbClr val="1B4540"/>
            </a:solidFill>
          </a:endParaRPr>
        </a:p>
        <a:p>
          <a:pPr marL="0" lvl="0" indent="0" algn="l" defTabSz="711200">
            <a:lnSpc>
              <a:spcPct val="90000"/>
            </a:lnSpc>
            <a:spcBef>
              <a:spcPct val="0"/>
            </a:spcBef>
            <a:spcAft>
              <a:spcPct val="35000"/>
            </a:spcAft>
            <a:buNone/>
          </a:pPr>
          <a:r>
            <a:rPr lang="en-US" sz="1600" b="1" kern="1200" dirty="0">
              <a:solidFill>
                <a:srgbClr val="1B4540"/>
              </a:solidFill>
            </a:rPr>
            <a:t>and income earned or paid out on </a:t>
          </a:r>
          <a:r>
            <a:rPr lang="en-GB" sz="1600" b="1" kern="1200" dirty="0">
              <a:solidFill>
                <a:srgbClr val="1B4540"/>
              </a:solidFill>
            </a:rPr>
            <a:t>international investments.</a:t>
          </a:r>
        </a:p>
        <a:p>
          <a:pPr marL="0" lvl="0" indent="0" algn="l" defTabSz="711200">
            <a:lnSpc>
              <a:spcPct val="90000"/>
            </a:lnSpc>
            <a:spcBef>
              <a:spcPct val="0"/>
            </a:spcBef>
            <a:spcAft>
              <a:spcPct val="35000"/>
            </a:spcAft>
            <a:buNone/>
          </a:pPr>
          <a:r>
            <a:rPr lang="en-GB" sz="1600" b="1" kern="1200" dirty="0">
              <a:solidFill>
                <a:srgbClr val="1B4540"/>
              </a:solidFill>
            </a:rPr>
            <a:t>- Goods – Export &amp; Import of tangibles </a:t>
          </a:r>
          <a:r>
            <a:rPr lang="en-GB" sz="1600" b="1" kern="1200" dirty="0" err="1">
              <a:solidFill>
                <a:srgbClr val="1B4540"/>
              </a:solidFill>
            </a:rPr>
            <a:t>e.g</a:t>
          </a:r>
          <a:r>
            <a:rPr lang="en-GB" sz="1600" b="1" kern="1200" dirty="0">
              <a:solidFill>
                <a:srgbClr val="1B4540"/>
              </a:solidFill>
            </a:rPr>
            <a:t> clothing, equipment etc</a:t>
          </a:r>
        </a:p>
        <a:p>
          <a:pPr marL="0" lvl="0" indent="0" algn="l" defTabSz="711200">
            <a:lnSpc>
              <a:spcPct val="90000"/>
            </a:lnSpc>
            <a:spcBef>
              <a:spcPct val="0"/>
            </a:spcBef>
            <a:spcAft>
              <a:spcPct val="35000"/>
            </a:spcAft>
            <a:buNone/>
          </a:pPr>
          <a:r>
            <a:rPr lang="en-GB" sz="1600" b="1" kern="1200" dirty="0">
              <a:solidFill>
                <a:srgbClr val="1B4540"/>
              </a:solidFill>
            </a:rPr>
            <a:t>- Services – Export &amp; Export of intangibles/ invisibles </a:t>
          </a:r>
          <a:r>
            <a:rPr lang="en-GB" sz="1600" b="1" kern="1200" dirty="0" err="1">
              <a:solidFill>
                <a:srgbClr val="1B4540"/>
              </a:solidFill>
            </a:rPr>
            <a:t>e.g</a:t>
          </a:r>
          <a:r>
            <a:rPr lang="en-GB" sz="1600" b="1" kern="1200" dirty="0">
              <a:solidFill>
                <a:srgbClr val="1B4540"/>
              </a:solidFill>
            </a:rPr>
            <a:t> international travel, financial services etc</a:t>
          </a:r>
        </a:p>
        <a:p>
          <a:pPr marL="0" lvl="0" indent="0" algn="l" defTabSz="711200">
            <a:lnSpc>
              <a:spcPct val="90000"/>
            </a:lnSpc>
            <a:spcBef>
              <a:spcPct val="0"/>
            </a:spcBef>
            <a:spcAft>
              <a:spcPct val="35000"/>
            </a:spcAft>
            <a:buNone/>
          </a:pPr>
          <a:r>
            <a:rPr lang="en-GB" sz="1600" b="1" kern="1200" dirty="0">
              <a:solidFill>
                <a:srgbClr val="1B4540"/>
              </a:solidFill>
            </a:rPr>
            <a:t>- Income – </a:t>
          </a:r>
          <a:r>
            <a:rPr lang="en-GB" sz="1600" b="1" kern="1200" dirty="0" err="1">
              <a:solidFill>
                <a:srgbClr val="1B4540"/>
              </a:solidFill>
            </a:rPr>
            <a:t>e.g</a:t>
          </a:r>
          <a:r>
            <a:rPr lang="en-GB" sz="1600" b="1" kern="1200" dirty="0">
              <a:solidFill>
                <a:srgbClr val="1B4540"/>
              </a:solidFill>
            </a:rPr>
            <a:t> Income from dividends and interest etc </a:t>
          </a:r>
        </a:p>
      </dsp:txBody>
      <dsp:txXfrm>
        <a:off x="0" y="3262071"/>
        <a:ext cx="4911709" cy="278963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55289B0-E018-7940-925B-BA31713C765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33ADD6C-CC44-2D45-8E82-8A82AFA01A6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EEA7EEF-D905-5D41-9929-C28A8EFDD395}" type="datetimeFigureOut">
              <a:rPr lang="en-US" smtClean="0"/>
              <a:t>10/30/2024</a:t>
            </a:fld>
            <a:endParaRPr lang="en-US"/>
          </a:p>
        </p:txBody>
      </p:sp>
      <p:sp>
        <p:nvSpPr>
          <p:cNvPr id="4" name="Footer Placeholder 3">
            <a:extLst>
              <a:ext uri="{FF2B5EF4-FFF2-40B4-BE49-F238E27FC236}">
                <a16:creationId xmlns:a16="http://schemas.microsoft.com/office/drawing/2014/main" id="{6DD3E27A-CE60-214D-A3D8-722062CB738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74B02D8-791F-BD42-BBC6-4C7D0B7390E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6DD6E70-8AD4-BC44-B8B4-45EA7939DCDF}" type="slidenum">
              <a:rPr lang="en-US" smtClean="0"/>
              <a:t>‹#›</a:t>
            </a:fld>
            <a:endParaRPr lang="en-US"/>
          </a:p>
        </p:txBody>
      </p:sp>
    </p:spTree>
    <p:extLst>
      <p:ext uri="{BB962C8B-B14F-4D97-AF65-F5344CB8AC3E}">
        <p14:creationId xmlns:p14="http://schemas.microsoft.com/office/powerpoint/2010/main" val="32681749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91D54A-23C7-4258-AFC7-A43528023809}" type="datetimeFigureOut">
              <a:rPr lang="en-US" smtClean="0"/>
              <a:t>10/30/2024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C21A4C-94B1-44DB-808F-2A51A4CA9D73}" type="slidenum">
              <a:rPr lang="en-US" smtClean="0"/>
              <a:t>‹#›</a:t>
            </a:fld>
            <a:endParaRPr lang="en-US"/>
          </a:p>
        </p:txBody>
      </p:sp>
    </p:spTree>
    <p:extLst>
      <p:ext uri="{BB962C8B-B14F-4D97-AF65-F5344CB8AC3E}">
        <p14:creationId xmlns:p14="http://schemas.microsoft.com/office/powerpoint/2010/main" val="365282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latin typeface="Arial" panose="020B0604020202020204" pitchFamily="34" charset="0"/>
            </a:endParaRPr>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19163">
              <a:defRPr>
                <a:solidFill>
                  <a:schemeClr val="tx1"/>
                </a:solidFill>
                <a:latin typeface="Arial" panose="020B0604020202020204" pitchFamily="34" charset="0"/>
              </a:defRPr>
            </a:lvl1pPr>
            <a:lvl2pPr marL="742950" indent="-285750" defTabSz="919163">
              <a:defRPr>
                <a:solidFill>
                  <a:schemeClr val="tx1"/>
                </a:solidFill>
                <a:latin typeface="Arial" panose="020B0604020202020204" pitchFamily="34" charset="0"/>
              </a:defRPr>
            </a:lvl2pPr>
            <a:lvl3pPr marL="1143000" indent="-228600" defTabSz="919163">
              <a:defRPr>
                <a:solidFill>
                  <a:schemeClr val="tx1"/>
                </a:solidFill>
                <a:latin typeface="Arial" panose="020B0604020202020204" pitchFamily="34" charset="0"/>
              </a:defRPr>
            </a:lvl3pPr>
            <a:lvl4pPr marL="1600200" indent="-228600" defTabSz="919163">
              <a:defRPr>
                <a:solidFill>
                  <a:schemeClr val="tx1"/>
                </a:solidFill>
                <a:latin typeface="Arial" panose="020B0604020202020204" pitchFamily="34" charset="0"/>
              </a:defRPr>
            </a:lvl4pPr>
            <a:lvl5pPr marL="2057400" indent="-228600" defTabSz="919163">
              <a:defRPr>
                <a:solidFill>
                  <a:schemeClr val="tx1"/>
                </a:solidFill>
                <a:latin typeface="Arial" panose="020B0604020202020204" pitchFamily="34" charset="0"/>
              </a:defRPr>
            </a:lvl5pPr>
            <a:lvl6pPr marL="2514600" indent="-228600" defTabSz="919163" eaLnBrk="0" fontAlgn="base" hangingPunct="0">
              <a:spcBef>
                <a:spcPct val="0"/>
              </a:spcBef>
              <a:spcAft>
                <a:spcPct val="0"/>
              </a:spcAft>
              <a:defRPr>
                <a:solidFill>
                  <a:schemeClr val="tx1"/>
                </a:solidFill>
                <a:latin typeface="Arial" panose="020B0604020202020204" pitchFamily="34" charset="0"/>
              </a:defRPr>
            </a:lvl6pPr>
            <a:lvl7pPr marL="2971800" indent="-228600" defTabSz="919163" eaLnBrk="0" fontAlgn="base" hangingPunct="0">
              <a:spcBef>
                <a:spcPct val="0"/>
              </a:spcBef>
              <a:spcAft>
                <a:spcPct val="0"/>
              </a:spcAft>
              <a:defRPr>
                <a:solidFill>
                  <a:schemeClr val="tx1"/>
                </a:solidFill>
                <a:latin typeface="Arial" panose="020B0604020202020204" pitchFamily="34" charset="0"/>
              </a:defRPr>
            </a:lvl7pPr>
            <a:lvl8pPr marL="3429000" indent="-228600" defTabSz="919163" eaLnBrk="0" fontAlgn="base" hangingPunct="0">
              <a:spcBef>
                <a:spcPct val="0"/>
              </a:spcBef>
              <a:spcAft>
                <a:spcPct val="0"/>
              </a:spcAft>
              <a:defRPr>
                <a:solidFill>
                  <a:schemeClr val="tx1"/>
                </a:solidFill>
                <a:latin typeface="Arial" panose="020B0604020202020204" pitchFamily="34" charset="0"/>
              </a:defRPr>
            </a:lvl8pPr>
            <a:lvl9pPr marL="3886200" indent="-228600" defTabSz="919163" eaLnBrk="0" fontAlgn="base" hangingPunct="0">
              <a:spcBef>
                <a:spcPct val="0"/>
              </a:spcBef>
              <a:spcAft>
                <a:spcPct val="0"/>
              </a:spcAft>
              <a:defRPr>
                <a:solidFill>
                  <a:schemeClr val="tx1"/>
                </a:solidFill>
                <a:latin typeface="Arial" panose="020B0604020202020204" pitchFamily="34" charset="0"/>
              </a:defRPr>
            </a:lvl9pPr>
          </a:lstStyle>
          <a:p>
            <a:fld id="{670A0425-81F2-43FE-96F9-256C0272F1FD}" type="slidenum">
              <a:rPr lang="en-US" altLang="en-US" smtClean="0"/>
              <a:pPr/>
              <a:t>8</a:t>
            </a:fld>
            <a:endParaRPr lang="en-US" altLang="en-US"/>
          </a:p>
        </p:txBody>
      </p:sp>
    </p:spTree>
    <p:extLst>
      <p:ext uri="{BB962C8B-B14F-4D97-AF65-F5344CB8AC3E}">
        <p14:creationId xmlns:p14="http://schemas.microsoft.com/office/powerpoint/2010/main" val="26395311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19163">
              <a:defRPr>
                <a:solidFill>
                  <a:schemeClr val="tx1"/>
                </a:solidFill>
                <a:latin typeface="Arial" panose="020B0604020202020204" pitchFamily="34" charset="0"/>
              </a:defRPr>
            </a:lvl1pPr>
            <a:lvl2pPr marL="742950" indent="-285750" defTabSz="919163">
              <a:defRPr>
                <a:solidFill>
                  <a:schemeClr val="tx1"/>
                </a:solidFill>
                <a:latin typeface="Arial" panose="020B0604020202020204" pitchFamily="34" charset="0"/>
              </a:defRPr>
            </a:lvl2pPr>
            <a:lvl3pPr marL="1143000" indent="-228600" defTabSz="919163">
              <a:defRPr>
                <a:solidFill>
                  <a:schemeClr val="tx1"/>
                </a:solidFill>
                <a:latin typeface="Arial" panose="020B0604020202020204" pitchFamily="34" charset="0"/>
              </a:defRPr>
            </a:lvl3pPr>
            <a:lvl4pPr marL="1600200" indent="-228600" defTabSz="919163">
              <a:defRPr>
                <a:solidFill>
                  <a:schemeClr val="tx1"/>
                </a:solidFill>
                <a:latin typeface="Arial" panose="020B0604020202020204" pitchFamily="34" charset="0"/>
              </a:defRPr>
            </a:lvl4pPr>
            <a:lvl5pPr marL="2057400" indent="-228600" defTabSz="919163">
              <a:defRPr>
                <a:solidFill>
                  <a:schemeClr val="tx1"/>
                </a:solidFill>
                <a:latin typeface="Arial" panose="020B0604020202020204" pitchFamily="34" charset="0"/>
              </a:defRPr>
            </a:lvl5pPr>
            <a:lvl6pPr marL="2514600" indent="-228600" defTabSz="919163" eaLnBrk="0" fontAlgn="base" hangingPunct="0">
              <a:spcBef>
                <a:spcPct val="0"/>
              </a:spcBef>
              <a:spcAft>
                <a:spcPct val="0"/>
              </a:spcAft>
              <a:defRPr>
                <a:solidFill>
                  <a:schemeClr val="tx1"/>
                </a:solidFill>
                <a:latin typeface="Arial" panose="020B0604020202020204" pitchFamily="34" charset="0"/>
              </a:defRPr>
            </a:lvl6pPr>
            <a:lvl7pPr marL="2971800" indent="-228600" defTabSz="919163" eaLnBrk="0" fontAlgn="base" hangingPunct="0">
              <a:spcBef>
                <a:spcPct val="0"/>
              </a:spcBef>
              <a:spcAft>
                <a:spcPct val="0"/>
              </a:spcAft>
              <a:defRPr>
                <a:solidFill>
                  <a:schemeClr val="tx1"/>
                </a:solidFill>
                <a:latin typeface="Arial" panose="020B0604020202020204" pitchFamily="34" charset="0"/>
              </a:defRPr>
            </a:lvl7pPr>
            <a:lvl8pPr marL="3429000" indent="-228600" defTabSz="919163" eaLnBrk="0" fontAlgn="base" hangingPunct="0">
              <a:spcBef>
                <a:spcPct val="0"/>
              </a:spcBef>
              <a:spcAft>
                <a:spcPct val="0"/>
              </a:spcAft>
              <a:defRPr>
                <a:solidFill>
                  <a:schemeClr val="tx1"/>
                </a:solidFill>
                <a:latin typeface="Arial" panose="020B0604020202020204" pitchFamily="34" charset="0"/>
              </a:defRPr>
            </a:lvl8pPr>
            <a:lvl9pPr marL="3886200" indent="-228600" defTabSz="919163" eaLnBrk="0" fontAlgn="base" hangingPunct="0">
              <a:spcBef>
                <a:spcPct val="0"/>
              </a:spcBef>
              <a:spcAft>
                <a:spcPct val="0"/>
              </a:spcAft>
              <a:defRPr>
                <a:solidFill>
                  <a:schemeClr val="tx1"/>
                </a:solidFill>
                <a:latin typeface="Arial" panose="020B0604020202020204" pitchFamily="34" charset="0"/>
              </a:defRPr>
            </a:lvl9pPr>
          </a:lstStyle>
          <a:p>
            <a:fld id="{B020D769-C7D3-4E82-AF4D-A2270A7143D1}" type="slidenum">
              <a:rPr lang="en-US" altLang="en-US" smtClean="0"/>
              <a:pPr/>
              <a:t>12</a:t>
            </a:fld>
            <a:endParaRPr lang="en-US" altLang="en-US"/>
          </a:p>
        </p:txBody>
      </p:sp>
      <p:sp>
        <p:nvSpPr>
          <p:cNvPr id="1229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latin typeface="Arial" panose="020B0604020202020204" pitchFamily="34" charset="0"/>
            </a:endParaRPr>
          </a:p>
        </p:txBody>
      </p:sp>
    </p:spTree>
    <p:extLst>
      <p:ext uri="{BB962C8B-B14F-4D97-AF65-F5344CB8AC3E}">
        <p14:creationId xmlns:p14="http://schemas.microsoft.com/office/powerpoint/2010/main" val="80155166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1.xml"/><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front cover">
    <p:bg>
      <p:bgPr>
        <a:gradFill>
          <a:gsLst>
            <a:gs pos="0">
              <a:schemeClr val="bg2"/>
            </a:gs>
            <a:gs pos="99000">
              <a:schemeClr val="bg2">
                <a:lumMod val="90000"/>
              </a:schemeClr>
            </a:gs>
          </a:gsLst>
          <a:lin ang="2700000" scaled="1"/>
        </a:gra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C491A42-5B70-F54A-86A5-710E4D88D8A8}"/>
              </a:ext>
            </a:extLst>
          </p:cNvPr>
          <p:cNvPicPr>
            <a:picLocks noChangeAspect="1"/>
          </p:cNvPicPr>
          <p:nvPr userDrawn="1"/>
        </p:nvPicPr>
        <p:blipFill rotWithShape="1">
          <a:blip r:embed="rId2">
            <a:extLst>
              <a:ext uri="{28A0092B-C50C-407E-A947-70E740481C1C}">
                <a14:useLocalDpi xmlns:a14="http://schemas.microsoft.com/office/drawing/2010/main"/>
              </a:ext>
            </a:extLst>
          </a:blip>
          <a:srcRect l="6657" r="6321" b="25427"/>
          <a:stretch/>
        </p:blipFill>
        <p:spPr>
          <a:xfrm rot="16200000">
            <a:off x="5824477" y="490474"/>
            <a:ext cx="6858001" cy="5877050"/>
          </a:xfrm>
          <a:prstGeom prst="rect">
            <a:avLst/>
          </a:prstGeom>
        </p:spPr>
      </p:pic>
      <p:pic>
        <p:nvPicPr>
          <p:cNvPr id="11" name="Picture 10">
            <a:extLst>
              <a:ext uri="{FF2B5EF4-FFF2-40B4-BE49-F238E27FC236}">
                <a16:creationId xmlns:a16="http://schemas.microsoft.com/office/drawing/2014/main" id="{19C8FA3D-2F56-8946-AB24-BB09606C3C07}"/>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t="31163"/>
          <a:stretch/>
        </p:blipFill>
        <p:spPr>
          <a:xfrm>
            <a:off x="9436726" y="-2"/>
            <a:ext cx="2204412" cy="2540922"/>
          </a:xfrm>
          <a:prstGeom prst="rect">
            <a:avLst/>
          </a:prstGeom>
        </p:spPr>
      </p:pic>
      <p:pic>
        <p:nvPicPr>
          <p:cNvPr id="12" name="Picture 11">
            <a:extLst>
              <a:ext uri="{FF2B5EF4-FFF2-40B4-BE49-F238E27FC236}">
                <a16:creationId xmlns:a16="http://schemas.microsoft.com/office/drawing/2014/main" id="{E1807A1A-34FE-3145-829F-412686F9867B}"/>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381634" y="372364"/>
            <a:ext cx="1931508" cy="957638"/>
          </a:xfrm>
          <a:prstGeom prst="rect">
            <a:avLst/>
          </a:prstGeom>
        </p:spPr>
      </p:pic>
      <p:sp>
        <p:nvSpPr>
          <p:cNvPr id="15" name="Text Placeholder 9">
            <a:extLst>
              <a:ext uri="{FF2B5EF4-FFF2-40B4-BE49-F238E27FC236}">
                <a16:creationId xmlns:a16="http://schemas.microsoft.com/office/drawing/2014/main" id="{53E0D2F5-C243-C348-8909-D7ABBDD71EC6}"/>
              </a:ext>
            </a:extLst>
          </p:cNvPr>
          <p:cNvSpPr>
            <a:spLocks noGrp="1"/>
          </p:cNvSpPr>
          <p:nvPr>
            <p:ph type="body" sz="quarter" idx="10" hasCustomPrompt="1"/>
          </p:nvPr>
        </p:nvSpPr>
        <p:spPr>
          <a:xfrm>
            <a:off x="381634" y="1628775"/>
            <a:ext cx="4910137" cy="1412234"/>
          </a:xfrm>
          <a:prstGeom prst="rect">
            <a:avLst/>
          </a:prstGeom>
        </p:spPr>
        <p:txBody>
          <a:bodyPr lIns="0" tIns="0" rIns="0" bIns="0"/>
          <a:lstStyle>
            <a:lvl1pPr marL="0" indent="0" algn="l">
              <a:buFont typeface="Arial" panose="020B0604020202020204" pitchFamily="34" charset="0"/>
              <a:buNone/>
              <a:defRPr sz="3600" b="1">
                <a:solidFill>
                  <a:schemeClr val="tx1"/>
                </a:solidFill>
              </a:defRPr>
            </a:lvl1pPr>
            <a:lvl2pPr marL="742952" indent="-457200" algn="l">
              <a:buFont typeface="Arial" panose="020B0604020202020204" pitchFamily="34" charset="0"/>
              <a:buChar char="•"/>
              <a:defRPr sz="2800">
                <a:solidFill>
                  <a:schemeClr val="bg1"/>
                </a:solidFill>
              </a:defRPr>
            </a:lvl2pPr>
            <a:lvl3pPr marL="1028705" indent="-457200" algn="l">
              <a:buFont typeface="Arial" panose="020B0604020202020204" pitchFamily="34" charset="0"/>
              <a:buChar char="•"/>
              <a:defRPr sz="2800">
                <a:solidFill>
                  <a:schemeClr val="bg1"/>
                </a:solidFill>
              </a:defRPr>
            </a:lvl3pPr>
            <a:lvl4pPr marL="1314459" indent="-457200" algn="l">
              <a:buFont typeface="Arial" panose="020B0604020202020204" pitchFamily="34" charset="0"/>
              <a:buChar char="•"/>
              <a:defRPr sz="2800">
                <a:solidFill>
                  <a:schemeClr val="bg1"/>
                </a:solidFill>
              </a:defRPr>
            </a:lvl4pPr>
            <a:lvl5pPr marL="1600212" indent="-457200" algn="l">
              <a:buFont typeface="Arial" panose="020B0604020202020204" pitchFamily="34" charset="0"/>
              <a:buChar char="•"/>
              <a:defRPr sz="2800">
                <a:solidFill>
                  <a:schemeClr val="bg1"/>
                </a:solidFill>
              </a:defRPr>
            </a:lvl5pPr>
          </a:lstStyle>
          <a:p>
            <a:pPr lvl="0"/>
            <a:r>
              <a:rPr lang="en-US" dirty="0"/>
              <a:t>Edit text for an engaging professional title header.</a:t>
            </a:r>
          </a:p>
        </p:txBody>
      </p:sp>
      <p:sp>
        <p:nvSpPr>
          <p:cNvPr id="18" name="Text Placeholder 9">
            <a:extLst>
              <a:ext uri="{FF2B5EF4-FFF2-40B4-BE49-F238E27FC236}">
                <a16:creationId xmlns:a16="http://schemas.microsoft.com/office/drawing/2014/main" id="{3A7561A4-2A93-3247-B5E9-9A8865EAFB2D}"/>
              </a:ext>
            </a:extLst>
          </p:cNvPr>
          <p:cNvSpPr>
            <a:spLocks noGrp="1"/>
          </p:cNvSpPr>
          <p:nvPr>
            <p:ph type="body" sz="quarter" idx="11" hasCustomPrompt="1"/>
          </p:nvPr>
        </p:nvSpPr>
        <p:spPr>
          <a:xfrm>
            <a:off x="381634" y="3428999"/>
            <a:ext cx="4910137" cy="1306512"/>
          </a:xfrm>
          <a:prstGeom prst="rect">
            <a:avLst/>
          </a:prstGeom>
        </p:spPr>
        <p:txBody>
          <a:bodyPr lIns="0" tIns="0" rIns="0" bIns="0"/>
          <a:lstStyle>
            <a:lvl1pPr marL="0" indent="0" algn="l">
              <a:buFont typeface="Arial" panose="020B0604020202020204" pitchFamily="34" charset="0"/>
              <a:buNone/>
              <a:defRPr sz="1600">
                <a:solidFill>
                  <a:schemeClr val="tx1"/>
                </a:solidFill>
              </a:defRPr>
            </a:lvl1pPr>
            <a:lvl2pPr marL="742952" indent="-457200" algn="l">
              <a:buFont typeface="Arial" panose="020B0604020202020204" pitchFamily="34" charset="0"/>
              <a:buChar char="•"/>
              <a:defRPr sz="2800">
                <a:solidFill>
                  <a:schemeClr val="bg1"/>
                </a:solidFill>
              </a:defRPr>
            </a:lvl2pPr>
            <a:lvl3pPr marL="1028705" indent="-457200" algn="l">
              <a:buFont typeface="Arial" panose="020B0604020202020204" pitchFamily="34" charset="0"/>
              <a:buChar char="•"/>
              <a:defRPr sz="2800">
                <a:solidFill>
                  <a:schemeClr val="bg1"/>
                </a:solidFill>
              </a:defRPr>
            </a:lvl3pPr>
            <a:lvl4pPr marL="1314459" indent="-457200" algn="l">
              <a:buFont typeface="Arial" panose="020B0604020202020204" pitchFamily="34" charset="0"/>
              <a:buChar char="•"/>
              <a:defRPr sz="2800">
                <a:solidFill>
                  <a:schemeClr val="bg1"/>
                </a:solidFill>
              </a:defRPr>
            </a:lvl4pPr>
            <a:lvl5pPr marL="1600212" indent="-457200" algn="l">
              <a:buFont typeface="Arial" panose="020B0604020202020204" pitchFamily="34" charset="0"/>
              <a:buChar char="•"/>
              <a:defRPr sz="2800">
                <a:solidFill>
                  <a:schemeClr val="bg1"/>
                </a:solidFill>
              </a:defRPr>
            </a:lvl5pPr>
          </a:lstStyle>
          <a:p>
            <a:pPr lvl="0"/>
            <a:r>
              <a:rPr lang="en-US" dirty="0"/>
              <a:t>Edit text for presentation details</a:t>
            </a:r>
          </a:p>
        </p:txBody>
      </p:sp>
      <p:pic>
        <p:nvPicPr>
          <p:cNvPr id="19" name="Picture 18">
            <a:extLst>
              <a:ext uri="{FF2B5EF4-FFF2-40B4-BE49-F238E27FC236}">
                <a16:creationId xmlns:a16="http://schemas.microsoft.com/office/drawing/2014/main" id="{D62A64DB-86C0-3E4D-A4D4-CE953F5AE742}"/>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r="10089" b="31338"/>
          <a:stretch/>
        </p:blipFill>
        <p:spPr>
          <a:xfrm rot="5400000">
            <a:off x="277802" y="4586755"/>
            <a:ext cx="1993443" cy="2549048"/>
          </a:xfrm>
          <a:prstGeom prst="rect">
            <a:avLst/>
          </a:prstGeom>
        </p:spPr>
      </p:pic>
    </p:spTree>
    <p:extLst>
      <p:ext uri="{BB962C8B-B14F-4D97-AF65-F5344CB8AC3E}">
        <p14:creationId xmlns:p14="http://schemas.microsoft.com/office/powerpoint/2010/main" val="1337210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s">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561E0AE4-6BEE-464A-A1D8-F9BAED4E42C3}"/>
              </a:ext>
            </a:extLst>
          </p:cNvPr>
          <p:cNvSpPr>
            <a:spLocks noGrp="1"/>
          </p:cNvSpPr>
          <p:nvPr>
            <p:ph type="body" sz="quarter" idx="11" hasCustomPrompt="1"/>
          </p:nvPr>
        </p:nvSpPr>
        <p:spPr>
          <a:xfrm>
            <a:off x="381635" y="1597909"/>
            <a:ext cx="5714365" cy="3805330"/>
          </a:xfrm>
          <a:prstGeom prst="rect">
            <a:avLst/>
          </a:prstGeom>
        </p:spPr>
        <p:txBody>
          <a:bodyPr lIns="0" tIns="0" rIns="0" bIns="0"/>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600">
                <a:solidFill>
                  <a:schemeClr val="tx1"/>
                </a:solidFill>
              </a:defRPr>
            </a:lvl1pPr>
            <a:lvl2pPr marL="742952" indent="-457200" algn="l">
              <a:buFont typeface="Arial" panose="020B0604020202020204" pitchFamily="34" charset="0"/>
              <a:buChar char="•"/>
              <a:defRPr sz="2800">
                <a:solidFill>
                  <a:schemeClr val="bg1"/>
                </a:solidFill>
              </a:defRPr>
            </a:lvl2pPr>
            <a:lvl3pPr marL="1028705" indent="-457200" algn="l">
              <a:buFont typeface="Arial" panose="020B0604020202020204" pitchFamily="34" charset="0"/>
              <a:buChar char="•"/>
              <a:defRPr sz="2800">
                <a:solidFill>
                  <a:schemeClr val="bg1"/>
                </a:solidFill>
              </a:defRPr>
            </a:lvl3pPr>
            <a:lvl4pPr marL="1314459" indent="-457200" algn="l">
              <a:buFont typeface="Arial" panose="020B0604020202020204" pitchFamily="34" charset="0"/>
              <a:buChar char="•"/>
              <a:defRPr sz="2800">
                <a:solidFill>
                  <a:schemeClr val="bg1"/>
                </a:solidFill>
              </a:defRPr>
            </a:lvl4pPr>
            <a:lvl5pPr marL="1600212" indent="-457200" algn="l">
              <a:buFont typeface="Arial" panose="020B0604020202020204" pitchFamily="34" charset="0"/>
              <a:buChar char="•"/>
              <a:defRPr sz="2800">
                <a:solidFill>
                  <a:schemeClr val="bg1"/>
                </a:solidFill>
              </a:defRPr>
            </a:lvl5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Edit text for interesting body copy. Edit text for interesting body copy. Edit text for interesting body copy. Edit text for interesting body copy. Edit text for interesting body copy. Edit text for interesting body copy. Edit text for interesting body copy.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US" dirty="0"/>
          </a:p>
        </p:txBody>
      </p:sp>
      <p:sp>
        <p:nvSpPr>
          <p:cNvPr id="11" name="Text Placeholder 9">
            <a:extLst>
              <a:ext uri="{FF2B5EF4-FFF2-40B4-BE49-F238E27FC236}">
                <a16:creationId xmlns:a16="http://schemas.microsoft.com/office/drawing/2014/main" id="{34569F18-B816-DF41-99D3-5A9CCA6D3AF3}"/>
              </a:ext>
            </a:extLst>
          </p:cNvPr>
          <p:cNvSpPr>
            <a:spLocks noGrp="1"/>
          </p:cNvSpPr>
          <p:nvPr>
            <p:ph type="body" sz="quarter" idx="10" hasCustomPrompt="1"/>
          </p:nvPr>
        </p:nvSpPr>
        <p:spPr>
          <a:xfrm>
            <a:off x="381634" y="317500"/>
            <a:ext cx="9311006" cy="898623"/>
          </a:xfrm>
          <a:prstGeom prst="rect">
            <a:avLst/>
          </a:prstGeom>
        </p:spPr>
        <p:txBody>
          <a:bodyPr lIns="0" tIns="0" rIns="0" bIns="0"/>
          <a:lstStyle>
            <a:lvl1pPr marL="0" indent="0" algn="l">
              <a:buFont typeface="Arial" panose="020B0604020202020204" pitchFamily="34" charset="0"/>
              <a:buNone/>
              <a:defRPr sz="3600" b="1">
                <a:solidFill>
                  <a:schemeClr val="tx1"/>
                </a:solidFill>
              </a:defRPr>
            </a:lvl1pPr>
            <a:lvl2pPr marL="742952" indent="-457200" algn="l">
              <a:buFont typeface="Arial" panose="020B0604020202020204" pitchFamily="34" charset="0"/>
              <a:buChar char="•"/>
              <a:defRPr sz="2800">
                <a:solidFill>
                  <a:schemeClr val="bg1"/>
                </a:solidFill>
              </a:defRPr>
            </a:lvl2pPr>
            <a:lvl3pPr marL="1028705" indent="-457200" algn="l">
              <a:buFont typeface="Arial" panose="020B0604020202020204" pitchFamily="34" charset="0"/>
              <a:buChar char="•"/>
              <a:defRPr sz="2800">
                <a:solidFill>
                  <a:schemeClr val="bg1"/>
                </a:solidFill>
              </a:defRPr>
            </a:lvl3pPr>
            <a:lvl4pPr marL="1314459" indent="-457200" algn="l">
              <a:buFont typeface="Arial" panose="020B0604020202020204" pitchFamily="34" charset="0"/>
              <a:buChar char="•"/>
              <a:defRPr sz="2800">
                <a:solidFill>
                  <a:schemeClr val="bg1"/>
                </a:solidFill>
              </a:defRPr>
            </a:lvl4pPr>
            <a:lvl5pPr marL="1600212" indent="-457200" algn="l">
              <a:buFont typeface="Arial" panose="020B0604020202020204" pitchFamily="34" charset="0"/>
              <a:buChar char="•"/>
              <a:defRPr sz="2800">
                <a:solidFill>
                  <a:schemeClr val="bg1"/>
                </a:solidFill>
              </a:defRPr>
            </a:lvl5pPr>
          </a:lstStyle>
          <a:p>
            <a:pPr lvl="0"/>
            <a:r>
              <a:rPr lang="en-US" dirty="0"/>
              <a:t>Engaging title header about the contents.</a:t>
            </a:r>
          </a:p>
        </p:txBody>
      </p:sp>
      <p:pic>
        <p:nvPicPr>
          <p:cNvPr id="12" name="Picture 11">
            <a:extLst>
              <a:ext uri="{FF2B5EF4-FFF2-40B4-BE49-F238E27FC236}">
                <a16:creationId xmlns:a16="http://schemas.microsoft.com/office/drawing/2014/main" id="{E88DBAA9-5C9D-9645-99D2-8493E9E04359}"/>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660791" y="5914708"/>
            <a:ext cx="1159734" cy="574992"/>
          </a:xfrm>
          <a:prstGeom prst="rect">
            <a:avLst/>
          </a:prstGeom>
        </p:spPr>
      </p:pic>
      <p:pic>
        <p:nvPicPr>
          <p:cNvPr id="15" name="Picture 14">
            <a:extLst>
              <a:ext uri="{FF2B5EF4-FFF2-40B4-BE49-F238E27FC236}">
                <a16:creationId xmlns:a16="http://schemas.microsoft.com/office/drawing/2014/main" id="{1665A73C-6C39-EB4F-9EDC-74F245CAA876}"/>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l="-5784" t="3163" r="53006" b="-4187"/>
          <a:stretch/>
        </p:blipFill>
        <p:spPr>
          <a:xfrm>
            <a:off x="10944805" y="34624"/>
            <a:ext cx="1171074" cy="3753549"/>
          </a:xfrm>
          <a:prstGeom prst="rect">
            <a:avLst/>
          </a:prstGeom>
        </p:spPr>
      </p:pic>
      <p:sp>
        <p:nvSpPr>
          <p:cNvPr id="18" name="Arc 17">
            <a:extLst>
              <a:ext uri="{FF2B5EF4-FFF2-40B4-BE49-F238E27FC236}">
                <a16:creationId xmlns:a16="http://schemas.microsoft.com/office/drawing/2014/main" id="{DDCE6651-8B68-A345-9EDF-C096B42DF6C0}"/>
              </a:ext>
            </a:extLst>
          </p:cNvPr>
          <p:cNvSpPr/>
          <p:nvPr userDrawn="1"/>
        </p:nvSpPr>
        <p:spPr>
          <a:xfrm rot="10800000">
            <a:off x="10617447" y="-1577720"/>
            <a:ext cx="3137529" cy="3137529"/>
          </a:xfrm>
          <a:prstGeom prst="arc">
            <a:avLst/>
          </a:prstGeom>
          <a:ln w="3810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19" name="Picture 18">
            <a:extLst>
              <a:ext uri="{FF2B5EF4-FFF2-40B4-BE49-F238E27FC236}">
                <a16:creationId xmlns:a16="http://schemas.microsoft.com/office/drawing/2014/main" id="{BB9B8E0D-AC99-4842-92FB-64E551305BE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l="28072" b="28114"/>
          <a:stretch/>
        </p:blipFill>
        <p:spPr>
          <a:xfrm rot="16200000">
            <a:off x="8603486" y="3269485"/>
            <a:ext cx="3589548" cy="3587482"/>
          </a:xfrm>
          <a:prstGeom prst="rect">
            <a:avLst/>
          </a:prstGeom>
        </p:spPr>
      </p:pic>
      <p:sp>
        <p:nvSpPr>
          <p:cNvPr id="2" name="Slide Number Placeholder 1">
            <a:extLst>
              <a:ext uri="{FF2B5EF4-FFF2-40B4-BE49-F238E27FC236}">
                <a16:creationId xmlns:a16="http://schemas.microsoft.com/office/drawing/2014/main" id="{7437F3E0-5F85-2642-A9B2-B3F13B4B39CD}"/>
              </a:ext>
            </a:extLst>
          </p:cNvPr>
          <p:cNvSpPr>
            <a:spLocks noGrp="1"/>
          </p:cNvSpPr>
          <p:nvPr>
            <p:ph type="sldNum" sz="quarter" idx="12"/>
          </p:nvPr>
        </p:nvSpPr>
        <p:spPr/>
        <p:txBody>
          <a:bodyPr/>
          <a:lstStyle/>
          <a:p>
            <a:fld id="{3407867C-75BD-4144-8CEA-4B3EDFFD368C}" type="slidenum">
              <a:rPr lang="en-US" smtClean="0"/>
              <a:pPr/>
              <a:t>‹#›</a:t>
            </a:fld>
            <a:endParaRPr lang="en-US"/>
          </a:p>
        </p:txBody>
      </p:sp>
    </p:spTree>
    <p:extLst>
      <p:ext uri="{BB962C8B-B14F-4D97-AF65-F5344CB8AC3E}">
        <p14:creationId xmlns:p14="http://schemas.microsoft.com/office/powerpoint/2010/main" val="32229142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ack cover">
    <p:bg>
      <p:bgPr>
        <a:gradFill>
          <a:gsLst>
            <a:gs pos="0">
              <a:schemeClr val="bg2"/>
            </a:gs>
            <a:gs pos="99000">
              <a:schemeClr val="bg2">
                <a:lumMod val="90000"/>
              </a:schemeClr>
            </a:gs>
          </a:gsLst>
          <a:lin ang="2700000" scaled="1"/>
        </a:gra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799EEE4-0C93-0740-8222-52C2372CDDEA}"/>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r="10089" b="31338"/>
          <a:stretch/>
        </p:blipFill>
        <p:spPr>
          <a:xfrm rot="5400000">
            <a:off x="277802" y="4586755"/>
            <a:ext cx="1993443" cy="2549048"/>
          </a:xfrm>
          <a:prstGeom prst="rect">
            <a:avLst/>
          </a:prstGeom>
        </p:spPr>
      </p:pic>
      <p:pic>
        <p:nvPicPr>
          <p:cNvPr id="11" name="Picture 10">
            <a:extLst>
              <a:ext uri="{FF2B5EF4-FFF2-40B4-BE49-F238E27FC236}">
                <a16:creationId xmlns:a16="http://schemas.microsoft.com/office/drawing/2014/main" id="{85E5CD09-A003-9942-8DB8-43DA68C5941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381635" y="368300"/>
            <a:ext cx="1931508" cy="957638"/>
          </a:xfrm>
          <a:prstGeom prst="rect">
            <a:avLst/>
          </a:prstGeom>
        </p:spPr>
      </p:pic>
      <p:pic>
        <p:nvPicPr>
          <p:cNvPr id="18" name="Picture 17">
            <a:extLst>
              <a:ext uri="{FF2B5EF4-FFF2-40B4-BE49-F238E27FC236}">
                <a16:creationId xmlns:a16="http://schemas.microsoft.com/office/drawing/2014/main" id="{BB9548C5-77E3-D64F-892B-E24864FE1959}"/>
              </a:ext>
            </a:extLst>
          </p:cNvPr>
          <p:cNvPicPr>
            <a:picLocks noChangeAspect="1"/>
          </p:cNvPicPr>
          <p:nvPr userDrawn="1"/>
        </p:nvPicPr>
        <p:blipFill rotWithShape="1">
          <a:blip r:embed="rId4">
            <a:extLst>
              <a:ext uri="{28A0092B-C50C-407E-A947-70E740481C1C}">
                <a14:useLocalDpi xmlns:a14="http://schemas.microsoft.com/office/drawing/2010/main"/>
              </a:ext>
            </a:extLst>
          </a:blip>
          <a:srcRect l="6657" r="6321" b="25427"/>
          <a:stretch/>
        </p:blipFill>
        <p:spPr>
          <a:xfrm rot="16200000">
            <a:off x="5824477" y="490474"/>
            <a:ext cx="6858001" cy="5877050"/>
          </a:xfrm>
          <a:prstGeom prst="rect">
            <a:avLst/>
          </a:prstGeom>
        </p:spPr>
      </p:pic>
      <p:pic>
        <p:nvPicPr>
          <p:cNvPr id="19" name="Picture 18">
            <a:extLst>
              <a:ext uri="{FF2B5EF4-FFF2-40B4-BE49-F238E27FC236}">
                <a16:creationId xmlns:a16="http://schemas.microsoft.com/office/drawing/2014/main" id="{65F9F892-60B2-F841-96E4-D25C04D98910}"/>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t="31163"/>
          <a:stretch/>
        </p:blipFill>
        <p:spPr>
          <a:xfrm>
            <a:off x="9436726" y="-2"/>
            <a:ext cx="2204412" cy="2540922"/>
          </a:xfrm>
          <a:prstGeom prst="rect">
            <a:avLst/>
          </a:prstGeom>
        </p:spPr>
      </p:pic>
      <p:sp>
        <p:nvSpPr>
          <p:cNvPr id="8" name="Text Placeholder 1">
            <a:extLst>
              <a:ext uri="{FF2B5EF4-FFF2-40B4-BE49-F238E27FC236}">
                <a16:creationId xmlns:a16="http://schemas.microsoft.com/office/drawing/2014/main" id="{674D251B-C180-E847-A9C8-83E656A98B8D}"/>
              </a:ext>
            </a:extLst>
          </p:cNvPr>
          <p:cNvSpPr txBox="1">
            <a:spLocks/>
          </p:cNvSpPr>
          <p:nvPr userDrawn="1"/>
        </p:nvSpPr>
        <p:spPr>
          <a:xfrm>
            <a:off x="6910388" y="4046160"/>
            <a:ext cx="4910137" cy="455009"/>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sz="3600" b="1" kern="1200">
                <a:solidFill>
                  <a:schemeClr val="tx1"/>
                </a:solidFill>
                <a:latin typeface="+mn-lt"/>
                <a:ea typeface="+mn-ea"/>
                <a:cs typeface="+mn-cs"/>
              </a:defRPr>
            </a:lvl1pPr>
            <a:lvl2pPr marL="742952" indent="-457200" algn="l" defTabSz="914400" rtl="0" eaLnBrk="1" latinLnBrk="0" hangingPunct="1">
              <a:lnSpc>
                <a:spcPct val="90000"/>
              </a:lnSpc>
              <a:spcBef>
                <a:spcPts val="500"/>
              </a:spcBef>
              <a:buFont typeface="Arial" panose="020B0604020202020204" pitchFamily="34" charset="0"/>
              <a:buChar char="•"/>
              <a:defRPr sz="2800" kern="1200">
                <a:solidFill>
                  <a:schemeClr val="bg1"/>
                </a:solidFill>
                <a:latin typeface="+mn-lt"/>
                <a:ea typeface="+mn-ea"/>
                <a:cs typeface="+mn-cs"/>
              </a:defRPr>
            </a:lvl2pPr>
            <a:lvl3pPr marL="1028705" indent="-457200" algn="l" defTabSz="914400" rtl="0" eaLnBrk="1" latinLnBrk="0" hangingPunct="1">
              <a:lnSpc>
                <a:spcPct val="90000"/>
              </a:lnSpc>
              <a:spcBef>
                <a:spcPts val="500"/>
              </a:spcBef>
              <a:buFont typeface="Arial" panose="020B0604020202020204" pitchFamily="34" charset="0"/>
              <a:buChar char="•"/>
              <a:defRPr sz="2800" kern="1200">
                <a:solidFill>
                  <a:schemeClr val="bg1"/>
                </a:solidFill>
                <a:latin typeface="+mn-lt"/>
                <a:ea typeface="+mn-ea"/>
                <a:cs typeface="+mn-cs"/>
              </a:defRPr>
            </a:lvl3pPr>
            <a:lvl4pPr marL="1314459" indent="-457200" algn="l" defTabSz="914400" rtl="0" eaLnBrk="1" latinLnBrk="0" hangingPunct="1">
              <a:lnSpc>
                <a:spcPct val="90000"/>
              </a:lnSpc>
              <a:spcBef>
                <a:spcPts val="500"/>
              </a:spcBef>
              <a:buFont typeface="Arial" panose="020B0604020202020204" pitchFamily="34" charset="0"/>
              <a:buChar char="•"/>
              <a:defRPr sz="2800" kern="1200">
                <a:solidFill>
                  <a:schemeClr val="bg1"/>
                </a:solidFill>
                <a:latin typeface="+mn-lt"/>
                <a:ea typeface="+mn-ea"/>
                <a:cs typeface="+mn-cs"/>
              </a:defRPr>
            </a:lvl4pPr>
            <a:lvl5pPr marL="1600212" indent="-457200" algn="l" defTabSz="914400" rtl="0" eaLnBrk="1" latinLnBrk="0" hangingPunct="1">
              <a:lnSpc>
                <a:spcPct val="90000"/>
              </a:lnSpc>
              <a:spcBef>
                <a:spcPts val="500"/>
              </a:spcBef>
              <a:buFont typeface="Arial" panose="020B0604020202020204" pitchFamily="34" charset="0"/>
              <a:buChar char="•"/>
              <a:defRPr sz="2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GB" sz="1800" dirty="0"/>
              <a:t>Contact us</a:t>
            </a:r>
            <a:endParaRPr lang="en-US" sz="1800" dirty="0"/>
          </a:p>
        </p:txBody>
      </p:sp>
      <p:sp>
        <p:nvSpPr>
          <p:cNvPr id="9" name="Text Placeholder 2">
            <a:extLst>
              <a:ext uri="{FF2B5EF4-FFF2-40B4-BE49-F238E27FC236}">
                <a16:creationId xmlns:a16="http://schemas.microsoft.com/office/drawing/2014/main" id="{C71A1FEA-685B-3746-BF1E-BD2B70F67727}"/>
              </a:ext>
            </a:extLst>
          </p:cNvPr>
          <p:cNvSpPr txBox="1">
            <a:spLocks/>
          </p:cNvSpPr>
          <p:nvPr userDrawn="1"/>
        </p:nvSpPr>
        <p:spPr>
          <a:xfrm>
            <a:off x="6275388" y="4668254"/>
            <a:ext cx="5545137" cy="1713163"/>
          </a:xfrm>
          <a:prstGeom prst="rect">
            <a:avLst/>
          </a:prstGeom>
        </p:spPr>
        <p:txBody>
          <a:bodyPr lIns="0" tIns="0" rIns="0" bIns="0"/>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742952" indent="-457200" algn="l" defTabSz="914400" rtl="0" eaLnBrk="1" latinLnBrk="0" hangingPunct="1">
              <a:lnSpc>
                <a:spcPct val="90000"/>
              </a:lnSpc>
              <a:spcBef>
                <a:spcPts val="500"/>
              </a:spcBef>
              <a:buFont typeface="Arial" panose="020B0604020202020204" pitchFamily="34" charset="0"/>
              <a:buChar char="•"/>
              <a:defRPr sz="2800" kern="1200">
                <a:solidFill>
                  <a:schemeClr val="bg1"/>
                </a:solidFill>
                <a:latin typeface="+mn-lt"/>
                <a:ea typeface="+mn-ea"/>
                <a:cs typeface="+mn-cs"/>
              </a:defRPr>
            </a:lvl2pPr>
            <a:lvl3pPr marL="1028705" indent="-457200" algn="l" defTabSz="914400" rtl="0" eaLnBrk="1" latinLnBrk="0" hangingPunct="1">
              <a:lnSpc>
                <a:spcPct val="90000"/>
              </a:lnSpc>
              <a:spcBef>
                <a:spcPts val="500"/>
              </a:spcBef>
              <a:buFont typeface="Arial" panose="020B0604020202020204" pitchFamily="34" charset="0"/>
              <a:buChar char="•"/>
              <a:defRPr sz="2800" kern="1200">
                <a:solidFill>
                  <a:schemeClr val="bg1"/>
                </a:solidFill>
                <a:latin typeface="+mn-lt"/>
                <a:ea typeface="+mn-ea"/>
                <a:cs typeface="+mn-cs"/>
              </a:defRPr>
            </a:lvl3pPr>
            <a:lvl4pPr marL="1314459" indent="-457200" algn="l" defTabSz="914400" rtl="0" eaLnBrk="1" latinLnBrk="0" hangingPunct="1">
              <a:lnSpc>
                <a:spcPct val="90000"/>
              </a:lnSpc>
              <a:spcBef>
                <a:spcPts val="500"/>
              </a:spcBef>
              <a:buFont typeface="Arial" panose="020B0604020202020204" pitchFamily="34" charset="0"/>
              <a:buChar char="•"/>
              <a:defRPr sz="2800" kern="1200">
                <a:solidFill>
                  <a:schemeClr val="bg1"/>
                </a:solidFill>
                <a:latin typeface="+mn-lt"/>
                <a:ea typeface="+mn-ea"/>
                <a:cs typeface="+mn-cs"/>
              </a:defRPr>
            </a:lvl4pPr>
            <a:lvl5pPr marL="1600212" indent="-457200" algn="l" defTabSz="914400" rtl="0" eaLnBrk="1" latinLnBrk="0" hangingPunct="1">
              <a:lnSpc>
                <a:spcPct val="90000"/>
              </a:lnSpc>
              <a:spcBef>
                <a:spcPts val="500"/>
              </a:spcBef>
              <a:buFont typeface="Arial" panose="020B0604020202020204" pitchFamily="34" charset="0"/>
              <a:buChar char="•"/>
              <a:defRPr sz="2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GB" sz="1200" b="1" dirty="0"/>
              <a:t>UK Head Office</a:t>
            </a:r>
            <a:br>
              <a:rPr lang="en-GB" sz="1200" dirty="0"/>
            </a:br>
            <a:r>
              <a:rPr lang="en-GB" sz="1200" dirty="0"/>
              <a:t>BPP, Aldine Place, 142-144 Uxbridge Road, London, W12 8AW</a:t>
            </a:r>
          </a:p>
          <a:p>
            <a:pPr algn="r"/>
            <a:r>
              <a:rPr lang="en-GB" sz="1200" b="1" dirty="0"/>
              <a:t>Hong Kong</a:t>
            </a:r>
            <a:br>
              <a:rPr lang="en-GB" sz="1200" dirty="0"/>
            </a:br>
            <a:r>
              <a:rPr lang="en-GB" sz="1200" dirty="0"/>
              <a:t>Level 54 Hopewell Centre, 183 Queens Road East, Hong Kong</a:t>
            </a:r>
          </a:p>
          <a:p>
            <a:pPr algn="r"/>
            <a:r>
              <a:rPr lang="en-GB" sz="1200" b="1" dirty="0"/>
              <a:t>Malaysia</a:t>
            </a:r>
            <a:br>
              <a:rPr lang="en-GB" sz="1200" dirty="0"/>
            </a:br>
            <a:r>
              <a:rPr lang="en-GB" sz="1200" dirty="0"/>
              <a:t>Unit 30-01, Level 30, Tower A, Vertical Business Suite, Avenue 3, Bangsar South, No.8 </a:t>
            </a:r>
            <a:r>
              <a:rPr lang="en-GB" sz="1200" dirty="0" err="1"/>
              <a:t>Jalan</a:t>
            </a:r>
            <a:r>
              <a:rPr lang="en-GB" sz="1200" dirty="0"/>
              <a:t> </a:t>
            </a:r>
            <a:r>
              <a:rPr lang="en-GB" sz="1200" dirty="0" err="1"/>
              <a:t>Kerinchi</a:t>
            </a:r>
            <a:r>
              <a:rPr lang="en-GB" sz="1200" dirty="0"/>
              <a:t>, 59200 Kuala Lumpur, Malaysia</a:t>
            </a:r>
          </a:p>
          <a:p>
            <a:pPr algn="r"/>
            <a:r>
              <a:rPr lang="en-GB" sz="1200" b="1" dirty="0"/>
              <a:t>Singapore</a:t>
            </a:r>
            <a:br>
              <a:rPr lang="en-GB" sz="1200" dirty="0"/>
            </a:br>
            <a:r>
              <a:rPr lang="en-GB" sz="1200" dirty="0"/>
              <a:t>80 Robinson Road #02-00, Singapore 068898</a:t>
            </a:r>
          </a:p>
          <a:p>
            <a:pPr algn="r"/>
            <a:endParaRPr lang="en-US" sz="1200" dirty="0"/>
          </a:p>
        </p:txBody>
      </p:sp>
    </p:spTree>
    <p:extLst>
      <p:ext uri="{BB962C8B-B14F-4D97-AF65-F5344CB8AC3E}">
        <p14:creationId xmlns:p14="http://schemas.microsoft.com/office/powerpoint/2010/main" val="246441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609600" y="863600"/>
            <a:ext cx="109728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09604" y="1348075"/>
            <a:ext cx="7062499" cy="452596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8" name="Title 1"/>
          <p:cNvSpPr>
            <a:spLocks noGrp="1"/>
          </p:cNvSpPr>
          <p:nvPr>
            <p:ph type="title"/>
          </p:nvPr>
        </p:nvSpPr>
        <p:spPr>
          <a:xfrm>
            <a:off x="609605" y="274640"/>
            <a:ext cx="10972799" cy="1143001"/>
          </a:xfrm>
        </p:spPr>
        <p:txBody>
          <a:bodyPr/>
          <a:lstStyle>
            <a:lvl1pPr>
              <a:lnSpc>
                <a:spcPct val="100000"/>
              </a:lnSpc>
              <a:defRPr/>
            </a:lvl1pPr>
          </a:lstStyle>
          <a:p>
            <a:r>
              <a:rPr lang="en-US" dirty="0"/>
              <a:t>Click to edit Master title style</a:t>
            </a:r>
            <a:endParaRPr lang="en-GB" dirty="0"/>
          </a:p>
        </p:txBody>
      </p:sp>
      <p:sp>
        <p:nvSpPr>
          <p:cNvPr id="5" name="Slide Number Placeholder 5"/>
          <p:cNvSpPr>
            <a:spLocks noGrp="1"/>
          </p:cNvSpPr>
          <p:nvPr>
            <p:ph type="sldNum" sz="quarter" idx="10"/>
          </p:nvPr>
        </p:nvSpPr>
        <p:spPr/>
        <p:txBody>
          <a:bodyPr/>
          <a:lstStyle>
            <a:lvl1pPr>
              <a:defRPr/>
            </a:lvl1pPr>
          </a:lstStyle>
          <a:p>
            <a:fld id="{52F12333-AA87-49B8-B503-B4B423F1C93E}" type="slidenum">
              <a:rPr lang="en-GB" altLang="en-US"/>
              <a:pPr/>
              <a:t>‹#›</a:t>
            </a:fld>
            <a:endParaRPr lang="en-GB" altLang="en-US" dirty="0"/>
          </a:p>
        </p:txBody>
      </p:sp>
      <p:sp>
        <p:nvSpPr>
          <p:cNvPr id="6" name="Footer Placeholder 4"/>
          <p:cNvSpPr>
            <a:spLocks noGrp="1"/>
          </p:cNvSpPr>
          <p:nvPr>
            <p:ph type="ftr" sz="quarter" idx="11"/>
          </p:nvPr>
        </p:nvSpPr>
        <p:spPr>
          <a:xfrm>
            <a:off x="3647018" y="6492876"/>
            <a:ext cx="8544983" cy="365125"/>
          </a:xfrm>
        </p:spPr>
        <p:txBody>
          <a:bodyPr/>
          <a:lstStyle>
            <a:lvl1pPr>
              <a:defRPr spc="50"/>
            </a:lvl1pPr>
          </a:lstStyle>
          <a:p>
            <a:pPr>
              <a:defRPr/>
            </a:pPr>
            <a:r>
              <a:rPr lang="en-GB" dirty="0"/>
              <a:t>TITLE HERE    00 MONTH 0000</a:t>
            </a:r>
          </a:p>
        </p:txBody>
      </p:sp>
    </p:spTree>
    <p:extLst>
      <p:ext uri="{BB962C8B-B14F-4D97-AF65-F5344CB8AC3E}">
        <p14:creationId xmlns:p14="http://schemas.microsoft.com/office/powerpoint/2010/main" val="1559618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F07C4A62-E6B7-4D19-8679-97D59076EF87}" type="datetimeFigureOut">
              <a:rPr lang="en-GB" smtClean="0"/>
              <a:pPr/>
              <a:t>30/10/2024</a:t>
            </a:fld>
            <a:endParaRPr lang="en-GB" dirty="0"/>
          </a:p>
        </p:txBody>
      </p:sp>
      <p:sp>
        <p:nvSpPr>
          <p:cNvPr id="7" name="Slide Number Placeholder 6"/>
          <p:cNvSpPr>
            <a:spLocks noGrp="1"/>
          </p:cNvSpPr>
          <p:nvPr>
            <p:ph type="sldNum" sz="quarter" idx="11"/>
          </p:nvPr>
        </p:nvSpPr>
        <p:spPr/>
        <p:txBody>
          <a:bodyPr rtlCol="0"/>
          <a:lstStyle/>
          <a:p>
            <a:fld id="{A7E81A94-3C55-4A94-8B54-362CC93ABFEF}" type="slidenum">
              <a:rPr lang="en-GB" smtClean="0"/>
              <a:pPr/>
              <a:t>‹#›</a:t>
            </a:fld>
            <a:endParaRPr lang="en-GB" dirty="0"/>
          </a:p>
        </p:txBody>
      </p:sp>
      <p:sp>
        <p:nvSpPr>
          <p:cNvPr id="8" name="Footer Placeholder 7"/>
          <p:cNvSpPr>
            <a:spLocks noGrp="1"/>
          </p:cNvSpPr>
          <p:nvPr>
            <p:ph type="ftr" sz="quarter" idx="12"/>
          </p:nvPr>
        </p:nvSpPr>
        <p:spPr/>
        <p:txBody>
          <a:bodyPr rtlCol="0"/>
          <a:lstStyle/>
          <a:p>
            <a:endParaRPr lang="en-GB" dirty="0"/>
          </a:p>
        </p:txBody>
      </p:sp>
    </p:spTree>
    <p:extLst>
      <p:ext uri="{BB962C8B-B14F-4D97-AF65-F5344CB8AC3E}">
        <p14:creationId xmlns:p14="http://schemas.microsoft.com/office/powerpoint/2010/main" val="18332228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827349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A92E1AF-5DEA-C348-B1DC-21F56FBE4CB1}"/>
              </a:ext>
            </a:extLst>
          </p:cNvPr>
          <p:cNvSpPr>
            <a:spLocks noGrp="1"/>
          </p:cNvSpPr>
          <p:nvPr>
            <p:ph type="sldNum" sz="quarter" idx="4"/>
          </p:nvPr>
        </p:nvSpPr>
        <p:spPr>
          <a:xfrm>
            <a:off x="279400" y="6507480"/>
            <a:ext cx="2743200" cy="365125"/>
          </a:xfrm>
          <a:prstGeom prst="rect">
            <a:avLst/>
          </a:prstGeom>
        </p:spPr>
        <p:txBody>
          <a:bodyPr vert="horz" lIns="91440" tIns="45720" rIns="91440" bIns="45720" rtlCol="0" anchor="ctr"/>
          <a:lstStyle>
            <a:lvl1pPr algn="l">
              <a:defRPr sz="1000">
                <a:solidFill>
                  <a:schemeClr val="tx1"/>
                </a:solidFill>
              </a:defRPr>
            </a:lvl1pPr>
          </a:lstStyle>
          <a:p>
            <a:fld id="{3407867C-75BD-4144-8CEA-4B3EDFFD368C}" type="slidenum">
              <a:rPr lang="en-US" smtClean="0"/>
              <a:pPr/>
              <a:t>‹#›</a:t>
            </a:fld>
            <a:endParaRPr lang="en-US"/>
          </a:p>
        </p:txBody>
      </p:sp>
    </p:spTree>
    <p:extLst>
      <p:ext uri="{BB962C8B-B14F-4D97-AF65-F5344CB8AC3E}">
        <p14:creationId xmlns:p14="http://schemas.microsoft.com/office/powerpoint/2010/main" val="1934844399"/>
      </p:ext>
    </p:extLst>
  </p:cSld>
  <p:clrMap bg1="lt1" tx1="dk1" bg2="lt2" tx2="dk2" accent1="accent1" accent2="accent2" accent3="accent3" accent4="accent4" accent5="accent5" accent6="accent6" hlink="hlink" folHlink="folHlink"/>
  <p:sldLayoutIdLst>
    <p:sldLayoutId id="2147484177" r:id="rId1"/>
    <p:sldLayoutId id="2147484178" r:id="rId2"/>
    <p:sldLayoutId id="2147484179" r:id="rId3"/>
    <p:sldLayoutId id="2147484181" r:id="rId4"/>
    <p:sldLayoutId id="2147484183" r:id="rId5"/>
    <p:sldLayoutId id="2147484184"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234" userDrawn="1">
          <p15:clr>
            <a:srgbClr val="F26B43"/>
          </p15:clr>
        </p15:guide>
        <p15:guide id="3" pos="3522" userDrawn="1">
          <p15:clr>
            <a:srgbClr val="F26B43"/>
          </p15:clr>
        </p15:guide>
        <p15:guide id="4" pos="3386" userDrawn="1">
          <p15:clr>
            <a:srgbClr val="F26B43"/>
          </p15:clr>
        </p15:guide>
        <p15:guide id="5" orient="horz" pos="232" userDrawn="1">
          <p15:clr>
            <a:srgbClr val="F26B43"/>
          </p15:clr>
        </p15:guide>
        <p15:guide id="6" orient="horz" pos="4088" userDrawn="1">
          <p15:clr>
            <a:srgbClr val="F26B43"/>
          </p15:clr>
        </p15:guide>
        <p15:guide id="7" pos="3454" userDrawn="1">
          <p15:clr>
            <a:srgbClr val="F26B43"/>
          </p15:clr>
        </p15:guide>
        <p15:guide id="8" pos="7446" userDrawn="1">
          <p15:clr>
            <a:srgbClr val="F26B43"/>
          </p15:clr>
        </p15:guide>
        <p15:guide id="9" orient="horz" pos="1026" userDrawn="1">
          <p15:clr>
            <a:srgbClr val="F26B43"/>
          </p15:clr>
        </p15:guide>
        <p15:guide id="10" pos="6675"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2.wm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AD543-3EB0-DD36-59BD-2AEBD6D13156}"/>
              </a:ext>
            </a:extLst>
          </p:cNvPr>
          <p:cNvSpPr>
            <a:spLocks noGrp="1"/>
          </p:cNvSpPr>
          <p:nvPr>
            <p:ph type="ctrTitle"/>
          </p:nvPr>
        </p:nvSpPr>
        <p:spPr/>
        <p:txBody>
          <a:bodyPr>
            <a:normAutofit fontScale="90000"/>
          </a:bodyPr>
          <a:lstStyle/>
          <a:p>
            <a:r>
              <a:rPr lang="en-GB" dirty="0"/>
              <a:t>International Trade &amp; FOREX Markets</a:t>
            </a:r>
            <a:br>
              <a:rPr lang="en-GB" dirty="0"/>
            </a:br>
            <a:r>
              <a:rPr lang="en-GB" dirty="0"/>
              <a:t>Week 8  </a:t>
            </a:r>
          </a:p>
        </p:txBody>
      </p:sp>
    </p:spTree>
    <p:extLst>
      <p:ext uri="{BB962C8B-B14F-4D97-AF65-F5344CB8AC3E}">
        <p14:creationId xmlns:p14="http://schemas.microsoft.com/office/powerpoint/2010/main" val="1934621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graphicFrame>
        <p:nvGraphicFramePr>
          <p:cNvPr id="2" name="Diagram 1">
            <a:extLst>
              <a:ext uri="{FF2B5EF4-FFF2-40B4-BE49-F238E27FC236}">
                <a16:creationId xmlns:a16="http://schemas.microsoft.com/office/drawing/2014/main" id="{017816BB-1F3C-4D3D-9B89-C72945236945}"/>
              </a:ext>
            </a:extLst>
          </p:cNvPr>
          <p:cNvGraphicFramePr/>
          <p:nvPr/>
        </p:nvGraphicFramePr>
        <p:xfrm>
          <a:off x="0" y="86628"/>
          <a:ext cx="12192000" cy="6051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08617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5" name="TextBox 4">
            <a:extLst>
              <a:ext uri="{FF2B5EF4-FFF2-40B4-BE49-F238E27FC236}">
                <a16:creationId xmlns:a16="http://schemas.microsoft.com/office/drawing/2014/main" id="{00D6FAFD-D289-4AF5-979D-3835694C21DD}"/>
              </a:ext>
            </a:extLst>
          </p:cNvPr>
          <p:cNvSpPr txBox="1"/>
          <p:nvPr/>
        </p:nvSpPr>
        <p:spPr>
          <a:xfrm>
            <a:off x="0" y="219168"/>
            <a:ext cx="6076750" cy="5201424"/>
          </a:xfrm>
          <a:prstGeom prst="rect">
            <a:avLst/>
          </a:prstGeom>
          <a:noFill/>
        </p:spPr>
        <p:txBody>
          <a:bodyPr wrap="square">
            <a:spAutoFit/>
          </a:bodyPr>
          <a:lstStyle/>
          <a:p>
            <a:r>
              <a:rPr lang="en-GB" sz="3200" b="1" dirty="0"/>
              <a:t>Reasons for </a:t>
            </a:r>
            <a:r>
              <a:rPr lang="en-GB" sz="3200" b="1" dirty="0" err="1"/>
              <a:t>BoP</a:t>
            </a:r>
            <a:r>
              <a:rPr lang="en-GB" sz="3200" b="1" dirty="0"/>
              <a:t> deficit</a:t>
            </a:r>
          </a:p>
          <a:p>
            <a:r>
              <a:rPr lang="en-GB" sz="2000" b="1" dirty="0">
                <a:solidFill>
                  <a:srgbClr val="C00000"/>
                </a:solidFill>
              </a:rPr>
              <a:t>-Uncompetitive production costs </a:t>
            </a:r>
            <a:r>
              <a:rPr lang="en-GB" sz="2000" b="1" dirty="0"/>
              <a:t>– old machinery, inefficient technologies, high minimum wages</a:t>
            </a:r>
          </a:p>
          <a:p>
            <a:r>
              <a:rPr lang="en-GB" sz="2000" b="1" dirty="0"/>
              <a:t>Fragmented industry structure – underdeveloped and small industry failing to compete with big international manufacturers</a:t>
            </a:r>
          </a:p>
          <a:p>
            <a:r>
              <a:rPr lang="en-GB" sz="2000" b="1" dirty="0">
                <a:solidFill>
                  <a:srgbClr val="C00000"/>
                </a:solidFill>
              </a:rPr>
              <a:t>-High exchange rate (strong currency) </a:t>
            </a:r>
            <a:r>
              <a:rPr lang="en-GB" sz="2000" b="1" dirty="0"/>
              <a:t>- This makes exports more expensive and imports cheaper, meaning that demand for a country’s exports falls, whereas demand for imported</a:t>
            </a:r>
          </a:p>
          <a:p>
            <a:r>
              <a:rPr lang="en-GB" sz="2000" b="1" dirty="0"/>
              <a:t>goods into the country rise. This may be due to high inflation in the UK</a:t>
            </a:r>
          </a:p>
          <a:p>
            <a:r>
              <a:rPr lang="en-GB" sz="2000" b="1" dirty="0">
                <a:solidFill>
                  <a:srgbClr val="C00000"/>
                </a:solidFill>
              </a:rPr>
              <a:t>-High levels of aggregate demand </a:t>
            </a:r>
            <a:r>
              <a:rPr lang="en-GB" sz="2000" b="1" dirty="0"/>
              <a:t>– generally at the peak of the trade cycle leading to increased demand for imports whilst exports won’t rise</a:t>
            </a:r>
          </a:p>
        </p:txBody>
      </p:sp>
      <p:sp>
        <p:nvSpPr>
          <p:cNvPr id="6" name="TextBox 5">
            <a:extLst>
              <a:ext uri="{FF2B5EF4-FFF2-40B4-BE49-F238E27FC236}">
                <a16:creationId xmlns:a16="http://schemas.microsoft.com/office/drawing/2014/main" id="{98151369-A030-4B49-B545-582EAB3879BF}"/>
              </a:ext>
            </a:extLst>
          </p:cNvPr>
          <p:cNvSpPr txBox="1"/>
          <p:nvPr/>
        </p:nvSpPr>
        <p:spPr>
          <a:xfrm>
            <a:off x="6250004" y="0"/>
            <a:ext cx="5768741" cy="3847207"/>
          </a:xfrm>
          <a:prstGeom prst="rect">
            <a:avLst/>
          </a:prstGeom>
          <a:solidFill>
            <a:schemeClr val="accent4"/>
          </a:solidFill>
        </p:spPr>
        <p:txBody>
          <a:bodyPr wrap="square">
            <a:spAutoFit/>
          </a:bodyPr>
          <a:lstStyle/>
          <a:p>
            <a:r>
              <a:rPr lang="en-GB" sz="2000" b="1" dirty="0"/>
              <a:t>Consequences of </a:t>
            </a:r>
            <a:r>
              <a:rPr lang="en-GB" sz="2000" b="1" dirty="0" err="1"/>
              <a:t>BoP</a:t>
            </a:r>
            <a:r>
              <a:rPr lang="en-GB" sz="2000" b="1" dirty="0"/>
              <a:t> Deficit </a:t>
            </a:r>
          </a:p>
          <a:p>
            <a:pPr marL="285750" indent="-285750">
              <a:buFont typeface="Arial" panose="020B0604020202020204" pitchFamily="34" charset="0"/>
              <a:buChar char="•"/>
            </a:pPr>
            <a:r>
              <a:rPr lang="en-GB" sz="2400" b="1" dirty="0"/>
              <a:t>Increased government external debt (government borrowing from other countries and other international organisations like IMF, World Bank etc)</a:t>
            </a:r>
          </a:p>
          <a:p>
            <a:pPr marL="285750" indent="-285750">
              <a:buFont typeface="Arial" panose="020B0604020202020204" pitchFamily="34" charset="0"/>
              <a:buChar char="•"/>
            </a:pPr>
            <a:r>
              <a:rPr lang="en-GB" sz="2400" b="1" dirty="0"/>
              <a:t>Fall in foreign exchange reserve and Sterling Pound value depreciation resultant of Supply being Greater than its Demand</a:t>
            </a:r>
          </a:p>
        </p:txBody>
      </p:sp>
      <p:sp>
        <p:nvSpPr>
          <p:cNvPr id="8" name="TextBox 7">
            <a:extLst>
              <a:ext uri="{FF2B5EF4-FFF2-40B4-BE49-F238E27FC236}">
                <a16:creationId xmlns:a16="http://schemas.microsoft.com/office/drawing/2014/main" id="{03423984-C262-422C-B5D5-66CF7779F435}"/>
              </a:ext>
            </a:extLst>
          </p:cNvPr>
          <p:cNvSpPr txBox="1"/>
          <p:nvPr/>
        </p:nvSpPr>
        <p:spPr>
          <a:xfrm>
            <a:off x="6250005" y="3639732"/>
            <a:ext cx="5768741" cy="3231654"/>
          </a:xfrm>
          <a:prstGeom prst="rect">
            <a:avLst/>
          </a:prstGeom>
          <a:solidFill>
            <a:srgbClr val="00B0F0"/>
          </a:solidFill>
        </p:spPr>
        <p:txBody>
          <a:bodyPr wrap="square">
            <a:spAutoFit/>
          </a:bodyPr>
          <a:lstStyle/>
          <a:p>
            <a:r>
              <a:rPr lang="en-GB" sz="2400" b="1" dirty="0"/>
              <a:t>Government intervention</a:t>
            </a:r>
          </a:p>
          <a:p>
            <a:pPr marL="285750" indent="-285750">
              <a:buFont typeface="Arial" panose="020B0604020202020204" pitchFamily="34" charset="0"/>
              <a:buChar char="•"/>
            </a:pPr>
            <a:r>
              <a:rPr lang="en-GB" sz="2000" b="1" dirty="0">
                <a:solidFill>
                  <a:srgbClr val="C00000"/>
                </a:solidFill>
              </a:rPr>
              <a:t>Reduced government expenditure, increase in interest rates – </a:t>
            </a:r>
            <a:r>
              <a:rPr lang="en-GB" sz="2000" b="1" dirty="0"/>
              <a:t>these cause import demand to fall but may cause local manufacturing output to fall as well (sensitive)</a:t>
            </a:r>
          </a:p>
          <a:p>
            <a:pPr marL="285750" indent="-285750">
              <a:buFont typeface="Arial" panose="020B0604020202020204" pitchFamily="34" charset="0"/>
              <a:buChar char="•"/>
            </a:pPr>
            <a:r>
              <a:rPr lang="en-GB" sz="2000" b="1" dirty="0">
                <a:solidFill>
                  <a:srgbClr val="C00000"/>
                </a:solidFill>
              </a:rPr>
              <a:t>Imposition of protectionist policies </a:t>
            </a:r>
            <a:r>
              <a:rPr lang="en-GB" sz="2000" b="1" dirty="0" err="1"/>
              <a:t>e.g</a:t>
            </a:r>
            <a:r>
              <a:rPr lang="en-GB" sz="2000" b="1" dirty="0"/>
              <a:t> import quotas, increased tariffs even total embargo – causes a fall in imports forcing people to buy local</a:t>
            </a:r>
            <a:endParaRPr lang="en-GB" sz="2000" dirty="0"/>
          </a:p>
        </p:txBody>
      </p:sp>
    </p:spTree>
    <p:extLst>
      <p:ext uri="{BB962C8B-B14F-4D97-AF65-F5344CB8AC3E}">
        <p14:creationId xmlns:p14="http://schemas.microsoft.com/office/powerpoint/2010/main" val="24373081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xEl>
                                              <p:pRg st="3" end="3"/>
                                            </p:txEl>
                                          </p:spTgt>
                                        </p:tgtEl>
                                        <p:attrNameLst>
                                          <p:attrName>style.visibility</p:attrName>
                                        </p:attrNameLst>
                                      </p:cBhvr>
                                      <p:to>
                                        <p:strVal val="visible"/>
                                      </p:to>
                                    </p:set>
                                    <p:animEffect transition="in" filter="wipe(down)">
                                      <p:cBhvr>
                                        <p:cTn id="7" dur="580">
                                          <p:stCondLst>
                                            <p:cond delay="0"/>
                                          </p:stCondLst>
                                        </p:cTn>
                                        <p:tgtEl>
                                          <p:spTgt spid="5">
                                            <p:txEl>
                                              <p:pRg st="3" end="3"/>
                                            </p:txEl>
                                          </p:spTgt>
                                        </p:tgtEl>
                                      </p:cBhvr>
                                    </p:animEffect>
                                    <p:anim calcmode="lin" valueType="num">
                                      <p:cBhvr>
                                        <p:cTn id="8" dur="1822" tmFilter="0,0; 0.14,0.36; 0.43,0.73; 0.71,0.91; 1.0,1.0">
                                          <p:stCondLst>
                                            <p:cond delay="0"/>
                                          </p:stCondLst>
                                        </p:cTn>
                                        <p:tgtEl>
                                          <p:spTgt spid="5">
                                            <p:txEl>
                                              <p:pRg st="3" end="3"/>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xEl>
                                              <p:pRg st="3" end="3"/>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xEl>
                                              <p:pRg st="3" end="3"/>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xEl>
                                              <p:pRg st="3" end="3"/>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xEl>
                                              <p:pRg st="3" end="3"/>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xEl>
                                              <p:pRg st="3" end="3"/>
                                            </p:txEl>
                                          </p:spTgt>
                                        </p:tgtEl>
                                      </p:cBhvr>
                                      <p:to x="100000" y="60000"/>
                                    </p:animScale>
                                    <p:animScale>
                                      <p:cBhvr>
                                        <p:cTn id="14" dur="166" decel="50000">
                                          <p:stCondLst>
                                            <p:cond delay="676"/>
                                          </p:stCondLst>
                                        </p:cTn>
                                        <p:tgtEl>
                                          <p:spTgt spid="5">
                                            <p:txEl>
                                              <p:pRg st="3" end="3"/>
                                            </p:txEl>
                                          </p:spTgt>
                                        </p:tgtEl>
                                      </p:cBhvr>
                                      <p:to x="100000" y="100000"/>
                                    </p:animScale>
                                    <p:animScale>
                                      <p:cBhvr>
                                        <p:cTn id="15" dur="26">
                                          <p:stCondLst>
                                            <p:cond delay="1312"/>
                                          </p:stCondLst>
                                        </p:cTn>
                                        <p:tgtEl>
                                          <p:spTgt spid="5">
                                            <p:txEl>
                                              <p:pRg st="3" end="3"/>
                                            </p:txEl>
                                          </p:spTgt>
                                        </p:tgtEl>
                                      </p:cBhvr>
                                      <p:to x="100000" y="80000"/>
                                    </p:animScale>
                                    <p:animScale>
                                      <p:cBhvr>
                                        <p:cTn id="16" dur="166" decel="50000">
                                          <p:stCondLst>
                                            <p:cond delay="1338"/>
                                          </p:stCondLst>
                                        </p:cTn>
                                        <p:tgtEl>
                                          <p:spTgt spid="5">
                                            <p:txEl>
                                              <p:pRg st="3" end="3"/>
                                            </p:txEl>
                                          </p:spTgt>
                                        </p:tgtEl>
                                      </p:cBhvr>
                                      <p:to x="100000" y="100000"/>
                                    </p:animScale>
                                    <p:animScale>
                                      <p:cBhvr>
                                        <p:cTn id="17" dur="26">
                                          <p:stCondLst>
                                            <p:cond delay="1642"/>
                                          </p:stCondLst>
                                        </p:cTn>
                                        <p:tgtEl>
                                          <p:spTgt spid="5">
                                            <p:txEl>
                                              <p:pRg st="3" end="3"/>
                                            </p:txEl>
                                          </p:spTgt>
                                        </p:tgtEl>
                                      </p:cBhvr>
                                      <p:to x="100000" y="90000"/>
                                    </p:animScale>
                                    <p:animScale>
                                      <p:cBhvr>
                                        <p:cTn id="18" dur="166" decel="50000">
                                          <p:stCondLst>
                                            <p:cond delay="1668"/>
                                          </p:stCondLst>
                                        </p:cTn>
                                        <p:tgtEl>
                                          <p:spTgt spid="5">
                                            <p:txEl>
                                              <p:pRg st="3" end="3"/>
                                            </p:txEl>
                                          </p:spTgt>
                                        </p:tgtEl>
                                      </p:cBhvr>
                                      <p:to x="100000" y="100000"/>
                                    </p:animScale>
                                    <p:animScale>
                                      <p:cBhvr>
                                        <p:cTn id="19" dur="26">
                                          <p:stCondLst>
                                            <p:cond delay="1808"/>
                                          </p:stCondLst>
                                        </p:cTn>
                                        <p:tgtEl>
                                          <p:spTgt spid="5">
                                            <p:txEl>
                                              <p:pRg st="3" end="3"/>
                                            </p:txEl>
                                          </p:spTgt>
                                        </p:tgtEl>
                                      </p:cBhvr>
                                      <p:to x="100000" y="95000"/>
                                    </p:animScale>
                                    <p:animScale>
                                      <p:cBhvr>
                                        <p:cTn id="20" dur="166" decel="50000">
                                          <p:stCondLst>
                                            <p:cond delay="1834"/>
                                          </p:stCondLst>
                                        </p:cTn>
                                        <p:tgtEl>
                                          <p:spTgt spid="5">
                                            <p:txEl>
                                              <p:pRg st="3" end="3"/>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Effect transition="in" filter="wipe(down)">
                                      <p:cBhvr>
                                        <p:cTn id="23" dur="580">
                                          <p:stCondLst>
                                            <p:cond delay="0"/>
                                          </p:stCondLst>
                                        </p:cTn>
                                        <p:tgtEl>
                                          <p:spTgt spid="5">
                                            <p:txEl>
                                              <p:pRg st="4" end="4"/>
                                            </p:txEl>
                                          </p:spTgt>
                                        </p:tgtEl>
                                      </p:cBhvr>
                                    </p:animEffect>
                                    <p:anim calcmode="lin" valueType="num">
                                      <p:cBhvr>
                                        <p:cTn id="24" dur="1822" tmFilter="0,0; 0.14,0.36; 0.43,0.73; 0.71,0.91; 1.0,1.0">
                                          <p:stCondLst>
                                            <p:cond delay="0"/>
                                          </p:stCondLst>
                                        </p:cTn>
                                        <p:tgtEl>
                                          <p:spTgt spid="5">
                                            <p:txEl>
                                              <p:pRg st="4" end="4"/>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5">
                                            <p:txEl>
                                              <p:pRg st="4" end="4"/>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5">
                                            <p:txEl>
                                              <p:pRg st="4" end="4"/>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5">
                                            <p:txEl>
                                              <p:pRg st="4" end="4"/>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5">
                                            <p:txEl>
                                              <p:pRg st="4" end="4"/>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5">
                                            <p:txEl>
                                              <p:pRg st="4" end="4"/>
                                            </p:txEl>
                                          </p:spTgt>
                                        </p:tgtEl>
                                      </p:cBhvr>
                                      <p:to x="100000" y="60000"/>
                                    </p:animScale>
                                    <p:animScale>
                                      <p:cBhvr>
                                        <p:cTn id="30" dur="166" decel="50000">
                                          <p:stCondLst>
                                            <p:cond delay="676"/>
                                          </p:stCondLst>
                                        </p:cTn>
                                        <p:tgtEl>
                                          <p:spTgt spid="5">
                                            <p:txEl>
                                              <p:pRg st="4" end="4"/>
                                            </p:txEl>
                                          </p:spTgt>
                                        </p:tgtEl>
                                      </p:cBhvr>
                                      <p:to x="100000" y="100000"/>
                                    </p:animScale>
                                    <p:animScale>
                                      <p:cBhvr>
                                        <p:cTn id="31" dur="26">
                                          <p:stCondLst>
                                            <p:cond delay="1312"/>
                                          </p:stCondLst>
                                        </p:cTn>
                                        <p:tgtEl>
                                          <p:spTgt spid="5">
                                            <p:txEl>
                                              <p:pRg st="4" end="4"/>
                                            </p:txEl>
                                          </p:spTgt>
                                        </p:tgtEl>
                                      </p:cBhvr>
                                      <p:to x="100000" y="80000"/>
                                    </p:animScale>
                                    <p:animScale>
                                      <p:cBhvr>
                                        <p:cTn id="32" dur="166" decel="50000">
                                          <p:stCondLst>
                                            <p:cond delay="1338"/>
                                          </p:stCondLst>
                                        </p:cTn>
                                        <p:tgtEl>
                                          <p:spTgt spid="5">
                                            <p:txEl>
                                              <p:pRg st="4" end="4"/>
                                            </p:txEl>
                                          </p:spTgt>
                                        </p:tgtEl>
                                      </p:cBhvr>
                                      <p:to x="100000" y="100000"/>
                                    </p:animScale>
                                    <p:animScale>
                                      <p:cBhvr>
                                        <p:cTn id="33" dur="26">
                                          <p:stCondLst>
                                            <p:cond delay="1642"/>
                                          </p:stCondLst>
                                        </p:cTn>
                                        <p:tgtEl>
                                          <p:spTgt spid="5">
                                            <p:txEl>
                                              <p:pRg st="4" end="4"/>
                                            </p:txEl>
                                          </p:spTgt>
                                        </p:tgtEl>
                                      </p:cBhvr>
                                      <p:to x="100000" y="90000"/>
                                    </p:animScale>
                                    <p:animScale>
                                      <p:cBhvr>
                                        <p:cTn id="34" dur="166" decel="50000">
                                          <p:stCondLst>
                                            <p:cond delay="1668"/>
                                          </p:stCondLst>
                                        </p:cTn>
                                        <p:tgtEl>
                                          <p:spTgt spid="5">
                                            <p:txEl>
                                              <p:pRg st="4" end="4"/>
                                            </p:txEl>
                                          </p:spTgt>
                                        </p:tgtEl>
                                      </p:cBhvr>
                                      <p:to x="100000" y="100000"/>
                                    </p:animScale>
                                    <p:animScale>
                                      <p:cBhvr>
                                        <p:cTn id="35" dur="26">
                                          <p:stCondLst>
                                            <p:cond delay="1808"/>
                                          </p:stCondLst>
                                        </p:cTn>
                                        <p:tgtEl>
                                          <p:spTgt spid="5">
                                            <p:txEl>
                                              <p:pRg st="4" end="4"/>
                                            </p:txEl>
                                          </p:spTgt>
                                        </p:tgtEl>
                                      </p:cBhvr>
                                      <p:to x="100000" y="95000"/>
                                    </p:animScale>
                                    <p:animScale>
                                      <p:cBhvr>
                                        <p:cTn id="36" dur="166" decel="50000">
                                          <p:stCondLst>
                                            <p:cond delay="1834"/>
                                          </p:stCondLst>
                                        </p:cTn>
                                        <p:tgtEl>
                                          <p:spTgt spid="5">
                                            <p:txEl>
                                              <p:pRg st="4" end="4"/>
                                            </p:txEl>
                                          </p:spTgt>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26" presetClass="entr" presetSubtype="0" fill="hold" nodeType="clickEffect">
                                  <p:stCondLst>
                                    <p:cond delay="0"/>
                                  </p:stCondLst>
                                  <p:childTnLst>
                                    <p:set>
                                      <p:cBhvr>
                                        <p:cTn id="40" dur="1" fill="hold">
                                          <p:stCondLst>
                                            <p:cond delay="0"/>
                                          </p:stCondLst>
                                        </p:cTn>
                                        <p:tgtEl>
                                          <p:spTgt spid="5">
                                            <p:txEl>
                                              <p:pRg st="5" end="5"/>
                                            </p:txEl>
                                          </p:spTgt>
                                        </p:tgtEl>
                                        <p:attrNameLst>
                                          <p:attrName>style.visibility</p:attrName>
                                        </p:attrNameLst>
                                      </p:cBhvr>
                                      <p:to>
                                        <p:strVal val="visible"/>
                                      </p:to>
                                    </p:set>
                                    <p:animEffect transition="in" filter="wipe(down)">
                                      <p:cBhvr>
                                        <p:cTn id="41" dur="580">
                                          <p:stCondLst>
                                            <p:cond delay="0"/>
                                          </p:stCondLst>
                                        </p:cTn>
                                        <p:tgtEl>
                                          <p:spTgt spid="5">
                                            <p:txEl>
                                              <p:pRg st="5" end="5"/>
                                            </p:txEl>
                                          </p:spTgt>
                                        </p:tgtEl>
                                      </p:cBhvr>
                                    </p:animEffect>
                                    <p:anim calcmode="lin" valueType="num">
                                      <p:cBhvr>
                                        <p:cTn id="42" dur="1822" tmFilter="0,0; 0.14,0.36; 0.43,0.73; 0.71,0.91; 1.0,1.0">
                                          <p:stCondLst>
                                            <p:cond delay="0"/>
                                          </p:stCondLst>
                                        </p:cTn>
                                        <p:tgtEl>
                                          <p:spTgt spid="5">
                                            <p:txEl>
                                              <p:pRg st="5" end="5"/>
                                            </p:tx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5">
                                            <p:txEl>
                                              <p:pRg st="5" end="5"/>
                                            </p:tx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5">
                                            <p:txEl>
                                              <p:pRg st="5" end="5"/>
                                            </p:tx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5">
                                            <p:txEl>
                                              <p:pRg st="5" end="5"/>
                                            </p:tx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5">
                                            <p:txEl>
                                              <p:pRg st="5" end="5"/>
                                            </p:tx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5">
                                            <p:txEl>
                                              <p:pRg st="5" end="5"/>
                                            </p:txEl>
                                          </p:spTgt>
                                        </p:tgtEl>
                                      </p:cBhvr>
                                      <p:to x="100000" y="60000"/>
                                    </p:animScale>
                                    <p:animScale>
                                      <p:cBhvr>
                                        <p:cTn id="48" dur="166" decel="50000">
                                          <p:stCondLst>
                                            <p:cond delay="676"/>
                                          </p:stCondLst>
                                        </p:cTn>
                                        <p:tgtEl>
                                          <p:spTgt spid="5">
                                            <p:txEl>
                                              <p:pRg st="5" end="5"/>
                                            </p:txEl>
                                          </p:spTgt>
                                        </p:tgtEl>
                                      </p:cBhvr>
                                      <p:to x="100000" y="100000"/>
                                    </p:animScale>
                                    <p:animScale>
                                      <p:cBhvr>
                                        <p:cTn id="49" dur="26">
                                          <p:stCondLst>
                                            <p:cond delay="1312"/>
                                          </p:stCondLst>
                                        </p:cTn>
                                        <p:tgtEl>
                                          <p:spTgt spid="5">
                                            <p:txEl>
                                              <p:pRg st="5" end="5"/>
                                            </p:txEl>
                                          </p:spTgt>
                                        </p:tgtEl>
                                      </p:cBhvr>
                                      <p:to x="100000" y="80000"/>
                                    </p:animScale>
                                    <p:animScale>
                                      <p:cBhvr>
                                        <p:cTn id="50" dur="166" decel="50000">
                                          <p:stCondLst>
                                            <p:cond delay="1338"/>
                                          </p:stCondLst>
                                        </p:cTn>
                                        <p:tgtEl>
                                          <p:spTgt spid="5">
                                            <p:txEl>
                                              <p:pRg st="5" end="5"/>
                                            </p:txEl>
                                          </p:spTgt>
                                        </p:tgtEl>
                                      </p:cBhvr>
                                      <p:to x="100000" y="100000"/>
                                    </p:animScale>
                                    <p:animScale>
                                      <p:cBhvr>
                                        <p:cTn id="51" dur="26">
                                          <p:stCondLst>
                                            <p:cond delay="1642"/>
                                          </p:stCondLst>
                                        </p:cTn>
                                        <p:tgtEl>
                                          <p:spTgt spid="5">
                                            <p:txEl>
                                              <p:pRg st="5" end="5"/>
                                            </p:txEl>
                                          </p:spTgt>
                                        </p:tgtEl>
                                      </p:cBhvr>
                                      <p:to x="100000" y="90000"/>
                                    </p:animScale>
                                    <p:animScale>
                                      <p:cBhvr>
                                        <p:cTn id="52" dur="166" decel="50000">
                                          <p:stCondLst>
                                            <p:cond delay="1668"/>
                                          </p:stCondLst>
                                        </p:cTn>
                                        <p:tgtEl>
                                          <p:spTgt spid="5">
                                            <p:txEl>
                                              <p:pRg st="5" end="5"/>
                                            </p:txEl>
                                          </p:spTgt>
                                        </p:tgtEl>
                                      </p:cBhvr>
                                      <p:to x="100000" y="100000"/>
                                    </p:animScale>
                                    <p:animScale>
                                      <p:cBhvr>
                                        <p:cTn id="53" dur="26">
                                          <p:stCondLst>
                                            <p:cond delay="1808"/>
                                          </p:stCondLst>
                                        </p:cTn>
                                        <p:tgtEl>
                                          <p:spTgt spid="5">
                                            <p:txEl>
                                              <p:pRg st="5" end="5"/>
                                            </p:txEl>
                                          </p:spTgt>
                                        </p:tgtEl>
                                      </p:cBhvr>
                                      <p:to x="100000" y="95000"/>
                                    </p:animScale>
                                    <p:animScale>
                                      <p:cBhvr>
                                        <p:cTn id="54" dur="166" decel="50000">
                                          <p:stCondLst>
                                            <p:cond delay="1834"/>
                                          </p:stCondLst>
                                        </p:cTn>
                                        <p:tgtEl>
                                          <p:spTgt spid="5">
                                            <p:txEl>
                                              <p:pRg st="5" end="5"/>
                                            </p:txEl>
                                          </p:spTgt>
                                        </p:tgtEl>
                                      </p:cBhvr>
                                      <p:to x="100000" y="100000"/>
                                    </p:animScale>
                                  </p:childTnLst>
                                </p:cTn>
                              </p:par>
                            </p:childTnLst>
                          </p:cTn>
                        </p:par>
                      </p:childTnLst>
                    </p:cTn>
                  </p:par>
                  <p:par>
                    <p:cTn id="55" fill="hold">
                      <p:stCondLst>
                        <p:cond delay="indefinite"/>
                      </p:stCondLst>
                      <p:childTnLst>
                        <p:par>
                          <p:cTn id="56" fill="hold">
                            <p:stCondLst>
                              <p:cond delay="0"/>
                            </p:stCondLst>
                            <p:childTnLst>
                              <p:par>
                                <p:cTn id="57" presetID="26" presetClass="entr" presetSubtype="0" fill="hold" grpId="0" nodeType="clickEffect">
                                  <p:stCondLst>
                                    <p:cond delay="0"/>
                                  </p:stCondLst>
                                  <p:childTnLst>
                                    <p:set>
                                      <p:cBhvr>
                                        <p:cTn id="58" dur="1" fill="hold">
                                          <p:stCondLst>
                                            <p:cond delay="0"/>
                                          </p:stCondLst>
                                        </p:cTn>
                                        <p:tgtEl>
                                          <p:spTgt spid="6"/>
                                        </p:tgtEl>
                                        <p:attrNameLst>
                                          <p:attrName>style.visibility</p:attrName>
                                        </p:attrNameLst>
                                      </p:cBhvr>
                                      <p:to>
                                        <p:strVal val="visible"/>
                                      </p:to>
                                    </p:set>
                                    <p:animEffect transition="in" filter="wipe(down)">
                                      <p:cBhvr>
                                        <p:cTn id="59" dur="580">
                                          <p:stCondLst>
                                            <p:cond delay="0"/>
                                          </p:stCondLst>
                                        </p:cTn>
                                        <p:tgtEl>
                                          <p:spTgt spid="6"/>
                                        </p:tgtEl>
                                      </p:cBhvr>
                                    </p:animEffect>
                                    <p:anim calcmode="lin" valueType="num">
                                      <p:cBhvr>
                                        <p:cTn id="60"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61"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62"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63"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64"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65" dur="26">
                                          <p:stCondLst>
                                            <p:cond delay="650"/>
                                          </p:stCondLst>
                                        </p:cTn>
                                        <p:tgtEl>
                                          <p:spTgt spid="6"/>
                                        </p:tgtEl>
                                      </p:cBhvr>
                                      <p:to x="100000" y="60000"/>
                                    </p:animScale>
                                    <p:animScale>
                                      <p:cBhvr>
                                        <p:cTn id="66" dur="166" decel="50000">
                                          <p:stCondLst>
                                            <p:cond delay="676"/>
                                          </p:stCondLst>
                                        </p:cTn>
                                        <p:tgtEl>
                                          <p:spTgt spid="6"/>
                                        </p:tgtEl>
                                      </p:cBhvr>
                                      <p:to x="100000" y="100000"/>
                                    </p:animScale>
                                    <p:animScale>
                                      <p:cBhvr>
                                        <p:cTn id="67" dur="26">
                                          <p:stCondLst>
                                            <p:cond delay="1312"/>
                                          </p:stCondLst>
                                        </p:cTn>
                                        <p:tgtEl>
                                          <p:spTgt spid="6"/>
                                        </p:tgtEl>
                                      </p:cBhvr>
                                      <p:to x="100000" y="80000"/>
                                    </p:animScale>
                                    <p:animScale>
                                      <p:cBhvr>
                                        <p:cTn id="68" dur="166" decel="50000">
                                          <p:stCondLst>
                                            <p:cond delay="1338"/>
                                          </p:stCondLst>
                                        </p:cTn>
                                        <p:tgtEl>
                                          <p:spTgt spid="6"/>
                                        </p:tgtEl>
                                      </p:cBhvr>
                                      <p:to x="100000" y="100000"/>
                                    </p:animScale>
                                    <p:animScale>
                                      <p:cBhvr>
                                        <p:cTn id="69" dur="26">
                                          <p:stCondLst>
                                            <p:cond delay="1642"/>
                                          </p:stCondLst>
                                        </p:cTn>
                                        <p:tgtEl>
                                          <p:spTgt spid="6"/>
                                        </p:tgtEl>
                                      </p:cBhvr>
                                      <p:to x="100000" y="90000"/>
                                    </p:animScale>
                                    <p:animScale>
                                      <p:cBhvr>
                                        <p:cTn id="70" dur="166" decel="50000">
                                          <p:stCondLst>
                                            <p:cond delay="1668"/>
                                          </p:stCondLst>
                                        </p:cTn>
                                        <p:tgtEl>
                                          <p:spTgt spid="6"/>
                                        </p:tgtEl>
                                      </p:cBhvr>
                                      <p:to x="100000" y="100000"/>
                                    </p:animScale>
                                    <p:animScale>
                                      <p:cBhvr>
                                        <p:cTn id="71" dur="26">
                                          <p:stCondLst>
                                            <p:cond delay="1808"/>
                                          </p:stCondLst>
                                        </p:cTn>
                                        <p:tgtEl>
                                          <p:spTgt spid="6"/>
                                        </p:tgtEl>
                                      </p:cBhvr>
                                      <p:to x="100000" y="95000"/>
                                    </p:animScale>
                                    <p:animScale>
                                      <p:cBhvr>
                                        <p:cTn id="72" dur="166" decel="50000">
                                          <p:stCondLst>
                                            <p:cond delay="1834"/>
                                          </p:stCondLst>
                                        </p:cTn>
                                        <p:tgtEl>
                                          <p:spTgt spid="6"/>
                                        </p:tgtEl>
                                      </p:cBhvr>
                                      <p:to x="100000" y="100000"/>
                                    </p:animScale>
                                  </p:childTnLst>
                                </p:cTn>
                              </p:par>
                            </p:childTnLst>
                          </p:cTn>
                        </p:par>
                      </p:childTnLst>
                    </p:cTn>
                  </p:par>
                  <p:par>
                    <p:cTn id="73" fill="hold">
                      <p:stCondLst>
                        <p:cond delay="indefinite"/>
                      </p:stCondLst>
                      <p:childTnLst>
                        <p:par>
                          <p:cTn id="74" fill="hold">
                            <p:stCondLst>
                              <p:cond delay="0"/>
                            </p:stCondLst>
                            <p:childTnLst>
                              <p:par>
                                <p:cTn id="75" presetID="6" presetClass="entr" presetSubtype="16" fill="hold" grpId="0" nodeType="clickEffect">
                                  <p:stCondLst>
                                    <p:cond delay="0"/>
                                  </p:stCondLst>
                                  <p:childTnLst>
                                    <p:set>
                                      <p:cBhvr>
                                        <p:cTn id="76" dur="1" fill="hold">
                                          <p:stCondLst>
                                            <p:cond delay="0"/>
                                          </p:stCondLst>
                                        </p:cTn>
                                        <p:tgtEl>
                                          <p:spTgt spid="8"/>
                                        </p:tgtEl>
                                        <p:attrNameLst>
                                          <p:attrName>style.visibility</p:attrName>
                                        </p:attrNameLst>
                                      </p:cBhvr>
                                      <p:to>
                                        <p:strVal val="visible"/>
                                      </p:to>
                                    </p:set>
                                    <p:animEffect transition="in" filter="circle(in)">
                                      <p:cBhvr>
                                        <p:cTn id="7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78B4B58E-2533-4C47-8C14-92850D2CAD5E}"/>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BD0CFBE0-1A0B-4D8C-B11B-2411F148F951}"/>
              </a:ext>
            </a:extLst>
          </p:cNvPr>
          <p:cNvSpPr txBox="1">
            <a:spLocks/>
          </p:cNvSpPr>
          <p:nvPr/>
        </p:nvSpPr>
        <p:spPr>
          <a:xfrm>
            <a:off x="145080" y="-44810"/>
            <a:ext cx="11395611"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r>
              <a:rPr lang="en-US" sz="3600" b="1" dirty="0">
                <a:solidFill>
                  <a:srgbClr val="002060"/>
                </a:solidFill>
              </a:rPr>
              <a:t>Determination of foreign exchange rate</a:t>
            </a:r>
            <a:endParaRPr lang="en-GB" sz="3600" b="1" dirty="0">
              <a:solidFill>
                <a:srgbClr val="002060"/>
              </a:solidFill>
            </a:endParaRPr>
          </a:p>
        </p:txBody>
      </p:sp>
      <p:sp>
        <p:nvSpPr>
          <p:cNvPr id="8" name="Title 1">
            <a:extLst>
              <a:ext uri="{FF2B5EF4-FFF2-40B4-BE49-F238E27FC236}">
                <a16:creationId xmlns:a16="http://schemas.microsoft.com/office/drawing/2014/main" id="{6493E332-FC98-4D44-BA2B-D4FBADEFD80B}"/>
              </a:ext>
            </a:extLst>
          </p:cNvPr>
          <p:cNvSpPr txBox="1">
            <a:spLocks/>
          </p:cNvSpPr>
          <p:nvPr/>
        </p:nvSpPr>
        <p:spPr>
          <a:xfrm>
            <a:off x="290513" y="7153777"/>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lvl="0" algn="l">
              <a:spcBef>
                <a:spcPts val="635"/>
              </a:spcBef>
              <a:spcAft>
                <a:spcPts val="1200"/>
              </a:spcAft>
            </a:pPr>
            <a:endParaRPr lang="en-GB" sz="1800" dirty="0">
              <a:effectLst/>
              <a:latin typeface="Arial" panose="020B0604020202020204" pitchFamily="34" charset="0"/>
              <a:ea typeface="Arial" panose="020B0604020202020204" pitchFamily="34" charset="0"/>
            </a:endParaRPr>
          </a:p>
          <a:p>
            <a:pPr algn="l"/>
            <a:endParaRPr lang="en-US" sz="3600" b="1" dirty="0">
              <a:solidFill>
                <a:srgbClr val="002060"/>
              </a:solidFill>
            </a:endParaRPr>
          </a:p>
          <a:p>
            <a:pPr algn="l"/>
            <a:endParaRPr lang="en-US" sz="3600" b="1" i="1" dirty="0">
              <a:solidFill>
                <a:srgbClr val="002060"/>
              </a:solidFill>
            </a:endParaRPr>
          </a:p>
          <a:p>
            <a:pPr algn="l"/>
            <a:endParaRPr lang="en-GB" sz="3600" b="1" i="1" dirty="0">
              <a:solidFill>
                <a:srgbClr val="002060"/>
              </a:solidFill>
            </a:endParaRPr>
          </a:p>
        </p:txBody>
      </p:sp>
      <p:pic>
        <p:nvPicPr>
          <p:cNvPr id="3" name="Picture 2">
            <a:extLst>
              <a:ext uri="{FF2B5EF4-FFF2-40B4-BE49-F238E27FC236}">
                <a16:creationId xmlns:a16="http://schemas.microsoft.com/office/drawing/2014/main" id="{A722A025-15E8-4D98-A462-6D45331B90CF}"/>
              </a:ext>
            </a:extLst>
          </p:cNvPr>
          <p:cNvPicPr>
            <a:picLocks noChangeAspect="1"/>
          </p:cNvPicPr>
          <p:nvPr/>
        </p:nvPicPr>
        <p:blipFill>
          <a:blip r:embed="rId3"/>
          <a:stretch>
            <a:fillRect/>
          </a:stretch>
        </p:blipFill>
        <p:spPr>
          <a:xfrm>
            <a:off x="73324" y="978191"/>
            <a:ext cx="5570289" cy="4668433"/>
          </a:xfrm>
          <a:prstGeom prst="rect">
            <a:avLst/>
          </a:prstGeom>
        </p:spPr>
      </p:pic>
    </p:spTree>
    <p:extLst>
      <p:ext uri="{BB962C8B-B14F-4D97-AF65-F5344CB8AC3E}">
        <p14:creationId xmlns:p14="http://schemas.microsoft.com/office/powerpoint/2010/main" val="13705168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7" name="Title 1">
            <a:extLst>
              <a:ext uri="{FF2B5EF4-FFF2-40B4-BE49-F238E27FC236}">
                <a16:creationId xmlns:a16="http://schemas.microsoft.com/office/drawing/2014/main" id="{78B4B58E-2533-4C47-8C14-92850D2CAD5E}"/>
              </a:ext>
            </a:extLst>
          </p:cNvPr>
          <p:cNvSpPr txBox="1">
            <a:spLocks/>
          </p:cNvSpPr>
          <p:nvPr/>
        </p:nvSpPr>
        <p:spPr>
          <a:xfrm>
            <a:off x="1638299" y="1581150"/>
            <a:ext cx="9124951" cy="226924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endParaRPr lang="en-US" sz="4000" b="1" dirty="0">
              <a:solidFill>
                <a:srgbClr val="002060"/>
              </a:solidFill>
            </a:endParaRPr>
          </a:p>
          <a:p>
            <a:pPr algn="l"/>
            <a:endParaRPr lang="en-US" sz="4000" b="1" dirty="0">
              <a:solidFill>
                <a:srgbClr val="002060"/>
              </a:solidFill>
            </a:endParaRPr>
          </a:p>
          <a:p>
            <a:pPr algn="l"/>
            <a:endParaRPr lang="en-GB" sz="4000" b="1" dirty="0">
              <a:solidFill>
                <a:srgbClr val="002060"/>
              </a:solidFill>
            </a:endParaRPr>
          </a:p>
        </p:txBody>
      </p:sp>
      <p:sp>
        <p:nvSpPr>
          <p:cNvPr id="7" name="Title 1">
            <a:extLst>
              <a:ext uri="{FF2B5EF4-FFF2-40B4-BE49-F238E27FC236}">
                <a16:creationId xmlns:a16="http://schemas.microsoft.com/office/drawing/2014/main" id="{BD0CFBE0-1A0B-4D8C-B11B-2411F148F951}"/>
              </a:ext>
            </a:extLst>
          </p:cNvPr>
          <p:cNvSpPr txBox="1">
            <a:spLocks/>
          </p:cNvSpPr>
          <p:nvPr/>
        </p:nvSpPr>
        <p:spPr>
          <a:xfrm>
            <a:off x="-66676" y="320002"/>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dirty="0">
                <a:solidFill>
                  <a:srgbClr val="002060"/>
                </a:solidFill>
              </a:rPr>
              <a:t>	</a:t>
            </a:r>
            <a:br>
              <a:rPr lang="en-US" sz="3600" b="1" dirty="0">
                <a:solidFill>
                  <a:srgbClr val="002060"/>
                </a:solidFill>
              </a:rPr>
            </a:br>
            <a:endParaRPr lang="en-GB" sz="3600" b="1" dirty="0">
              <a:solidFill>
                <a:srgbClr val="002060"/>
              </a:solidFill>
            </a:endParaRPr>
          </a:p>
        </p:txBody>
      </p:sp>
      <p:sp>
        <p:nvSpPr>
          <p:cNvPr id="8" name="Title 1">
            <a:extLst>
              <a:ext uri="{FF2B5EF4-FFF2-40B4-BE49-F238E27FC236}">
                <a16:creationId xmlns:a16="http://schemas.microsoft.com/office/drawing/2014/main" id="{6493E332-FC98-4D44-BA2B-D4FBADEFD80B}"/>
              </a:ext>
            </a:extLst>
          </p:cNvPr>
          <p:cNvSpPr txBox="1">
            <a:spLocks/>
          </p:cNvSpPr>
          <p:nvPr/>
        </p:nvSpPr>
        <p:spPr>
          <a:xfrm>
            <a:off x="771526" y="3850390"/>
            <a:ext cx="9782175" cy="68012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3600" b="1" dirty="0">
                <a:solidFill>
                  <a:srgbClr val="002060"/>
                </a:solidFill>
              </a:rPr>
              <a:t>Government policy on exchange rates</a:t>
            </a:r>
          </a:p>
          <a:p>
            <a:pPr algn="l"/>
            <a:endParaRPr lang="en-GB" sz="3600" b="1" i="1" dirty="0">
              <a:solidFill>
                <a:srgbClr val="002060"/>
              </a:solidFill>
            </a:endParaRPr>
          </a:p>
          <a:p>
            <a:pPr marL="571500" indent="-571500" algn="l">
              <a:buFont typeface="Arial" panose="020B0604020202020204" pitchFamily="34" charset="0"/>
              <a:buChar char="•"/>
            </a:pPr>
            <a:r>
              <a:rPr lang="en-GB" sz="3600" b="1" i="1" dirty="0">
                <a:solidFill>
                  <a:srgbClr val="002060"/>
                </a:solidFill>
              </a:rPr>
              <a:t>Floating exchange rates –</a:t>
            </a:r>
            <a:r>
              <a:rPr lang="en-GB" sz="2800" b="1" i="1" dirty="0">
                <a:solidFill>
                  <a:srgbClr val="002060"/>
                </a:solidFill>
              </a:rPr>
              <a:t> free floating (determined by market forces – demand and supply) – increases uncertainty as exchange rates change frequently</a:t>
            </a:r>
          </a:p>
          <a:p>
            <a:pPr algn="l"/>
            <a:endParaRPr lang="en-GB" sz="2800" b="1" i="1" dirty="0">
              <a:solidFill>
                <a:srgbClr val="002060"/>
              </a:solidFill>
            </a:endParaRPr>
          </a:p>
          <a:p>
            <a:pPr marL="571500" indent="-571500" algn="l">
              <a:buFont typeface="Arial" panose="020B0604020202020204" pitchFamily="34" charset="0"/>
              <a:buChar char="•"/>
            </a:pPr>
            <a:r>
              <a:rPr lang="en-GB" sz="3600" b="1" i="1" dirty="0">
                <a:solidFill>
                  <a:srgbClr val="002060"/>
                </a:solidFill>
              </a:rPr>
              <a:t>Fixed exchange rates - </a:t>
            </a:r>
            <a:r>
              <a:rPr lang="en-US" sz="2400" b="1" i="1" dirty="0">
                <a:solidFill>
                  <a:srgbClr val="002060"/>
                </a:solidFill>
              </a:rPr>
              <a:t>A government policy of buying and selling currency to ﬁxed exchange rates by using its oﬃcial currency reserves to create an exact match between supply and</a:t>
            </a:r>
          </a:p>
          <a:p>
            <a:pPr algn="l"/>
            <a:r>
              <a:rPr lang="en-US" sz="2400" b="1" i="1" dirty="0">
                <a:solidFill>
                  <a:srgbClr val="002060"/>
                </a:solidFill>
              </a:rPr>
              <a:t>	demand for its currency in the foreign exchange markets, in order to 	keep the exchange rate  unchanged.</a:t>
            </a:r>
            <a:endParaRPr lang="en-GB" sz="2400" b="1" i="1" dirty="0">
              <a:solidFill>
                <a:srgbClr val="002060"/>
              </a:solidFill>
            </a:endParaRPr>
          </a:p>
        </p:txBody>
      </p:sp>
    </p:spTree>
    <p:extLst>
      <p:ext uri="{BB962C8B-B14F-4D97-AF65-F5344CB8AC3E}">
        <p14:creationId xmlns:p14="http://schemas.microsoft.com/office/powerpoint/2010/main" val="7173370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10"/>
          <p:cNvSpPr>
            <a:spLocks noChangeArrowheads="1"/>
          </p:cNvSpPr>
          <p:nvPr/>
        </p:nvSpPr>
        <p:spPr bwMode="auto">
          <a:xfrm>
            <a:off x="1882776" y="188914"/>
            <a:ext cx="8461375"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buFontTx/>
              <a:buNone/>
            </a:pPr>
            <a:r>
              <a:rPr lang="en-US" altLang="en-US" b="1">
                <a:solidFill>
                  <a:srgbClr val="000000"/>
                </a:solidFill>
                <a:ea typeface="MS PGothic" panose="020B0600070205080204" pitchFamily="34" charset="-128"/>
              </a:rPr>
              <a:t>LEARNING OUTCOMES</a:t>
            </a:r>
            <a:endParaRPr lang="en-GB" altLang="en-US" b="1">
              <a:solidFill>
                <a:srgbClr val="000000"/>
              </a:solidFill>
              <a:ea typeface="MS PGothic" panose="020B0600070205080204" pitchFamily="34" charset="-128"/>
            </a:endParaRPr>
          </a:p>
        </p:txBody>
      </p:sp>
      <p:sp>
        <p:nvSpPr>
          <p:cNvPr id="4099" name="Rectangle 23"/>
          <p:cNvSpPr>
            <a:spLocks noChangeArrowheads="1"/>
          </p:cNvSpPr>
          <p:nvPr/>
        </p:nvSpPr>
        <p:spPr bwMode="auto">
          <a:xfrm>
            <a:off x="287594" y="1111251"/>
            <a:ext cx="11068664" cy="51152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Explain the role and importance of the foreign exchange markets</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Outline the operation of the FX markets</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Contrast various fixed exchange rate regimes with floating or managed floating.</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Describe hedging techniques to reduce the risk associated with transactions entered into in another currency</a:t>
            </a:r>
          </a:p>
          <a:p>
            <a:pPr>
              <a:lnSpc>
                <a:spcPct val="80000"/>
              </a:lnSpc>
              <a:spcBef>
                <a:spcPct val="0"/>
              </a:spcBef>
              <a:buFontTx/>
              <a:buNone/>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Describe techniques for reducing the impact of foreign exchange changes on the competitive position of the firm</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Outline the theories that attempt to explain the reasons for currency rate changes.</a:t>
            </a:r>
            <a:endParaRPr lang="en-GB" altLang="en-US" sz="2400" dirty="0">
              <a:ea typeface="MS PGothic" panose="020B0600070205080204" pitchFamily="34" charset="-128"/>
            </a:endParaRPr>
          </a:p>
          <a:p>
            <a:pPr>
              <a:lnSpc>
                <a:spcPct val="80000"/>
              </a:lnSpc>
              <a:spcBef>
                <a:spcPct val="0"/>
              </a:spcBef>
            </a:pPr>
            <a:endParaRPr lang="en-GB" altLang="en-US" sz="2400" dirty="0">
              <a:ea typeface="MS PGothic" panose="020B0600070205080204" pitchFamily="34" charset="-128"/>
            </a:endParaRPr>
          </a:p>
        </p:txBody>
      </p:sp>
    </p:spTree>
    <p:extLst>
      <p:ext uri="{BB962C8B-B14F-4D97-AF65-F5344CB8AC3E}">
        <p14:creationId xmlns:p14="http://schemas.microsoft.com/office/powerpoint/2010/main" val="3504218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10"/>
          <p:cNvSpPr>
            <a:spLocks noChangeArrowheads="1"/>
          </p:cNvSpPr>
          <p:nvPr/>
        </p:nvSpPr>
        <p:spPr bwMode="auto">
          <a:xfrm>
            <a:off x="1854201" y="420689"/>
            <a:ext cx="8461375"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buFontTx/>
              <a:buNone/>
            </a:pPr>
            <a:r>
              <a:rPr lang="en-US" altLang="en-US" b="1" dirty="0">
                <a:solidFill>
                  <a:srgbClr val="000000"/>
                </a:solidFill>
                <a:ea typeface="MS PGothic" panose="020B0600070205080204" pitchFamily="34" charset="-128"/>
              </a:rPr>
              <a:t>The Foreign Exchange Market</a:t>
            </a:r>
            <a:endParaRPr lang="en-GB" altLang="en-US" b="1" dirty="0">
              <a:solidFill>
                <a:srgbClr val="000000"/>
              </a:solidFill>
              <a:ea typeface="MS PGothic" panose="020B0600070205080204" pitchFamily="34" charset="-128"/>
            </a:endParaRPr>
          </a:p>
        </p:txBody>
      </p:sp>
      <p:sp>
        <p:nvSpPr>
          <p:cNvPr id="5123" name="Rectangle 23"/>
          <p:cNvSpPr>
            <a:spLocks noChangeArrowheads="1"/>
          </p:cNvSpPr>
          <p:nvPr/>
        </p:nvSpPr>
        <p:spPr bwMode="auto">
          <a:xfrm>
            <a:off x="700549" y="1111249"/>
            <a:ext cx="11002296" cy="2751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54013" indent="-354013">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pPr>
            <a:r>
              <a:rPr lang="en-US" altLang="en-US" sz="2400" dirty="0">
                <a:ea typeface="MS PGothic" panose="020B0600070205080204" pitchFamily="34" charset="-128"/>
              </a:rPr>
              <a:t>One currency is exchanged for another, at a rate usually determined by market supply and demand</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FX trading takes place round the globe 24 hours a day</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Largely OTC trading</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Of the global $6.28 trillion estimated in 2022 over one-third is through London.</a:t>
            </a:r>
            <a:endParaRPr lang="en-GB" altLang="en-US" sz="2400" dirty="0">
              <a:ea typeface="MS PGothic" panose="020B0600070205080204" pitchFamily="34" charset="-128"/>
            </a:endParaRPr>
          </a:p>
        </p:txBody>
      </p:sp>
    </p:spTree>
    <p:extLst>
      <p:ext uri="{BB962C8B-B14F-4D97-AF65-F5344CB8AC3E}">
        <p14:creationId xmlns:p14="http://schemas.microsoft.com/office/powerpoint/2010/main" val="1551975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981200" y="0"/>
            <a:ext cx="8229600" cy="857250"/>
          </a:xfrm>
        </p:spPr>
        <p:txBody>
          <a:bodyPr/>
          <a:lstStyle/>
          <a:p>
            <a:pPr algn="ctr" eaLnBrk="1" hangingPunct="1"/>
            <a:r>
              <a:rPr lang="en-US" altLang="en-US" dirty="0"/>
              <a:t>Most Traded Currencies</a:t>
            </a:r>
          </a:p>
        </p:txBody>
      </p:sp>
      <p:pic>
        <p:nvPicPr>
          <p:cNvPr id="614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4114" y="765176"/>
            <a:ext cx="7786687" cy="583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8399464" y="1341439"/>
            <a:ext cx="1368425" cy="2809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600" b="1" dirty="0">
                <a:solidFill>
                  <a:schemeClr val="tx1"/>
                </a:solidFill>
              </a:rPr>
              <a:t>July 2022</a:t>
            </a:r>
          </a:p>
        </p:txBody>
      </p:sp>
    </p:spTree>
    <p:extLst>
      <p:ext uri="{BB962C8B-B14F-4D97-AF65-F5344CB8AC3E}">
        <p14:creationId xmlns:p14="http://schemas.microsoft.com/office/powerpoint/2010/main" val="504953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3"/>
          <p:cNvSpPr>
            <a:spLocks noChangeArrowheads="1"/>
          </p:cNvSpPr>
          <p:nvPr/>
        </p:nvSpPr>
        <p:spPr bwMode="auto">
          <a:xfrm>
            <a:off x="516194" y="908050"/>
            <a:ext cx="11061290" cy="5459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54013" indent="-354013">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endParaRPr lang="en-US" altLang="en-US" sz="1800" dirty="0">
              <a:ea typeface="MS PGothic" panose="020B0600070205080204" pitchFamily="34" charset="-128"/>
            </a:endParaRPr>
          </a:p>
          <a:p>
            <a:pPr>
              <a:lnSpc>
                <a:spcPct val="80000"/>
              </a:lnSpc>
              <a:spcBef>
                <a:spcPct val="0"/>
              </a:spcBef>
            </a:pPr>
            <a:r>
              <a:rPr lang="en-US" altLang="en-US" sz="2200" dirty="0">
                <a:ea typeface="MS PGothic" panose="020B0600070205080204" pitchFamily="34" charset="-128"/>
              </a:rPr>
              <a:t>Commercial companies with export or import interests</a:t>
            </a:r>
          </a:p>
          <a:p>
            <a:pPr>
              <a:lnSpc>
                <a:spcPct val="80000"/>
              </a:lnSpc>
              <a:spcBef>
                <a:spcPct val="0"/>
              </a:spcBef>
            </a:pPr>
            <a:endParaRPr lang="en-US" altLang="en-US" sz="2200" dirty="0">
              <a:ea typeface="MS PGothic" panose="020B0600070205080204" pitchFamily="34" charset="-128"/>
            </a:endParaRPr>
          </a:p>
          <a:p>
            <a:pPr>
              <a:lnSpc>
                <a:spcPct val="80000"/>
              </a:lnSpc>
              <a:spcBef>
                <a:spcPct val="0"/>
              </a:spcBef>
            </a:pPr>
            <a:r>
              <a:rPr lang="en-US" altLang="en-US" sz="2200" dirty="0">
                <a:ea typeface="MS PGothic" panose="020B0600070205080204" pitchFamily="34" charset="-128"/>
              </a:rPr>
              <a:t>International banks and commercial banks carrying our proprietary trading</a:t>
            </a:r>
          </a:p>
          <a:p>
            <a:pPr>
              <a:lnSpc>
                <a:spcPct val="80000"/>
              </a:lnSpc>
              <a:spcBef>
                <a:spcPct val="0"/>
              </a:spcBef>
            </a:pPr>
            <a:endParaRPr lang="en-US" altLang="en-US" sz="2200" dirty="0">
              <a:ea typeface="MS PGothic" panose="020B0600070205080204" pitchFamily="34" charset="-128"/>
            </a:endParaRPr>
          </a:p>
          <a:p>
            <a:pPr>
              <a:lnSpc>
                <a:spcPct val="80000"/>
              </a:lnSpc>
              <a:spcBef>
                <a:spcPct val="0"/>
              </a:spcBef>
            </a:pPr>
            <a:r>
              <a:rPr lang="en-US" altLang="en-US" sz="2200" dirty="0">
                <a:ea typeface="MS PGothic" panose="020B0600070205080204" pitchFamily="34" charset="-128"/>
              </a:rPr>
              <a:t>Dealers trading and acting as market makers in currency (usually the big banks)</a:t>
            </a:r>
          </a:p>
          <a:p>
            <a:pPr>
              <a:lnSpc>
                <a:spcPct val="80000"/>
              </a:lnSpc>
              <a:spcBef>
                <a:spcPct val="0"/>
              </a:spcBef>
            </a:pPr>
            <a:endParaRPr lang="en-US" altLang="en-US" sz="2200" dirty="0">
              <a:ea typeface="MS PGothic" panose="020B0600070205080204" pitchFamily="34" charset="-128"/>
            </a:endParaRPr>
          </a:p>
          <a:p>
            <a:pPr>
              <a:lnSpc>
                <a:spcPct val="80000"/>
              </a:lnSpc>
              <a:spcBef>
                <a:spcPct val="0"/>
              </a:spcBef>
            </a:pPr>
            <a:r>
              <a:rPr lang="en-US" altLang="en-US" sz="2200" dirty="0">
                <a:ea typeface="MS PGothic" panose="020B0600070205080204" pitchFamily="34" charset="-128"/>
              </a:rPr>
              <a:t>Brokers buying and selling currencies on behalf of a client, e.g. a client bank or commercial firm</a:t>
            </a:r>
          </a:p>
          <a:p>
            <a:pPr>
              <a:lnSpc>
                <a:spcPct val="80000"/>
              </a:lnSpc>
              <a:spcBef>
                <a:spcPct val="0"/>
              </a:spcBef>
            </a:pPr>
            <a:endParaRPr lang="en-US" altLang="en-US" sz="2200" dirty="0">
              <a:ea typeface="MS PGothic" panose="020B0600070205080204" pitchFamily="34" charset="-128"/>
            </a:endParaRPr>
          </a:p>
          <a:p>
            <a:pPr>
              <a:lnSpc>
                <a:spcPct val="80000"/>
              </a:lnSpc>
              <a:spcBef>
                <a:spcPct val="0"/>
              </a:spcBef>
            </a:pPr>
            <a:r>
              <a:rPr lang="en-US" altLang="en-US" sz="2200" dirty="0">
                <a:ea typeface="MS PGothic" panose="020B0600070205080204" pitchFamily="34" charset="-128"/>
              </a:rPr>
              <a:t>Governments needing foreign currency for overseas trade or to pay for activities abroad</a:t>
            </a:r>
          </a:p>
          <a:p>
            <a:pPr>
              <a:lnSpc>
                <a:spcPct val="80000"/>
              </a:lnSpc>
              <a:spcBef>
                <a:spcPct val="0"/>
              </a:spcBef>
            </a:pPr>
            <a:endParaRPr lang="en-US" altLang="en-US" sz="2200" dirty="0">
              <a:ea typeface="MS PGothic" panose="020B0600070205080204" pitchFamily="34" charset="-128"/>
            </a:endParaRPr>
          </a:p>
          <a:p>
            <a:pPr>
              <a:lnSpc>
                <a:spcPct val="80000"/>
              </a:lnSpc>
              <a:spcBef>
                <a:spcPct val="0"/>
              </a:spcBef>
            </a:pPr>
            <a:r>
              <a:rPr lang="en-US" altLang="en-US" sz="2200" dirty="0">
                <a:ea typeface="MS PGothic" panose="020B0600070205080204" pitchFamily="34" charset="-128"/>
              </a:rPr>
              <a:t>Speculators or arbitrageurs taking advantage of perceived FX pricing anomalies</a:t>
            </a:r>
          </a:p>
          <a:p>
            <a:pPr>
              <a:lnSpc>
                <a:spcPct val="80000"/>
              </a:lnSpc>
              <a:spcBef>
                <a:spcPct val="0"/>
              </a:spcBef>
            </a:pPr>
            <a:endParaRPr lang="en-US" altLang="en-US" sz="2200" dirty="0">
              <a:ea typeface="MS PGothic" panose="020B0600070205080204" pitchFamily="34" charset="-128"/>
            </a:endParaRPr>
          </a:p>
          <a:p>
            <a:pPr>
              <a:lnSpc>
                <a:spcPct val="80000"/>
              </a:lnSpc>
              <a:spcBef>
                <a:spcPct val="0"/>
              </a:spcBef>
            </a:pPr>
            <a:r>
              <a:rPr lang="en-US" altLang="en-US" sz="2200" dirty="0">
                <a:ea typeface="MS PGothic" panose="020B0600070205080204" pitchFamily="34" charset="-128"/>
              </a:rPr>
              <a:t>Tourists or investors (e.g. in property or shares) needing to pay in foreign currency</a:t>
            </a:r>
          </a:p>
          <a:p>
            <a:pPr>
              <a:lnSpc>
                <a:spcPct val="80000"/>
              </a:lnSpc>
              <a:spcBef>
                <a:spcPct val="0"/>
              </a:spcBef>
            </a:pPr>
            <a:endParaRPr lang="en-US" altLang="en-US" sz="2200" dirty="0">
              <a:ea typeface="MS PGothic" panose="020B0600070205080204" pitchFamily="34" charset="-128"/>
            </a:endParaRPr>
          </a:p>
          <a:p>
            <a:pPr>
              <a:lnSpc>
                <a:spcPct val="80000"/>
              </a:lnSpc>
              <a:spcBef>
                <a:spcPct val="0"/>
              </a:spcBef>
            </a:pPr>
            <a:r>
              <a:rPr lang="en-US" altLang="en-US" sz="2200" dirty="0">
                <a:ea typeface="MS PGothic" panose="020B0600070205080204" pitchFamily="34" charset="-128"/>
              </a:rPr>
              <a:t>Fund managers investing abroad (pensions, insurance companies, etc.)</a:t>
            </a:r>
          </a:p>
          <a:p>
            <a:pPr>
              <a:lnSpc>
                <a:spcPct val="80000"/>
              </a:lnSpc>
              <a:spcBef>
                <a:spcPct val="0"/>
              </a:spcBef>
            </a:pPr>
            <a:endParaRPr lang="en-US" altLang="en-US" sz="2200" dirty="0">
              <a:ea typeface="MS PGothic" panose="020B0600070205080204" pitchFamily="34" charset="-128"/>
            </a:endParaRPr>
          </a:p>
          <a:p>
            <a:pPr>
              <a:lnSpc>
                <a:spcPct val="80000"/>
              </a:lnSpc>
              <a:spcBef>
                <a:spcPct val="0"/>
              </a:spcBef>
            </a:pPr>
            <a:r>
              <a:rPr lang="en-US" altLang="en-US" sz="2200" dirty="0">
                <a:ea typeface="MS PGothic" panose="020B0600070205080204" pitchFamily="34" charset="-128"/>
              </a:rPr>
              <a:t>Central banks (smoothing out fluctuations or managing the rate to a desired level).</a:t>
            </a:r>
            <a:endParaRPr lang="en-GB" altLang="en-US" sz="2200" dirty="0">
              <a:ea typeface="MS PGothic" panose="020B0600070205080204" pitchFamily="34" charset="-128"/>
            </a:endParaRPr>
          </a:p>
        </p:txBody>
      </p:sp>
      <p:sp>
        <p:nvSpPr>
          <p:cNvPr id="8195" name="Rectangle 10"/>
          <p:cNvSpPr>
            <a:spLocks noChangeArrowheads="1"/>
          </p:cNvSpPr>
          <p:nvPr/>
        </p:nvSpPr>
        <p:spPr bwMode="auto">
          <a:xfrm>
            <a:off x="1854201" y="468313"/>
            <a:ext cx="846137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buFontTx/>
              <a:buNone/>
            </a:pPr>
            <a:r>
              <a:rPr lang="en-IN" altLang="en-US" sz="2800" b="1">
                <a:solidFill>
                  <a:srgbClr val="000000"/>
                </a:solidFill>
                <a:ea typeface="MS PGothic" panose="020B0600070205080204" pitchFamily="34" charset="-128"/>
              </a:rPr>
              <a:t>The buyers and sellers of foreign currencies are:</a:t>
            </a:r>
          </a:p>
        </p:txBody>
      </p:sp>
    </p:spTree>
    <p:extLst>
      <p:ext uri="{BB962C8B-B14F-4D97-AF65-F5344CB8AC3E}">
        <p14:creationId xmlns:p14="http://schemas.microsoft.com/office/powerpoint/2010/main" val="3870261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0"/>
          <p:cNvSpPr>
            <a:spLocks noChangeArrowheads="1"/>
          </p:cNvSpPr>
          <p:nvPr/>
        </p:nvSpPr>
        <p:spPr bwMode="auto">
          <a:xfrm>
            <a:off x="1854201" y="419100"/>
            <a:ext cx="8461375"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buFontTx/>
              <a:buNone/>
            </a:pPr>
            <a:r>
              <a:rPr lang="en-US" altLang="en-US" b="1">
                <a:solidFill>
                  <a:srgbClr val="000000"/>
                </a:solidFill>
                <a:ea typeface="MS PGothic" panose="020B0600070205080204" pitchFamily="34" charset="-128"/>
              </a:rPr>
              <a:t>Exchange rates</a:t>
            </a:r>
            <a:endParaRPr lang="en-GB" altLang="en-US" b="1">
              <a:solidFill>
                <a:srgbClr val="000000"/>
              </a:solidFill>
              <a:ea typeface="MS PGothic" panose="020B0600070205080204" pitchFamily="34" charset="-128"/>
            </a:endParaRPr>
          </a:p>
        </p:txBody>
      </p:sp>
      <p:sp>
        <p:nvSpPr>
          <p:cNvPr id="9219" name="Rectangle 23"/>
          <p:cNvSpPr>
            <a:spLocks noChangeArrowheads="1"/>
          </p:cNvSpPr>
          <p:nvPr/>
        </p:nvSpPr>
        <p:spPr bwMode="auto">
          <a:xfrm>
            <a:off x="752168" y="1111250"/>
            <a:ext cx="10500851" cy="44258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54013" indent="-354013">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pPr>
            <a:r>
              <a:rPr lang="en-US" altLang="en-US" sz="2200" dirty="0">
                <a:ea typeface="MS PGothic" panose="020B0600070205080204" pitchFamily="34" charset="-128"/>
              </a:rPr>
              <a:t>An exchange rate is the price of one currency (the base currency) expressed in terms of another (the secondary, counter or quote currency)</a:t>
            </a:r>
          </a:p>
          <a:p>
            <a:pPr>
              <a:lnSpc>
                <a:spcPct val="80000"/>
              </a:lnSpc>
              <a:spcBef>
                <a:spcPct val="0"/>
              </a:spcBef>
            </a:pPr>
            <a:endParaRPr lang="en-US" altLang="en-US" sz="2200" dirty="0">
              <a:ea typeface="MS PGothic" panose="020B0600070205080204" pitchFamily="34" charset="-128"/>
            </a:endParaRPr>
          </a:p>
          <a:p>
            <a:pPr>
              <a:lnSpc>
                <a:spcPct val="80000"/>
              </a:lnSpc>
              <a:spcBef>
                <a:spcPct val="0"/>
              </a:spcBef>
            </a:pPr>
            <a:r>
              <a:rPr lang="en-US" altLang="en-US" sz="2200" dirty="0">
                <a:ea typeface="MS PGothic" panose="020B0600070205080204" pitchFamily="34" charset="-128"/>
              </a:rPr>
              <a:t>If the exchange rate between the US dollar and the pound is US$1.60 = £1.00 this means that £1.00 will cost US$1.60</a:t>
            </a:r>
          </a:p>
          <a:p>
            <a:pPr>
              <a:lnSpc>
                <a:spcPct val="80000"/>
              </a:lnSpc>
              <a:spcBef>
                <a:spcPct val="0"/>
              </a:spcBef>
            </a:pPr>
            <a:endParaRPr lang="en-US" altLang="en-US" sz="2200" dirty="0">
              <a:ea typeface="MS PGothic" panose="020B0600070205080204" pitchFamily="34" charset="-128"/>
            </a:endParaRPr>
          </a:p>
          <a:p>
            <a:pPr>
              <a:lnSpc>
                <a:spcPct val="80000"/>
              </a:lnSpc>
              <a:spcBef>
                <a:spcPct val="0"/>
              </a:spcBef>
            </a:pPr>
            <a:r>
              <a:rPr lang="en-US" altLang="en-US" sz="2200" dirty="0">
                <a:ea typeface="MS PGothic" panose="020B0600070205080204" pitchFamily="34" charset="-128"/>
              </a:rPr>
              <a:t>US$1.00 will cost 62.50 pence</a:t>
            </a:r>
          </a:p>
          <a:p>
            <a:pPr>
              <a:lnSpc>
                <a:spcPct val="80000"/>
              </a:lnSpc>
              <a:spcBef>
                <a:spcPct val="0"/>
              </a:spcBef>
            </a:pPr>
            <a:endParaRPr lang="en-US" altLang="en-US" sz="2200" dirty="0">
              <a:ea typeface="MS PGothic" panose="020B0600070205080204" pitchFamily="34" charset="-128"/>
            </a:endParaRPr>
          </a:p>
          <a:p>
            <a:pPr>
              <a:lnSpc>
                <a:spcPct val="80000"/>
              </a:lnSpc>
              <a:spcBef>
                <a:spcPct val="0"/>
              </a:spcBef>
            </a:pPr>
            <a:r>
              <a:rPr lang="en-US" altLang="en-US" sz="2200" dirty="0">
                <a:ea typeface="MS PGothic" panose="020B0600070205080204" pitchFamily="34" charset="-128"/>
              </a:rPr>
              <a:t>The </a:t>
            </a:r>
            <a:r>
              <a:rPr lang="en-US" altLang="en-US" sz="2200" dirty="0" err="1">
                <a:ea typeface="MS PGothic" panose="020B0600070205080204" pitchFamily="34" charset="-128"/>
              </a:rPr>
              <a:t>standardised</a:t>
            </a:r>
            <a:r>
              <a:rPr lang="en-US" altLang="en-US" sz="2200" dirty="0">
                <a:ea typeface="MS PGothic" panose="020B0600070205080204" pitchFamily="34" charset="-128"/>
              </a:rPr>
              <a:t> forms of expression are:</a:t>
            </a:r>
          </a:p>
          <a:p>
            <a:pPr>
              <a:lnSpc>
                <a:spcPct val="80000"/>
              </a:lnSpc>
              <a:spcBef>
                <a:spcPct val="0"/>
              </a:spcBef>
            </a:pPr>
            <a:endParaRPr lang="en-US" altLang="en-US" sz="2200" dirty="0">
              <a:ea typeface="MS PGothic" panose="020B0600070205080204" pitchFamily="34" charset="-128"/>
            </a:endParaRPr>
          </a:p>
          <a:p>
            <a:pPr>
              <a:lnSpc>
                <a:spcPct val="80000"/>
              </a:lnSpc>
              <a:spcBef>
                <a:spcPct val="0"/>
              </a:spcBef>
              <a:buFontTx/>
              <a:buNone/>
            </a:pPr>
            <a:endParaRPr lang="en-US" altLang="en-US" sz="2200" dirty="0"/>
          </a:p>
          <a:p>
            <a:pPr>
              <a:lnSpc>
                <a:spcPct val="80000"/>
              </a:lnSpc>
              <a:spcBef>
                <a:spcPct val="0"/>
              </a:spcBef>
              <a:buFontTx/>
              <a:buNone/>
            </a:pPr>
            <a:r>
              <a:rPr lang="en-US" altLang="en-US" sz="2200" dirty="0"/>
              <a:t>		US$/£ : 1.60   	   or  	  US$1.60/£1 	  or	 USD1.60/£1</a:t>
            </a:r>
          </a:p>
          <a:p>
            <a:pPr>
              <a:lnSpc>
                <a:spcPct val="80000"/>
              </a:lnSpc>
              <a:spcBef>
                <a:spcPct val="0"/>
              </a:spcBef>
              <a:buFontTx/>
              <a:buNone/>
            </a:pPr>
            <a:endParaRPr lang="en-US" altLang="en-US" sz="2200" dirty="0">
              <a:ea typeface="MS PGothic" panose="020B0600070205080204" pitchFamily="34" charset="-128"/>
            </a:endParaRPr>
          </a:p>
          <a:p>
            <a:pPr>
              <a:lnSpc>
                <a:spcPct val="80000"/>
              </a:lnSpc>
              <a:spcBef>
                <a:spcPct val="0"/>
              </a:spcBef>
            </a:pPr>
            <a:endParaRPr lang="en-US" altLang="en-US" sz="2200" dirty="0">
              <a:ea typeface="MS PGothic" panose="020B0600070205080204" pitchFamily="34" charset="-128"/>
            </a:endParaRPr>
          </a:p>
          <a:p>
            <a:pPr>
              <a:lnSpc>
                <a:spcPct val="80000"/>
              </a:lnSpc>
              <a:spcBef>
                <a:spcPct val="0"/>
              </a:spcBef>
            </a:pPr>
            <a:r>
              <a:rPr lang="en-US" altLang="en-US" sz="2200" dirty="0">
                <a:ea typeface="MS PGothic" panose="020B0600070205080204" pitchFamily="34" charset="-128"/>
              </a:rPr>
              <a:t>Exchange rates are expressed in terms of the number of units of the first currency per single unit of the second currency</a:t>
            </a:r>
          </a:p>
        </p:txBody>
      </p:sp>
    </p:spTree>
    <p:extLst>
      <p:ext uri="{BB962C8B-B14F-4D97-AF65-F5344CB8AC3E}">
        <p14:creationId xmlns:p14="http://schemas.microsoft.com/office/powerpoint/2010/main" val="741799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6" descr="M12UN0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7420" y="401791"/>
            <a:ext cx="10499186" cy="5814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365489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3" name="Rectangle 3"/>
          <p:cNvSpPr>
            <a:spLocks noGrp="1" noChangeArrowheads="1"/>
          </p:cNvSpPr>
          <p:nvPr>
            <p:ph idx="1"/>
          </p:nvPr>
        </p:nvSpPr>
        <p:spPr>
          <a:xfrm>
            <a:off x="693173" y="963614"/>
            <a:ext cx="11009671" cy="5273675"/>
          </a:xfrm>
        </p:spPr>
        <p:txBody>
          <a:bodyPr/>
          <a:lstStyle/>
          <a:p>
            <a:pPr eaLnBrk="1" hangingPunct="1"/>
            <a:r>
              <a:rPr lang="en-US" altLang="en-US" dirty="0"/>
              <a:t>Spot versus forward exchange rates</a:t>
            </a:r>
          </a:p>
          <a:p>
            <a:pPr eaLnBrk="1" hangingPunct="1"/>
            <a:r>
              <a:rPr lang="en-US" altLang="en-US" dirty="0"/>
              <a:t>Nominal exchange rate</a:t>
            </a:r>
          </a:p>
          <a:p>
            <a:pPr eaLnBrk="1" hangingPunct="1"/>
            <a:endParaRPr lang="en-US" altLang="en-US" dirty="0"/>
          </a:p>
          <a:p>
            <a:pPr eaLnBrk="1" hangingPunct="1"/>
            <a:r>
              <a:rPr lang="en-US" altLang="en-US" dirty="0"/>
              <a:t>A forward contract refers to a transaction for delivery of foreign exchange at some specified date in the future.</a:t>
            </a:r>
          </a:p>
          <a:p>
            <a:pPr lvl="1" eaLnBrk="1" hangingPunct="1"/>
            <a:r>
              <a:rPr lang="en-US" altLang="en-US" dirty="0"/>
              <a:t>Used to hedge currency risk</a:t>
            </a:r>
          </a:p>
          <a:p>
            <a:pPr eaLnBrk="1" hangingPunct="1"/>
            <a:r>
              <a:rPr lang="en-US" altLang="en-US" dirty="0"/>
              <a:t>Forward premium:</a:t>
            </a:r>
          </a:p>
          <a:p>
            <a:pPr eaLnBrk="1" hangingPunct="1"/>
            <a:endParaRPr lang="en-US" altLang="en-US" dirty="0"/>
          </a:p>
        </p:txBody>
      </p:sp>
      <p:sp>
        <p:nvSpPr>
          <p:cNvPr id="11266" name="Rectangle 2"/>
          <p:cNvSpPr>
            <a:spLocks noGrp="1" noChangeArrowheads="1"/>
          </p:cNvSpPr>
          <p:nvPr>
            <p:ph type="title"/>
          </p:nvPr>
        </p:nvSpPr>
        <p:spPr>
          <a:xfrm>
            <a:off x="1981200" y="0"/>
            <a:ext cx="8229600" cy="1143000"/>
          </a:xfrm>
        </p:spPr>
        <p:txBody>
          <a:bodyPr/>
          <a:lstStyle/>
          <a:p>
            <a:pPr algn="ctr" eaLnBrk="1" hangingPunct="1"/>
            <a:r>
              <a:rPr lang="en-US" altLang="en-US" sz="4000" b="1" dirty="0"/>
              <a:t>Exchange Rates</a:t>
            </a:r>
          </a:p>
        </p:txBody>
      </p:sp>
      <p:pic>
        <p:nvPicPr>
          <p:cNvPr id="29184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26" y="1890712"/>
            <a:ext cx="2824163" cy="72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184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48695" y="4822723"/>
            <a:ext cx="1698625" cy="674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260488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1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18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184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9184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9184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9184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918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0"/>
          <p:cNvSpPr>
            <a:spLocks noChangeArrowheads="1"/>
          </p:cNvSpPr>
          <p:nvPr/>
        </p:nvSpPr>
        <p:spPr bwMode="auto">
          <a:xfrm>
            <a:off x="1781176" y="251577"/>
            <a:ext cx="84613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buFontTx/>
              <a:buNone/>
            </a:pPr>
            <a:r>
              <a:rPr lang="en-US" altLang="en-US" sz="3600" b="1" dirty="0">
                <a:solidFill>
                  <a:srgbClr val="000000"/>
                </a:solidFill>
                <a:ea typeface="MS PGothic" panose="020B0600070205080204" pitchFamily="34" charset="-128"/>
              </a:rPr>
              <a:t>Example</a:t>
            </a:r>
            <a:endParaRPr lang="en-GB" altLang="en-US" sz="3600" b="1" dirty="0">
              <a:solidFill>
                <a:srgbClr val="000000"/>
              </a:solidFill>
              <a:ea typeface="MS PGothic" panose="020B0600070205080204" pitchFamily="34" charset="-128"/>
            </a:endParaRPr>
          </a:p>
        </p:txBody>
      </p:sp>
      <p:sp>
        <p:nvSpPr>
          <p:cNvPr id="13315" name="Rectangle 23"/>
          <p:cNvSpPr>
            <a:spLocks noChangeArrowheads="1"/>
          </p:cNvSpPr>
          <p:nvPr/>
        </p:nvSpPr>
        <p:spPr bwMode="auto">
          <a:xfrm>
            <a:off x="1781176" y="1120776"/>
            <a:ext cx="8582025" cy="208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dirty="0">
                <a:ea typeface="MS PGothic" panose="020B0600070205080204" pitchFamily="34" charset="-128"/>
              </a:rPr>
              <a:t>On 12 November 2018 a UK exporter sells goods to a customer in France invoiced at €5,000,000. Payment is due three months late. Spot rate of exchange at </a:t>
            </a:r>
            <a:r>
              <a:rPr lang="en-US" altLang="en-US" sz="1800" b="1" dirty="0">
                <a:ea typeface="MS PGothic" panose="020B0600070205080204" pitchFamily="34" charset="-128"/>
              </a:rPr>
              <a:t>€1.1787/£1</a:t>
            </a:r>
          </a:p>
          <a:p>
            <a:pPr>
              <a:lnSpc>
                <a:spcPct val="80000"/>
              </a:lnSpc>
              <a:spcBef>
                <a:spcPct val="0"/>
              </a:spcBef>
              <a:buFontTx/>
              <a:buNone/>
            </a:pPr>
            <a:endParaRPr lang="en-US" altLang="en-US" sz="1800" dirty="0">
              <a:ea typeface="MS PGothic" panose="020B0600070205080204" pitchFamily="34" charset="-128"/>
            </a:endParaRPr>
          </a:p>
          <a:p>
            <a:pPr>
              <a:lnSpc>
                <a:spcPct val="80000"/>
              </a:lnSpc>
              <a:spcBef>
                <a:spcPct val="0"/>
              </a:spcBef>
              <a:buFontTx/>
              <a:buNone/>
            </a:pPr>
            <a:endParaRPr lang="en-US" altLang="en-US" sz="1800" dirty="0">
              <a:ea typeface="MS PGothic" panose="020B0600070205080204" pitchFamily="34" charset="-128"/>
            </a:endParaRPr>
          </a:p>
          <a:p>
            <a:pPr>
              <a:lnSpc>
                <a:spcPct val="80000"/>
              </a:lnSpc>
              <a:spcBef>
                <a:spcPct val="0"/>
              </a:spcBef>
              <a:buFontTx/>
              <a:buNone/>
            </a:pPr>
            <a:endParaRPr lang="en-US" altLang="en-US" sz="1800" dirty="0">
              <a:ea typeface="MS PGothic" panose="020B0600070205080204" pitchFamily="34" charset="-128"/>
            </a:endParaRPr>
          </a:p>
          <a:p>
            <a:pPr>
              <a:lnSpc>
                <a:spcPct val="80000"/>
              </a:lnSpc>
              <a:spcBef>
                <a:spcPct val="0"/>
              </a:spcBef>
              <a:buFontTx/>
              <a:buNone/>
            </a:pPr>
            <a:endParaRPr lang="en-US" altLang="en-US" sz="1800" dirty="0">
              <a:ea typeface="MS PGothic" panose="020B0600070205080204" pitchFamily="34" charset="-128"/>
            </a:endParaRPr>
          </a:p>
          <a:p>
            <a:pPr>
              <a:lnSpc>
                <a:spcPct val="80000"/>
              </a:lnSpc>
              <a:spcBef>
                <a:spcPct val="0"/>
              </a:spcBef>
              <a:buFontTx/>
              <a:buNone/>
            </a:pPr>
            <a:endParaRPr lang="en-US" altLang="en-US" sz="1800" dirty="0">
              <a:ea typeface="MS PGothic" panose="020B0600070205080204" pitchFamily="34" charset="-128"/>
            </a:endParaRPr>
          </a:p>
          <a:p>
            <a:pPr>
              <a:lnSpc>
                <a:spcPct val="80000"/>
              </a:lnSpc>
              <a:spcBef>
                <a:spcPct val="0"/>
              </a:spcBef>
              <a:buFontTx/>
              <a:buNone/>
            </a:pPr>
            <a:r>
              <a:rPr lang="en-US" altLang="en-US" sz="1800" dirty="0">
                <a:ea typeface="MS PGothic" panose="020B0600070205080204" pitchFamily="34" charset="-128"/>
              </a:rPr>
              <a:t>If the pound strengthens against the euro and the rate is then €1.40/£1</a:t>
            </a:r>
            <a:endParaRPr lang="en-GB" altLang="en-US" sz="1800" dirty="0">
              <a:ea typeface="MS PGothic" panose="020B0600070205080204" pitchFamily="34" charset="-128"/>
            </a:endParaRPr>
          </a:p>
        </p:txBody>
      </p:sp>
      <p:sp>
        <p:nvSpPr>
          <p:cNvPr id="13316" name="Rectangle 4"/>
          <p:cNvSpPr>
            <a:spLocks noChangeArrowheads="1"/>
          </p:cNvSpPr>
          <p:nvPr/>
        </p:nvSpPr>
        <p:spPr bwMode="auto">
          <a:xfrm>
            <a:off x="2138363" y="2151063"/>
            <a:ext cx="132715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dirty="0"/>
              <a:t>€5,000,000</a:t>
            </a:r>
          </a:p>
        </p:txBody>
      </p:sp>
      <p:sp>
        <p:nvSpPr>
          <p:cNvPr id="13317" name="Rectangle 5"/>
          <p:cNvSpPr>
            <a:spLocks noChangeArrowheads="1"/>
          </p:cNvSpPr>
          <p:nvPr/>
        </p:nvSpPr>
        <p:spPr bwMode="auto">
          <a:xfrm>
            <a:off x="2344738" y="2443163"/>
            <a:ext cx="88265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a:t>1.1787</a:t>
            </a:r>
          </a:p>
        </p:txBody>
      </p:sp>
      <p:sp>
        <p:nvSpPr>
          <p:cNvPr id="13318" name="Line 6"/>
          <p:cNvSpPr>
            <a:spLocks noChangeShapeType="1"/>
          </p:cNvSpPr>
          <p:nvPr/>
        </p:nvSpPr>
        <p:spPr bwMode="auto">
          <a:xfrm flipH="1">
            <a:off x="2244726" y="2439988"/>
            <a:ext cx="1114425"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19" name="Rectangle 7"/>
          <p:cNvSpPr>
            <a:spLocks noChangeArrowheads="1"/>
          </p:cNvSpPr>
          <p:nvPr/>
        </p:nvSpPr>
        <p:spPr bwMode="auto">
          <a:xfrm>
            <a:off x="3352800" y="2290763"/>
            <a:ext cx="152400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a:t>= </a:t>
            </a:r>
            <a:r>
              <a:rPr lang="en-US" altLang="en-US" sz="1800">
                <a:cs typeface="Arial" panose="020B0604020202020204" pitchFamily="34" charset="0"/>
              </a:rPr>
              <a:t>£4,241,961</a:t>
            </a:r>
          </a:p>
        </p:txBody>
      </p:sp>
      <p:sp>
        <p:nvSpPr>
          <p:cNvPr id="13320" name="Rectangle 8"/>
          <p:cNvSpPr>
            <a:spLocks noChangeArrowheads="1"/>
          </p:cNvSpPr>
          <p:nvPr/>
        </p:nvSpPr>
        <p:spPr bwMode="auto">
          <a:xfrm>
            <a:off x="2144713" y="3932238"/>
            <a:ext cx="132715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a:t>€5,000,000</a:t>
            </a:r>
          </a:p>
        </p:txBody>
      </p:sp>
      <p:sp>
        <p:nvSpPr>
          <p:cNvPr id="13321" name="Rectangle 9"/>
          <p:cNvSpPr>
            <a:spLocks noChangeArrowheads="1"/>
          </p:cNvSpPr>
          <p:nvPr/>
        </p:nvSpPr>
        <p:spPr bwMode="auto">
          <a:xfrm>
            <a:off x="2460625" y="4205288"/>
            <a:ext cx="62865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a:t>1.40</a:t>
            </a:r>
          </a:p>
        </p:txBody>
      </p:sp>
      <p:sp>
        <p:nvSpPr>
          <p:cNvPr id="13322" name="Line 10"/>
          <p:cNvSpPr>
            <a:spLocks noChangeShapeType="1"/>
          </p:cNvSpPr>
          <p:nvPr/>
        </p:nvSpPr>
        <p:spPr bwMode="auto">
          <a:xfrm flipH="1">
            <a:off x="2251076" y="4221163"/>
            <a:ext cx="1095375"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3" name="Rectangle 11"/>
          <p:cNvSpPr>
            <a:spLocks noChangeArrowheads="1"/>
          </p:cNvSpPr>
          <p:nvPr/>
        </p:nvSpPr>
        <p:spPr bwMode="auto">
          <a:xfrm>
            <a:off x="3359150" y="4071938"/>
            <a:ext cx="152400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a:t>= </a:t>
            </a:r>
            <a:r>
              <a:rPr lang="en-US" altLang="en-US" sz="1800">
                <a:cs typeface="Arial" panose="020B0604020202020204" pitchFamily="34" charset="0"/>
              </a:rPr>
              <a:t>£3,571,429</a:t>
            </a:r>
          </a:p>
        </p:txBody>
      </p:sp>
      <p:sp>
        <p:nvSpPr>
          <p:cNvPr id="13324" name="Rectangle 12"/>
          <p:cNvSpPr>
            <a:spLocks noChangeArrowheads="1"/>
          </p:cNvSpPr>
          <p:nvPr/>
        </p:nvSpPr>
        <p:spPr bwMode="auto">
          <a:xfrm>
            <a:off x="5159375" y="4076700"/>
            <a:ext cx="188595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a:t>causing a loss of</a:t>
            </a:r>
            <a:endParaRPr lang="en-US" altLang="en-US" sz="1800">
              <a:cs typeface="Arial" panose="020B0604020202020204" pitchFamily="34" charset="0"/>
            </a:endParaRPr>
          </a:p>
        </p:txBody>
      </p:sp>
      <p:sp>
        <p:nvSpPr>
          <p:cNvPr id="13325" name="Rectangle 13"/>
          <p:cNvSpPr>
            <a:spLocks noChangeArrowheads="1"/>
          </p:cNvSpPr>
          <p:nvPr/>
        </p:nvSpPr>
        <p:spPr bwMode="auto">
          <a:xfrm>
            <a:off x="7004050" y="3968750"/>
            <a:ext cx="145415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a:t>–</a:t>
            </a:r>
            <a:r>
              <a:rPr lang="en-US" altLang="en-US" sz="1800">
                <a:cs typeface="Arial" panose="020B0604020202020204" pitchFamily="34" charset="0"/>
              </a:rPr>
              <a:t>£</a:t>
            </a:r>
            <a:r>
              <a:rPr lang="en-US" altLang="en-US" sz="1800"/>
              <a:t>3,571,429</a:t>
            </a:r>
          </a:p>
        </p:txBody>
      </p:sp>
      <p:sp>
        <p:nvSpPr>
          <p:cNvPr id="13326" name="Rectangle 14"/>
          <p:cNvSpPr>
            <a:spLocks noChangeArrowheads="1"/>
          </p:cNvSpPr>
          <p:nvPr/>
        </p:nvSpPr>
        <p:spPr bwMode="auto">
          <a:xfrm>
            <a:off x="7321550" y="4265613"/>
            <a:ext cx="113665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a:cs typeface="Arial" panose="020B0604020202020204" pitchFamily="34" charset="0"/>
              </a:rPr>
              <a:t>£670,532</a:t>
            </a:r>
          </a:p>
        </p:txBody>
      </p:sp>
      <p:sp>
        <p:nvSpPr>
          <p:cNvPr id="13327" name="Line 15"/>
          <p:cNvSpPr>
            <a:spLocks noChangeShapeType="1"/>
          </p:cNvSpPr>
          <p:nvPr/>
        </p:nvSpPr>
        <p:spPr bwMode="auto">
          <a:xfrm flipH="1">
            <a:off x="7110414" y="4257675"/>
            <a:ext cx="1246187"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8" name="Rectangle 16"/>
          <p:cNvSpPr>
            <a:spLocks noChangeArrowheads="1"/>
          </p:cNvSpPr>
          <p:nvPr/>
        </p:nvSpPr>
        <p:spPr bwMode="auto">
          <a:xfrm>
            <a:off x="7126288" y="3675063"/>
            <a:ext cx="132715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dirty="0">
                <a:cs typeface="Arial" panose="020B0604020202020204" pitchFamily="34" charset="0"/>
              </a:rPr>
              <a:t>£</a:t>
            </a:r>
            <a:r>
              <a:rPr lang="en-US" altLang="en-US" sz="1800" dirty="0"/>
              <a:t>4,241,961</a:t>
            </a:r>
          </a:p>
        </p:txBody>
      </p:sp>
    </p:spTree>
    <p:extLst>
      <p:ext uri="{BB962C8B-B14F-4D97-AF65-F5344CB8AC3E}">
        <p14:creationId xmlns:p14="http://schemas.microsoft.com/office/powerpoint/2010/main" val="2582656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0"/>
          <p:cNvSpPr>
            <a:spLocks noChangeArrowheads="1"/>
          </p:cNvSpPr>
          <p:nvPr/>
        </p:nvSpPr>
        <p:spPr bwMode="auto">
          <a:xfrm>
            <a:off x="1524000" y="544514"/>
            <a:ext cx="9144000" cy="427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buFontTx/>
              <a:buNone/>
            </a:pPr>
            <a:r>
              <a:rPr lang="en-US" altLang="en-US" sz="2200" b="1" dirty="0">
                <a:solidFill>
                  <a:srgbClr val="000000"/>
                </a:solidFill>
                <a:ea typeface="MS PGothic" panose="020B0600070205080204" pitchFamily="34" charset="-128"/>
              </a:rPr>
              <a:t>Example </a:t>
            </a:r>
            <a:r>
              <a:rPr lang="en-US" altLang="en-US" sz="2200" b="1" dirty="0" err="1">
                <a:solidFill>
                  <a:srgbClr val="000000"/>
                </a:solidFill>
                <a:ea typeface="MS PGothic" panose="020B0600070205080204" pitchFamily="34" charset="-128"/>
              </a:rPr>
              <a:t>Contd</a:t>
            </a:r>
            <a:endParaRPr lang="en-GB" altLang="en-US" sz="2200" b="1" dirty="0">
              <a:solidFill>
                <a:srgbClr val="000000"/>
              </a:solidFill>
              <a:ea typeface="MS PGothic" panose="020B0600070205080204" pitchFamily="34" charset="-128"/>
            </a:endParaRPr>
          </a:p>
        </p:txBody>
      </p:sp>
      <p:sp>
        <p:nvSpPr>
          <p:cNvPr id="14339" name="Rectangle 23"/>
          <p:cNvSpPr>
            <a:spLocks noChangeArrowheads="1"/>
          </p:cNvSpPr>
          <p:nvPr/>
        </p:nvSpPr>
        <p:spPr bwMode="auto">
          <a:xfrm>
            <a:off x="1781176" y="1247775"/>
            <a:ext cx="8582025"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54013" indent="-354013">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dirty="0">
                <a:ea typeface="MS PGothic" panose="020B0600070205080204" pitchFamily="34" charset="-128"/>
              </a:rPr>
              <a:t>If sterling weakens to €1.10/£ a currency gain is made</a:t>
            </a:r>
          </a:p>
          <a:p>
            <a:pPr>
              <a:lnSpc>
                <a:spcPct val="80000"/>
              </a:lnSpc>
              <a:spcBef>
                <a:spcPct val="0"/>
              </a:spcBef>
              <a:buFontTx/>
              <a:buNone/>
            </a:pPr>
            <a:endParaRPr lang="en-US" altLang="en-US" sz="1800" dirty="0">
              <a:ea typeface="MS PGothic" panose="020B0600070205080204" pitchFamily="34" charset="-128"/>
            </a:endParaRPr>
          </a:p>
          <a:p>
            <a:pPr>
              <a:lnSpc>
                <a:spcPct val="80000"/>
              </a:lnSpc>
              <a:spcBef>
                <a:spcPct val="0"/>
              </a:spcBef>
              <a:buFontTx/>
              <a:buNone/>
            </a:pPr>
            <a:endParaRPr lang="en-US" altLang="en-US" sz="1800" dirty="0">
              <a:ea typeface="MS PGothic" panose="020B0600070205080204" pitchFamily="34" charset="-128"/>
            </a:endParaRPr>
          </a:p>
          <a:p>
            <a:pPr>
              <a:lnSpc>
                <a:spcPct val="80000"/>
              </a:lnSpc>
              <a:spcBef>
                <a:spcPct val="0"/>
              </a:spcBef>
              <a:buFontTx/>
              <a:buNone/>
            </a:pPr>
            <a:endParaRPr lang="en-US" altLang="en-US" sz="1800" dirty="0">
              <a:ea typeface="MS PGothic" panose="020B0600070205080204" pitchFamily="34" charset="-128"/>
            </a:endParaRPr>
          </a:p>
          <a:p>
            <a:pPr>
              <a:lnSpc>
                <a:spcPct val="80000"/>
              </a:lnSpc>
              <a:spcBef>
                <a:spcPct val="0"/>
              </a:spcBef>
              <a:buFontTx/>
              <a:buNone/>
            </a:pPr>
            <a:endParaRPr lang="en-US" altLang="en-US" sz="1800" dirty="0">
              <a:ea typeface="MS PGothic" panose="020B0600070205080204" pitchFamily="34" charset="-128"/>
            </a:endParaRPr>
          </a:p>
          <a:p>
            <a:pPr>
              <a:lnSpc>
                <a:spcPct val="80000"/>
              </a:lnSpc>
              <a:spcBef>
                <a:spcPct val="0"/>
              </a:spcBef>
              <a:buFontTx/>
              <a:buNone/>
            </a:pPr>
            <a:endParaRPr lang="en-US" altLang="en-US" sz="1800" dirty="0">
              <a:ea typeface="MS PGothic" panose="020B0600070205080204" pitchFamily="34" charset="-128"/>
            </a:endParaRPr>
          </a:p>
          <a:p>
            <a:pPr>
              <a:lnSpc>
                <a:spcPct val="80000"/>
              </a:lnSpc>
              <a:spcBef>
                <a:spcPct val="0"/>
              </a:spcBef>
              <a:buFontTx/>
              <a:buNone/>
            </a:pPr>
            <a:endParaRPr lang="en-US" altLang="en-US" sz="1800" dirty="0">
              <a:ea typeface="MS PGothic" panose="020B0600070205080204" pitchFamily="34" charset="-128"/>
            </a:endParaRPr>
          </a:p>
          <a:p>
            <a:pPr>
              <a:lnSpc>
                <a:spcPct val="80000"/>
              </a:lnSpc>
              <a:spcBef>
                <a:spcPct val="0"/>
              </a:spcBef>
              <a:buFontTx/>
              <a:buNone/>
            </a:pPr>
            <a:r>
              <a:rPr lang="en-US" altLang="en-US" sz="1800" dirty="0">
                <a:ea typeface="MS PGothic" panose="020B0600070205080204" pitchFamily="34" charset="-128"/>
              </a:rPr>
              <a:t>	</a:t>
            </a:r>
          </a:p>
          <a:p>
            <a:pPr>
              <a:lnSpc>
                <a:spcPct val="80000"/>
              </a:lnSpc>
              <a:spcBef>
                <a:spcPct val="0"/>
              </a:spcBef>
              <a:buFontTx/>
              <a:buNone/>
            </a:pPr>
            <a:endParaRPr lang="en-US" altLang="en-US" sz="1800" dirty="0">
              <a:ea typeface="MS PGothic" panose="020B0600070205080204" pitchFamily="34" charset="-128"/>
            </a:endParaRPr>
          </a:p>
          <a:p>
            <a:pPr>
              <a:lnSpc>
                <a:spcPct val="80000"/>
              </a:lnSpc>
              <a:spcBef>
                <a:spcPct val="0"/>
              </a:spcBef>
              <a:buFontTx/>
              <a:buNone/>
            </a:pPr>
            <a:r>
              <a:rPr lang="en-US" altLang="en-US" sz="1800" dirty="0">
                <a:ea typeface="MS PGothic" panose="020B0600070205080204" pitchFamily="34" charset="-128"/>
              </a:rPr>
              <a:t>Cover in the forward market. </a:t>
            </a:r>
            <a:r>
              <a:rPr lang="en-GB" altLang="en-US" sz="1800" dirty="0">
                <a:ea typeface="MS PGothic" panose="020B0600070205080204" pitchFamily="34" charset="-128"/>
              </a:rPr>
              <a:t>The forward rate available is €1.1791/£1</a:t>
            </a:r>
          </a:p>
        </p:txBody>
      </p:sp>
      <p:sp>
        <p:nvSpPr>
          <p:cNvPr id="14340" name="Rectangle 30"/>
          <p:cNvSpPr>
            <a:spLocks noChangeArrowheads="1"/>
          </p:cNvSpPr>
          <p:nvPr/>
        </p:nvSpPr>
        <p:spPr bwMode="auto">
          <a:xfrm>
            <a:off x="2127250" y="2093913"/>
            <a:ext cx="132715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a:t>€5,000,000</a:t>
            </a:r>
          </a:p>
        </p:txBody>
      </p:sp>
      <p:sp>
        <p:nvSpPr>
          <p:cNvPr id="14341" name="Rectangle 31"/>
          <p:cNvSpPr>
            <a:spLocks noChangeArrowheads="1"/>
          </p:cNvSpPr>
          <p:nvPr/>
        </p:nvSpPr>
        <p:spPr bwMode="auto">
          <a:xfrm>
            <a:off x="2443163" y="2366963"/>
            <a:ext cx="62865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a:t>1.10</a:t>
            </a:r>
          </a:p>
        </p:txBody>
      </p:sp>
      <p:sp>
        <p:nvSpPr>
          <p:cNvPr id="14342" name="Line 32"/>
          <p:cNvSpPr>
            <a:spLocks noChangeShapeType="1"/>
          </p:cNvSpPr>
          <p:nvPr/>
        </p:nvSpPr>
        <p:spPr bwMode="auto">
          <a:xfrm flipH="1">
            <a:off x="2233614" y="2382838"/>
            <a:ext cx="1095375"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43" name="Rectangle 33"/>
          <p:cNvSpPr>
            <a:spLocks noChangeArrowheads="1"/>
          </p:cNvSpPr>
          <p:nvPr/>
        </p:nvSpPr>
        <p:spPr bwMode="auto">
          <a:xfrm>
            <a:off x="3341688" y="2233613"/>
            <a:ext cx="152400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a:t>= </a:t>
            </a:r>
            <a:r>
              <a:rPr lang="en-US" altLang="en-US" sz="1800">
                <a:cs typeface="Arial" panose="020B0604020202020204" pitchFamily="34" charset="0"/>
              </a:rPr>
              <a:t>£4,545,455</a:t>
            </a:r>
          </a:p>
        </p:txBody>
      </p:sp>
      <p:sp>
        <p:nvSpPr>
          <p:cNvPr id="14344" name="Rectangle 34"/>
          <p:cNvSpPr>
            <a:spLocks noChangeArrowheads="1"/>
          </p:cNvSpPr>
          <p:nvPr/>
        </p:nvSpPr>
        <p:spPr bwMode="auto">
          <a:xfrm>
            <a:off x="5197475" y="2238375"/>
            <a:ext cx="307975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a:t>and the currency gain will be</a:t>
            </a:r>
          </a:p>
        </p:txBody>
      </p:sp>
      <p:sp>
        <p:nvSpPr>
          <p:cNvPr id="14345" name="Rectangle 35"/>
          <p:cNvSpPr>
            <a:spLocks noChangeArrowheads="1"/>
          </p:cNvSpPr>
          <p:nvPr/>
        </p:nvSpPr>
        <p:spPr bwMode="auto">
          <a:xfrm>
            <a:off x="8178800" y="2112963"/>
            <a:ext cx="145415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a:t>–</a:t>
            </a:r>
            <a:r>
              <a:rPr lang="en-US" altLang="en-US" sz="1800">
                <a:cs typeface="Arial" panose="020B0604020202020204" pitchFamily="34" charset="0"/>
              </a:rPr>
              <a:t>£</a:t>
            </a:r>
            <a:r>
              <a:rPr lang="en-US" altLang="en-US" sz="1800"/>
              <a:t>4,241,961</a:t>
            </a:r>
          </a:p>
        </p:txBody>
      </p:sp>
      <p:sp>
        <p:nvSpPr>
          <p:cNvPr id="14346" name="Rectangle 36"/>
          <p:cNvSpPr>
            <a:spLocks noChangeArrowheads="1"/>
          </p:cNvSpPr>
          <p:nvPr/>
        </p:nvSpPr>
        <p:spPr bwMode="auto">
          <a:xfrm>
            <a:off x="8472488" y="2400300"/>
            <a:ext cx="113665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a:cs typeface="Arial" panose="020B0604020202020204" pitchFamily="34" charset="0"/>
              </a:rPr>
              <a:t>£303,494</a:t>
            </a:r>
          </a:p>
        </p:txBody>
      </p:sp>
      <p:sp>
        <p:nvSpPr>
          <p:cNvPr id="14347" name="Line 37"/>
          <p:cNvSpPr>
            <a:spLocks noChangeShapeType="1"/>
          </p:cNvSpPr>
          <p:nvPr/>
        </p:nvSpPr>
        <p:spPr bwMode="auto">
          <a:xfrm flipH="1">
            <a:off x="8285163" y="2401888"/>
            <a:ext cx="121761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48" name="Rectangle 38"/>
          <p:cNvSpPr>
            <a:spLocks noChangeArrowheads="1"/>
          </p:cNvSpPr>
          <p:nvPr/>
        </p:nvSpPr>
        <p:spPr bwMode="auto">
          <a:xfrm>
            <a:off x="8301038" y="1819275"/>
            <a:ext cx="132715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a:cs typeface="Arial" panose="020B0604020202020204" pitchFamily="34" charset="0"/>
              </a:rPr>
              <a:t>£</a:t>
            </a:r>
            <a:r>
              <a:rPr lang="en-US" altLang="en-US" sz="1800"/>
              <a:t>4,545,455</a:t>
            </a:r>
          </a:p>
        </p:txBody>
      </p:sp>
      <p:sp>
        <p:nvSpPr>
          <p:cNvPr id="14349" name="Rectangle 39"/>
          <p:cNvSpPr>
            <a:spLocks noChangeArrowheads="1"/>
          </p:cNvSpPr>
          <p:nvPr/>
        </p:nvSpPr>
        <p:spPr bwMode="auto">
          <a:xfrm>
            <a:off x="2139950" y="3903663"/>
            <a:ext cx="132715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a:t>€5,000,000</a:t>
            </a:r>
          </a:p>
        </p:txBody>
      </p:sp>
      <p:sp>
        <p:nvSpPr>
          <p:cNvPr id="14350" name="Rectangle 40"/>
          <p:cNvSpPr>
            <a:spLocks noChangeArrowheads="1"/>
          </p:cNvSpPr>
          <p:nvPr/>
        </p:nvSpPr>
        <p:spPr bwMode="auto">
          <a:xfrm>
            <a:off x="2346325" y="4176713"/>
            <a:ext cx="88265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a:t>1.1791</a:t>
            </a:r>
          </a:p>
        </p:txBody>
      </p:sp>
      <p:sp>
        <p:nvSpPr>
          <p:cNvPr id="14351" name="Line 41"/>
          <p:cNvSpPr>
            <a:spLocks noChangeShapeType="1"/>
          </p:cNvSpPr>
          <p:nvPr/>
        </p:nvSpPr>
        <p:spPr bwMode="auto">
          <a:xfrm flipH="1">
            <a:off x="2246314" y="4192588"/>
            <a:ext cx="1114425"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52" name="Rectangle 42"/>
          <p:cNvSpPr>
            <a:spLocks noChangeArrowheads="1"/>
          </p:cNvSpPr>
          <p:nvPr/>
        </p:nvSpPr>
        <p:spPr bwMode="auto">
          <a:xfrm>
            <a:off x="3354388" y="4043363"/>
            <a:ext cx="1524000"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1800"/>
              <a:t>= </a:t>
            </a:r>
            <a:r>
              <a:rPr lang="en-US" altLang="en-US" sz="1800">
                <a:cs typeface="Arial" panose="020B0604020202020204" pitchFamily="34" charset="0"/>
              </a:rPr>
              <a:t>£4,240,522</a:t>
            </a:r>
          </a:p>
        </p:txBody>
      </p:sp>
    </p:spTree>
    <p:extLst>
      <p:ext uri="{BB962C8B-B14F-4D97-AF65-F5344CB8AC3E}">
        <p14:creationId xmlns:p14="http://schemas.microsoft.com/office/powerpoint/2010/main" val="39358506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0"/>
          <p:cNvSpPr>
            <a:spLocks noChangeArrowheads="1"/>
          </p:cNvSpPr>
          <p:nvPr/>
        </p:nvSpPr>
        <p:spPr bwMode="auto">
          <a:xfrm>
            <a:off x="1854201" y="428625"/>
            <a:ext cx="8461375"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buFontTx/>
              <a:buNone/>
            </a:pPr>
            <a:r>
              <a:rPr lang="en-US" altLang="en-US" b="1">
                <a:solidFill>
                  <a:srgbClr val="000000"/>
                </a:solidFill>
                <a:ea typeface="MS PGothic" panose="020B0600070205080204" pitchFamily="34" charset="-128"/>
              </a:rPr>
              <a:t>Exchange rate regimes</a:t>
            </a:r>
            <a:endParaRPr lang="en-GB" altLang="en-US" b="1">
              <a:solidFill>
                <a:srgbClr val="000000"/>
              </a:solidFill>
              <a:ea typeface="MS PGothic" panose="020B0600070205080204" pitchFamily="34" charset="-128"/>
            </a:endParaRPr>
          </a:p>
        </p:txBody>
      </p:sp>
      <p:sp>
        <p:nvSpPr>
          <p:cNvPr id="16387" name="Rectangle 23"/>
          <p:cNvSpPr>
            <a:spLocks noChangeArrowheads="1"/>
          </p:cNvSpPr>
          <p:nvPr/>
        </p:nvSpPr>
        <p:spPr bwMode="auto">
          <a:xfrm>
            <a:off x="486696" y="1111250"/>
            <a:ext cx="11017046" cy="4967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54013" indent="-354013">
              <a:spcBef>
                <a:spcPct val="20000"/>
              </a:spcBef>
              <a:buChar char="•"/>
              <a:defRPr sz="3200">
                <a:solidFill>
                  <a:schemeClr val="tx1"/>
                </a:solidFill>
                <a:latin typeface="Arial" panose="020B0604020202020204" pitchFamily="34" charset="0"/>
              </a:defRPr>
            </a:lvl1pPr>
            <a:lvl2pPr marL="636588" indent="-276225">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pPr>
            <a:r>
              <a:rPr lang="en-US" altLang="en-US" sz="2400" dirty="0">
                <a:ea typeface="MS PGothic" panose="020B0600070205080204" pitchFamily="34" charset="-128"/>
              </a:rPr>
              <a:t>Fixed FX regimes</a:t>
            </a:r>
          </a:p>
          <a:p>
            <a:pPr>
              <a:lnSpc>
                <a:spcPct val="80000"/>
              </a:lnSpc>
              <a:spcBef>
                <a:spcPct val="0"/>
              </a:spcBef>
            </a:pPr>
            <a:endParaRPr lang="en-US" altLang="en-US" sz="2400" dirty="0">
              <a:ea typeface="MS PGothic" panose="020B0600070205080204" pitchFamily="34" charset="-128"/>
            </a:endParaRPr>
          </a:p>
          <a:p>
            <a:pPr lvl="1">
              <a:lnSpc>
                <a:spcPct val="80000"/>
              </a:lnSpc>
              <a:spcBef>
                <a:spcPct val="0"/>
              </a:spcBef>
            </a:pPr>
            <a:r>
              <a:rPr lang="en-US" altLang="en-US" sz="2200" dirty="0">
                <a:ea typeface="MS PGothic" panose="020B0600070205080204" pitchFamily="34" charset="-128"/>
              </a:rPr>
              <a:t>Require the participating countries to keep their currencies held at a constant rate or within a certain percentage of an agreed rate</a:t>
            </a:r>
          </a:p>
          <a:p>
            <a:pPr>
              <a:lnSpc>
                <a:spcPct val="80000"/>
              </a:lnSpc>
              <a:spcBef>
                <a:spcPct val="0"/>
              </a:spcBef>
            </a:pPr>
            <a:endParaRPr lang="en-US" altLang="en-US" sz="2400" dirty="0">
              <a:ea typeface="MS PGothic" panose="020B0600070205080204" pitchFamily="34" charset="-128"/>
            </a:endParaRPr>
          </a:p>
          <a:p>
            <a:pPr lvl="1">
              <a:lnSpc>
                <a:spcPct val="80000"/>
              </a:lnSpc>
              <a:spcBef>
                <a:spcPct val="0"/>
              </a:spcBef>
              <a:buFontTx/>
              <a:buChar char="•"/>
            </a:pPr>
            <a:r>
              <a:rPr lang="en-US" altLang="en-US" sz="2000" i="1" dirty="0">
                <a:solidFill>
                  <a:srgbClr val="FF0000"/>
                </a:solidFill>
                <a:ea typeface="MS PGothic" panose="020B0600070205080204" pitchFamily="34" charset="-128"/>
              </a:rPr>
              <a:t>Gold standard </a:t>
            </a:r>
            <a:r>
              <a:rPr lang="en-US" altLang="en-US" sz="1600" i="1" dirty="0">
                <a:solidFill>
                  <a:srgbClr val="FF0000"/>
                </a:solidFill>
                <a:ea typeface="MS PGothic" panose="020B0600070205080204" pitchFamily="34" charset="-128"/>
              </a:rPr>
              <a:t>(currencies’ values pegged to the price of gold)</a:t>
            </a:r>
          </a:p>
          <a:p>
            <a:pPr lvl="1">
              <a:lnSpc>
                <a:spcPct val="80000"/>
              </a:lnSpc>
              <a:spcBef>
                <a:spcPct val="0"/>
              </a:spcBef>
              <a:buFontTx/>
              <a:buChar char="•"/>
            </a:pPr>
            <a:endParaRPr lang="en-US" altLang="en-US" sz="2000" i="1" dirty="0">
              <a:solidFill>
                <a:srgbClr val="FF0000"/>
              </a:solidFill>
              <a:ea typeface="MS PGothic" panose="020B0600070205080204" pitchFamily="34" charset="-128"/>
            </a:endParaRPr>
          </a:p>
          <a:p>
            <a:pPr lvl="1">
              <a:lnSpc>
                <a:spcPct val="80000"/>
              </a:lnSpc>
              <a:spcBef>
                <a:spcPct val="0"/>
              </a:spcBef>
              <a:buFontTx/>
              <a:buChar char="•"/>
            </a:pPr>
            <a:r>
              <a:rPr lang="en-US" altLang="en-US" sz="2000" i="1" dirty="0">
                <a:solidFill>
                  <a:srgbClr val="FF0000"/>
                </a:solidFill>
                <a:ea typeface="MS PGothic" panose="020B0600070205080204" pitchFamily="34" charset="-128"/>
              </a:rPr>
              <a:t>Bretton Woods </a:t>
            </a:r>
            <a:r>
              <a:rPr lang="en-US" altLang="en-US" sz="1600" i="1" dirty="0">
                <a:solidFill>
                  <a:srgbClr val="FF0000"/>
                </a:solidFill>
                <a:ea typeface="MS PGothic" panose="020B0600070205080204" pitchFamily="34" charset="-128"/>
              </a:rPr>
              <a:t>(currencies pegged to the value of US $, which, in turn, was pegged to the price of gold)</a:t>
            </a:r>
          </a:p>
          <a:p>
            <a:pPr lvl="1">
              <a:lnSpc>
                <a:spcPct val="80000"/>
              </a:lnSpc>
              <a:spcBef>
                <a:spcPct val="0"/>
              </a:spcBef>
              <a:buFontTx/>
              <a:buChar char="•"/>
            </a:pPr>
            <a:endParaRPr lang="en-US" altLang="en-US" sz="2000" i="1" dirty="0">
              <a:solidFill>
                <a:srgbClr val="FF0000"/>
              </a:solidFill>
              <a:ea typeface="MS PGothic" panose="020B0600070205080204" pitchFamily="34" charset="-128"/>
            </a:endParaRPr>
          </a:p>
          <a:p>
            <a:pPr lvl="1">
              <a:lnSpc>
                <a:spcPct val="80000"/>
              </a:lnSpc>
              <a:spcBef>
                <a:spcPct val="0"/>
              </a:spcBef>
              <a:buFontTx/>
              <a:buChar char="•"/>
            </a:pPr>
            <a:r>
              <a:rPr lang="en-US" altLang="en-US" sz="2000" i="1" dirty="0">
                <a:solidFill>
                  <a:srgbClr val="FF0000"/>
                </a:solidFill>
                <a:ea typeface="MS PGothic" panose="020B0600070205080204" pitchFamily="34" charset="-128"/>
              </a:rPr>
              <a:t>European Exchange Rate Mechanism </a:t>
            </a:r>
            <a:r>
              <a:rPr lang="en-US" altLang="en-US" sz="1600" i="1" dirty="0">
                <a:solidFill>
                  <a:srgbClr val="FF0000"/>
                </a:solidFill>
                <a:ea typeface="MS PGothic" panose="020B0600070205080204" pitchFamily="34" charset="-128"/>
              </a:rPr>
              <a:t>(EMU and Single Currency - €)</a:t>
            </a:r>
          </a:p>
          <a:p>
            <a:pPr lvl="1">
              <a:lnSpc>
                <a:spcPct val="80000"/>
              </a:lnSpc>
              <a:spcBef>
                <a:spcPct val="0"/>
              </a:spcBef>
              <a:buFontTx/>
              <a:buChar char="•"/>
            </a:pPr>
            <a:endParaRPr lang="en-US" altLang="en-US" sz="2000" i="1" dirty="0">
              <a:solidFill>
                <a:srgbClr val="FF0000"/>
              </a:solidFill>
              <a:ea typeface="MS PGothic" panose="020B0600070205080204" pitchFamily="34" charset="-128"/>
            </a:endParaRPr>
          </a:p>
          <a:p>
            <a:pPr lvl="1">
              <a:lnSpc>
                <a:spcPct val="80000"/>
              </a:lnSpc>
              <a:spcBef>
                <a:spcPct val="0"/>
              </a:spcBef>
              <a:buFontTx/>
              <a:buChar char="•"/>
            </a:pPr>
            <a:r>
              <a:rPr lang="en-US" altLang="en-US" sz="2000" i="1" dirty="0">
                <a:solidFill>
                  <a:srgbClr val="FF0000"/>
                </a:solidFill>
                <a:ea typeface="MS PGothic" panose="020B0600070205080204" pitchFamily="34" charset="-128"/>
              </a:rPr>
              <a:t>Pegs </a:t>
            </a:r>
            <a:r>
              <a:rPr lang="en-US" altLang="en-US" sz="1600" i="1" dirty="0">
                <a:solidFill>
                  <a:srgbClr val="FF0000"/>
                </a:solidFill>
                <a:ea typeface="MS PGothic" panose="020B0600070205080204" pitchFamily="34" charset="-128"/>
              </a:rPr>
              <a:t>(Jordan, Oman, UAE, Panama, Cuba, Qatar, Saudi Arabia, Namibia - $; Benin, Cameroon - €)</a:t>
            </a:r>
            <a:endParaRPr lang="en-US" altLang="en-US" sz="1600" dirty="0">
              <a:solidFill>
                <a:srgbClr val="FF0000"/>
              </a:solidFill>
              <a:ea typeface="MS PGothic" panose="020B0600070205080204" pitchFamily="34" charset="-128"/>
            </a:endParaRPr>
          </a:p>
          <a:p>
            <a:pPr>
              <a:lnSpc>
                <a:spcPct val="80000"/>
              </a:lnSpc>
              <a:spcBef>
                <a:spcPct val="0"/>
              </a:spcBef>
              <a:buFontTx/>
              <a:buNone/>
            </a:pPr>
            <a:endParaRPr lang="en-US" altLang="en-US" sz="20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Floating FX Regime</a:t>
            </a:r>
          </a:p>
          <a:p>
            <a:pPr>
              <a:lnSpc>
                <a:spcPct val="80000"/>
              </a:lnSpc>
              <a:spcBef>
                <a:spcPct val="0"/>
              </a:spcBef>
              <a:buFontTx/>
              <a:buNone/>
            </a:pPr>
            <a:endParaRPr lang="en-US" altLang="en-US" sz="2400" dirty="0">
              <a:ea typeface="MS PGothic" panose="020B0600070205080204" pitchFamily="34" charset="-128"/>
            </a:endParaRPr>
          </a:p>
          <a:p>
            <a:pPr lvl="1">
              <a:lnSpc>
                <a:spcPct val="80000"/>
              </a:lnSpc>
              <a:spcBef>
                <a:spcPct val="0"/>
              </a:spcBef>
              <a:buFontTx/>
              <a:buChar char="-"/>
            </a:pPr>
            <a:r>
              <a:rPr lang="en-US" altLang="en-US" sz="2400" dirty="0">
                <a:ea typeface="MS PGothic" panose="020B0600070205080204" pitchFamily="34" charset="-128"/>
              </a:rPr>
              <a:t>The exchange rate is governed by supply and demand</a:t>
            </a:r>
          </a:p>
          <a:p>
            <a:pPr lvl="1">
              <a:lnSpc>
                <a:spcPct val="80000"/>
              </a:lnSpc>
              <a:spcBef>
                <a:spcPct val="0"/>
              </a:spcBef>
              <a:buFontTx/>
              <a:buChar char="-"/>
            </a:pPr>
            <a:r>
              <a:rPr lang="en-US" altLang="en-US" sz="2400" dirty="0">
                <a:ea typeface="MS PGothic" panose="020B0600070205080204" pitchFamily="34" charset="-128"/>
              </a:rPr>
              <a:t>Managed floats or dirty floats.</a:t>
            </a:r>
          </a:p>
          <a:p>
            <a:pPr>
              <a:lnSpc>
                <a:spcPct val="80000"/>
              </a:lnSpc>
              <a:spcBef>
                <a:spcPct val="0"/>
              </a:spcBef>
              <a:buFontTx/>
              <a:buNone/>
            </a:pPr>
            <a:endParaRPr lang="en-US" altLang="en-US" sz="2400" dirty="0">
              <a:ea typeface="MS PGothic" panose="020B0600070205080204" pitchFamily="34" charset="-128"/>
            </a:endParaRPr>
          </a:p>
        </p:txBody>
      </p:sp>
    </p:spTree>
    <p:extLst>
      <p:ext uri="{BB962C8B-B14F-4D97-AF65-F5344CB8AC3E}">
        <p14:creationId xmlns:p14="http://schemas.microsoft.com/office/powerpoint/2010/main" val="19999307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0"/>
          <p:cNvSpPr>
            <a:spLocks noChangeArrowheads="1"/>
          </p:cNvSpPr>
          <p:nvPr/>
        </p:nvSpPr>
        <p:spPr bwMode="auto">
          <a:xfrm>
            <a:off x="1854201" y="501650"/>
            <a:ext cx="8461375"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buFontTx/>
              <a:buNone/>
            </a:pPr>
            <a:r>
              <a:rPr lang="en-US" altLang="en-US" sz="2600" b="1" dirty="0">
                <a:solidFill>
                  <a:srgbClr val="000000"/>
                </a:solidFill>
                <a:ea typeface="MS PGothic" panose="020B0600070205080204" pitchFamily="34" charset="-128"/>
              </a:rPr>
              <a:t>Problems covered by fluctuating exchange rates</a:t>
            </a:r>
            <a:endParaRPr lang="en-GB" altLang="en-US" sz="2600" b="1" dirty="0">
              <a:solidFill>
                <a:srgbClr val="000000"/>
              </a:solidFill>
              <a:ea typeface="MS PGothic" panose="020B0600070205080204" pitchFamily="34" charset="-128"/>
            </a:endParaRPr>
          </a:p>
        </p:txBody>
      </p:sp>
      <p:sp>
        <p:nvSpPr>
          <p:cNvPr id="17411" name="Rectangle 23"/>
          <p:cNvSpPr>
            <a:spLocks noChangeArrowheads="1"/>
          </p:cNvSpPr>
          <p:nvPr/>
        </p:nvSpPr>
        <p:spPr bwMode="auto">
          <a:xfrm>
            <a:off x="471948" y="1111251"/>
            <a:ext cx="9872204" cy="28992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54013" indent="-354013">
              <a:spcBef>
                <a:spcPct val="20000"/>
              </a:spcBef>
              <a:buChar char="•"/>
              <a:defRPr sz="3200">
                <a:solidFill>
                  <a:schemeClr val="tx1"/>
                </a:solidFill>
                <a:latin typeface="Arial" panose="020B0604020202020204" pitchFamily="34" charset="0"/>
              </a:defRPr>
            </a:lvl1pPr>
            <a:lvl2pPr marL="650875" indent="-295275">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buFontTx/>
              <a:buNone/>
            </a:pPr>
            <a:r>
              <a:rPr lang="en-US" altLang="en-US" sz="2800" dirty="0">
                <a:ea typeface="MS PGothic" panose="020B0600070205080204" pitchFamily="34" charset="-128"/>
              </a:rPr>
              <a:t>For importers</a:t>
            </a:r>
          </a:p>
          <a:p>
            <a:pPr>
              <a:lnSpc>
                <a:spcPct val="80000"/>
              </a:lnSpc>
              <a:spcBef>
                <a:spcPct val="0"/>
              </a:spcBef>
              <a:buFontTx/>
              <a:buNone/>
            </a:pPr>
            <a:endParaRPr lang="en-US" altLang="en-US" sz="2800" dirty="0">
              <a:ea typeface="MS PGothic" panose="020B0600070205080204" pitchFamily="34" charset="-128"/>
            </a:endParaRPr>
          </a:p>
          <a:p>
            <a:pPr lvl="1">
              <a:lnSpc>
                <a:spcPct val="80000"/>
              </a:lnSpc>
              <a:spcBef>
                <a:spcPct val="0"/>
              </a:spcBef>
            </a:pPr>
            <a:r>
              <a:rPr lang="en-US" altLang="en-US" sz="2400" i="1" dirty="0">
                <a:ea typeface="MS PGothic" panose="020B0600070205080204" pitchFamily="34" charset="-128"/>
              </a:rPr>
              <a:t>Income to be received from abroad</a:t>
            </a:r>
          </a:p>
          <a:p>
            <a:pPr lvl="1">
              <a:lnSpc>
                <a:spcPct val="80000"/>
              </a:lnSpc>
              <a:spcBef>
                <a:spcPct val="0"/>
              </a:spcBef>
            </a:pPr>
            <a:endParaRPr lang="en-US" altLang="en-US" sz="2400" i="1" dirty="0">
              <a:ea typeface="MS PGothic" panose="020B0600070205080204" pitchFamily="34" charset="-128"/>
            </a:endParaRPr>
          </a:p>
          <a:p>
            <a:pPr lvl="1">
              <a:lnSpc>
                <a:spcPct val="80000"/>
              </a:lnSpc>
              <a:spcBef>
                <a:spcPct val="0"/>
              </a:spcBef>
            </a:pPr>
            <a:r>
              <a:rPr lang="en-US" altLang="en-US" sz="2400" i="1" dirty="0">
                <a:ea typeface="MS PGothic" panose="020B0600070205080204" pitchFamily="34" charset="-128"/>
              </a:rPr>
              <a:t>The valuation of foreign assets and liabilities</a:t>
            </a:r>
          </a:p>
          <a:p>
            <a:pPr lvl="1">
              <a:lnSpc>
                <a:spcPct val="80000"/>
              </a:lnSpc>
              <a:spcBef>
                <a:spcPct val="0"/>
              </a:spcBef>
            </a:pPr>
            <a:endParaRPr lang="en-US" altLang="en-US" sz="2400" i="1" dirty="0">
              <a:ea typeface="MS PGothic" panose="020B0600070205080204" pitchFamily="34" charset="-128"/>
            </a:endParaRPr>
          </a:p>
          <a:p>
            <a:pPr lvl="1">
              <a:lnSpc>
                <a:spcPct val="80000"/>
              </a:lnSpc>
              <a:spcBef>
                <a:spcPct val="0"/>
              </a:spcBef>
            </a:pPr>
            <a:r>
              <a:rPr lang="en-US" altLang="en-US" sz="2400" i="1" dirty="0">
                <a:ea typeface="MS PGothic" panose="020B0600070205080204" pitchFamily="34" charset="-128"/>
              </a:rPr>
              <a:t>The long-term viability of operations in particular countries</a:t>
            </a:r>
          </a:p>
          <a:p>
            <a:pPr lvl="1">
              <a:lnSpc>
                <a:spcPct val="80000"/>
              </a:lnSpc>
              <a:spcBef>
                <a:spcPct val="0"/>
              </a:spcBef>
            </a:pPr>
            <a:endParaRPr lang="en-US" altLang="en-US" sz="2400" i="1" dirty="0">
              <a:ea typeface="MS PGothic" panose="020B0600070205080204" pitchFamily="34" charset="-128"/>
            </a:endParaRPr>
          </a:p>
          <a:p>
            <a:pPr lvl="1">
              <a:lnSpc>
                <a:spcPct val="80000"/>
              </a:lnSpc>
              <a:spcBef>
                <a:spcPct val="0"/>
              </a:spcBef>
            </a:pPr>
            <a:r>
              <a:rPr lang="en-US" altLang="en-US" sz="2400" i="1" dirty="0">
                <a:ea typeface="MS PGothic" panose="020B0600070205080204" pitchFamily="34" charset="-128"/>
              </a:rPr>
              <a:t>The acceptability, or otherwise, of an overseas investment project</a:t>
            </a:r>
            <a:r>
              <a:rPr lang="en-US" altLang="en-US" dirty="0">
                <a:ea typeface="MS PGothic" panose="020B0600070205080204" pitchFamily="34" charset="-128"/>
              </a:rPr>
              <a:t>.</a:t>
            </a:r>
          </a:p>
        </p:txBody>
      </p:sp>
    </p:spTree>
    <p:extLst>
      <p:ext uri="{BB962C8B-B14F-4D97-AF65-F5344CB8AC3E}">
        <p14:creationId xmlns:p14="http://schemas.microsoft.com/office/powerpoint/2010/main" val="18886738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0"/>
          <p:cNvSpPr>
            <a:spLocks noChangeArrowheads="1"/>
          </p:cNvSpPr>
          <p:nvPr/>
        </p:nvSpPr>
        <p:spPr bwMode="auto">
          <a:xfrm>
            <a:off x="1522362" y="138906"/>
            <a:ext cx="8461375"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buFontTx/>
              <a:buNone/>
            </a:pPr>
            <a:r>
              <a:rPr lang="en-US" altLang="en-US" b="1" dirty="0">
                <a:solidFill>
                  <a:srgbClr val="000000"/>
                </a:solidFill>
                <a:ea typeface="MS PGothic" panose="020B0600070205080204" pitchFamily="34" charset="-128"/>
              </a:rPr>
              <a:t>Dealing with exchange rate risk</a:t>
            </a:r>
            <a:endParaRPr lang="en-GB" altLang="en-US" b="1" dirty="0">
              <a:solidFill>
                <a:srgbClr val="000000"/>
              </a:solidFill>
              <a:ea typeface="MS PGothic" panose="020B0600070205080204" pitchFamily="34" charset="-128"/>
            </a:endParaRPr>
          </a:p>
        </p:txBody>
      </p:sp>
      <p:sp>
        <p:nvSpPr>
          <p:cNvPr id="18435" name="Rectangle 23"/>
          <p:cNvSpPr>
            <a:spLocks noChangeArrowheads="1"/>
          </p:cNvSpPr>
          <p:nvPr/>
        </p:nvSpPr>
        <p:spPr bwMode="auto">
          <a:xfrm>
            <a:off x="346587" y="841018"/>
            <a:ext cx="11562735" cy="49398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54013" indent="-354013">
              <a:spcBef>
                <a:spcPct val="20000"/>
              </a:spcBef>
              <a:buChar char="•"/>
              <a:defRPr sz="3200">
                <a:solidFill>
                  <a:schemeClr val="tx1"/>
                </a:solidFill>
                <a:latin typeface="Arial" panose="020B0604020202020204" pitchFamily="34" charset="0"/>
              </a:defRPr>
            </a:lvl1pPr>
            <a:lvl2pPr marL="650875" indent="-295275">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90000"/>
              </a:lnSpc>
              <a:spcBef>
                <a:spcPct val="0"/>
              </a:spcBef>
            </a:pPr>
            <a:r>
              <a:rPr lang="en-US" altLang="en-US" sz="1800" b="1" dirty="0">
                <a:ea typeface="MS PGothic" panose="020B0600070205080204" pitchFamily="34" charset="-128"/>
              </a:rPr>
              <a:t>Transaction risk</a:t>
            </a:r>
          </a:p>
          <a:p>
            <a:pPr>
              <a:lnSpc>
                <a:spcPct val="90000"/>
              </a:lnSpc>
              <a:spcBef>
                <a:spcPct val="0"/>
              </a:spcBef>
            </a:pPr>
            <a:endParaRPr lang="en-US" altLang="en-US" sz="1800" dirty="0">
              <a:ea typeface="MS PGothic" panose="020B0600070205080204" pitchFamily="34" charset="-128"/>
            </a:endParaRPr>
          </a:p>
          <a:p>
            <a:pPr lvl="1">
              <a:lnSpc>
                <a:spcPct val="90000"/>
              </a:lnSpc>
              <a:spcBef>
                <a:spcPct val="0"/>
              </a:spcBef>
            </a:pPr>
            <a:r>
              <a:rPr lang="en-US" altLang="en-US" sz="1600" dirty="0">
                <a:ea typeface="MS PGothic" panose="020B0600070205080204" pitchFamily="34" charset="-128"/>
              </a:rPr>
              <a:t>The risk that transactions already entered into, or for which the firm is likely to have a commitment in a foreign currency, will have a variable value in the home currency because of exchange-rate movements</a:t>
            </a:r>
          </a:p>
          <a:p>
            <a:pPr>
              <a:lnSpc>
                <a:spcPct val="90000"/>
              </a:lnSpc>
              <a:spcBef>
                <a:spcPct val="0"/>
              </a:spcBef>
            </a:pPr>
            <a:endParaRPr lang="en-US" altLang="en-US" sz="1800" dirty="0">
              <a:ea typeface="MS PGothic" panose="020B0600070205080204" pitchFamily="34" charset="-128"/>
            </a:endParaRPr>
          </a:p>
          <a:p>
            <a:pPr>
              <a:lnSpc>
                <a:spcPct val="90000"/>
              </a:lnSpc>
              <a:spcBef>
                <a:spcPct val="0"/>
              </a:spcBef>
            </a:pPr>
            <a:r>
              <a:rPr lang="en-US" altLang="en-US" sz="1800" b="1" dirty="0">
                <a:ea typeface="MS PGothic" panose="020B0600070205080204" pitchFamily="34" charset="-128"/>
              </a:rPr>
              <a:t>Translation risk</a:t>
            </a:r>
          </a:p>
          <a:p>
            <a:pPr>
              <a:lnSpc>
                <a:spcPct val="90000"/>
              </a:lnSpc>
              <a:spcBef>
                <a:spcPct val="0"/>
              </a:spcBef>
            </a:pPr>
            <a:endParaRPr lang="en-US" altLang="en-US" sz="1800" dirty="0">
              <a:ea typeface="MS PGothic" panose="020B0600070205080204" pitchFamily="34" charset="-128"/>
            </a:endParaRPr>
          </a:p>
          <a:p>
            <a:pPr lvl="1">
              <a:lnSpc>
                <a:spcPct val="90000"/>
              </a:lnSpc>
              <a:spcBef>
                <a:spcPct val="0"/>
              </a:spcBef>
            </a:pPr>
            <a:r>
              <a:rPr lang="en-US" altLang="en-US" sz="1600" dirty="0">
                <a:ea typeface="MS PGothic" panose="020B0600070205080204" pitchFamily="34" charset="-128"/>
              </a:rPr>
              <a:t>Translation risk arises because financial data denominated in one currency are then expressed in terms of another currency. Between two accounting dates the figures can be affected by exchange-rate movements, greatly distorting comparability</a:t>
            </a:r>
            <a:r>
              <a:rPr lang="en-US" altLang="en-US" sz="1800" dirty="0">
                <a:ea typeface="MS PGothic" panose="020B0600070205080204" pitchFamily="34" charset="-128"/>
              </a:rPr>
              <a:t> </a:t>
            </a:r>
          </a:p>
          <a:p>
            <a:pPr>
              <a:lnSpc>
                <a:spcPct val="90000"/>
              </a:lnSpc>
              <a:spcBef>
                <a:spcPct val="0"/>
              </a:spcBef>
              <a:buFontTx/>
              <a:buNone/>
            </a:pPr>
            <a:r>
              <a:rPr lang="en-US" altLang="en-US" sz="1800" dirty="0">
                <a:ea typeface="MS PGothic" panose="020B0600070205080204" pitchFamily="34" charset="-128"/>
              </a:rPr>
              <a:t>	</a:t>
            </a:r>
          </a:p>
          <a:p>
            <a:pPr>
              <a:lnSpc>
                <a:spcPct val="90000"/>
              </a:lnSpc>
              <a:spcBef>
                <a:spcPct val="0"/>
              </a:spcBef>
              <a:buFontTx/>
              <a:buNone/>
            </a:pPr>
            <a:r>
              <a:rPr lang="en-US" altLang="en-US" sz="1800" dirty="0">
                <a:ea typeface="MS PGothic" panose="020B0600070205080204" pitchFamily="34" charset="-128"/>
              </a:rPr>
              <a:t>Two elements to translation risk:</a:t>
            </a:r>
          </a:p>
          <a:p>
            <a:pPr>
              <a:lnSpc>
                <a:spcPct val="90000"/>
              </a:lnSpc>
              <a:spcBef>
                <a:spcPct val="0"/>
              </a:spcBef>
            </a:pPr>
            <a:endParaRPr lang="en-US" altLang="en-US" sz="1800" dirty="0">
              <a:ea typeface="MS PGothic" panose="020B0600070205080204" pitchFamily="34" charset="-128"/>
            </a:endParaRPr>
          </a:p>
          <a:p>
            <a:pPr>
              <a:lnSpc>
                <a:spcPct val="90000"/>
              </a:lnSpc>
              <a:spcBef>
                <a:spcPct val="0"/>
              </a:spcBef>
              <a:buFont typeface="+mj-lt"/>
              <a:buAutoNum type="arabicPeriod"/>
            </a:pPr>
            <a:r>
              <a:rPr lang="en-US" altLang="en-US" sz="1800" b="1" i="1" dirty="0">
                <a:solidFill>
                  <a:schemeClr val="accent2"/>
                </a:solidFill>
                <a:ea typeface="MS PGothic" panose="020B0600070205080204" pitchFamily="34" charset="-128"/>
              </a:rPr>
              <a:t>The balance sheet effect</a:t>
            </a:r>
          </a:p>
          <a:p>
            <a:pPr>
              <a:lnSpc>
                <a:spcPct val="90000"/>
              </a:lnSpc>
              <a:spcBef>
                <a:spcPct val="0"/>
              </a:spcBef>
              <a:buFont typeface="+mj-lt"/>
              <a:buAutoNum type="arabicPeriod"/>
            </a:pPr>
            <a:r>
              <a:rPr lang="en-US" altLang="en-US" sz="1800" b="1" i="1" dirty="0">
                <a:solidFill>
                  <a:schemeClr val="accent2"/>
                </a:solidFill>
                <a:ea typeface="MS PGothic" panose="020B0600070205080204" pitchFamily="34" charset="-128"/>
              </a:rPr>
              <a:t>The profit and loss account effect</a:t>
            </a:r>
          </a:p>
          <a:p>
            <a:pPr>
              <a:lnSpc>
                <a:spcPct val="90000"/>
              </a:lnSpc>
              <a:spcBef>
                <a:spcPct val="0"/>
              </a:spcBef>
            </a:pPr>
            <a:endParaRPr lang="en-US" altLang="en-US" sz="1800" i="1" dirty="0">
              <a:ea typeface="MS PGothic" panose="020B0600070205080204" pitchFamily="34" charset="-128"/>
            </a:endParaRPr>
          </a:p>
          <a:p>
            <a:pPr>
              <a:lnSpc>
                <a:spcPct val="90000"/>
              </a:lnSpc>
              <a:spcBef>
                <a:spcPct val="0"/>
              </a:spcBef>
            </a:pPr>
            <a:r>
              <a:rPr lang="en-US" altLang="en-US" sz="1800" b="1" dirty="0">
                <a:ea typeface="MS PGothic" panose="020B0600070205080204" pitchFamily="34" charset="-128"/>
              </a:rPr>
              <a:t>Economic risk</a:t>
            </a:r>
          </a:p>
          <a:p>
            <a:pPr>
              <a:lnSpc>
                <a:spcPct val="90000"/>
              </a:lnSpc>
              <a:spcBef>
                <a:spcPct val="0"/>
              </a:spcBef>
            </a:pPr>
            <a:endParaRPr lang="en-US" altLang="en-US" sz="1800" dirty="0">
              <a:ea typeface="MS PGothic" panose="020B0600070205080204" pitchFamily="34" charset="-128"/>
            </a:endParaRPr>
          </a:p>
          <a:p>
            <a:pPr lvl="1">
              <a:lnSpc>
                <a:spcPct val="90000"/>
              </a:lnSpc>
              <a:spcBef>
                <a:spcPct val="0"/>
              </a:spcBef>
            </a:pPr>
            <a:r>
              <a:rPr lang="en-US" altLang="en-US" sz="1600" dirty="0">
                <a:ea typeface="MS PGothic" panose="020B0600070205080204" pitchFamily="34" charset="-128"/>
              </a:rPr>
              <a:t>A company’s economic value may decline as a result of FX movements causing a loss in competitive strength</a:t>
            </a:r>
          </a:p>
          <a:p>
            <a:pPr marL="0" indent="0">
              <a:lnSpc>
                <a:spcPct val="90000"/>
              </a:lnSpc>
              <a:spcBef>
                <a:spcPct val="0"/>
              </a:spcBef>
              <a:buNone/>
            </a:pPr>
            <a:endParaRPr lang="en-US" altLang="en-US" sz="1800" dirty="0">
              <a:ea typeface="MS PGothic" panose="020B0600070205080204" pitchFamily="34" charset="-128"/>
            </a:endParaRPr>
          </a:p>
        </p:txBody>
      </p:sp>
    </p:spTree>
    <p:extLst>
      <p:ext uri="{BB962C8B-B14F-4D97-AF65-F5344CB8AC3E}">
        <p14:creationId xmlns:p14="http://schemas.microsoft.com/office/powerpoint/2010/main" val="25800061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0"/>
          <p:cNvSpPr>
            <a:spLocks noChangeArrowheads="1"/>
          </p:cNvSpPr>
          <p:nvPr/>
        </p:nvSpPr>
        <p:spPr bwMode="auto">
          <a:xfrm>
            <a:off x="1854201" y="428625"/>
            <a:ext cx="8461375"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buFontTx/>
              <a:buNone/>
            </a:pPr>
            <a:r>
              <a:rPr lang="en-US" altLang="en-US" b="1">
                <a:solidFill>
                  <a:srgbClr val="000000"/>
                </a:solidFill>
                <a:ea typeface="MS PGothic" panose="020B0600070205080204" pitchFamily="34" charset="-128"/>
              </a:rPr>
              <a:t>Transaction risk strategies</a:t>
            </a:r>
            <a:endParaRPr lang="en-GB" altLang="en-US" b="1">
              <a:solidFill>
                <a:srgbClr val="000000"/>
              </a:solidFill>
              <a:ea typeface="MS PGothic" panose="020B0600070205080204" pitchFamily="34" charset="-128"/>
            </a:endParaRPr>
          </a:p>
        </p:txBody>
      </p:sp>
      <p:sp>
        <p:nvSpPr>
          <p:cNvPr id="24" name="Rectangle 23"/>
          <p:cNvSpPr>
            <a:spLocks noChangeArrowheads="1"/>
          </p:cNvSpPr>
          <p:nvPr/>
        </p:nvSpPr>
        <p:spPr bwMode="auto">
          <a:xfrm>
            <a:off x="560439" y="1111250"/>
            <a:ext cx="11429999" cy="4278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54013" indent="-354013">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nSpc>
                <a:spcPct val="80000"/>
              </a:lnSpc>
              <a:buFont typeface="Arial" panose="020B0604020202020204" pitchFamily="34" charset="0"/>
              <a:buChar char="•"/>
              <a:defRPr/>
            </a:pPr>
            <a:r>
              <a:rPr lang="en-US" altLang="en-US" sz="2400" dirty="0">
                <a:ea typeface="MS PGothic" panose="020B0600070205080204" pitchFamily="34" charset="-128"/>
              </a:rPr>
              <a:t>A UK company exporting £1 million of goods to a Canadian firm when the spot rate of exchange is C$1.60/£. The Canadian firm is given three months to pay:</a:t>
            </a:r>
          </a:p>
          <a:p>
            <a:pPr>
              <a:lnSpc>
                <a:spcPct val="80000"/>
              </a:lnSpc>
              <a:defRPr/>
            </a:pPr>
            <a:endParaRPr lang="en-US" altLang="en-US" sz="2000" dirty="0">
              <a:ea typeface="MS PGothic" panose="020B0600070205080204" pitchFamily="34" charset="-128"/>
            </a:endParaRPr>
          </a:p>
          <a:p>
            <a:pPr marL="457200" indent="-457200">
              <a:lnSpc>
                <a:spcPct val="80000"/>
              </a:lnSpc>
              <a:buFontTx/>
              <a:buAutoNum type="arabicPeriod"/>
              <a:defRPr/>
            </a:pPr>
            <a:r>
              <a:rPr lang="en-US" altLang="en-US" sz="2000" b="1" dirty="0">
                <a:ea typeface="MS PGothic" panose="020B0600070205080204" pitchFamily="34" charset="-128"/>
              </a:rPr>
              <a:t>Using Forward Market Hedge:</a:t>
            </a:r>
          </a:p>
          <a:p>
            <a:pPr marL="0" indent="0">
              <a:lnSpc>
                <a:spcPct val="80000"/>
              </a:lnSpc>
              <a:defRPr/>
            </a:pPr>
            <a:endParaRPr lang="en-US" altLang="en-US" sz="2000" dirty="0">
              <a:ea typeface="MS PGothic" panose="020B0600070205080204" pitchFamily="34" charset="-128"/>
            </a:endParaRPr>
          </a:p>
          <a:p>
            <a:pPr marL="0" indent="0">
              <a:lnSpc>
                <a:spcPct val="80000"/>
              </a:lnSpc>
              <a:defRPr/>
            </a:pPr>
            <a:r>
              <a:rPr lang="en-US" altLang="en-US" sz="2400" dirty="0">
                <a:ea typeface="MS PGothic" panose="020B0600070205080204" pitchFamily="34" charset="-128"/>
              </a:rPr>
              <a:t>So if the three-month forward rate is C$1.65/£ the UK exporter could lock in the receipt of £969,697 in three months by selling forward:</a:t>
            </a:r>
          </a:p>
          <a:p>
            <a:pPr marL="0" indent="0">
              <a:lnSpc>
                <a:spcPct val="80000"/>
              </a:lnSpc>
              <a:defRPr/>
            </a:pPr>
            <a:endParaRPr lang="en-US" altLang="en-US" sz="2400" dirty="0">
              <a:ea typeface="MS PGothic" panose="020B0600070205080204" pitchFamily="34" charset="-128"/>
            </a:endParaRPr>
          </a:p>
          <a:p>
            <a:pPr marL="0" indent="0">
              <a:lnSpc>
                <a:spcPct val="80000"/>
              </a:lnSpc>
              <a:defRPr/>
            </a:pPr>
            <a:endParaRPr lang="en-US" altLang="en-US" sz="2000" dirty="0">
              <a:ea typeface="MS PGothic" panose="020B0600070205080204" pitchFamily="34" charset="-128"/>
            </a:endParaRPr>
          </a:p>
          <a:p>
            <a:pPr marL="0" indent="0">
              <a:lnSpc>
                <a:spcPct val="80000"/>
              </a:lnSpc>
              <a:defRPr/>
            </a:pPr>
            <a:endParaRPr lang="en-US" altLang="en-US" sz="2000" dirty="0">
              <a:ea typeface="MS PGothic" panose="020B0600070205080204" pitchFamily="34" charset="-128"/>
            </a:endParaRPr>
          </a:p>
          <a:p>
            <a:pPr>
              <a:lnSpc>
                <a:spcPct val="80000"/>
              </a:lnSpc>
              <a:buFontTx/>
              <a:buChar char="•"/>
              <a:defRPr/>
            </a:pPr>
            <a:endParaRPr lang="en-US" altLang="en-US" sz="2000" dirty="0">
              <a:ea typeface="MS PGothic" panose="020B0600070205080204" pitchFamily="34" charset="-128"/>
            </a:endParaRPr>
          </a:p>
          <a:p>
            <a:pPr>
              <a:lnSpc>
                <a:spcPct val="80000"/>
              </a:lnSpc>
              <a:buFontTx/>
              <a:buChar char="•"/>
              <a:defRPr/>
            </a:pPr>
            <a:endParaRPr lang="en-US" altLang="en-US" sz="2000" dirty="0">
              <a:ea typeface="MS PGothic" panose="020B0600070205080204" pitchFamily="34" charset="-128"/>
            </a:endParaRPr>
          </a:p>
          <a:p>
            <a:pPr>
              <a:lnSpc>
                <a:spcPct val="80000"/>
              </a:lnSpc>
              <a:buFontTx/>
              <a:buChar char="•"/>
              <a:defRPr/>
            </a:pPr>
            <a:endParaRPr lang="en-US" altLang="en-US" sz="2000" dirty="0">
              <a:ea typeface="MS PGothic" panose="020B0600070205080204" pitchFamily="34" charset="-128"/>
            </a:endParaRPr>
          </a:p>
          <a:p>
            <a:pPr>
              <a:lnSpc>
                <a:spcPct val="80000"/>
              </a:lnSpc>
              <a:defRPr/>
            </a:pPr>
            <a:r>
              <a:rPr lang="en-US" altLang="en-US" sz="2000" dirty="0">
                <a:ea typeface="MS PGothic" panose="020B0600070205080204" pitchFamily="34" charset="-128"/>
              </a:rPr>
              <a:t>	</a:t>
            </a:r>
          </a:p>
          <a:p>
            <a:pPr marL="0" indent="0">
              <a:lnSpc>
                <a:spcPct val="80000"/>
              </a:lnSpc>
              <a:defRPr/>
            </a:pPr>
            <a:endParaRPr lang="en-US" altLang="en-US" sz="2000" dirty="0">
              <a:ea typeface="MS PGothic" panose="020B0600070205080204" pitchFamily="34" charset="-128"/>
            </a:endParaRPr>
          </a:p>
          <a:p>
            <a:pPr>
              <a:lnSpc>
                <a:spcPct val="80000"/>
              </a:lnSpc>
              <a:buFontTx/>
              <a:buChar char="•"/>
              <a:defRPr/>
            </a:pPr>
            <a:endParaRPr lang="en-US" altLang="en-US" sz="2000" dirty="0">
              <a:ea typeface="MS PGothic" panose="020B0600070205080204" pitchFamily="34" charset="-128"/>
            </a:endParaRPr>
          </a:p>
        </p:txBody>
      </p:sp>
      <p:sp>
        <p:nvSpPr>
          <p:cNvPr id="19460" name="Text Box 8"/>
          <p:cNvSpPr txBox="1">
            <a:spLocks noChangeArrowheads="1"/>
          </p:cNvSpPr>
          <p:nvPr/>
        </p:nvSpPr>
        <p:spPr bwMode="auto">
          <a:xfrm>
            <a:off x="2536826" y="3312790"/>
            <a:ext cx="176490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400" dirty="0"/>
              <a:t>C</a:t>
            </a:r>
            <a:r>
              <a:rPr lang="en-US" altLang="en-US" sz="2400" dirty="0">
                <a:cs typeface="Arial" panose="020B0604020202020204" pitchFamily="34" charset="0"/>
              </a:rPr>
              <a:t>$1,600,000</a:t>
            </a:r>
          </a:p>
        </p:txBody>
      </p:sp>
      <p:sp>
        <p:nvSpPr>
          <p:cNvPr id="19461" name="Line 11"/>
          <p:cNvSpPr>
            <a:spLocks noChangeShapeType="1"/>
          </p:cNvSpPr>
          <p:nvPr/>
        </p:nvSpPr>
        <p:spPr bwMode="auto">
          <a:xfrm>
            <a:off x="2536826" y="3744299"/>
            <a:ext cx="174148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2" name="Text Box 9"/>
          <p:cNvSpPr txBox="1">
            <a:spLocks noChangeArrowheads="1"/>
          </p:cNvSpPr>
          <p:nvPr/>
        </p:nvSpPr>
        <p:spPr bwMode="auto">
          <a:xfrm>
            <a:off x="2949064" y="3806477"/>
            <a:ext cx="59952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400" dirty="0"/>
              <a:t>1.65</a:t>
            </a:r>
            <a:endParaRPr lang="en-US" altLang="en-US" sz="2400" dirty="0">
              <a:cs typeface="Arial" panose="020B0604020202020204" pitchFamily="34" charset="0"/>
            </a:endParaRPr>
          </a:p>
        </p:txBody>
      </p:sp>
      <p:sp>
        <p:nvSpPr>
          <p:cNvPr id="19463" name="Text Box 10"/>
          <p:cNvSpPr txBox="1">
            <a:spLocks noChangeArrowheads="1"/>
          </p:cNvSpPr>
          <p:nvPr/>
        </p:nvSpPr>
        <p:spPr bwMode="auto">
          <a:xfrm>
            <a:off x="4448329" y="3437145"/>
            <a:ext cx="155010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400" dirty="0"/>
              <a:t>= </a:t>
            </a:r>
            <a:r>
              <a:rPr lang="en-US" altLang="en-US" sz="2400" dirty="0">
                <a:cs typeface="Arial" panose="020B0604020202020204" pitchFamily="34" charset="0"/>
              </a:rPr>
              <a:t>£969,697</a:t>
            </a:r>
          </a:p>
        </p:txBody>
      </p:sp>
    </p:spTree>
    <p:extLst>
      <p:ext uri="{BB962C8B-B14F-4D97-AF65-F5344CB8AC3E}">
        <p14:creationId xmlns:p14="http://schemas.microsoft.com/office/powerpoint/2010/main" val="22709371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0"/>
          <p:cNvSpPr>
            <a:spLocks noChangeArrowheads="1"/>
          </p:cNvSpPr>
          <p:nvPr/>
        </p:nvSpPr>
        <p:spPr bwMode="auto">
          <a:xfrm>
            <a:off x="1854201" y="428625"/>
            <a:ext cx="8461375"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buFontTx/>
              <a:buNone/>
            </a:pPr>
            <a:r>
              <a:rPr lang="en-US" altLang="en-US" b="1" i="1" dirty="0">
                <a:solidFill>
                  <a:srgbClr val="000000"/>
                </a:solidFill>
                <a:ea typeface="MS PGothic" panose="020B0600070205080204" pitchFamily="34" charset="-128"/>
              </a:rPr>
              <a:t>2. Money market hedge</a:t>
            </a:r>
            <a:endParaRPr lang="en-GB" altLang="en-US" b="1" i="1" dirty="0">
              <a:solidFill>
                <a:srgbClr val="000000"/>
              </a:solidFill>
              <a:ea typeface="MS PGothic" panose="020B0600070205080204" pitchFamily="34" charset="-128"/>
            </a:endParaRPr>
          </a:p>
        </p:txBody>
      </p:sp>
      <p:sp>
        <p:nvSpPr>
          <p:cNvPr id="20483" name="Rectangle 23"/>
          <p:cNvSpPr>
            <a:spLocks noChangeArrowheads="1"/>
          </p:cNvSpPr>
          <p:nvPr/>
        </p:nvSpPr>
        <p:spPr bwMode="auto">
          <a:xfrm>
            <a:off x="501445" y="1130300"/>
            <a:ext cx="10891683"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54013" indent="-354013">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pPr>
            <a:r>
              <a:rPr lang="en-US" altLang="en-US" sz="2000" dirty="0">
                <a:ea typeface="MS PGothic" panose="020B0600070205080204" pitchFamily="34" charset="-128"/>
              </a:rPr>
              <a:t>The exporter could, at the time of the export, borrow in Canadian dollars on the money markets for a three - month period</a:t>
            </a:r>
          </a:p>
          <a:p>
            <a:pPr>
              <a:lnSpc>
                <a:spcPct val="80000"/>
              </a:lnSpc>
              <a:spcBef>
                <a:spcPct val="0"/>
              </a:spcBef>
            </a:pPr>
            <a:endParaRPr lang="en-US" altLang="en-US" sz="2000" dirty="0">
              <a:ea typeface="MS PGothic" panose="020B0600070205080204" pitchFamily="34" charset="-128"/>
            </a:endParaRPr>
          </a:p>
          <a:p>
            <a:pPr>
              <a:lnSpc>
                <a:spcPct val="80000"/>
              </a:lnSpc>
              <a:spcBef>
                <a:spcPct val="0"/>
              </a:spcBef>
            </a:pPr>
            <a:r>
              <a:rPr lang="en-US" altLang="en-US" sz="2000" dirty="0">
                <a:ea typeface="MS PGothic" panose="020B0600070205080204" pitchFamily="34" charset="-128"/>
              </a:rPr>
              <a:t>If the interest rate charged over three months is, 8% </a:t>
            </a:r>
            <a:r>
              <a:rPr lang="en-US" altLang="en-US" sz="2000" dirty="0" err="1">
                <a:ea typeface="MS PGothic" panose="020B0600070205080204" pitchFamily="34" charset="-128"/>
              </a:rPr>
              <a:t>annualised</a:t>
            </a:r>
            <a:r>
              <a:rPr lang="en-US" altLang="en-US" sz="2000">
                <a:ea typeface="MS PGothic" panose="020B0600070205080204" pitchFamily="34" charset="-128"/>
              </a:rPr>
              <a:t>, say, 2</a:t>
            </a:r>
            <a:r>
              <a:rPr lang="en-US" altLang="en-US" sz="2000" dirty="0">
                <a:ea typeface="MS PGothic" panose="020B0600070205080204" pitchFamily="34" charset="-128"/>
              </a:rPr>
              <a:t>% for three months:</a:t>
            </a:r>
          </a:p>
          <a:p>
            <a:pPr>
              <a:lnSpc>
                <a:spcPct val="80000"/>
              </a:lnSpc>
              <a:spcBef>
                <a:spcPct val="0"/>
              </a:spcBef>
            </a:pPr>
            <a:endParaRPr lang="en-US" altLang="en-US" sz="2000" dirty="0">
              <a:ea typeface="MS PGothic" panose="020B0600070205080204" pitchFamily="34" charset="-128"/>
            </a:endParaRPr>
          </a:p>
          <a:p>
            <a:pPr>
              <a:lnSpc>
                <a:spcPct val="80000"/>
              </a:lnSpc>
              <a:spcBef>
                <a:spcPct val="0"/>
              </a:spcBef>
            </a:pPr>
            <a:endParaRPr lang="en-US" altLang="en-US" sz="2000" dirty="0">
              <a:ea typeface="MS PGothic" panose="020B0600070205080204" pitchFamily="34" charset="-128"/>
            </a:endParaRPr>
          </a:p>
          <a:p>
            <a:pPr>
              <a:lnSpc>
                <a:spcPct val="80000"/>
              </a:lnSpc>
              <a:spcBef>
                <a:spcPct val="0"/>
              </a:spcBef>
            </a:pPr>
            <a:endParaRPr lang="en-US" altLang="en-US" sz="2000" dirty="0">
              <a:ea typeface="MS PGothic" panose="020B0600070205080204" pitchFamily="34" charset="-128"/>
            </a:endParaRPr>
          </a:p>
          <a:p>
            <a:pPr marL="0" indent="0">
              <a:lnSpc>
                <a:spcPct val="80000"/>
              </a:lnSpc>
              <a:spcBef>
                <a:spcPct val="0"/>
              </a:spcBef>
              <a:buNone/>
            </a:pPr>
            <a:endParaRPr lang="en-US" altLang="en-US" sz="2000" dirty="0">
              <a:ea typeface="MS PGothic" panose="020B0600070205080204" pitchFamily="34" charset="-128"/>
            </a:endParaRPr>
          </a:p>
          <a:p>
            <a:pPr>
              <a:lnSpc>
                <a:spcPct val="80000"/>
              </a:lnSpc>
              <a:spcBef>
                <a:spcPct val="0"/>
              </a:spcBef>
            </a:pPr>
            <a:r>
              <a:rPr lang="en-US" altLang="en-US" sz="2000" dirty="0">
                <a:ea typeface="MS PGothic" panose="020B0600070205080204" pitchFamily="34" charset="-128"/>
              </a:rPr>
              <a:t>Borrowed dollars are then converted to sterling on the spot market</a:t>
            </a:r>
          </a:p>
          <a:p>
            <a:pPr>
              <a:lnSpc>
                <a:spcPct val="80000"/>
              </a:lnSpc>
              <a:spcBef>
                <a:spcPct val="0"/>
              </a:spcBef>
            </a:pPr>
            <a:endParaRPr lang="en-US" altLang="en-US" sz="2000" dirty="0">
              <a:ea typeface="MS PGothic" panose="020B0600070205080204" pitchFamily="34" charset="-128"/>
            </a:endParaRPr>
          </a:p>
          <a:p>
            <a:pPr>
              <a:lnSpc>
                <a:spcPct val="80000"/>
              </a:lnSpc>
              <a:spcBef>
                <a:spcPct val="0"/>
              </a:spcBef>
            </a:pPr>
            <a:endParaRPr lang="en-US" altLang="en-US" sz="2000" dirty="0">
              <a:ea typeface="MS PGothic" panose="020B0600070205080204" pitchFamily="34" charset="-128"/>
            </a:endParaRPr>
          </a:p>
          <a:p>
            <a:pPr>
              <a:lnSpc>
                <a:spcPct val="80000"/>
              </a:lnSpc>
              <a:spcBef>
                <a:spcPct val="0"/>
              </a:spcBef>
            </a:pPr>
            <a:endParaRPr lang="en-US" altLang="en-US" sz="2000" dirty="0">
              <a:ea typeface="MS PGothic" panose="020B0600070205080204" pitchFamily="34" charset="-128"/>
            </a:endParaRPr>
          </a:p>
          <a:p>
            <a:pPr>
              <a:lnSpc>
                <a:spcPct val="80000"/>
              </a:lnSpc>
              <a:spcBef>
                <a:spcPct val="0"/>
              </a:spcBef>
            </a:pPr>
            <a:endParaRPr lang="en-US" altLang="en-US" sz="2000" dirty="0">
              <a:ea typeface="MS PGothic" panose="020B0600070205080204" pitchFamily="34" charset="-128"/>
            </a:endParaRPr>
          </a:p>
          <a:p>
            <a:pPr>
              <a:lnSpc>
                <a:spcPct val="80000"/>
              </a:lnSpc>
              <a:spcBef>
                <a:spcPct val="0"/>
              </a:spcBef>
            </a:pPr>
            <a:r>
              <a:rPr lang="en-US" altLang="en-US" sz="2000" dirty="0">
                <a:ea typeface="MS PGothic" panose="020B0600070205080204" pitchFamily="34" charset="-128"/>
              </a:rPr>
              <a:t>Three months later C$1.60 million is received from the importer and this exactly matches the outstanding debt</a:t>
            </a:r>
          </a:p>
        </p:txBody>
      </p:sp>
      <p:sp>
        <p:nvSpPr>
          <p:cNvPr id="20484" name="Text Box 8"/>
          <p:cNvSpPr txBox="1">
            <a:spLocks noChangeArrowheads="1"/>
          </p:cNvSpPr>
          <p:nvPr/>
        </p:nvSpPr>
        <p:spPr bwMode="auto">
          <a:xfrm>
            <a:off x="2476501" y="2603500"/>
            <a:ext cx="2030413"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000"/>
              <a:t>C</a:t>
            </a:r>
            <a:r>
              <a:rPr lang="en-US" altLang="en-US" sz="2000">
                <a:cs typeface="Arial" panose="020B0604020202020204" pitchFamily="34" charset="0"/>
              </a:rPr>
              <a:t>$ = C$?(1+0.02)</a:t>
            </a:r>
          </a:p>
        </p:txBody>
      </p:sp>
      <p:sp>
        <p:nvSpPr>
          <p:cNvPr id="20485" name="Text Box 12"/>
          <p:cNvSpPr txBox="1">
            <a:spLocks noChangeArrowheads="1"/>
          </p:cNvSpPr>
          <p:nvPr/>
        </p:nvSpPr>
        <p:spPr bwMode="auto">
          <a:xfrm>
            <a:off x="5502275" y="2444750"/>
            <a:ext cx="14541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000"/>
              <a:t>C</a:t>
            </a:r>
            <a:r>
              <a:rPr lang="en-US" altLang="en-US" sz="2000">
                <a:cs typeface="Arial" panose="020B0604020202020204" pitchFamily="34" charset="0"/>
              </a:rPr>
              <a:t>$1,600,000</a:t>
            </a:r>
          </a:p>
        </p:txBody>
      </p:sp>
      <p:sp>
        <p:nvSpPr>
          <p:cNvPr id="20486" name="Text Box 13"/>
          <p:cNvSpPr txBox="1">
            <a:spLocks noChangeArrowheads="1"/>
          </p:cNvSpPr>
          <p:nvPr/>
        </p:nvSpPr>
        <p:spPr bwMode="auto">
          <a:xfrm>
            <a:off x="5915026" y="2705100"/>
            <a:ext cx="493713"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000"/>
              <a:t>1.02</a:t>
            </a:r>
            <a:endParaRPr lang="en-US" altLang="en-US" sz="2000">
              <a:cs typeface="Arial" panose="020B0604020202020204" pitchFamily="34" charset="0"/>
            </a:endParaRPr>
          </a:p>
        </p:txBody>
      </p:sp>
      <p:sp>
        <p:nvSpPr>
          <p:cNvPr id="20487" name="Text Box 14"/>
          <p:cNvSpPr txBox="1">
            <a:spLocks noChangeArrowheads="1"/>
          </p:cNvSpPr>
          <p:nvPr/>
        </p:nvSpPr>
        <p:spPr bwMode="auto">
          <a:xfrm>
            <a:off x="7040564" y="2586039"/>
            <a:ext cx="1687963"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000"/>
              <a:t>= C</a:t>
            </a:r>
            <a:r>
              <a:rPr lang="en-US" altLang="en-US" sz="2000">
                <a:cs typeface="Arial" panose="020B0604020202020204" pitchFamily="34" charset="0"/>
              </a:rPr>
              <a:t>$1,568,627</a:t>
            </a:r>
          </a:p>
        </p:txBody>
      </p:sp>
      <p:sp>
        <p:nvSpPr>
          <p:cNvPr id="20488" name="Line 15"/>
          <p:cNvSpPr>
            <a:spLocks noChangeShapeType="1"/>
          </p:cNvSpPr>
          <p:nvPr/>
        </p:nvSpPr>
        <p:spPr bwMode="auto">
          <a:xfrm>
            <a:off x="5505451" y="2747963"/>
            <a:ext cx="1446213"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489" name="Text Box 16"/>
          <p:cNvSpPr txBox="1">
            <a:spLocks noChangeArrowheads="1"/>
          </p:cNvSpPr>
          <p:nvPr/>
        </p:nvSpPr>
        <p:spPr bwMode="auto">
          <a:xfrm>
            <a:off x="2519363" y="3568700"/>
            <a:ext cx="14541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000"/>
              <a:t>C</a:t>
            </a:r>
            <a:r>
              <a:rPr lang="en-US" altLang="en-US" sz="2000">
                <a:cs typeface="Arial" panose="020B0604020202020204" pitchFamily="34" charset="0"/>
              </a:rPr>
              <a:t>$1,568,627</a:t>
            </a:r>
          </a:p>
        </p:txBody>
      </p:sp>
      <p:sp>
        <p:nvSpPr>
          <p:cNvPr id="20490" name="Text Box 17"/>
          <p:cNvSpPr txBox="1">
            <a:spLocks noChangeArrowheads="1"/>
          </p:cNvSpPr>
          <p:nvPr/>
        </p:nvSpPr>
        <p:spPr bwMode="auto">
          <a:xfrm>
            <a:off x="3094039" y="3838575"/>
            <a:ext cx="498534"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000" dirty="0"/>
              <a:t>1.60</a:t>
            </a:r>
            <a:endParaRPr lang="en-US" altLang="en-US" sz="2000" dirty="0">
              <a:cs typeface="Arial" panose="020B0604020202020204" pitchFamily="34" charset="0"/>
            </a:endParaRPr>
          </a:p>
        </p:txBody>
      </p:sp>
      <p:sp>
        <p:nvSpPr>
          <p:cNvPr id="20491" name="Text Box 18"/>
          <p:cNvSpPr txBox="1">
            <a:spLocks noChangeArrowheads="1"/>
          </p:cNvSpPr>
          <p:nvPr/>
        </p:nvSpPr>
        <p:spPr bwMode="auto">
          <a:xfrm>
            <a:off x="3957638" y="3729038"/>
            <a:ext cx="13462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000"/>
              <a:t> = </a:t>
            </a:r>
            <a:r>
              <a:rPr lang="en-US" altLang="en-US" sz="2000">
                <a:cs typeface="Arial" panose="020B0604020202020204" pitchFamily="34" charset="0"/>
              </a:rPr>
              <a:t>£980,392</a:t>
            </a:r>
          </a:p>
        </p:txBody>
      </p:sp>
      <p:sp>
        <p:nvSpPr>
          <p:cNvPr id="20492" name="Line 19"/>
          <p:cNvSpPr>
            <a:spLocks noChangeShapeType="1"/>
          </p:cNvSpPr>
          <p:nvPr/>
        </p:nvSpPr>
        <p:spPr bwMode="auto">
          <a:xfrm>
            <a:off x="2522539" y="3875088"/>
            <a:ext cx="1379537"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493" name="Text Box 20"/>
          <p:cNvSpPr txBox="1">
            <a:spLocks noChangeArrowheads="1"/>
          </p:cNvSpPr>
          <p:nvPr/>
        </p:nvSpPr>
        <p:spPr bwMode="auto">
          <a:xfrm>
            <a:off x="2524126" y="5091113"/>
            <a:ext cx="5129213"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000"/>
              <a:t>C</a:t>
            </a:r>
            <a:r>
              <a:rPr lang="en-US" altLang="en-US" sz="2000">
                <a:cs typeface="Arial" panose="020B0604020202020204" pitchFamily="34" charset="0"/>
              </a:rPr>
              <a:t>$1,568,627 + (C$1,568,627 </a:t>
            </a:r>
            <a:r>
              <a:rPr lang="en-US" altLang="en-US" sz="2000">
                <a:cs typeface="Arial" panose="020B0604020202020204" pitchFamily="34" charset="0"/>
                <a:sym typeface="Symbol" panose="05050102010706020507" pitchFamily="18" charset="2"/>
              </a:rPr>
              <a:t> 0.02) = </a:t>
            </a:r>
            <a:r>
              <a:rPr lang="en-US" altLang="en-US" sz="2000">
                <a:cs typeface="Arial" panose="020B0604020202020204" pitchFamily="34" charset="0"/>
              </a:rPr>
              <a:t>£1.6m</a:t>
            </a:r>
          </a:p>
        </p:txBody>
      </p:sp>
      <p:sp>
        <p:nvSpPr>
          <p:cNvPr id="20494" name="Rectangle 22"/>
          <p:cNvSpPr>
            <a:spLocks noChangeArrowheads="1"/>
          </p:cNvSpPr>
          <p:nvPr/>
        </p:nvSpPr>
        <p:spPr bwMode="auto">
          <a:xfrm>
            <a:off x="4660901" y="2551114"/>
            <a:ext cx="8683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000">
                <a:cs typeface="Arial" panose="020B0604020202020204" pitchFamily="34" charset="0"/>
              </a:rPr>
              <a:t>C$? =</a:t>
            </a:r>
            <a:endParaRPr lang="en-IN" altLang="en-US" sz="2000">
              <a:cs typeface="Arial" panose="020B0604020202020204" pitchFamily="34" charset="0"/>
            </a:endParaRPr>
          </a:p>
        </p:txBody>
      </p:sp>
    </p:spTree>
    <p:extLst>
      <p:ext uri="{BB962C8B-B14F-4D97-AF65-F5344CB8AC3E}">
        <p14:creationId xmlns:p14="http://schemas.microsoft.com/office/powerpoint/2010/main" val="9300391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0"/>
          <p:cNvSpPr>
            <a:spLocks noChangeArrowheads="1"/>
          </p:cNvSpPr>
          <p:nvPr/>
        </p:nvSpPr>
        <p:spPr bwMode="auto">
          <a:xfrm>
            <a:off x="1854201" y="423864"/>
            <a:ext cx="8461375"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buFontTx/>
              <a:buNone/>
            </a:pPr>
            <a:r>
              <a:rPr lang="en-US" altLang="en-US" b="1" dirty="0">
                <a:solidFill>
                  <a:srgbClr val="000000"/>
                </a:solidFill>
                <a:ea typeface="MS PGothic" panose="020B0600070205080204" pitchFamily="34" charset="-128"/>
              </a:rPr>
              <a:t>Purchasing power parity theory</a:t>
            </a:r>
            <a:endParaRPr lang="en-GB" altLang="en-US" b="1" dirty="0">
              <a:solidFill>
                <a:srgbClr val="000000"/>
              </a:solidFill>
              <a:ea typeface="MS PGothic" panose="020B0600070205080204" pitchFamily="34" charset="-128"/>
            </a:endParaRPr>
          </a:p>
        </p:txBody>
      </p:sp>
      <p:sp>
        <p:nvSpPr>
          <p:cNvPr id="25603" name="Rectangle 23"/>
          <p:cNvSpPr>
            <a:spLocks noChangeArrowheads="1"/>
          </p:cNvSpPr>
          <p:nvPr/>
        </p:nvSpPr>
        <p:spPr bwMode="auto">
          <a:xfrm>
            <a:off x="693174" y="1120776"/>
            <a:ext cx="10906432"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54013" indent="-354013">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pPr>
            <a:r>
              <a:rPr lang="en-US" altLang="en-US" sz="2400" dirty="0">
                <a:ea typeface="MS PGothic" panose="020B0600070205080204" pitchFamily="34" charset="-128"/>
              </a:rPr>
              <a:t>The theory of purchasing power parity (PPP) is based on the idea that a basket of traded goods should cost the same regardless of the currency in which it is sold</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If a basket of traded goods sold for £10,000 in the UK and an identical ‘basket’ sold for US$15,000 in the USA then the rate of exchange should be US$1.50/£</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dirty="0">
                <a:ea typeface="MS PGothic" panose="020B0600070205080204" pitchFamily="34" charset="-128"/>
              </a:rPr>
              <a:t>Imagine if the rate of exchange was US$3.00/£ (£5,000 can now be exchanged for US$15,000)</a:t>
            </a:r>
          </a:p>
          <a:p>
            <a:pPr>
              <a:lnSpc>
                <a:spcPct val="80000"/>
              </a:lnSpc>
              <a:spcBef>
                <a:spcPct val="0"/>
              </a:spcBef>
            </a:pPr>
            <a:endParaRPr lang="en-US" altLang="en-US" sz="2400" dirty="0">
              <a:ea typeface="MS PGothic" panose="020B0600070205080204" pitchFamily="34" charset="-128"/>
            </a:endParaRPr>
          </a:p>
          <a:p>
            <a:pPr>
              <a:lnSpc>
                <a:spcPct val="80000"/>
              </a:lnSpc>
              <a:spcBef>
                <a:spcPct val="0"/>
              </a:spcBef>
            </a:pPr>
            <a:r>
              <a:rPr lang="en-US" altLang="en-US" sz="2400" b="1" dirty="0">
                <a:ea typeface="MS PGothic" panose="020B0600070205080204" pitchFamily="34" charset="-128"/>
              </a:rPr>
              <a:t>The definition of PPP</a:t>
            </a:r>
          </a:p>
          <a:p>
            <a:pPr>
              <a:lnSpc>
                <a:spcPct val="80000"/>
              </a:lnSpc>
              <a:spcBef>
                <a:spcPct val="0"/>
              </a:spcBef>
            </a:pPr>
            <a:endParaRPr lang="en-US" altLang="en-US" sz="2400" b="1" dirty="0">
              <a:ea typeface="MS PGothic" panose="020B0600070205080204" pitchFamily="34" charset="-128"/>
            </a:endParaRPr>
          </a:p>
          <a:p>
            <a:pPr>
              <a:lnSpc>
                <a:spcPct val="80000"/>
              </a:lnSpc>
              <a:spcBef>
                <a:spcPct val="0"/>
              </a:spcBef>
              <a:buFontTx/>
              <a:buNone/>
            </a:pPr>
            <a:r>
              <a:rPr lang="en-US" altLang="en-US" sz="2400" b="1" dirty="0">
                <a:ea typeface="MS PGothic" panose="020B0600070205080204" pitchFamily="34" charset="-128"/>
              </a:rPr>
              <a:t>	</a:t>
            </a:r>
            <a:r>
              <a:rPr lang="en-US" altLang="en-US" sz="2400" b="1" i="1" dirty="0">
                <a:ea typeface="MS PGothic" panose="020B0600070205080204" pitchFamily="34" charset="-128"/>
              </a:rPr>
              <a:t>Exchange rates are in equilibrium when their domestic purchasing powers at that rate of exchange are equal</a:t>
            </a:r>
            <a:r>
              <a:rPr lang="en-US" altLang="en-US" sz="2400" dirty="0">
                <a:ea typeface="MS PGothic" panose="020B0600070205080204" pitchFamily="34" charset="-128"/>
              </a:rPr>
              <a:t>.</a:t>
            </a:r>
          </a:p>
        </p:txBody>
      </p:sp>
    </p:spTree>
    <p:extLst>
      <p:ext uri="{BB962C8B-B14F-4D97-AF65-F5344CB8AC3E}">
        <p14:creationId xmlns:p14="http://schemas.microsoft.com/office/powerpoint/2010/main" val="38260383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0"/>
          <p:cNvSpPr>
            <a:spLocks noChangeArrowheads="1"/>
          </p:cNvSpPr>
          <p:nvPr/>
        </p:nvSpPr>
        <p:spPr bwMode="auto">
          <a:xfrm>
            <a:off x="1854201" y="442913"/>
            <a:ext cx="8461375" cy="109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buFontTx/>
              <a:buNone/>
            </a:pPr>
            <a:r>
              <a:rPr lang="en-US" altLang="en-US" sz="3000" b="1">
                <a:solidFill>
                  <a:srgbClr val="000000"/>
                </a:solidFill>
                <a:ea typeface="MS PGothic" panose="020B0600070205080204" pitchFamily="34" charset="-128"/>
              </a:rPr>
              <a:t>Purchasing power parity theory </a:t>
            </a:r>
            <a:r>
              <a:rPr lang="en-GB" altLang="en-US" sz="3000" b="1">
                <a:solidFill>
                  <a:srgbClr val="000000"/>
                </a:solidFill>
                <a:ea typeface="MS PGothic" panose="020B0600070205080204" pitchFamily="34" charset="-128"/>
              </a:rPr>
              <a:t>(continued)</a:t>
            </a:r>
          </a:p>
          <a:p>
            <a:pPr algn="ctr" eaLnBrk="1" hangingPunct="1">
              <a:buFontTx/>
              <a:buNone/>
            </a:pPr>
            <a:endParaRPr lang="en-GB" altLang="en-US" sz="3000" b="1">
              <a:solidFill>
                <a:srgbClr val="000000"/>
              </a:solidFill>
              <a:ea typeface="MS PGothic" panose="020B0600070205080204" pitchFamily="34" charset="-128"/>
            </a:endParaRPr>
          </a:p>
        </p:txBody>
      </p:sp>
      <p:sp>
        <p:nvSpPr>
          <p:cNvPr id="26627" name="Rectangle 23"/>
          <p:cNvSpPr>
            <a:spLocks noChangeArrowheads="1"/>
          </p:cNvSpPr>
          <p:nvPr/>
        </p:nvSpPr>
        <p:spPr bwMode="auto">
          <a:xfrm>
            <a:off x="1762126" y="2447925"/>
            <a:ext cx="8582025"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54013" indent="-354013">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pPr>
            <a:r>
              <a:rPr lang="en-US" altLang="en-US" sz="1800" dirty="0">
                <a:ea typeface="MS PGothic" panose="020B0600070205080204" pitchFamily="34" charset="-128"/>
              </a:rPr>
              <a:t>PPP theory becomes more interesting if relationships over a period of time</a:t>
            </a:r>
          </a:p>
          <a:p>
            <a:pPr>
              <a:lnSpc>
                <a:spcPct val="80000"/>
              </a:lnSpc>
              <a:spcBef>
                <a:spcPct val="0"/>
              </a:spcBef>
            </a:pPr>
            <a:endParaRPr lang="en-US" altLang="en-US" sz="1800" dirty="0">
              <a:ea typeface="MS PGothic" panose="020B0600070205080204" pitchFamily="34" charset="-128"/>
            </a:endParaRPr>
          </a:p>
          <a:p>
            <a:pPr>
              <a:lnSpc>
                <a:spcPct val="80000"/>
              </a:lnSpc>
              <a:spcBef>
                <a:spcPct val="0"/>
              </a:spcBef>
            </a:pPr>
            <a:r>
              <a:rPr lang="en-US" altLang="en-US" sz="1800" dirty="0">
                <a:ea typeface="MS PGothic" panose="020B0600070205080204" pitchFamily="34" charset="-128"/>
              </a:rPr>
              <a:t>Suppose that sterling and the US dollar are at PPP equilibrium at the start of the year with rates at US$1.50/£</a:t>
            </a:r>
          </a:p>
          <a:p>
            <a:pPr>
              <a:lnSpc>
                <a:spcPct val="80000"/>
              </a:lnSpc>
              <a:spcBef>
                <a:spcPct val="0"/>
              </a:spcBef>
            </a:pPr>
            <a:endParaRPr lang="en-US" altLang="en-US" sz="1800" dirty="0">
              <a:ea typeface="MS PGothic" panose="020B0600070205080204" pitchFamily="34" charset="-128"/>
            </a:endParaRPr>
          </a:p>
          <a:p>
            <a:pPr>
              <a:lnSpc>
                <a:spcPct val="80000"/>
              </a:lnSpc>
              <a:spcBef>
                <a:spcPct val="0"/>
              </a:spcBef>
            </a:pPr>
            <a:r>
              <a:rPr lang="en-US" altLang="en-US" sz="1800" dirty="0">
                <a:ea typeface="MS PGothic" panose="020B0600070205080204" pitchFamily="34" charset="-128"/>
              </a:rPr>
              <a:t>Inflation rate in the UK is 15 per cent, basket costs £11,500 at the end of the year</a:t>
            </a:r>
          </a:p>
          <a:p>
            <a:pPr>
              <a:lnSpc>
                <a:spcPct val="80000"/>
              </a:lnSpc>
              <a:spcBef>
                <a:spcPct val="0"/>
              </a:spcBef>
            </a:pPr>
            <a:endParaRPr lang="en-US" altLang="en-US" sz="1800" dirty="0">
              <a:ea typeface="MS PGothic" panose="020B0600070205080204" pitchFamily="34" charset="-128"/>
            </a:endParaRPr>
          </a:p>
          <a:p>
            <a:pPr>
              <a:lnSpc>
                <a:spcPct val="80000"/>
              </a:lnSpc>
              <a:spcBef>
                <a:spcPct val="0"/>
              </a:spcBef>
            </a:pPr>
            <a:r>
              <a:rPr lang="en-US" altLang="en-US" sz="1800" dirty="0">
                <a:ea typeface="MS PGothic" panose="020B0600070205080204" pitchFamily="34" charset="-128"/>
              </a:rPr>
              <a:t>US prices rise by 3 per cent the US domestic cost of a basket will be US$15,450</a:t>
            </a:r>
          </a:p>
          <a:p>
            <a:pPr>
              <a:lnSpc>
                <a:spcPct val="80000"/>
              </a:lnSpc>
              <a:spcBef>
                <a:spcPct val="0"/>
              </a:spcBef>
            </a:pPr>
            <a:endParaRPr lang="en-US" altLang="en-US" sz="1800" dirty="0">
              <a:ea typeface="MS PGothic" panose="020B0600070205080204" pitchFamily="34" charset="-128"/>
            </a:endParaRPr>
          </a:p>
          <a:p>
            <a:pPr>
              <a:lnSpc>
                <a:spcPct val="80000"/>
              </a:lnSpc>
              <a:spcBef>
                <a:spcPct val="0"/>
              </a:spcBef>
            </a:pPr>
            <a:r>
              <a:rPr lang="en-US" altLang="en-US" sz="1800" dirty="0">
                <a:ea typeface="MS PGothic" panose="020B0600070205080204" pitchFamily="34" charset="-128"/>
              </a:rPr>
              <a:t>A UK consumer is faced with a choice of either buying £11,500 of UK-produced goods or exchanging £11,500 into dollars and buying US goods. The consumer’s £11,500 will buy US$17,250 at US$1.50/£. This is more than one basket.</a:t>
            </a:r>
          </a:p>
        </p:txBody>
      </p:sp>
      <p:sp>
        <p:nvSpPr>
          <p:cNvPr id="26628" name="Rectangle 23"/>
          <p:cNvSpPr>
            <a:spLocks noChangeArrowheads="1"/>
          </p:cNvSpPr>
          <p:nvPr/>
        </p:nvSpPr>
        <p:spPr bwMode="auto">
          <a:xfrm>
            <a:off x="2122488" y="1185863"/>
            <a:ext cx="289401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54013" indent="-354013">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dirty="0">
                <a:ea typeface="MS PGothic" panose="020B0600070205080204" pitchFamily="34" charset="-128"/>
                <a:cs typeface="Arial" panose="020B0604020202020204" pitchFamily="34" charset="0"/>
              </a:rPr>
              <a:t>Price of a basket of </a:t>
            </a:r>
          </a:p>
          <a:p>
            <a:pPr eaLnBrk="1" hangingPunct="1">
              <a:spcBef>
                <a:spcPct val="0"/>
              </a:spcBef>
              <a:buFontTx/>
              <a:buNone/>
            </a:pPr>
            <a:r>
              <a:rPr lang="en-US" altLang="en-US" sz="1800" dirty="0">
                <a:ea typeface="MS PGothic" panose="020B0600070205080204" pitchFamily="34" charset="-128"/>
                <a:cs typeface="Arial" panose="020B0604020202020204" pitchFamily="34" charset="0"/>
              </a:rPr>
              <a:t>goods in USA in dollars</a:t>
            </a:r>
          </a:p>
        </p:txBody>
      </p:sp>
      <p:sp>
        <p:nvSpPr>
          <p:cNvPr id="26629" name="Rectangle 8"/>
          <p:cNvSpPr>
            <a:spLocks noChangeArrowheads="1"/>
          </p:cNvSpPr>
          <p:nvPr/>
        </p:nvSpPr>
        <p:spPr bwMode="auto">
          <a:xfrm>
            <a:off x="2135188" y="1878013"/>
            <a:ext cx="10096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a:t>£10,000</a:t>
            </a:r>
            <a:endParaRPr lang="en-IN" altLang="en-US" sz="1800"/>
          </a:p>
        </p:txBody>
      </p:sp>
      <p:sp>
        <p:nvSpPr>
          <p:cNvPr id="26630" name="Rectangle 10"/>
          <p:cNvSpPr>
            <a:spLocks noChangeArrowheads="1"/>
          </p:cNvSpPr>
          <p:nvPr/>
        </p:nvSpPr>
        <p:spPr bwMode="auto">
          <a:xfrm>
            <a:off x="5003800" y="1265238"/>
            <a:ext cx="2984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a:t>x</a:t>
            </a:r>
            <a:endParaRPr lang="en-IN" altLang="en-US" sz="1800"/>
          </a:p>
        </p:txBody>
      </p:sp>
      <p:sp>
        <p:nvSpPr>
          <p:cNvPr id="26631" name="Rectangle 11"/>
          <p:cNvSpPr>
            <a:spLocks noChangeArrowheads="1"/>
          </p:cNvSpPr>
          <p:nvPr/>
        </p:nvSpPr>
        <p:spPr bwMode="auto">
          <a:xfrm>
            <a:off x="5000625" y="1852613"/>
            <a:ext cx="2984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a:t>x</a:t>
            </a:r>
            <a:endParaRPr lang="en-IN" altLang="en-US" sz="1800"/>
          </a:p>
        </p:txBody>
      </p:sp>
      <p:sp>
        <p:nvSpPr>
          <p:cNvPr id="26632" name="Rectangle 12"/>
          <p:cNvSpPr>
            <a:spLocks noChangeArrowheads="1"/>
          </p:cNvSpPr>
          <p:nvPr/>
        </p:nvSpPr>
        <p:spPr bwMode="auto">
          <a:xfrm>
            <a:off x="5243513" y="1179513"/>
            <a:ext cx="16319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en-US" sz="1800"/>
              <a:t>US$/£</a:t>
            </a:r>
          </a:p>
          <a:p>
            <a:pPr algn="ctr" eaLnBrk="1" hangingPunct="1">
              <a:spcBef>
                <a:spcPct val="0"/>
              </a:spcBef>
              <a:buFontTx/>
              <a:buNone/>
            </a:pPr>
            <a:r>
              <a:rPr lang="en-US" altLang="en-US" sz="1800"/>
              <a:t>exchange rate</a:t>
            </a:r>
            <a:endParaRPr lang="en-IN" altLang="en-US" sz="1800"/>
          </a:p>
        </p:txBody>
      </p:sp>
      <p:sp>
        <p:nvSpPr>
          <p:cNvPr id="26633" name="Rectangle 13"/>
          <p:cNvSpPr>
            <a:spLocks noChangeArrowheads="1"/>
          </p:cNvSpPr>
          <p:nvPr/>
        </p:nvSpPr>
        <p:spPr bwMode="auto">
          <a:xfrm>
            <a:off x="6784976" y="1195388"/>
            <a:ext cx="3141663"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a:t>= Price of a basket of goods</a:t>
            </a:r>
          </a:p>
          <a:p>
            <a:pPr eaLnBrk="1" hangingPunct="1">
              <a:spcBef>
                <a:spcPct val="0"/>
              </a:spcBef>
              <a:buFontTx/>
              <a:buNone/>
            </a:pPr>
            <a:r>
              <a:rPr lang="en-US" altLang="en-US" sz="1800"/>
              <a:t>   in USA in dollars</a:t>
            </a:r>
          </a:p>
        </p:txBody>
      </p:sp>
      <p:sp>
        <p:nvSpPr>
          <p:cNvPr id="26634" name="Rectangle 14"/>
          <p:cNvSpPr>
            <a:spLocks noChangeArrowheads="1"/>
          </p:cNvSpPr>
          <p:nvPr/>
        </p:nvSpPr>
        <p:spPr bwMode="auto">
          <a:xfrm>
            <a:off x="5872163" y="1882776"/>
            <a:ext cx="338982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dirty="0"/>
              <a:t>1.50        = US$15,000</a:t>
            </a:r>
          </a:p>
        </p:txBody>
      </p:sp>
    </p:spTree>
    <p:extLst>
      <p:ext uri="{BB962C8B-B14F-4D97-AF65-F5344CB8AC3E}">
        <p14:creationId xmlns:p14="http://schemas.microsoft.com/office/powerpoint/2010/main" val="35563098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0"/>
          <p:cNvSpPr>
            <a:spLocks noChangeArrowheads="1"/>
          </p:cNvSpPr>
          <p:nvPr/>
        </p:nvSpPr>
        <p:spPr bwMode="auto">
          <a:xfrm>
            <a:off x="1854201" y="414339"/>
            <a:ext cx="8461375"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buFontTx/>
              <a:buNone/>
            </a:pPr>
            <a:r>
              <a:rPr lang="en-US" altLang="en-US" b="1">
                <a:solidFill>
                  <a:srgbClr val="000000"/>
                </a:solidFill>
                <a:ea typeface="MS PGothic" panose="020B0600070205080204" pitchFamily="34" charset="-128"/>
              </a:rPr>
              <a:t>New equilibrium exchange rate</a:t>
            </a:r>
            <a:endParaRPr lang="en-GB" altLang="en-US" b="1">
              <a:solidFill>
                <a:srgbClr val="000000"/>
              </a:solidFill>
              <a:ea typeface="MS PGothic" panose="020B0600070205080204" pitchFamily="34" charset="-128"/>
            </a:endParaRPr>
          </a:p>
        </p:txBody>
      </p:sp>
      <p:sp>
        <p:nvSpPr>
          <p:cNvPr id="27651" name="Text Box 4"/>
          <p:cNvSpPr txBox="1">
            <a:spLocks noChangeArrowheads="1"/>
          </p:cNvSpPr>
          <p:nvPr/>
        </p:nvSpPr>
        <p:spPr bwMode="auto">
          <a:xfrm>
            <a:off x="2709863" y="1185864"/>
            <a:ext cx="54021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a:t>1+I</a:t>
            </a:r>
            <a:r>
              <a:rPr lang="en-US" altLang="en-US" sz="1800" baseline="-25000"/>
              <a:t>US</a:t>
            </a:r>
          </a:p>
        </p:txBody>
      </p:sp>
      <p:sp>
        <p:nvSpPr>
          <p:cNvPr id="27652" name="Text Box 5"/>
          <p:cNvSpPr txBox="1">
            <a:spLocks noChangeArrowheads="1"/>
          </p:cNvSpPr>
          <p:nvPr/>
        </p:nvSpPr>
        <p:spPr bwMode="auto">
          <a:xfrm>
            <a:off x="2711450" y="1466850"/>
            <a:ext cx="534988"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dirty="0"/>
              <a:t>1+I</a:t>
            </a:r>
            <a:r>
              <a:rPr lang="en-US" altLang="en-US" sz="1800" baseline="-25000" dirty="0"/>
              <a:t>UK</a:t>
            </a:r>
          </a:p>
        </p:txBody>
      </p:sp>
      <p:sp>
        <p:nvSpPr>
          <p:cNvPr id="27653" name="Line 6"/>
          <p:cNvSpPr>
            <a:spLocks noChangeShapeType="1"/>
          </p:cNvSpPr>
          <p:nvPr/>
        </p:nvSpPr>
        <p:spPr bwMode="auto">
          <a:xfrm>
            <a:off x="2730501" y="1492250"/>
            <a:ext cx="504825"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54" name="Text Box 7"/>
          <p:cNvSpPr txBox="1">
            <a:spLocks noChangeArrowheads="1"/>
          </p:cNvSpPr>
          <p:nvPr/>
        </p:nvSpPr>
        <p:spPr bwMode="auto">
          <a:xfrm>
            <a:off x="3263900" y="1352550"/>
            <a:ext cx="13335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a:t>=</a:t>
            </a:r>
            <a:endParaRPr lang="en-US" altLang="en-US" sz="1800" baseline="-25000"/>
          </a:p>
        </p:txBody>
      </p:sp>
      <p:sp>
        <p:nvSpPr>
          <p:cNvPr id="27655" name="Text Box 8"/>
          <p:cNvSpPr txBox="1">
            <a:spLocks noChangeArrowheads="1"/>
          </p:cNvSpPr>
          <p:nvPr/>
        </p:nvSpPr>
        <p:spPr bwMode="auto">
          <a:xfrm>
            <a:off x="3490914" y="1192214"/>
            <a:ext cx="72616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a:t>US</a:t>
            </a:r>
            <a:r>
              <a:rPr lang="en-US" altLang="en-US" sz="1800">
                <a:cs typeface="Arial" panose="020B0604020202020204" pitchFamily="34" charset="0"/>
              </a:rPr>
              <a:t>$/£</a:t>
            </a:r>
            <a:r>
              <a:rPr lang="en-US" altLang="en-US" sz="1800" baseline="-25000">
                <a:cs typeface="Arial" panose="020B0604020202020204" pitchFamily="34" charset="0"/>
              </a:rPr>
              <a:t>1</a:t>
            </a:r>
          </a:p>
        </p:txBody>
      </p:sp>
      <p:sp>
        <p:nvSpPr>
          <p:cNvPr id="27656" name="Text Box 9"/>
          <p:cNvSpPr txBox="1">
            <a:spLocks noChangeArrowheads="1"/>
          </p:cNvSpPr>
          <p:nvPr/>
        </p:nvSpPr>
        <p:spPr bwMode="auto">
          <a:xfrm>
            <a:off x="3492500" y="1473200"/>
            <a:ext cx="719138"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a:t>US</a:t>
            </a:r>
            <a:r>
              <a:rPr lang="en-US" altLang="en-US" sz="1800">
                <a:cs typeface="Arial" panose="020B0604020202020204" pitchFamily="34" charset="0"/>
              </a:rPr>
              <a:t>$/£</a:t>
            </a:r>
            <a:r>
              <a:rPr lang="en-US" altLang="en-US" sz="1800" baseline="-25000">
                <a:cs typeface="Arial" panose="020B0604020202020204" pitchFamily="34" charset="0"/>
              </a:rPr>
              <a:t>0</a:t>
            </a:r>
          </a:p>
        </p:txBody>
      </p:sp>
      <p:sp>
        <p:nvSpPr>
          <p:cNvPr id="27657" name="Line 10"/>
          <p:cNvSpPr>
            <a:spLocks noChangeShapeType="1"/>
          </p:cNvSpPr>
          <p:nvPr/>
        </p:nvSpPr>
        <p:spPr bwMode="auto">
          <a:xfrm>
            <a:off x="3502025" y="1489075"/>
            <a:ext cx="685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58" name="Rectangle 23"/>
          <p:cNvSpPr>
            <a:spLocks noChangeArrowheads="1"/>
          </p:cNvSpPr>
          <p:nvPr/>
        </p:nvSpPr>
        <p:spPr bwMode="auto">
          <a:xfrm>
            <a:off x="1570704" y="1812926"/>
            <a:ext cx="8800436" cy="11449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54013" indent="-354013">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95000"/>
              </a:lnSpc>
              <a:spcBef>
                <a:spcPct val="0"/>
              </a:spcBef>
              <a:buFontTx/>
              <a:buNone/>
            </a:pPr>
            <a:r>
              <a:rPr lang="en-US" altLang="en-US" sz="1800" dirty="0">
                <a:ea typeface="MS PGothic" panose="020B0600070205080204" pitchFamily="34" charset="-128"/>
              </a:rPr>
              <a:t>	Where: IUS = US inflation rate</a:t>
            </a:r>
          </a:p>
          <a:p>
            <a:pPr>
              <a:lnSpc>
                <a:spcPct val="95000"/>
              </a:lnSpc>
              <a:spcBef>
                <a:spcPct val="0"/>
              </a:spcBef>
              <a:buFontTx/>
              <a:buNone/>
            </a:pPr>
            <a:r>
              <a:rPr lang="en-US" altLang="en-US" sz="1800" dirty="0">
                <a:ea typeface="MS PGothic" panose="020B0600070205080204" pitchFamily="34" charset="-128"/>
              </a:rPr>
              <a:t>		           I</a:t>
            </a:r>
            <a:r>
              <a:rPr lang="en-US" altLang="en-US" sz="1800" baseline="-25000" dirty="0">
                <a:ea typeface="MS PGothic" panose="020B0600070205080204" pitchFamily="34" charset="-128"/>
              </a:rPr>
              <a:t>UK</a:t>
            </a:r>
            <a:r>
              <a:rPr lang="en-US" altLang="en-US" sz="1800" dirty="0">
                <a:ea typeface="MS PGothic" panose="020B0600070205080204" pitchFamily="34" charset="-128"/>
              </a:rPr>
              <a:t> = UK inflation rate</a:t>
            </a:r>
          </a:p>
          <a:p>
            <a:pPr>
              <a:lnSpc>
                <a:spcPct val="95000"/>
              </a:lnSpc>
              <a:spcBef>
                <a:spcPct val="0"/>
              </a:spcBef>
              <a:buFontTx/>
              <a:buNone/>
            </a:pPr>
            <a:r>
              <a:rPr lang="en-US" altLang="en-US" sz="1800" dirty="0">
                <a:ea typeface="MS PGothic" panose="020B0600070205080204" pitchFamily="34" charset="-128"/>
              </a:rPr>
              <a:t>		    US$/£</a:t>
            </a:r>
            <a:r>
              <a:rPr lang="en-US" altLang="en-US" sz="1800" baseline="-25000" dirty="0">
                <a:ea typeface="MS PGothic" panose="020B0600070205080204" pitchFamily="34" charset="-128"/>
              </a:rPr>
              <a:t>1</a:t>
            </a:r>
            <a:r>
              <a:rPr lang="en-US" altLang="en-US" sz="1800" dirty="0">
                <a:ea typeface="MS PGothic" panose="020B0600070205080204" pitchFamily="34" charset="-128"/>
              </a:rPr>
              <a:t> = the spot rate of exchange at the end of the period</a:t>
            </a:r>
          </a:p>
          <a:p>
            <a:pPr>
              <a:lnSpc>
                <a:spcPct val="95000"/>
              </a:lnSpc>
              <a:spcBef>
                <a:spcPct val="0"/>
              </a:spcBef>
              <a:buFontTx/>
              <a:buNone/>
            </a:pPr>
            <a:r>
              <a:rPr lang="en-US" altLang="en-US" sz="1800" dirty="0">
                <a:ea typeface="MS PGothic" panose="020B0600070205080204" pitchFamily="34" charset="-128"/>
              </a:rPr>
              <a:t>	                 US$/£</a:t>
            </a:r>
            <a:r>
              <a:rPr lang="en-US" altLang="en-US" sz="1800" baseline="-25000" dirty="0">
                <a:ea typeface="MS PGothic" panose="020B0600070205080204" pitchFamily="34" charset="-128"/>
              </a:rPr>
              <a:t>0</a:t>
            </a:r>
            <a:r>
              <a:rPr lang="en-US" altLang="en-US" sz="1800" dirty="0">
                <a:ea typeface="MS PGothic" panose="020B0600070205080204" pitchFamily="34" charset="-128"/>
              </a:rPr>
              <a:t> = the spot rate of exchange at the beginning of the period</a:t>
            </a:r>
          </a:p>
        </p:txBody>
      </p:sp>
      <p:sp>
        <p:nvSpPr>
          <p:cNvPr id="27659" name="Text Box 13"/>
          <p:cNvSpPr txBox="1">
            <a:spLocks noChangeArrowheads="1"/>
          </p:cNvSpPr>
          <p:nvPr/>
        </p:nvSpPr>
        <p:spPr bwMode="auto">
          <a:xfrm>
            <a:off x="2490788" y="3141664"/>
            <a:ext cx="83185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a:t>1+0.003</a:t>
            </a:r>
            <a:endParaRPr lang="en-US" altLang="en-US" sz="1800" baseline="-25000"/>
          </a:p>
        </p:txBody>
      </p:sp>
      <p:sp>
        <p:nvSpPr>
          <p:cNvPr id="27660" name="Text Box 14"/>
          <p:cNvSpPr txBox="1">
            <a:spLocks noChangeArrowheads="1"/>
          </p:cNvSpPr>
          <p:nvPr/>
        </p:nvSpPr>
        <p:spPr bwMode="auto">
          <a:xfrm>
            <a:off x="2492375" y="3422650"/>
            <a:ext cx="70485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a:t>1+0.15</a:t>
            </a:r>
            <a:endParaRPr lang="en-US" altLang="en-US" sz="1800" baseline="-25000"/>
          </a:p>
        </p:txBody>
      </p:sp>
      <p:sp>
        <p:nvSpPr>
          <p:cNvPr id="27661" name="Line 15"/>
          <p:cNvSpPr>
            <a:spLocks noChangeShapeType="1"/>
          </p:cNvSpPr>
          <p:nvPr/>
        </p:nvSpPr>
        <p:spPr bwMode="auto">
          <a:xfrm>
            <a:off x="2511425" y="3448050"/>
            <a:ext cx="762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62" name="Text Box 16"/>
          <p:cNvSpPr txBox="1">
            <a:spLocks noChangeArrowheads="1"/>
          </p:cNvSpPr>
          <p:nvPr/>
        </p:nvSpPr>
        <p:spPr bwMode="auto">
          <a:xfrm>
            <a:off x="3333750" y="3317875"/>
            <a:ext cx="13335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a:t>=</a:t>
            </a:r>
            <a:endParaRPr lang="en-US" altLang="en-US" sz="1800" baseline="-25000"/>
          </a:p>
        </p:txBody>
      </p:sp>
      <p:sp>
        <p:nvSpPr>
          <p:cNvPr id="27663" name="Text Box 17"/>
          <p:cNvSpPr txBox="1">
            <a:spLocks noChangeArrowheads="1"/>
          </p:cNvSpPr>
          <p:nvPr/>
        </p:nvSpPr>
        <p:spPr bwMode="auto">
          <a:xfrm>
            <a:off x="3560764" y="3157539"/>
            <a:ext cx="72616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a:t>US</a:t>
            </a:r>
            <a:r>
              <a:rPr lang="en-US" altLang="en-US" sz="1800">
                <a:cs typeface="Arial" panose="020B0604020202020204" pitchFamily="34" charset="0"/>
              </a:rPr>
              <a:t>$/£</a:t>
            </a:r>
            <a:r>
              <a:rPr lang="en-US" altLang="en-US" sz="1800" baseline="-25000">
                <a:cs typeface="Arial" panose="020B0604020202020204" pitchFamily="34" charset="0"/>
              </a:rPr>
              <a:t>1</a:t>
            </a:r>
          </a:p>
        </p:txBody>
      </p:sp>
      <p:sp>
        <p:nvSpPr>
          <p:cNvPr id="27664" name="Text Box 18"/>
          <p:cNvSpPr txBox="1">
            <a:spLocks noChangeArrowheads="1"/>
          </p:cNvSpPr>
          <p:nvPr/>
        </p:nvSpPr>
        <p:spPr bwMode="auto">
          <a:xfrm>
            <a:off x="3697288" y="3438525"/>
            <a:ext cx="4445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a:t>1.50</a:t>
            </a:r>
            <a:endParaRPr lang="en-US" altLang="en-US" sz="1800" baseline="-25000">
              <a:cs typeface="Arial" panose="020B0604020202020204" pitchFamily="34" charset="0"/>
            </a:endParaRPr>
          </a:p>
        </p:txBody>
      </p:sp>
      <p:sp>
        <p:nvSpPr>
          <p:cNvPr id="27665" name="Line 19"/>
          <p:cNvSpPr>
            <a:spLocks noChangeShapeType="1"/>
          </p:cNvSpPr>
          <p:nvPr/>
        </p:nvSpPr>
        <p:spPr bwMode="auto">
          <a:xfrm>
            <a:off x="3571875" y="3454400"/>
            <a:ext cx="685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66" name="Text Box 20"/>
          <p:cNvSpPr txBox="1">
            <a:spLocks noChangeArrowheads="1"/>
          </p:cNvSpPr>
          <p:nvPr/>
        </p:nvSpPr>
        <p:spPr bwMode="auto">
          <a:xfrm>
            <a:off x="2525714" y="3986214"/>
            <a:ext cx="860813"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a:t>US</a:t>
            </a:r>
            <a:r>
              <a:rPr lang="en-US" altLang="en-US" sz="1800">
                <a:cs typeface="Arial" panose="020B0604020202020204" pitchFamily="34" charset="0"/>
              </a:rPr>
              <a:t>$/£</a:t>
            </a:r>
            <a:r>
              <a:rPr lang="en-US" altLang="en-US" sz="1800" baseline="-25000">
                <a:cs typeface="Arial" panose="020B0604020202020204" pitchFamily="34" charset="0"/>
              </a:rPr>
              <a:t>1</a:t>
            </a:r>
            <a:r>
              <a:rPr lang="en-US" altLang="en-US" sz="1800">
                <a:cs typeface="Arial" panose="020B0604020202020204" pitchFamily="34" charset="0"/>
              </a:rPr>
              <a:t>=</a:t>
            </a:r>
          </a:p>
        </p:txBody>
      </p:sp>
      <p:sp>
        <p:nvSpPr>
          <p:cNvPr id="27667" name="Text Box 21"/>
          <p:cNvSpPr txBox="1">
            <a:spLocks noChangeArrowheads="1"/>
          </p:cNvSpPr>
          <p:nvPr/>
        </p:nvSpPr>
        <p:spPr bwMode="auto">
          <a:xfrm>
            <a:off x="4451350" y="3983039"/>
            <a:ext cx="155575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a:t>X1.50 = 1.3435</a:t>
            </a:r>
            <a:endParaRPr lang="en-US" altLang="en-US" sz="1800">
              <a:cs typeface="Arial" panose="020B0604020202020204" pitchFamily="34" charset="0"/>
            </a:endParaRPr>
          </a:p>
        </p:txBody>
      </p:sp>
      <p:sp>
        <p:nvSpPr>
          <p:cNvPr id="27668" name="Text Box 22"/>
          <p:cNvSpPr txBox="1">
            <a:spLocks noChangeArrowheads="1"/>
          </p:cNvSpPr>
          <p:nvPr/>
        </p:nvSpPr>
        <p:spPr bwMode="auto">
          <a:xfrm>
            <a:off x="3459163" y="3810000"/>
            <a:ext cx="83185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a:t>1+0.003</a:t>
            </a:r>
            <a:endParaRPr lang="en-US" altLang="en-US" sz="1800" baseline="-25000"/>
          </a:p>
        </p:txBody>
      </p:sp>
      <p:sp>
        <p:nvSpPr>
          <p:cNvPr id="27669" name="Text Box 23"/>
          <p:cNvSpPr txBox="1">
            <a:spLocks noChangeArrowheads="1"/>
          </p:cNvSpPr>
          <p:nvPr/>
        </p:nvSpPr>
        <p:spPr bwMode="auto">
          <a:xfrm>
            <a:off x="3460750" y="4119564"/>
            <a:ext cx="70485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a:t>1+0.15</a:t>
            </a:r>
            <a:endParaRPr lang="en-US" altLang="en-US" sz="1800" baseline="-25000"/>
          </a:p>
        </p:txBody>
      </p:sp>
      <p:sp>
        <p:nvSpPr>
          <p:cNvPr id="27670" name="Line 24"/>
          <p:cNvSpPr>
            <a:spLocks noChangeShapeType="1"/>
          </p:cNvSpPr>
          <p:nvPr/>
        </p:nvSpPr>
        <p:spPr bwMode="auto">
          <a:xfrm>
            <a:off x="3479800" y="4116388"/>
            <a:ext cx="762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7671" name="Rectangle 23"/>
          <p:cNvSpPr>
            <a:spLocks noChangeArrowheads="1"/>
          </p:cNvSpPr>
          <p:nvPr/>
        </p:nvSpPr>
        <p:spPr bwMode="auto">
          <a:xfrm>
            <a:off x="1771651" y="4349750"/>
            <a:ext cx="8582025" cy="1408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54013" indent="-354013">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95000"/>
              </a:lnSpc>
              <a:spcBef>
                <a:spcPct val="0"/>
              </a:spcBef>
              <a:buFontTx/>
              <a:buNone/>
            </a:pPr>
            <a:r>
              <a:rPr lang="en-US" altLang="en-US" sz="1800">
                <a:ea typeface="MS PGothic" panose="020B0600070205080204" pitchFamily="34" charset="-128"/>
              </a:rPr>
              <a:t>	The US dollar appreciates against the pound by 10.43 per cent because inflation is lower in the US over the period</a:t>
            </a:r>
          </a:p>
          <a:p>
            <a:pPr>
              <a:lnSpc>
                <a:spcPct val="95000"/>
              </a:lnSpc>
              <a:spcBef>
                <a:spcPct val="0"/>
              </a:spcBef>
              <a:buFontTx/>
              <a:buNone/>
            </a:pPr>
            <a:endParaRPr lang="en-US" altLang="en-US" sz="1800">
              <a:ea typeface="MS PGothic" panose="020B0600070205080204" pitchFamily="34" charset="-128"/>
            </a:endParaRPr>
          </a:p>
          <a:p>
            <a:pPr>
              <a:lnSpc>
                <a:spcPct val="95000"/>
              </a:lnSpc>
              <a:spcBef>
                <a:spcPct val="0"/>
              </a:spcBef>
              <a:buFontTx/>
              <a:buNone/>
            </a:pPr>
            <a:r>
              <a:rPr lang="en-US" altLang="en-US" sz="1800">
                <a:ea typeface="MS PGothic" panose="020B0600070205080204" pitchFamily="34" charset="-128"/>
              </a:rPr>
              <a:t>	At this new exchange rate a basket of goods costing US$15,450 in the US has a sterling cost of 15,450/1.3435 = £11,500 and thus PPP is maintained.</a:t>
            </a:r>
          </a:p>
        </p:txBody>
      </p:sp>
    </p:spTree>
    <p:extLst>
      <p:ext uri="{BB962C8B-B14F-4D97-AF65-F5344CB8AC3E}">
        <p14:creationId xmlns:p14="http://schemas.microsoft.com/office/powerpoint/2010/main" val="19583516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0"/>
          <p:cNvSpPr>
            <a:spLocks noChangeArrowheads="1"/>
          </p:cNvSpPr>
          <p:nvPr/>
        </p:nvSpPr>
        <p:spPr bwMode="auto">
          <a:xfrm>
            <a:off x="1874838" y="98138"/>
            <a:ext cx="846931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buFontTx/>
              <a:buNone/>
            </a:pPr>
            <a:r>
              <a:rPr lang="en-US" altLang="en-US" b="1" dirty="0">
                <a:solidFill>
                  <a:srgbClr val="000000"/>
                </a:solidFill>
                <a:ea typeface="MS PGothic" panose="020B0600070205080204" pitchFamily="34" charset="-128"/>
              </a:rPr>
              <a:t>Issues with PPP Theory</a:t>
            </a:r>
          </a:p>
        </p:txBody>
      </p:sp>
      <p:sp>
        <p:nvSpPr>
          <p:cNvPr id="28675" name="Rectangle 23"/>
          <p:cNvSpPr>
            <a:spLocks noChangeArrowheads="1"/>
          </p:cNvSpPr>
          <p:nvPr/>
        </p:nvSpPr>
        <p:spPr bwMode="auto">
          <a:xfrm>
            <a:off x="656303" y="792828"/>
            <a:ext cx="10788445" cy="57061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54013" indent="-354013">
              <a:spcBef>
                <a:spcPct val="20000"/>
              </a:spcBef>
              <a:buChar char="•"/>
              <a:defRPr sz="3200">
                <a:solidFill>
                  <a:schemeClr val="tx1"/>
                </a:solidFill>
                <a:latin typeface="Arial" panose="020B0604020202020204" pitchFamily="34" charset="0"/>
              </a:defRPr>
            </a:lvl1pPr>
            <a:lvl2pPr marL="650875" indent="-290513">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80000"/>
              </a:lnSpc>
              <a:spcBef>
                <a:spcPct val="0"/>
              </a:spcBef>
            </a:pPr>
            <a:r>
              <a:rPr lang="en-US" altLang="en-US" sz="2400" i="1" dirty="0">
                <a:ea typeface="MS PGothic" panose="020B0600070205080204" pitchFamily="34" charset="-128"/>
              </a:rPr>
              <a:t>It applies only to goods freely traded internationally at no cost of trade</a:t>
            </a:r>
          </a:p>
          <a:p>
            <a:pPr>
              <a:lnSpc>
                <a:spcPct val="80000"/>
              </a:lnSpc>
              <a:spcBef>
                <a:spcPct val="0"/>
              </a:spcBef>
            </a:pPr>
            <a:endParaRPr lang="en-US" altLang="en-US" sz="2400" i="1" dirty="0">
              <a:ea typeface="MS PGothic" panose="020B0600070205080204" pitchFamily="34" charset="-128"/>
            </a:endParaRPr>
          </a:p>
          <a:p>
            <a:pPr>
              <a:lnSpc>
                <a:spcPct val="80000"/>
              </a:lnSpc>
              <a:spcBef>
                <a:spcPct val="0"/>
              </a:spcBef>
            </a:pPr>
            <a:r>
              <a:rPr lang="en-US" altLang="en-US" sz="2400" i="1" dirty="0">
                <a:ea typeface="MS PGothic" panose="020B0600070205080204" pitchFamily="34" charset="-128"/>
              </a:rPr>
              <a:t>It works in the long run, but that may be years away</a:t>
            </a:r>
          </a:p>
          <a:p>
            <a:pPr>
              <a:lnSpc>
                <a:spcPct val="80000"/>
              </a:lnSpc>
              <a:spcBef>
                <a:spcPct val="0"/>
              </a:spcBef>
            </a:pPr>
            <a:endParaRPr lang="en-US" altLang="en-US" sz="2400" i="1" dirty="0">
              <a:ea typeface="MS PGothic" panose="020B0600070205080204" pitchFamily="34" charset="-128"/>
            </a:endParaRPr>
          </a:p>
          <a:p>
            <a:pPr lvl="1">
              <a:lnSpc>
                <a:spcPct val="80000"/>
              </a:lnSpc>
              <a:spcBef>
                <a:spcPct val="0"/>
              </a:spcBef>
            </a:pPr>
            <a:r>
              <a:rPr lang="en-US" altLang="en-US" sz="2400" dirty="0">
                <a:ea typeface="MS PGothic" panose="020B0600070205080204" pitchFamily="34" charset="-128"/>
              </a:rPr>
              <a:t>Customers may be slow to </a:t>
            </a:r>
            <a:r>
              <a:rPr lang="en-US" altLang="en-US" sz="2400" dirty="0" err="1">
                <a:ea typeface="MS PGothic" panose="020B0600070205080204" pitchFamily="34" charset="-128"/>
              </a:rPr>
              <a:t>recognise</a:t>
            </a:r>
            <a:r>
              <a:rPr lang="en-US" altLang="en-US" sz="2400" dirty="0">
                <a:ea typeface="MS PGothic" panose="020B0600070205080204" pitchFamily="34" charset="-128"/>
              </a:rPr>
              <a:t> the incentive to purchase from another country</a:t>
            </a:r>
          </a:p>
          <a:p>
            <a:pPr lvl="1">
              <a:lnSpc>
                <a:spcPct val="80000"/>
              </a:lnSpc>
              <a:spcBef>
                <a:spcPct val="0"/>
              </a:spcBef>
            </a:pPr>
            <a:endParaRPr lang="en-US" altLang="en-US" sz="2400" dirty="0">
              <a:ea typeface="MS PGothic" panose="020B0600070205080204" pitchFamily="34" charset="-128"/>
            </a:endParaRPr>
          </a:p>
          <a:p>
            <a:pPr lvl="1">
              <a:lnSpc>
                <a:spcPct val="80000"/>
              </a:lnSpc>
              <a:spcBef>
                <a:spcPct val="0"/>
              </a:spcBef>
            </a:pPr>
            <a:r>
              <a:rPr lang="en-US" altLang="en-US" sz="2400" dirty="0">
                <a:ea typeface="MS PGothic" panose="020B0600070205080204" pitchFamily="34" charset="-128"/>
              </a:rPr>
              <a:t>Inertia due to buying habits</a:t>
            </a:r>
          </a:p>
          <a:p>
            <a:pPr lvl="1">
              <a:lnSpc>
                <a:spcPct val="80000"/>
              </a:lnSpc>
              <a:spcBef>
                <a:spcPct val="0"/>
              </a:spcBef>
            </a:pPr>
            <a:endParaRPr lang="en-US" altLang="en-US" sz="2400" dirty="0">
              <a:ea typeface="MS PGothic" panose="020B0600070205080204" pitchFamily="34" charset="-128"/>
            </a:endParaRPr>
          </a:p>
          <a:p>
            <a:pPr lvl="1">
              <a:lnSpc>
                <a:spcPct val="80000"/>
              </a:lnSpc>
              <a:spcBef>
                <a:spcPct val="0"/>
              </a:spcBef>
            </a:pPr>
            <a:r>
              <a:rPr lang="en-US" altLang="en-US" sz="2400" dirty="0">
                <a:ea typeface="MS PGothic" panose="020B0600070205080204" pitchFamily="34" charset="-128"/>
              </a:rPr>
              <a:t>Governments may manage exchange rates for a considerable period</a:t>
            </a:r>
          </a:p>
          <a:p>
            <a:pPr lvl="1">
              <a:lnSpc>
                <a:spcPct val="80000"/>
              </a:lnSpc>
              <a:spcBef>
                <a:spcPct val="0"/>
              </a:spcBef>
            </a:pPr>
            <a:endParaRPr lang="en-US" altLang="en-US" sz="2400" dirty="0">
              <a:ea typeface="MS PGothic" panose="020B0600070205080204" pitchFamily="34" charset="-128"/>
            </a:endParaRPr>
          </a:p>
          <a:p>
            <a:pPr lvl="1">
              <a:lnSpc>
                <a:spcPct val="80000"/>
              </a:lnSpc>
              <a:spcBef>
                <a:spcPct val="0"/>
              </a:spcBef>
            </a:pPr>
            <a:r>
              <a:rPr lang="en-US" altLang="en-US" sz="2400" dirty="0">
                <a:ea typeface="MS PGothic" panose="020B0600070205080204" pitchFamily="34" charset="-128"/>
              </a:rPr>
              <a:t>Balance of payments disequilibria</a:t>
            </a:r>
          </a:p>
          <a:p>
            <a:pPr lvl="1">
              <a:lnSpc>
                <a:spcPct val="80000"/>
              </a:lnSpc>
              <a:spcBef>
                <a:spcPct val="0"/>
              </a:spcBef>
            </a:pPr>
            <a:endParaRPr lang="en-US" altLang="en-US" sz="2400" dirty="0">
              <a:ea typeface="MS PGothic" panose="020B0600070205080204" pitchFamily="34" charset="-128"/>
            </a:endParaRPr>
          </a:p>
          <a:p>
            <a:pPr lvl="1">
              <a:lnSpc>
                <a:spcPct val="80000"/>
              </a:lnSpc>
              <a:spcBef>
                <a:spcPct val="0"/>
              </a:spcBef>
            </a:pPr>
            <a:r>
              <a:rPr lang="en-US" altLang="en-US" sz="2400" dirty="0">
                <a:ea typeface="MS PGothic" panose="020B0600070205080204" pitchFamily="34" charset="-128"/>
              </a:rPr>
              <a:t>Capital transactions</a:t>
            </a:r>
          </a:p>
          <a:p>
            <a:pPr lvl="1">
              <a:lnSpc>
                <a:spcPct val="80000"/>
              </a:lnSpc>
              <a:spcBef>
                <a:spcPct val="0"/>
              </a:spcBef>
            </a:pPr>
            <a:endParaRPr lang="en-US" altLang="en-US" sz="2400" dirty="0">
              <a:ea typeface="MS PGothic" panose="020B0600070205080204" pitchFamily="34" charset="-128"/>
            </a:endParaRPr>
          </a:p>
          <a:p>
            <a:pPr lvl="1">
              <a:lnSpc>
                <a:spcPct val="80000"/>
              </a:lnSpc>
              <a:spcBef>
                <a:spcPct val="0"/>
              </a:spcBef>
            </a:pPr>
            <a:r>
              <a:rPr lang="en-US" altLang="en-US" sz="2400" dirty="0">
                <a:ea typeface="MS PGothic" panose="020B0600070205080204" pitchFamily="34" charset="-128"/>
              </a:rPr>
              <a:t>Speculation</a:t>
            </a:r>
          </a:p>
          <a:p>
            <a:pPr lvl="1">
              <a:lnSpc>
                <a:spcPct val="80000"/>
              </a:lnSpc>
              <a:spcBef>
                <a:spcPct val="0"/>
              </a:spcBef>
            </a:pPr>
            <a:endParaRPr lang="en-US" altLang="en-US" sz="2400" dirty="0">
              <a:ea typeface="MS PGothic" panose="020B0600070205080204" pitchFamily="34" charset="-128"/>
            </a:endParaRPr>
          </a:p>
          <a:p>
            <a:pPr lvl="1">
              <a:lnSpc>
                <a:spcPct val="80000"/>
              </a:lnSpc>
              <a:spcBef>
                <a:spcPct val="0"/>
              </a:spcBef>
            </a:pPr>
            <a:r>
              <a:rPr lang="en-IN" altLang="en-US" sz="2400" dirty="0">
                <a:ea typeface="MS PGothic" panose="020B0600070205080204" pitchFamily="34" charset="-128"/>
              </a:rPr>
              <a:t>Inflation is one influence on exchange rates, but it is not the only factor. There have been large deviations from PPP for substantial periods.</a:t>
            </a:r>
            <a:endParaRPr lang="en-US" altLang="en-US" sz="2400" dirty="0">
              <a:ea typeface="MS PGothic" panose="020B0600070205080204" pitchFamily="34" charset="-128"/>
            </a:endParaRPr>
          </a:p>
        </p:txBody>
      </p:sp>
    </p:spTree>
    <p:extLst>
      <p:ext uri="{BB962C8B-B14F-4D97-AF65-F5344CB8AC3E}">
        <p14:creationId xmlns:p14="http://schemas.microsoft.com/office/powerpoint/2010/main" val="18939483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ctrTitle"/>
          </p:nvPr>
        </p:nvSpPr>
        <p:spPr/>
        <p:txBody>
          <a:bodyPr/>
          <a:lstStyle/>
          <a:p>
            <a:pPr eaLnBrk="1" hangingPunct="1"/>
            <a:r>
              <a:rPr lang="en-GB" altLang="en-US" b="1"/>
              <a:t>ANY QUESTIONS?</a:t>
            </a:r>
          </a:p>
        </p:txBody>
      </p:sp>
    </p:spTree>
    <p:extLst>
      <p:ext uri="{BB962C8B-B14F-4D97-AF65-F5344CB8AC3E}">
        <p14:creationId xmlns:p14="http://schemas.microsoft.com/office/powerpoint/2010/main" val="2401910368"/>
      </p:ext>
    </p:extLst>
  </p:cSld>
  <p:clrMapOvr>
    <a:masterClrMapping/>
  </p:clrMapOvr>
</p:sld>
</file>

<file path=ppt/theme/theme1.xml><?xml version="1.0" encoding="utf-8"?>
<a:theme xmlns:a="http://schemas.openxmlformats.org/drawingml/2006/main" name="Templates">
  <a:themeElements>
    <a:clrScheme name="BPP Brand November 2018">
      <a:dk1>
        <a:srgbClr val="3C3C3B"/>
      </a:dk1>
      <a:lt1>
        <a:srgbClr val="FFFFFF"/>
      </a:lt1>
      <a:dk2>
        <a:srgbClr val="6E368A"/>
      </a:dk2>
      <a:lt2>
        <a:srgbClr val="F9F7F7"/>
      </a:lt2>
      <a:accent1>
        <a:srgbClr val="64BDB6"/>
      </a:accent1>
      <a:accent2>
        <a:srgbClr val="3763AD"/>
      </a:accent2>
      <a:accent3>
        <a:srgbClr val="89CFE1"/>
      </a:accent3>
      <a:accent4>
        <a:srgbClr val="F9B149"/>
      </a:accent4>
      <a:accent5>
        <a:srgbClr val="ED694C"/>
      </a:accent5>
      <a:accent6>
        <a:srgbClr val="E94843"/>
      </a:accent6>
      <a:hlink>
        <a:srgbClr val="6E368A"/>
      </a:hlink>
      <a:folHlink>
        <a:srgbClr val="3763AD"/>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5D4D0AA19B374E9D31EC5263DB811F" ma:contentTypeVersion="4" ma:contentTypeDescription="Create a new document." ma:contentTypeScope="" ma:versionID="486ff0fba50ddb86763051711a2cda56">
  <xsd:schema xmlns:xsd="http://www.w3.org/2001/XMLSchema" xmlns:xs="http://www.w3.org/2001/XMLSchema" xmlns:p="http://schemas.microsoft.com/office/2006/metadata/properties" xmlns:ns2="4904f6c1-f316-4ee6-aee6-d9789f1ae0fe" xmlns:ns3="08e6e191-a71b-4ca7-a344-5d47921e6610" targetNamespace="http://schemas.microsoft.com/office/2006/metadata/properties" ma:root="true" ma:fieldsID="f24af49ce137c64ae94ae0eca369ddc9" ns2:_="" ns3:_="">
    <xsd:import namespace="4904f6c1-f316-4ee6-aee6-d9789f1ae0fe"/>
    <xsd:import namespace="08e6e191-a71b-4ca7-a344-5d47921e6610"/>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904f6c1-f316-4ee6-aee6-d9789f1ae0f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8e6e191-a71b-4ca7-a344-5d47921e661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1D43266-4139-4D59-8905-5F991BB43389}">
  <ds:schemaRefs>
    <ds:schemaRef ds:uri="http://purl.org/dc/terms/"/>
    <ds:schemaRef ds:uri="http://purl.org/dc/elements/1.1/"/>
    <ds:schemaRef ds:uri="http://schemas.microsoft.com/office/2006/documentManagement/types"/>
    <ds:schemaRef ds:uri="http://schemas.openxmlformats.org/package/2006/metadata/core-properties"/>
    <ds:schemaRef ds:uri="http://schemas.microsoft.com/office/infopath/2007/PartnerControls"/>
    <ds:schemaRef ds:uri="4904f6c1-f316-4ee6-aee6-d9789f1ae0fe"/>
    <ds:schemaRef ds:uri="http://schemas.microsoft.com/office/2006/metadata/properties"/>
    <ds:schemaRef ds:uri="08e6e191-a71b-4ca7-a344-5d47921e6610"/>
    <ds:schemaRef ds:uri="http://www.w3.org/XML/1998/namespace"/>
    <ds:schemaRef ds:uri="http://purl.org/dc/dcmitype/"/>
  </ds:schemaRefs>
</ds:datastoreItem>
</file>

<file path=customXml/itemProps2.xml><?xml version="1.0" encoding="utf-8"?>
<ds:datastoreItem xmlns:ds="http://schemas.openxmlformats.org/officeDocument/2006/customXml" ds:itemID="{A86B8B7D-5DB5-4201-AEB1-F5A5360C26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904f6c1-f316-4ee6-aee6-d9789f1ae0fe"/>
    <ds:schemaRef ds:uri="08e6e191-a71b-4ca7-a344-5d47921e661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980BAA1-3759-4FE8-96D6-325AC9F863A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15580</TotalTime>
  <Words>2019</Words>
  <Application>Microsoft Office PowerPoint</Application>
  <PresentationFormat>Widescreen</PresentationFormat>
  <Paragraphs>293</Paragraphs>
  <Slides>24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MS PGothic</vt:lpstr>
      <vt:lpstr>Arial</vt:lpstr>
      <vt:lpstr>Calibri</vt:lpstr>
      <vt:lpstr>Templates</vt:lpstr>
      <vt:lpstr>International Trade &amp; FOREX Markets Week 8  </vt:lpstr>
      <vt:lpstr>PowerPoint Presentation</vt:lpstr>
      <vt:lpstr>PowerPoint Presentation</vt:lpstr>
      <vt:lpstr>PowerPoint Presentation</vt:lpstr>
      <vt:lpstr>PowerPoint Presentation</vt:lpstr>
      <vt:lpstr>PowerPoint Presentation</vt:lpstr>
      <vt:lpstr>PowerPoint Presentation</vt:lpstr>
      <vt:lpstr>Most Traded Currencies</vt:lpstr>
      <vt:lpstr>PowerPoint Presentation</vt:lpstr>
      <vt:lpstr>PowerPoint Presentation</vt:lpstr>
      <vt:lpstr>PowerPoint Presentation</vt:lpstr>
      <vt:lpstr>Exchange Rates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Clara Garatono</cp:lastModifiedBy>
  <cp:revision>384</cp:revision>
  <dcterms:created xsi:type="dcterms:W3CDTF">2018-10-10T10:54:52Z</dcterms:created>
  <dcterms:modified xsi:type="dcterms:W3CDTF">2024-10-30T21:55:47Z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0x010100DE5D4D0AA19B374E9D31EC5263DB811F</vt:lpwstr>
  </property>
</Properties>
</file>