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4" r:id="rId1"/>
    <p:sldMasterId id="2147483648" r:id="rId2"/>
    <p:sldMasterId id="2147484026" r:id="rId3"/>
  </p:sldMasterIdLst>
  <p:notesMasterIdLst>
    <p:notesMasterId r:id="rId21"/>
  </p:notesMasterIdLst>
  <p:sldIdLst>
    <p:sldId id="258" r:id="rId4"/>
    <p:sldId id="262" r:id="rId5"/>
    <p:sldId id="259" r:id="rId6"/>
    <p:sldId id="260" r:id="rId7"/>
    <p:sldId id="261" r:id="rId8"/>
    <p:sldId id="263" r:id="rId9"/>
    <p:sldId id="264" r:id="rId10"/>
    <p:sldId id="265" r:id="rId11"/>
    <p:sldId id="266" r:id="rId12"/>
    <p:sldId id="271" r:id="rId13"/>
    <p:sldId id="272" r:id="rId14"/>
    <p:sldId id="273" r:id="rId15"/>
    <p:sldId id="274" r:id="rId16"/>
    <p:sldId id="275" r:id="rId17"/>
    <p:sldId id="276" r:id="rId18"/>
    <p:sldId id="278" r:id="rId19"/>
    <p:sldId id="277"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63" d="100"/>
          <a:sy n="63"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5509919-36B5-4162-8899-417A9F93473B}" type="doc">
      <dgm:prSet loTypeId="urn:microsoft.com/office/officeart/2016/7/layout/LinearBlockProcessNumbered#1" loCatId="process" qsTypeId="urn:microsoft.com/office/officeart/2005/8/quickstyle/simple2" qsCatId="simple" csTypeId="urn:microsoft.com/office/officeart/2005/8/colors/accent0_3" csCatId="mainScheme" phldr="1"/>
      <dgm:spPr/>
      <dgm:t>
        <a:bodyPr/>
        <a:lstStyle/>
        <a:p>
          <a:endParaRPr lang="en-US"/>
        </a:p>
      </dgm:t>
    </dgm:pt>
    <dgm:pt modelId="{09F899AB-70CA-46DA-8F8C-58514A9FEF67}" type="pres">
      <dgm:prSet presAssocID="{15509919-36B5-4162-8899-417A9F93473B}" presName="Name0" presStyleCnt="0">
        <dgm:presLayoutVars>
          <dgm:animLvl val="lvl"/>
          <dgm:resizeHandles val="exact"/>
        </dgm:presLayoutVars>
      </dgm:prSet>
      <dgm:spPr/>
    </dgm:pt>
  </dgm:ptLst>
  <dgm:cxnLst>
    <dgm:cxn modelId="{840BB0C7-181A-4BA4-9324-C35937B4BA77}" type="presOf" srcId="{15509919-36B5-4162-8899-417A9F93473B}" destId="{09F899AB-70CA-46DA-8F8C-58514A9FEF67}" srcOrd="0" destOrd="0" presId="urn:microsoft.com/office/officeart/2016/7/layout/LinearBlockProcessNumbered#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16/7/layout/LinearBlockProcessNumbered#1">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97D4F0E7-A380-4E8A-A5E6-02A2C57BE889}">
          <dgm:prSet phldrT="1"/>
          <dgm:t>
            <a:bodyPr/>
            <a:lstStyle/>
            <a:p>
              <a:r>
                <a:t>01</a:t>
              </a:r>
            </a:p>
          </dgm:t>
        </dgm:pt>
        <dgm:pt modelId="201" type="sibTrans" cxnId="{5712BDC4-329B-45B2-9194-A148ABB6560A}">
          <dgm:prSet phldrT="2"/>
          <dgm:t>
            <a:bodyPr/>
            <a:lstStyle/>
            <a:p>
              <a:r>
                <a:t>02</a:t>
              </a:r>
            </a:p>
          </dgm:t>
        </dgm:pt>
        <dgm:pt modelId="301" type="sibTrans" cxnId="{8984278A-33F0-4B08-ABC0-F48449CE37F3}">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34CED0-26C9-4762-92DB-76994743E61E}" type="datetimeFigureOut">
              <a:rPr lang="en-GB" smtClean="0"/>
              <a:t>24/02/2022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A59001C-24C7-4A47-BE6F-459B7BDF4444}" type="slidenum">
              <a:rPr lang="en-GB" smtClean="0"/>
              <a:t>‹#›</a:t>
            </a:fld>
            <a:endParaRPr lang="en-GB"/>
          </a:p>
        </p:txBody>
      </p:sp>
    </p:spTree>
    <p:extLst>
      <p:ext uri="{BB962C8B-B14F-4D97-AF65-F5344CB8AC3E}">
        <p14:creationId xmlns:p14="http://schemas.microsoft.com/office/powerpoint/2010/main" val="1504066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many benefits as a result of why training on how to use new technology should be given. It allows students to participate simultaneously as well as allowing flexible learning. It is effective for people with children and/or with a disability, if they are taught on how to use it correctly. It also makes tasks and work easier to do. In the journal of science education and technology, Keenge, Kidd and Kyei-Blankson (2009) found that training and development are essential as to whether the adoption of technology is successful or not. They also came to the conclusion that if training is not given on how to use and put new technology into effect, then users will be uncertain and not confident in using it. So, for new technology to be used effectively, users need to be familiar with it and how to use it. This can only be done through training which the user is to receive. Which is why it is important for training to be given for the adoption of new technology. However, users should not only be taught how to use it but should also be trained on how to implement the knowledge to others. Foe example, In higher education, teachers/ lecturers should receive training on how to use the technology but should also be trained on how to reciprocate the training to students, so they are then able to adopt the usage of the new technology. </a:t>
            </a:r>
          </a:p>
        </p:txBody>
      </p:sp>
      <p:sp>
        <p:nvSpPr>
          <p:cNvPr id="4" name="Slide Number Placeholder 3"/>
          <p:cNvSpPr>
            <a:spLocks noGrp="1"/>
          </p:cNvSpPr>
          <p:nvPr>
            <p:ph type="sldNum" sz="quarter" idx="5"/>
          </p:nvPr>
        </p:nvSpPr>
        <p:spPr/>
        <p:txBody>
          <a:bodyPr/>
          <a:lstStyle/>
          <a:p>
            <a:fld id="{D7A06266-1F9E-4ED8-8203-162860A1EACE}" type="slidenum">
              <a:rPr lang="en-GB" smtClean="0"/>
              <a:t>8</a:t>
            </a:fld>
            <a:endParaRPr lang="en-GB"/>
          </a:p>
        </p:txBody>
      </p:sp>
    </p:spTree>
    <p:extLst>
      <p:ext uri="{BB962C8B-B14F-4D97-AF65-F5344CB8AC3E}">
        <p14:creationId xmlns:p14="http://schemas.microsoft.com/office/powerpoint/2010/main" val="138954792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6F36DE55-6D9A-41B2-A48A-8523402BED7A}" type="datetimeFigureOut">
              <a:rPr lang="en-GB" smtClean="0"/>
              <a:t>24/02/2022</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1A9AC152-580E-410E-BB09-8B64DA37FBE7}" type="slidenum">
              <a:rPr lang="en-GB" smtClean="0"/>
              <a:t>‹#›</a:t>
            </a:fld>
            <a:endParaRPr lang="en-GB"/>
          </a:p>
        </p:txBody>
      </p:sp>
    </p:spTree>
    <p:extLst>
      <p:ext uri="{BB962C8B-B14F-4D97-AF65-F5344CB8AC3E}">
        <p14:creationId xmlns:p14="http://schemas.microsoft.com/office/powerpoint/2010/main" val="17038821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36DE55-6D9A-41B2-A48A-8523402BED7A}" type="datetimeFigureOut">
              <a:rPr lang="en-GB" smtClean="0"/>
              <a:t>24/02/2022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9AC152-580E-410E-BB09-8B64DA37FBE7}" type="slidenum">
              <a:rPr lang="en-GB" smtClean="0"/>
              <a:t>‹#›</a:t>
            </a:fld>
            <a:endParaRPr lang="en-GB"/>
          </a:p>
        </p:txBody>
      </p:sp>
    </p:spTree>
    <p:extLst>
      <p:ext uri="{BB962C8B-B14F-4D97-AF65-F5344CB8AC3E}">
        <p14:creationId xmlns:p14="http://schemas.microsoft.com/office/powerpoint/2010/main" val="15617809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F36DE55-6D9A-41B2-A48A-8523402BED7A}" type="datetimeFigureOut">
              <a:rPr lang="en-GB" smtClean="0"/>
              <a:t>24/02/2022</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A9AC152-580E-410E-BB09-8B64DA37FBE7}" type="slidenum">
              <a:rPr lang="en-GB" smtClean="0"/>
              <a:t>‹#›</a:t>
            </a:fld>
            <a:endParaRPr lang="en-GB"/>
          </a:p>
        </p:txBody>
      </p:sp>
    </p:spTree>
    <p:extLst>
      <p:ext uri="{BB962C8B-B14F-4D97-AF65-F5344CB8AC3E}">
        <p14:creationId xmlns:p14="http://schemas.microsoft.com/office/powerpoint/2010/main" val="230431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F36DE55-6D9A-41B2-A48A-8523402BED7A}" type="datetimeFigureOut">
              <a:rPr lang="en-GB" smtClean="0"/>
              <a:t>24/02/2022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9AC152-580E-410E-BB09-8B64DA37FBE7}" type="slidenum">
              <a:rPr lang="en-GB" smtClean="0"/>
              <a:t>‹#›</a:t>
            </a:fld>
            <a:endParaRPr lang="en-GB"/>
          </a:p>
        </p:txBody>
      </p:sp>
    </p:spTree>
    <p:extLst>
      <p:ext uri="{BB962C8B-B14F-4D97-AF65-F5344CB8AC3E}">
        <p14:creationId xmlns:p14="http://schemas.microsoft.com/office/powerpoint/2010/main" val="8779831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F36DE55-6D9A-41B2-A48A-8523402BED7A}" type="datetimeFigureOut">
              <a:rPr lang="en-GB" smtClean="0"/>
              <a:t>24/02/2022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A9AC152-580E-410E-BB09-8B64DA37FBE7}" type="slidenum">
              <a:rPr lang="en-GB" smtClean="0"/>
              <a:t>‹#›</a:t>
            </a:fld>
            <a:endParaRPr lang="en-GB"/>
          </a:p>
        </p:txBody>
      </p:sp>
    </p:spTree>
    <p:extLst>
      <p:ext uri="{BB962C8B-B14F-4D97-AF65-F5344CB8AC3E}">
        <p14:creationId xmlns:p14="http://schemas.microsoft.com/office/powerpoint/2010/main" val="9590845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F36DE55-6D9A-41B2-A48A-8523402BED7A}" type="datetimeFigureOut">
              <a:rPr lang="en-GB" smtClean="0"/>
              <a:t>24/02/2022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A9AC152-580E-410E-BB09-8B64DA37FBE7}" type="slidenum">
              <a:rPr lang="en-GB" smtClean="0"/>
              <a:t>‹#›</a:t>
            </a:fld>
            <a:endParaRPr lang="en-GB"/>
          </a:p>
        </p:txBody>
      </p:sp>
    </p:spTree>
    <p:extLst>
      <p:ext uri="{BB962C8B-B14F-4D97-AF65-F5344CB8AC3E}">
        <p14:creationId xmlns:p14="http://schemas.microsoft.com/office/powerpoint/2010/main" val="2945727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36DE55-6D9A-41B2-A48A-8523402BED7A}" type="datetimeFigureOut">
              <a:rPr lang="en-GB" smtClean="0"/>
              <a:t>24/02/2022</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1A9AC152-580E-410E-BB09-8B64DA37FBE7}" type="slidenum">
              <a:rPr lang="en-GB" smtClean="0"/>
              <a:t>‹#›</a:t>
            </a:fld>
            <a:endParaRPr lang="en-GB"/>
          </a:p>
        </p:txBody>
      </p:sp>
    </p:spTree>
    <p:extLst>
      <p:ext uri="{BB962C8B-B14F-4D97-AF65-F5344CB8AC3E}">
        <p14:creationId xmlns:p14="http://schemas.microsoft.com/office/powerpoint/2010/main" val="734460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F36DE55-6D9A-41B2-A48A-8523402BED7A}" type="datetimeFigureOut">
              <a:rPr lang="en-GB" smtClean="0"/>
              <a:t>24/02/2022</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1A9AC152-580E-410E-BB09-8B64DA37FBE7}" type="slidenum">
              <a:rPr lang="en-GB" smtClean="0"/>
              <a:t>‹#›</a:t>
            </a:fld>
            <a:endParaRPr lang="en-GB"/>
          </a:p>
        </p:txBody>
      </p:sp>
    </p:spTree>
    <p:extLst>
      <p:ext uri="{BB962C8B-B14F-4D97-AF65-F5344CB8AC3E}">
        <p14:creationId xmlns:p14="http://schemas.microsoft.com/office/powerpoint/2010/main" val="28571741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F36DE55-6D9A-41B2-A48A-8523402BED7A}" type="datetimeFigureOut">
              <a:rPr lang="en-GB" smtClean="0"/>
              <a:t>24/02/2022</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1A9AC152-580E-410E-BB09-8B64DA37FBE7}" type="slidenum">
              <a:rPr lang="en-GB" smtClean="0"/>
              <a:t>‹#›</a:t>
            </a:fld>
            <a:endParaRPr lang="en-GB"/>
          </a:p>
        </p:txBody>
      </p:sp>
    </p:spTree>
    <p:extLst>
      <p:ext uri="{BB962C8B-B14F-4D97-AF65-F5344CB8AC3E}">
        <p14:creationId xmlns:p14="http://schemas.microsoft.com/office/powerpoint/2010/main" val="41778651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F36DE55-6D9A-41B2-A48A-8523402BED7A}" type="datetimeFigureOut">
              <a:rPr lang="en-GB" smtClean="0"/>
              <a:t>24/02/2022</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1A9AC152-580E-410E-BB09-8B64DA37FBE7}" type="slidenum">
              <a:rPr lang="en-GB" smtClean="0"/>
              <a:t>‹#›</a:t>
            </a:fld>
            <a:endParaRPr lang="en-GB"/>
          </a:p>
        </p:txBody>
      </p:sp>
    </p:spTree>
    <p:extLst>
      <p:ext uri="{BB962C8B-B14F-4D97-AF65-F5344CB8AC3E}">
        <p14:creationId xmlns:p14="http://schemas.microsoft.com/office/powerpoint/2010/main" val="40158409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6F36DE55-6D9A-41B2-A48A-8523402BED7A}" type="datetimeFigureOut">
              <a:rPr lang="en-GB" smtClean="0"/>
              <a:t>24/02/2022</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A9AC152-580E-410E-BB09-8B64DA37FBE7}" type="slidenum">
              <a:rPr lang="en-GB" smtClean="0"/>
              <a:t>‹#›</a:t>
            </a:fld>
            <a:endParaRPr lang="en-GB"/>
          </a:p>
        </p:txBody>
      </p:sp>
    </p:spTree>
    <p:extLst>
      <p:ext uri="{BB962C8B-B14F-4D97-AF65-F5344CB8AC3E}">
        <p14:creationId xmlns:p14="http://schemas.microsoft.com/office/powerpoint/2010/main" val="26234796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6F36DE55-6D9A-41B2-A48A-8523402BED7A}" type="datetimeFigureOut">
              <a:rPr lang="en-GB" smtClean="0"/>
              <a:t>24/02/2022</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A9AC152-580E-410E-BB09-8B64DA37FBE7}" type="slidenum">
              <a:rPr lang="en-GB" smtClean="0"/>
              <a:t>‹#›</a:t>
            </a:fld>
            <a:endParaRPr lang="en-GB"/>
          </a:p>
        </p:txBody>
      </p:sp>
    </p:spTree>
    <p:extLst>
      <p:ext uri="{BB962C8B-B14F-4D97-AF65-F5344CB8AC3E}">
        <p14:creationId xmlns:p14="http://schemas.microsoft.com/office/powerpoint/2010/main" val="6664133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F36DE55-6D9A-41B2-A48A-8523402BED7A}" type="datetimeFigureOut">
              <a:rPr lang="en-GB" smtClean="0"/>
              <a:t>24/02/2022</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A9AC152-580E-410E-BB09-8B64DA37FBE7}" type="slidenum">
              <a:rPr lang="en-GB" smtClean="0"/>
              <a:t>‹#›</a:t>
            </a:fld>
            <a:endParaRPr lang="en-GB"/>
          </a:p>
        </p:txBody>
      </p:sp>
    </p:spTree>
    <p:extLst>
      <p:ext uri="{BB962C8B-B14F-4D97-AF65-F5344CB8AC3E}">
        <p14:creationId xmlns:p14="http://schemas.microsoft.com/office/powerpoint/2010/main" val="26452504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6F36DE55-6D9A-41B2-A48A-8523402BED7A}" type="datetimeFigureOut">
              <a:rPr lang="en-GB" smtClean="0"/>
              <a:t>24/02/2022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A9AC152-580E-410E-BB09-8B64DA37FBE7}" type="slidenum">
              <a:rPr lang="en-GB" smtClean="0"/>
              <a:t>‹#›</a:t>
            </a:fld>
            <a:endParaRPr lang="en-GB"/>
          </a:p>
        </p:txBody>
      </p:sp>
    </p:spTree>
    <p:extLst>
      <p:ext uri="{BB962C8B-B14F-4D97-AF65-F5344CB8AC3E}">
        <p14:creationId xmlns:p14="http://schemas.microsoft.com/office/powerpoint/2010/main" val="37331048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6F36DE55-6D9A-41B2-A48A-8523402BED7A}" type="datetimeFigureOut">
              <a:rPr lang="en-GB" smtClean="0"/>
              <a:t>24/02/2022</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1A9AC152-580E-410E-BB09-8B64DA37FBE7}" type="slidenum">
              <a:rPr lang="en-GB" smtClean="0"/>
              <a:t>‹#›</a:t>
            </a:fld>
            <a:endParaRPr lang="en-GB"/>
          </a:p>
        </p:txBody>
      </p:sp>
    </p:spTree>
    <p:extLst>
      <p:ext uri="{BB962C8B-B14F-4D97-AF65-F5344CB8AC3E}">
        <p14:creationId xmlns:p14="http://schemas.microsoft.com/office/powerpoint/2010/main" val="78663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6F36DE55-6D9A-41B2-A48A-8523402BED7A}" type="datetimeFigureOut">
              <a:rPr lang="en-GB" smtClean="0"/>
              <a:t>24/02/2022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9AC152-580E-410E-BB09-8B64DA37FBE7}" type="slidenum">
              <a:rPr lang="en-GB" smtClean="0"/>
              <a:t>‹#›</a:t>
            </a:fld>
            <a:endParaRPr lang="en-GB"/>
          </a:p>
        </p:txBody>
      </p:sp>
    </p:spTree>
    <p:extLst>
      <p:ext uri="{BB962C8B-B14F-4D97-AF65-F5344CB8AC3E}">
        <p14:creationId xmlns:p14="http://schemas.microsoft.com/office/powerpoint/2010/main" val="34645182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6F36DE55-6D9A-41B2-A48A-8523402BED7A}" type="datetimeFigureOut">
              <a:rPr lang="en-GB" smtClean="0"/>
              <a:t>24/02/2022</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1A9AC152-580E-410E-BB09-8B64DA37FBE7}" type="slidenum">
              <a:rPr lang="en-GB" smtClean="0"/>
              <a:t>‹#›</a:t>
            </a:fld>
            <a:endParaRPr lang="en-GB"/>
          </a:p>
        </p:txBody>
      </p:sp>
    </p:spTree>
    <p:extLst>
      <p:ext uri="{BB962C8B-B14F-4D97-AF65-F5344CB8AC3E}">
        <p14:creationId xmlns:p14="http://schemas.microsoft.com/office/powerpoint/2010/main" val="22794712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US"/>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3A1323-8D79-1946-B0D7-40001CF92E9D}" type="datetimeFigureOut">
              <a:rPr lang="en-US" dirty="0"/>
              <a:pPr/>
              <a:t>2/24/2022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B9EBBA-996F-894A-B54A-D6246ED52CEA}" type="datetimeFigureOut">
              <a:rPr lang="en-US" dirty="0"/>
              <a:pPr/>
              <a:t>2/24/2022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2/24/2022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413113318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en-US"/>
              <a:t>Click to edit Master title style</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50000"/>
                  </a:schemeClr>
                </a:solidFill>
              </a:defRPr>
            </a:lvl1pPr>
          </a:lstStyle>
          <a:p>
            <a:fld id="{EA0C0817-A112-4847-8014-A94B7D2A4EA3}" type="datetime1">
              <a:rPr lang="en-US" smtClean="0"/>
              <a:t>2/24/2022</a:t>
            </a:fld>
            <a:endParaRPr lang="en-US" dirty="0"/>
          </a:p>
        </p:txBody>
      </p:sp>
      <p:sp>
        <p:nvSpPr>
          <p:cNvPr id="5" name="Footer Placeholder 4"/>
          <p:cNvSpPr>
            <a:spLocks noGrp="1"/>
          </p:cNvSpPr>
          <p:nvPr>
            <p:ph type="ftr" sz="quarter" idx="11"/>
          </p:nvPr>
        </p:nvSpPr>
        <p:spPr>
          <a:xfrm rot="21420000">
            <a:off x="-5560" y="4883024"/>
            <a:ext cx="4047239" cy="1195538"/>
          </a:xfrm>
        </p:spPr>
        <p:txBody>
          <a:bodyPr vert="horz" lIns="91440" tIns="45720" rIns="91440" bIns="45720" rtlCol="0" anchor="ctr"/>
          <a:lstStyle>
            <a:lvl1pPr algn="r">
              <a:defRPr lang="en-US" sz="5400" dirty="0"/>
            </a:lvl1pPr>
          </a:lstStyle>
          <a:p>
            <a:endParaRPr lang="en-US" dirty="0"/>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34B7E4EF-A1BD-40F4-AB7B-04F084DD991D}" type="slidenum">
              <a:rPr lang="en-US" smtClean="0"/>
              <a:t>‹#›</a:t>
            </a:fld>
            <a:endParaRPr lang="en-US" dirty="0"/>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7273046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9.xml"/><Relationship Id="rId1"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21.xml"/><Relationship Id="rId1" Type="http://schemas.openxmlformats.org/officeDocument/2006/relationships/slideLayout" Target="../slideLayouts/slideLayout20.xml"/><Relationship Id="rId4" Type="http://schemas.openxmlformats.org/officeDocument/2006/relationships/image" Target="../media/image5.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6F36DE55-6D9A-41B2-A48A-8523402BED7A}" type="datetimeFigureOut">
              <a:rPr lang="en-GB" smtClean="0"/>
              <a:t>24/02/2022</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1A9AC152-580E-410E-BB09-8B64DA37FBE7}" type="slidenum">
              <a:rPr lang="en-GB" smtClean="0"/>
              <a:t>‹#›</a:t>
            </a:fld>
            <a:endParaRPr lang="en-GB"/>
          </a:p>
        </p:txBody>
      </p:sp>
    </p:spTree>
    <p:extLst>
      <p:ext uri="{BB962C8B-B14F-4D97-AF65-F5344CB8AC3E}">
        <p14:creationId xmlns:p14="http://schemas.microsoft.com/office/powerpoint/2010/main" val="243224892"/>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6" r:id="rId12"/>
    <p:sldLayoutId id="2147483787" r:id="rId13"/>
    <p:sldLayoutId id="2147483788" r:id="rId14"/>
    <p:sldLayoutId id="2147483789" r:id="rId15"/>
    <p:sldLayoutId id="2147483790" r:id="rId16"/>
    <p:sldLayoutId id="2147483791"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dirty="0"/>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09B482E8-6E0E-1B4F-B1FD-C69DB9E858D9}" type="datetimeFigureOut">
              <a:rPr lang="en-US" dirty="0"/>
              <a:pPr/>
              <a:t>2/24/2022</a:t>
            </a:fld>
            <a:endParaRPr lang="en-US" dirty="0"/>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50" r:id="rId1"/>
    <p:sldLayoutId id="2147483649" r:id="rId2"/>
  </p:sldLayoutIdLst>
  <p:hf sldNum="0" hdr="0" ftr="0" dt="0"/>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50000"/>
                  </a:schemeClr>
                </a:solidFill>
              </a:defRPr>
            </a:lvl1pPr>
          </a:lstStyle>
          <a:p>
            <a:fld id="{F6FA2B21-3FCD-4721-B95C-427943F61125}" type="datetime1">
              <a:rPr lang="en-US" smtClean="0"/>
              <a:t>2/24/2022</a:t>
            </a:fld>
            <a:endParaRPr lang="en-US" dirty="0"/>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50000"/>
                  </a:schemeClr>
                </a:solidFill>
              </a:defRPr>
            </a:lvl1pPr>
          </a:lstStyle>
          <a:p>
            <a:endParaRPr lang="en-US" dirty="0"/>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50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438952609"/>
      </p:ext>
    </p:extLst>
  </p:cSld>
  <p:clrMap bg1="lt1" tx1="dk1" bg2="lt2" tx2="dk2" accent1="accent1" accent2="accent2" accent3="accent3" accent4="accent4" accent5="accent5" accent6="accent6" hlink="hlink" folHlink="folHlink"/>
  <p:sldLayoutIdLst>
    <p:sldLayoutId id="2147484044" r:id="rId1"/>
    <p:sldLayoutId id="2147484027" r:id="rId2"/>
  </p:sldLayoutIdLst>
  <p:hf sldNum="0" hdr="0" ftr="0" dt="0"/>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hyperlink" Target="https://doi.org/10.1007/s10956-008-9126-2" TargetMode="Externa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0.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hyperlink" Target="https://www.sciencedirect.com/science/article/pii/S0048733310000594"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099961-A28A-4CBA-8180-B95DA43C9AB9}"/>
              </a:ext>
            </a:extLst>
          </p:cNvPr>
          <p:cNvSpPr>
            <a:spLocks noGrp="1"/>
          </p:cNvSpPr>
          <p:nvPr>
            <p:ph type="title"/>
          </p:nvPr>
        </p:nvSpPr>
        <p:spPr>
          <a:xfrm>
            <a:off x="1154954" y="973668"/>
            <a:ext cx="8761413" cy="706964"/>
          </a:xfrm>
        </p:spPr>
        <p:txBody>
          <a:bodyPr vert="horz" lIns="91440" tIns="45720" rIns="91440" bIns="45720" rtlCol="0" anchor="ctr">
            <a:normAutofit fontScale="90000"/>
          </a:bodyPr>
          <a:lstStyle/>
          <a:p>
            <a:pPr marL="285750" indent="-285750">
              <a:lnSpc>
                <a:spcPct val="90000"/>
              </a:lnSpc>
            </a:pPr>
            <a:r>
              <a:rPr lang="en-US" sz="1300" b="0" i="0" kern="1200" dirty="0">
                <a:solidFill>
                  <a:srgbClr val="EBEBEB"/>
                </a:solidFill>
                <a:latin typeface="+mj-lt"/>
                <a:ea typeface="+mj-ea"/>
                <a:cs typeface="+mj-cs"/>
              </a:rPr>
              <a:t>Digital Skills and Research Method BMSW4003</a:t>
            </a:r>
            <a:br>
              <a:rPr lang="en-US" sz="1300" b="0" i="0" kern="1200" dirty="0">
                <a:solidFill>
                  <a:srgbClr val="EBEBEB"/>
                </a:solidFill>
                <a:latin typeface="+mj-lt"/>
                <a:ea typeface="+mj-ea"/>
                <a:cs typeface="+mj-cs"/>
              </a:rPr>
            </a:br>
            <a:br>
              <a:rPr lang="en-US" sz="1300" b="0" i="0" kern="1200" dirty="0">
                <a:solidFill>
                  <a:srgbClr val="EBEBEB"/>
                </a:solidFill>
                <a:latin typeface="+mj-lt"/>
                <a:ea typeface="+mj-ea"/>
                <a:cs typeface="+mj-cs"/>
              </a:rPr>
            </a:br>
            <a:r>
              <a:rPr lang="en-US" sz="1300" b="0" i="0" kern="1200" dirty="0">
                <a:solidFill>
                  <a:srgbClr val="EBEBEB"/>
                </a:solidFill>
                <a:latin typeface="+mj-lt"/>
                <a:ea typeface="+mj-ea"/>
                <a:cs typeface="+mj-cs"/>
              </a:rPr>
              <a:t>Title: Need to provide training on how to use technology to collaborate at </a:t>
            </a:r>
            <a:r>
              <a:rPr lang="en-US" sz="1300" b="0" i="0" kern="1200" dirty="0" err="1">
                <a:solidFill>
                  <a:srgbClr val="EBEBEB"/>
                </a:solidFill>
                <a:latin typeface="+mj-lt"/>
                <a:ea typeface="+mj-ea"/>
                <a:cs typeface="+mj-cs"/>
              </a:rPr>
              <a:t>uwtsd</a:t>
            </a:r>
            <a:r>
              <a:rPr lang="en-US" sz="1300" b="0" i="0" kern="1200" dirty="0">
                <a:solidFill>
                  <a:srgbClr val="EBEBEB"/>
                </a:solidFill>
                <a:latin typeface="+mj-lt"/>
                <a:ea typeface="+mj-ea"/>
                <a:cs typeface="+mj-cs"/>
              </a:rPr>
              <a:t>.</a:t>
            </a:r>
            <a:br>
              <a:rPr lang="en-US" sz="900" b="0" i="0" kern="1200" dirty="0">
                <a:solidFill>
                  <a:srgbClr val="EBEBEB"/>
                </a:solidFill>
                <a:latin typeface="+mj-lt"/>
                <a:ea typeface="+mj-ea"/>
                <a:cs typeface="+mj-cs"/>
              </a:rPr>
            </a:br>
            <a:br>
              <a:rPr lang="en-US" sz="900" b="0" i="0" kern="1200" dirty="0">
                <a:solidFill>
                  <a:srgbClr val="EBEBEB"/>
                </a:solidFill>
                <a:latin typeface="+mj-lt"/>
                <a:ea typeface="+mj-ea"/>
                <a:cs typeface="+mj-cs"/>
              </a:rPr>
            </a:br>
            <a:endParaRPr lang="en-US" sz="900" b="0" i="0" kern="1200" dirty="0">
              <a:solidFill>
                <a:srgbClr val="EBEBEB"/>
              </a:solidFill>
              <a:latin typeface="+mj-lt"/>
              <a:ea typeface="+mj-ea"/>
              <a:cs typeface="+mj-cs"/>
            </a:endParaRPr>
          </a:p>
        </p:txBody>
      </p:sp>
      <p:sp>
        <p:nvSpPr>
          <p:cNvPr id="11" name="TextBox 10">
            <a:extLst>
              <a:ext uri="{FF2B5EF4-FFF2-40B4-BE49-F238E27FC236}">
                <a16:creationId xmlns:a16="http://schemas.microsoft.com/office/drawing/2014/main" id="{CD00C01B-95EA-41C4-81DF-D234CE84ED8D}"/>
              </a:ext>
            </a:extLst>
          </p:cNvPr>
          <p:cNvSpPr txBox="1"/>
          <p:nvPr/>
        </p:nvSpPr>
        <p:spPr>
          <a:xfrm>
            <a:off x="1154955" y="2603500"/>
            <a:ext cx="3481054" cy="3416300"/>
          </a:xfrm>
          <a:prstGeom prst="rect">
            <a:avLst/>
          </a:prstGeom>
        </p:spPr>
        <p:txBody>
          <a:bodyPr vert="horz" lIns="91440" tIns="45720" rIns="91440" bIns="45720" rtlCol="0" anchor="ctr">
            <a:normAutofit/>
          </a:bodyPr>
          <a:lstStyle/>
          <a:p>
            <a:pPr>
              <a:spcBef>
                <a:spcPts val="1000"/>
              </a:spcBef>
              <a:buClr>
                <a:schemeClr val="accent1"/>
              </a:buClr>
              <a:buSzPct val="80000"/>
              <a:buFont typeface="Wingdings 3" charset="2"/>
              <a:buChar char=""/>
            </a:pPr>
            <a:r>
              <a:rPr lang="en-US" sz="1600" b="1" dirty="0">
                <a:solidFill>
                  <a:schemeClr val="tx1">
                    <a:lumMod val="75000"/>
                    <a:lumOff val="25000"/>
                  </a:schemeClr>
                </a:solidFill>
              </a:rPr>
              <a:t>Date : 3</a:t>
            </a:r>
            <a:r>
              <a:rPr lang="en-US" sz="1600" b="1" baseline="30000" dirty="0">
                <a:solidFill>
                  <a:schemeClr val="tx1">
                    <a:lumMod val="75000"/>
                    <a:lumOff val="25000"/>
                  </a:schemeClr>
                </a:solidFill>
              </a:rPr>
              <a:t>rd</a:t>
            </a:r>
            <a:r>
              <a:rPr lang="en-US" sz="1600" b="1" dirty="0">
                <a:solidFill>
                  <a:schemeClr val="tx1">
                    <a:lumMod val="75000"/>
                    <a:lumOff val="25000"/>
                  </a:schemeClr>
                </a:solidFill>
              </a:rPr>
              <a:t> March 2022</a:t>
            </a:r>
          </a:p>
          <a:p>
            <a:pPr>
              <a:spcBef>
                <a:spcPts val="1000"/>
              </a:spcBef>
              <a:buClr>
                <a:schemeClr val="accent1"/>
              </a:buClr>
              <a:buSzPct val="80000"/>
              <a:buFont typeface="Wingdings 3" charset="2"/>
              <a:buChar char=""/>
            </a:pPr>
            <a:endParaRPr lang="en-US" sz="1600" dirty="0">
              <a:solidFill>
                <a:schemeClr val="tx1">
                  <a:lumMod val="75000"/>
                  <a:lumOff val="25000"/>
                </a:schemeClr>
              </a:solidFill>
            </a:endParaRPr>
          </a:p>
          <a:p>
            <a:pPr>
              <a:spcBef>
                <a:spcPts val="1000"/>
              </a:spcBef>
              <a:buClr>
                <a:schemeClr val="accent1"/>
              </a:buClr>
              <a:buSzPct val="80000"/>
              <a:buFont typeface="Wingdings 3" charset="2"/>
              <a:buChar char=""/>
            </a:pPr>
            <a:r>
              <a:rPr lang="en-US" sz="1600" b="1" dirty="0">
                <a:solidFill>
                  <a:schemeClr val="tx1">
                    <a:lumMod val="75000"/>
                    <a:lumOff val="25000"/>
                  </a:schemeClr>
                </a:solidFill>
              </a:rPr>
              <a:t>Time: 11:45am </a:t>
            </a:r>
          </a:p>
          <a:p>
            <a:pPr>
              <a:spcBef>
                <a:spcPts val="1000"/>
              </a:spcBef>
              <a:buClr>
                <a:schemeClr val="accent1"/>
              </a:buClr>
              <a:buSzPct val="80000"/>
              <a:buFont typeface="Wingdings 3" charset="2"/>
              <a:buChar char=""/>
            </a:pPr>
            <a:endParaRPr lang="en-US" sz="1600" dirty="0">
              <a:solidFill>
                <a:schemeClr val="tx1">
                  <a:lumMod val="75000"/>
                  <a:lumOff val="25000"/>
                </a:schemeClr>
              </a:solidFill>
            </a:endParaRPr>
          </a:p>
          <a:p>
            <a:pPr>
              <a:spcBef>
                <a:spcPts val="1000"/>
              </a:spcBef>
              <a:buClr>
                <a:schemeClr val="accent1"/>
              </a:buClr>
              <a:buSzPct val="80000"/>
              <a:buFont typeface="Wingdings 3" charset="2"/>
              <a:buChar char=""/>
            </a:pPr>
            <a:r>
              <a:rPr lang="en-US" sz="1600" b="1" dirty="0">
                <a:solidFill>
                  <a:schemeClr val="tx1">
                    <a:lumMod val="75000"/>
                    <a:lumOff val="25000"/>
                  </a:schemeClr>
                </a:solidFill>
              </a:rPr>
              <a:t>Tutor’s Name:</a:t>
            </a:r>
            <a:r>
              <a:rPr lang="en-US" sz="1600" dirty="0">
                <a:solidFill>
                  <a:schemeClr val="tx1">
                    <a:lumMod val="75000"/>
                    <a:lumOff val="25000"/>
                  </a:schemeClr>
                </a:solidFill>
              </a:rPr>
              <a:t> </a:t>
            </a:r>
            <a:r>
              <a:rPr lang="en-GB" sz="1600" b="1" i="0" dirty="0">
                <a:solidFill>
                  <a:srgbClr val="242424"/>
                </a:solidFill>
                <a:effectLst/>
                <a:latin typeface="Segoe UI" panose="020B0502040204020203" pitchFamily="34" charset="0"/>
              </a:rPr>
              <a:t>Seyed Nasirpourosgoei</a:t>
            </a:r>
            <a:endParaRPr lang="en-US" sz="1600" dirty="0">
              <a:solidFill>
                <a:schemeClr val="tx1">
                  <a:lumMod val="75000"/>
                  <a:lumOff val="25000"/>
                </a:schemeClr>
              </a:solidFill>
            </a:endParaRPr>
          </a:p>
        </p:txBody>
      </p:sp>
      <p:graphicFrame>
        <p:nvGraphicFramePr>
          <p:cNvPr id="4" name="Table 4">
            <a:extLst>
              <a:ext uri="{FF2B5EF4-FFF2-40B4-BE49-F238E27FC236}">
                <a16:creationId xmlns:a16="http://schemas.microsoft.com/office/drawing/2014/main" id="{0B52741B-7875-44BB-A96E-FF63656FAA52}"/>
              </a:ext>
            </a:extLst>
          </p:cNvPr>
          <p:cNvGraphicFramePr>
            <a:graphicFrameLocks noGrp="1"/>
          </p:cNvGraphicFramePr>
          <p:nvPr>
            <p:ph idx="1"/>
            <p:extLst>
              <p:ext uri="{D42A27DB-BD31-4B8C-83A1-F6EECF244321}">
                <p14:modId xmlns:p14="http://schemas.microsoft.com/office/powerpoint/2010/main" val="949478164"/>
              </p:ext>
            </p:extLst>
          </p:nvPr>
        </p:nvGraphicFramePr>
        <p:xfrm>
          <a:off x="5006363" y="2509520"/>
          <a:ext cx="6115988" cy="4315798"/>
        </p:xfrm>
        <a:graphic>
          <a:graphicData uri="http://schemas.openxmlformats.org/drawingml/2006/table">
            <a:tbl>
              <a:tblPr firstRow="1" bandRow="1">
                <a:tableStyleId>{5C22544A-7EE6-4342-B048-85BDC9FD1C3A}</a:tableStyleId>
              </a:tblPr>
              <a:tblGrid>
                <a:gridCol w="4117602">
                  <a:extLst>
                    <a:ext uri="{9D8B030D-6E8A-4147-A177-3AD203B41FA5}">
                      <a16:colId xmlns:a16="http://schemas.microsoft.com/office/drawing/2014/main" val="1255691435"/>
                    </a:ext>
                  </a:extLst>
                </a:gridCol>
                <a:gridCol w="1998386">
                  <a:extLst>
                    <a:ext uri="{9D8B030D-6E8A-4147-A177-3AD203B41FA5}">
                      <a16:colId xmlns:a16="http://schemas.microsoft.com/office/drawing/2014/main" val="2668191195"/>
                    </a:ext>
                  </a:extLst>
                </a:gridCol>
              </a:tblGrid>
              <a:tr h="1132906">
                <a:tc>
                  <a:txBody>
                    <a:bodyPr/>
                    <a:lstStyle/>
                    <a:p>
                      <a:r>
                        <a:rPr lang="en-GB" sz="2200"/>
                        <a:t>Student full name &amp; Student’s ID number</a:t>
                      </a:r>
                    </a:p>
                  </a:txBody>
                  <a:tcPr marL="110778" marR="110778" marT="55389" marB="55389"/>
                </a:tc>
                <a:tc>
                  <a:txBody>
                    <a:bodyPr/>
                    <a:lstStyle/>
                    <a:p>
                      <a:pPr algn="l"/>
                      <a:r>
                        <a:rPr lang="en-GB" sz="2400"/>
                        <a:t>Picture</a:t>
                      </a:r>
                    </a:p>
                  </a:txBody>
                  <a:tcPr marL="110778" marR="110778" marT="55389" marB="55389"/>
                </a:tc>
                <a:extLst>
                  <a:ext uri="{0D108BD9-81ED-4DB2-BD59-A6C34878D82A}">
                    <a16:rowId xmlns:a16="http://schemas.microsoft.com/office/drawing/2014/main" val="4291780128"/>
                  </a:ext>
                </a:extLst>
              </a:tr>
              <a:tr h="1160058">
                <a:tc>
                  <a:txBody>
                    <a:bodyPr/>
                    <a:lstStyle/>
                    <a:p>
                      <a:r>
                        <a:rPr lang="en-GB" sz="2200" b="1" dirty="0"/>
                        <a:t>Mohammad Ilyas</a:t>
                      </a:r>
                    </a:p>
                    <a:p>
                      <a:r>
                        <a:rPr lang="en-GB" sz="2200" b="1" dirty="0"/>
                        <a:t>2029045</a:t>
                      </a:r>
                    </a:p>
                  </a:txBody>
                  <a:tcPr marL="110778" marR="110778" marT="55389" marB="55389"/>
                </a:tc>
                <a:tc>
                  <a:txBody>
                    <a:bodyPr/>
                    <a:lstStyle/>
                    <a:p>
                      <a:endParaRPr lang="en-GB" sz="2200" dirty="0"/>
                    </a:p>
                  </a:txBody>
                  <a:tcPr marL="110778" marR="110778" marT="55389" marB="55389"/>
                </a:tc>
                <a:extLst>
                  <a:ext uri="{0D108BD9-81ED-4DB2-BD59-A6C34878D82A}">
                    <a16:rowId xmlns:a16="http://schemas.microsoft.com/office/drawing/2014/main" val="2956194793"/>
                  </a:ext>
                </a:extLst>
              </a:tr>
              <a:tr h="1190087">
                <a:tc>
                  <a:txBody>
                    <a:bodyPr/>
                    <a:lstStyle/>
                    <a:p>
                      <a:r>
                        <a:rPr lang="en-GB" sz="2200" b="1" dirty="0"/>
                        <a:t>Zafrin akther</a:t>
                      </a:r>
                    </a:p>
                    <a:p>
                      <a:r>
                        <a:rPr lang="en-GB" sz="2200" b="1" dirty="0"/>
                        <a:t>2107425</a:t>
                      </a:r>
                    </a:p>
                    <a:p>
                      <a:endParaRPr lang="en-GB" sz="2200" dirty="0"/>
                    </a:p>
                  </a:txBody>
                  <a:tcPr marL="110778" marR="110778" marT="55389" marB="55389"/>
                </a:tc>
                <a:tc>
                  <a:txBody>
                    <a:bodyPr/>
                    <a:lstStyle/>
                    <a:p>
                      <a:endParaRPr lang="en-GB" sz="2200" dirty="0"/>
                    </a:p>
                  </a:txBody>
                  <a:tcPr marL="110778" marR="110778" marT="55389" marB="55389"/>
                </a:tc>
                <a:extLst>
                  <a:ext uri="{0D108BD9-81ED-4DB2-BD59-A6C34878D82A}">
                    <a16:rowId xmlns:a16="http://schemas.microsoft.com/office/drawing/2014/main" val="1560246006"/>
                  </a:ext>
                </a:extLst>
              </a:tr>
              <a:tr h="832747">
                <a:tc>
                  <a:txBody>
                    <a:bodyPr/>
                    <a:lstStyle/>
                    <a:p>
                      <a:r>
                        <a:rPr lang="en-GB" sz="2200" b="1" dirty="0"/>
                        <a:t>Shabeena akther</a:t>
                      </a:r>
                    </a:p>
                    <a:p>
                      <a:r>
                        <a:rPr lang="en-GB" sz="2200" b="1" dirty="0"/>
                        <a:t>1920973</a:t>
                      </a:r>
                    </a:p>
                  </a:txBody>
                  <a:tcPr marL="110778" marR="110778" marT="55389" marB="55389"/>
                </a:tc>
                <a:tc>
                  <a:txBody>
                    <a:bodyPr/>
                    <a:lstStyle/>
                    <a:p>
                      <a:endParaRPr lang="en-GB" sz="2200" dirty="0"/>
                    </a:p>
                  </a:txBody>
                  <a:tcPr marL="110778" marR="110778" marT="55389" marB="55389"/>
                </a:tc>
                <a:extLst>
                  <a:ext uri="{0D108BD9-81ED-4DB2-BD59-A6C34878D82A}">
                    <a16:rowId xmlns:a16="http://schemas.microsoft.com/office/drawing/2014/main" val="2121170668"/>
                  </a:ext>
                </a:extLst>
              </a:tr>
            </a:tbl>
          </a:graphicData>
        </a:graphic>
      </p:graphicFrame>
      <p:pic>
        <p:nvPicPr>
          <p:cNvPr id="5" name="Picture 4">
            <a:extLst>
              <a:ext uri="{FF2B5EF4-FFF2-40B4-BE49-F238E27FC236}">
                <a16:creationId xmlns:a16="http://schemas.microsoft.com/office/drawing/2014/main" id="{956CCF97-10D1-440C-9A7A-D4467C1E344B}"/>
              </a:ext>
            </a:extLst>
          </p:cNvPr>
          <p:cNvPicPr>
            <a:picLocks noChangeAspect="1"/>
          </p:cNvPicPr>
          <p:nvPr/>
        </p:nvPicPr>
        <p:blipFill>
          <a:blip r:embed="rId2"/>
          <a:stretch>
            <a:fillRect/>
          </a:stretch>
        </p:blipFill>
        <p:spPr>
          <a:xfrm>
            <a:off x="9174481" y="4783392"/>
            <a:ext cx="1011734" cy="1183652"/>
          </a:xfrm>
          <a:prstGeom prst="rect">
            <a:avLst/>
          </a:prstGeom>
        </p:spPr>
      </p:pic>
      <p:pic>
        <p:nvPicPr>
          <p:cNvPr id="7" name="Picture 6">
            <a:extLst>
              <a:ext uri="{FF2B5EF4-FFF2-40B4-BE49-F238E27FC236}">
                <a16:creationId xmlns:a16="http://schemas.microsoft.com/office/drawing/2014/main" id="{47346FF9-7177-4102-8A54-BF9918990A7F}"/>
              </a:ext>
            </a:extLst>
          </p:cNvPr>
          <p:cNvPicPr>
            <a:picLocks noChangeAspect="1"/>
          </p:cNvPicPr>
          <p:nvPr/>
        </p:nvPicPr>
        <p:blipFill>
          <a:blip r:embed="rId3"/>
          <a:stretch>
            <a:fillRect/>
          </a:stretch>
        </p:blipFill>
        <p:spPr>
          <a:xfrm>
            <a:off x="9174481" y="3693172"/>
            <a:ext cx="1011734" cy="1090220"/>
          </a:xfrm>
          <a:prstGeom prst="rect">
            <a:avLst/>
          </a:prstGeom>
        </p:spPr>
      </p:pic>
      <p:pic>
        <p:nvPicPr>
          <p:cNvPr id="9" name="Picture 8">
            <a:extLst>
              <a:ext uri="{FF2B5EF4-FFF2-40B4-BE49-F238E27FC236}">
                <a16:creationId xmlns:a16="http://schemas.microsoft.com/office/drawing/2014/main" id="{F2C7C77E-6B55-45A8-9905-8919B01A03F3}"/>
              </a:ext>
            </a:extLst>
          </p:cNvPr>
          <p:cNvPicPr>
            <a:picLocks noChangeAspect="1"/>
          </p:cNvPicPr>
          <p:nvPr/>
        </p:nvPicPr>
        <p:blipFill>
          <a:blip r:embed="rId4"/>
          <a:stretch>
            <a:fillRect/>
          </a:stretch>
        </p:blipFill>
        <p:spPr>
          <a:xfrm>
            <a:off x="9174481" y="5974664"/>
            <a:ext cx="1098909" cy="843034"/>
          </a:xfrm>
          <a:prstGeom prst="rect">
            <a:avLst/>
          </a:prstGeom>
        </p:spPr>
      </p:pic>
    </p:spTree>
    <p:extLst>
      <p:ext uri="{BB962C8B-B14F-4D97-AF65-F5344CB8AC3E}">
        <p14:creationId xmlns:p14="http://schemas.microsoft.com/office/powerpoint/2010/main" val="29653053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E7D20C-172B-462C-9417-23DAD432456E}"/>
              </a:ext>
            </a:extLst>
          </p:cNvPr>
          <p:cNvSpPr>
            <a:spLocks noGrp="1"/>
          </p:cNvSpPr>
          <p:nvPr>
            <p:ph type="ctrTitle"/>
          </p:nvPr>
        </p:nvSpPr>
        <p:spPr>
          <a:xfrm>
            <a:off x="1154955" y="2326641"/>
            <a:ext cx="8825658" cy="965199"/>
          </a:xfrm>
        </p:spPr>
        <p:txBody>
          <a:bodyPr/>
          <a:lstStyle/>
          <a:p>
            <a:r>
              <a:rPr lang="en-GB"/>
              <a:t>1</a:t>
            </a:r>
            <a:r>
              <a:rPr lang="en-GB" baseline="30000"/>
              <a:t>st</a:t>
            </a:r>
            <a:r>
              <a:rPr lang="en-GB"/>
              <a:t> presenter:</a:t>
            </a:r>
            <a:endParaRPr lang="en-GB" dirty="0"/>
          </a:p>
        </p:txBody>
      </p:sp>
      <p:sp>
        <p:nvSpPr>
          <p:cNvPr id="3" name="Subtitle 2">
            <a:extLst>
              <a:ext uri="{FF2B5EF4-FFF2-40B4-BE49-F238E27FC236}">
                <a16:creationId xmlns:a16="http://schemas.microsoft.com/office/drawing/2014/main" id="{55D5BFDC-0286-4730-A1A9-4603B8320C7C}"/>
              </a:ext>
            </a:extLst>
          </p:cNvPr>
          <p:cNvSpPr>
            <a:spLocks noGrp="1"/>
          </p:cNvSpPr>
          <p:nvPr>
            <p:ph type="subTitle" idx="1"/>
          </p:nvPr>
        </p:nvSpPr>
        <p:spPr>
          <a:xfrm>
            <a:off x="4700795" y="3212741"/>
            <a:ext cx="8825658" cy="861420"/>
          </a:xfrm>
        </p:spPr>
        <p:txBody>
          <a:bodyPr>
            <a:normAutofit/>
          </a:bodyPr>
          <a:lstStyle/>
          <a:p>
            <a:r>
              <a:rPr lang="en-GB" sz="2400"/>
              <a:t>Mohammad Ilyas</a:t>
            </a:r>
            <a:br>
              <a:rPr lang="en-GB" sz="2400"/>
            </a:br>
            <a:r>
              <a:rPr lang="en-GB" sz="2400" b="1"/>
              <a:t>2029045</a:t>
            </a:r>
          </a:p>
          <a:p>
            <a:endParaRPr lang="en-GB" sz="2400" dirty="0"/>
          </a:p>
        </p:txBody>
      </p:sp>
    </p:spTree>
    <p:extLst>
      <p:ext uri="{BB962C8B-B14F-4D97-AF65-F5344CB8AC3E}">
        <p14:creationId xmlns:p14="http://schemas.microsoft.com/office/powerpoint/2010/main" val="3894816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DEDA52-2E85-4E1A-ADCD-2394F76D267A}"/>
              </a:ext>
            </a:extLst>
          </p:cNvPr>
          <p:cNvSpPr>
            <a:spLocks noGrp="1"/>
          </p:cNvSpPr>
          <p:nvPr>
            <p:ph type="title"/>
          </p:nvPr>
        </p:nvSpPr>
        <p:spPr>
          <a:xfrm>
            <a:off x="958506" y="800392"/>
            <a:ext cx="10264697" cy="1212102"/>
          </a:xfrm>
        </p:spPr>
        <p:txBody>
          <a:bodyPr>
            <a:normAutofit/>
          </a:bodyPr>
          <a:lstStyle/>
          <a:p>
            <a:r>
              <a:rPr lang="en-GB" sz="4000" dirty="0">
                <a:solidFill>
                  <a:srgbClr val="FFFFFF"/>
                </a:solidFill>
              </a:rPr>
              <a:t>Introduction</a:t>
            </a:r>
          </a:p>
        </p:txBody>
      </p:sp>
      <p:sp>
        <p:nvSpPr>
          <p:cNvPr id="3" name="Content Placeholder 2">
            <a:extLst>
              <a:ext uri="{FF2B5EF4-FFF2-40B4-BE49-F238E27FC236}">
                <a16:creationId xmlns:a16="http://schemas.microsoft.com/office/drawing/2014/main" id="{4FAD85E8-B0D2-43FD-8294-F9F3104DD060}"/>
              </a:ext>
            </a:extLst>
          </p:cNvPr>
          <p:cNvSpPr>
            <a:spLocks noGrp="1"/>
          </p:cNvSpPr>
          <p:nvPr>
            <p:ph idx="1"/>
          </p:nvPr>
        </p:nvSpPr>
        <p:spPr>
          <a:xfrm>
            <a:off x="1367624" y="2377440"/>
            <a:ext cx="9708995" cy="3680169"/>
          </a:xfrm>
        </p:spPr>
        <p:txBody>
          <a:bodyPr anchor="ctr">
            <a:normAutofit/>
          </a:bodyPr>
          <a:lstStyle/>
          <a:p>
            <a:endParaRPr lang="en-GB" sz="2400" dirty="0"/>
          </a:p>
          <a:p>
            <a:endParaRPr lang="en-GB" sz="2400" dirty="0"/>
          </a:p>
          <a:p>
            <a:endParaRPr lang="en-GB" sz="2400" dirty="0"/>
          </a:p>
          <a:p>
            <a:r>
              <a:rPr lang="en-GB" sz="2400" dirty="0"/>
              <a:t>Tools that use to collaborate at UWTSD.</a:t>
            </a:r>
          </a:p>
          <a:p>
            <a:r>
              <a:rPr lang="en-GB" sz="2400" dirty="0"/>
              <a:t>Giving training to adults.</a:t>
            </a:r>
          </a:p>
          <a:p>
            <a:r>
              <a:rPr lang="en-GB" sz="2400" dirty="0"/>
              <a:t>Older adults need more training. Hickman(2007) </a:t>
            </a:r>
          </a:p>
          <a:p>
            <a:r>
              <a:rPr lang="en-GB" sz="2400" dirty="0"/>
              <a:t>Technology makes learning more exciting and easy.</a:t>
            </a:r>
          </a:p>
          <a:p>
            <a:pPr marL="0" indent="0">
              <a:buNone/>
            </a:pPr>
            <a:endParaRPr lang="en-GB" sz="2400" dirty="0"/>
          </a:p>
          <a:p>
            <a:pPr marL="0" indent="0">
              <a:buNone/>
            </a:pPr>
            <a:endParaRPr lang="en-GB" sz="2400" dirty="0"/>
          </a:p>
          <a:p>
            <a:endParaRPr lang="en-GB" sz="2400" dirty="0"/>
          </a:p>
          <a:p>
            <a:endParaRPr lang="en-GB" sz="2400" dirty="0"/>
          </a:p>
          <a:p>
            <a:endParaRPr lang="en-GB" sz="2400" dirty="0"/>
          </a:p>
        </p:txBody>
      </p:sp>
    </p:spTree>
    <p:extLst>
      <p:ext uri="{BB962C8B-B14F-4D97-AF65-F5344CB8AC3E}">
        <p14:creationId xmlns:p14="http://schemas.microsoft.com/office/powerpoint/2010/main" val="32060798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891CA075-FB7A-4451-B768-A53CC2F25F47}"/>
              </a:ext>
            </a:extLst>
          </p:cNvPr>
          <p:cNvCxnSpPr>
            <a:cxnSpLocks/>
          </p:cNvCxnSpPr>
          <p:nvPr/>
        </p:nvCxnSpPr>
        <p:spPr>
          <a:xfrm>
            <a:off x="6766560" y="3808432"/>
            <a:ext cx="426720" cy="296208"/>
          </a:xfrm>
          <a:prstGeom prst="line">
            <a:avLst/>
          </a:prstGeom>
        </p:spPr>
        <p:style>
          <a:lnRef idx="1">
            <a:schemeClr val="accent1"/>
          </a:lnRef>
          <a:fillRef idx="0">
            <a:schemeClr val="accent1"/>
          </a:fillRef>
          <a:effectRef idx="0">
            <a:schemeClr val="accent1"/>
          </a:effectRef>
          <a:fontRef idx="minor">
            <a:schemeClr val="tx1"/>
          </a:fontRef>
        </p:style>
      </p:cxnSp>
      <p:sp>
        <p:nvSpPr>
          <p:cNvPr id="3" name="Cloud 2">
            <a:extLst>
              <a:ext uri="{FF2B5EF4-FFF2-40B4-BE49-F238E27FC236}">
                <a16:creationId xmlns:a16="http://schemas.microsoft.com/office/drawing/2014/main" id="{B4B7FAB2-C9B4-4CAB-940D-5F569BA4DE1B}"/>
              </a:ext>
            </a:extLst>
          </p:cNvPr>
          <p:cNvSpPr/>
          <p:nvPr/>
        </p:nvSpPr>
        <p:spPr>
          <a:xfrm>
            <a:off x="3108960" y="1165106"/>
            <a:ext cx="4084320" cy="3511788"/>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F3CAAA27-764F-41E8-8008-D834BE8335B8}"/>
              </a:ext>
            </a:extLst>
          </p:cNvPr>
          <p:cNvSpPr txBox="1"/>
          <p:nvPr/>
        </p:nvSpPr>
        <p:spPr>
          <a:xfrm>
            <a:off x="4348480" y="1869440"/>
            <a:ext cx="2133600" cy="1938992"/>
          </a:xfrm>
          <a:prstGeom prst="rect">
            <a:avLst/>
          </a:prstGeom>
          <a:noFill/>
        </p:spPr>
        <p:txBody>
          <a:bodyPr wrap="square" rtlCol="0">
            <a:spAutoFit/>
          </a:bodyPr>
          <a:lstStyle/>
          <a:p>
            <a:r>
              <a:rPr lang="en-GB" sz="2400" b="1" dirty="0"/>
              <a:t>How to provide training to use technology</a:t>
            </a:r>
            <a:r>
              <a:rPr lang="en-GB" sz="2400" dirty="0"/>
              <a:t>?</a:t>
            </a:r>
          </a:p>
        </p:txBody>
      </p:sp>
      <p:sp>
        <p:nvSpPr>
          <p:cNvPr id="7" name="TextBox 6">
            <a:extLst>
              <a:ext uri="{FF2B5EF4-FFF2-40B4-BE49-F238E27FC236}">
                <a16:creationId xmlns:a16="http://schemas.microsoft.com/office/drawing/2014/main" id="{5F9723CD-1E30-4C32-B189-7DF4165CBDF7}"/>
              </a:ext>
            </a:extLst>
          </p:cNvPr>
          <p:cNvSpPr txBox="1"/>
          <p:nvPr/>
        </p:nvSpPr>
        <p:spPr>
          <a:xfrm>
            <a:off x="7264400" y="4029075"/>
            <a:ext cx="2164080" cy="1138773"/>
          </a:xfrm>
          <a:prstGeom prst="rect">
            <a:avLst/>
          </a:prstGeom>
          <a:noFill/>
        </p:spPr>
        <p:txBody>
          <a:bodyPr wrap="square" rtlCol="0">
            <a:spAutoFit/>
          </a:bodyPr>
          <a:lstStyle/>
          <a:p>
            <a:r>
              <a:rPr lang="en-GB" sz="1400" dirty="0"/>
              <a:t>Design tutorials on how to use technology. </a:t>
            </a:r>
            <a:r>
              <a:rPr lang="en-GB" dirty="0"/>
              <a:t>C. and Coughlin(2015)</a:t>
            </a:r>
          </a:p>
        </p:txBody>
      </p:sp>
      <p:sp>
        <p:nvSpPr>
          <p:cNvPr id="11" name="TextBox 10">
            <a:extLst>
              <a:ext uri="{FF2B5EF4-FFF2-40B4-BE49-F238E27FC236}">
                <a16:creationId xmlns:a16="http://schemas.microsoft.com/office/drawing/2014/main" id="{C1EF7001-E253-48FD-9879-A61770B405BA}"/>
              </a:ext>
            </a:extLst>
          </p:cNvPr>
          <p:cNvSpPr txBox="1"/>
          <p:nvPr/>
        </p:nvSpPr>
        <p:spPr>
          <a:xfrm>
            <a:off x="7640320" y="1869440"/>
            <a:ext cx="1625600" cy="1384995"/>
          </a:xfrm>
          <a:prstGeom prst="rect">
            <a:avLst/>
          </a:prstGeom>
          <a:noFill/>
        </p:spPr>
        <p:txBody>
          <a:bodyPr wrap="square" rtlCol="0">
            <a:spAutoFit/>
          </a:bodyPr>
          <a:lstStyle/>
          <a:p>
            <a:r>
              <a:rPr lang="en-GB" sz="1400" dirty="0"/>
              <a:t>Task instruction should printed in a paper if task requires technology. A.D. (2007) </a:t>
            </a:r>
          </a:p>
        </p:txBody>
      </p:sp>
      <p:cxnSp>
        <p:nvCxnSpPr>
          <p:cNvPr id="13" name="Straight Connector 12">
            <a:extLst>
              <a:ext uri="{FF2B5EF4-FFF2-40B4-BE49-F238E27FC236}">
                <a16:creationId xmlns:a16="http://schemas.microsoft.com/office/drawing/2014/main" id="{E1E1C488-333E-4DCC-B87E-3047D5EBBF79}"/>
              </a:ext>
            </a:extLst>
          </p:cNvPr>
          <p:cNvCxnSpPr>
            <a:endCxn id="11" idx="1"/>
          </p:cNvCxnSpPr>
          <p:nvPr/>
        </p:nvCxnSpPr>
        <p:spPr>
          <a:xfrm>
            <a:off x="7193280" y="2438400"/>
            <a:ext cx="447040" cy="123538"/>
          </a:xfrm>
          <a:prstGeom prst="line">
            <a:avLst/>
          </a:prstGeom>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3405D08F-39CF-437B-A796-651F45A38405}"/>
              </a:ext>
            </a:extLst>
          </p:cNvPr>
          <p:cNvSpPr txBox="1"/>
          <p:nvPr/>
        </p:nvSpPr>
        <p:spPr>
          <a:xfrm>
            <a:off x="4551680" y="5162648"/>
            <a:ext cx="2214880" cy="1169551"/>
          </a:xfrm>
          <a:prstGeom prst="rect">
            <a:avLst/>
          </a:prstGeom>
          <a:noFill/>
        </p:spPr>
        <p:txBody>
          <a:bodyPr wrap="square" rtlCol="0">
            <a:spAutoFit/>
          </a:bodyPr>
          <a:lstStyle/>
          <a:p>
            <a:r>
              <a:rPr lang="en-GB" sz="1400" dirty="0"/>
              <a:t>Should told to complete training trials at the end to see what they had learned. J.F. (2015) </a:t>
            </a:r>
          </a:p>
        </p:txBody>
      </p:sp>
      <p:cxnSp>
        <p:nvCxnSpPr>
          <p:cNvPr id="16" name="Straight Connector 15">
            <a:extLst>
              <a:ext uri="{FF2B5EF4-FFF2-40B4-BE49-F238E27FC236}">
                <a16:creationId xmlns:a16="http://schemas.microsoft.com/office/drawing/2014/main" id="{C0B3D90B-8E59-4E41-8C0C-ECA41B883559}"/>
              </a:ext>
            </a:extLst>
          </p:cNvPr>
          <p:cNvCxnSpPr/>
          <p:nvPr/>
        </p:nvCxnSpPr>
        <p:spPr>
          <a:xfrm>
            <a:off x="5334000" y="4676894"/>
            <a:ext cx="0" cy="382786"/>
          </a:xfrm>
          <a:prstGeom prst="line">
            <a:avLst/>
          </a:prstGeom>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629E92F7-FFCD-4EED-8B5C-5ED2151B9593}"/>
              </a:ext>
            </a:extLst>
          </p:cNvPr>
          <p:cNvSpPr txBox="1"/>
          <p:nvPr/>
        </p:nvSpPr>
        <p:spPr>
          <a:xfrm>
            <a:off x="1092200" y="2098040"/>
            <a:ext cx="1696720" cy="954107"/>
          </a:xfrm>
          <a:prstGeom prst="rect">
            <a:avLst/>
          </a:prstGeom>
          <a:noFill/>
        </p:spPr>
        <p:txBody>
          <a:bodyPr wrap="square" rtlCol="0">
            <a:spAutoFit/>
          </a:bodyPr>
          <a:lstStyle/>
          <a:p>
            <a:r>
              <a:rPr lang="en-GB" sz="1400" i="0" dirty="0">
                <a:effectLst/>
                <a:latin typeface="Poppins" panose="020B0502040204020203" pitchFamily="2" charset="0"/>
              </a:rPr>
              <a:t>Be patient-even if lessons are repeated. Hickman(2007)</a:t>
            </a:r>
            <a:endParaRPr lang="en-GB" sz="1400" dirty="0"/>
          </a:p>
        </p:txBody>
      </p:sp>
      <p:cxnSp>
        <p:nvCxnSpPr>
          <p:cNvPr id="19" name="Straight Connector 18">
            <a:extLst>
              <a:ext uri="{FF2B5EF4-FFF2-40B4-BE49-F238E27FC236}">
                <a16:creationId xmlns:a16="http://schemas.microsoft.com/office/drawing/2014/main" id="{20E1F1E9-B36A-4D0C-B250-D0A222E24346}"/>
              </a:ext>
            </a:extLst>
          </p:cNvPr>
          <p:cNvCxnSpPr>
            <a:cxnSpLocks/>
          </p:cNvCxnSpPr>
          <p:nvPr/>
        </p:nvCxnSpPr>
        <p:spPr>
          <a:xfrm>
            <a:off x="2428240" y="2467372"/>
            <a:ext cx="497840" cy="1508"/>
          </a:xfrm>
          <a:prstGeom prst="line">
            <a:avLst/>
          </a:prstGeom>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8239A59C-D54F-4822-B7CB-36FCA33574A0}"/>
              </a:ext>
            </a:extLst>
          </p:cNvPr>
          <p:cNvSpPr txBox="1"/>
          <p:nvPr/>
        </p:nvSpPr>
        <p:spPr>
          <a:xfrm>
            <a:off x="1645920" y="4204553"/>
            <a:ext cx="2011680" cy="1384995"/>
          </a:xfrm>
          <a:prstGeom prst="rect">
            <a:avLst/>
          </a:prstGeom>
          <a:noFill/>
        </p:spPr>
        <p:txBody>
          <a:bodyPr wrap="square" rtlCol="0">
            <a:spAutoFit/>
          </a:bodyPr>
          <a:lstStyle/>
          <a:p>
            <a:r>
              <a:rPr lang="en-GB" sz="1400" dirty="0"/>
              <a:t>Should design a courses on how to use word or Power Point before giving assignments. M. (2010)</a:t>
            </a:r>
          </a:p>
        </p:txBody>
      </p:sp>
      <p:cxnSp>
        <p:nvCxnSpPr>
          <p:cNvPr id="6" name="Straight Connector 5">
            <a:extLst>
              <a:ext uri="{FF2B5EF4-FFF2-40B4-BE49-F238E27FC236}">
                <a16:creationId xmlns:a16="http://schemas.microsoft.com/office/drawing/2014/main" id="{D29731AA-9B5F-49EA-BCDF-DF1DDD8EBB6F}"/>
              </a:ext>
            </a:extLst>
          </p:cNvPr>
          <p:cNvCxnSpPr/>
          <p:nvPr/>
        </p:nvCxnSpPr>
        <p:spPr>
          <a:xfrm flipH="1">
            <a:off x="3215640" y="4029075"/>
            <a:ext cx="391160" cy="360046"/>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93117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5A5317-8BF1-41FB-B511-5A92B276C203}"/>
              </a:ext>
            </a:extLst>
          </p:cNvPr>
          <p:cNvSpPr>
            <a:spLocks noGrp="1"/>
          </p:cNvSpPr>
          <p:nvPr>
            <p:ph type="title"/>
          </p:nvPr>
        </p:nvSpPr>
        <p:spPr/>
        <p:txBody>
          <a:bodyPr/>
          <a:lstStyle/>
          <a:p>
            <a:r>
              <a:rPr lang="en-GB" dirty="0"/>
              <a:t>REFERENCES</a:t>
            </a:r>
          </a:p>
        </p:txBody>
      </p:sp>
      <p:sp>
        <p:nvSpPr>
          <p:cNvPr id="3" name="TextBox 2">
            <a:extLst>
              <a:ext uri="{FF2B5EF4-FFF2-40B4-BE49-F238E27FC236}">
                <a16:creationId xmlns:a16="http://schemas.microsoft.com/office/drawing/2014/main" id="{E6427F7F-2A9D-4061-93EA-E6845EDFACF6}"/>
              </a:ext>
            </a:extLst>
          </p:cNvPr>
          <p:cNvSpPr txBox="1"/>
          <p:nvPr/>
        </p:nvSpPr>
        <p:spPr>
          <a:xfrm>
            <a:off x="650240" y="2865120"/>
            <a:ext cx="10922000" cy="3416320"/>
          </a:xfrm>
          <a:prstGeom prst="rect">
            <a:avLst/>
          </a:prstGeom>
          <a:noFill/>
        </p:spPr>
        <p:txBody>
          <a:bodyPr wrap="square" rtlCol="0">
            <a:spAutoFit/>
          </a:bodyPr>
          <a:lstStyle/>
          <a:p>
            <a:pPr marL="342900" indent="-342900">
              <a:buFont typeface="+mj-lt"/>
              <a:buAutoNum type="arabicPeriod"/>
            </a:pPr>
            <a:endParaRPr lang="en-GB" dirty="0"/>
          </a:p>
          <a:p>
            <a:pPr marL="342900" indent="-342900">
              <a:buFont typeface="+mj-lt"/>
              <a:buAutoNum type="arabicPeriod"/>
            </a:pPr>
            <a:r>
              <a:rPr lang="en-GB" dirty="0"/>
              <a:t>  Hickman, J.M., Rogers, W.A. and Fisk, A.D. (2007) ‘Training older adults to use new technology’, The journals of gerontology. Series B, Psychological sciences and social sciences, 62 Spec No 1(Special_Issue_1), pp. 77–84. doi:10.1093/</a:t>
            </a:r>
            <a:r>
              <a:rPr lang="en-GB" dirty="0" err="1"/>
              <a:t>geronb</a:t>
            </a:r>
            <a:r>
              <a:rPr lang="en-GB" dirty="0"/>
              <a:t>/62.special_issue_1.77.</a:t>
            </a:r>
          </a:p>
          <a:p>
            <a:pPr marL="342900" indent="-342900">
              <a:buFont typeface="+mj-lt"/>
              <a:buAutoNum type="arabicPeriod"/>
            </a:pPr>
            <a:endParaRPr lang="en-GB" dirty="0"/>
          </a:p>
          <a:p>
            <a:pPr marL="342900" indent="-342900">
              <a:buFont typeface="+mj-lt"/>
              <a:buAutoNum type="arabicPeriod"/>
            </a:pPr>
            <a:r>
              <a:rPr lang="en-GB" dirty="0"/>
              <a:t>  Lee, C. and Coughlin, J.F. (2015) ‘PERSPECTIVE: Older Adults’ Adoption of Technology: An Integrated Approach to Identifying Determinants and Barriers’, The Journal of product innovation management, 32(5), pp. 747–759. doi:10.1111/jpim.12176.</a:t>
            </a:r>
          </a:p>
          <a:p>
            <a:pPr marL="342900" indent="-342900">
              <a:buFont typeface="+mj-lt"/>
              <a:buAutoNum type="arabicPeriod"/>
            </a:pPr>
            <a:endParaRPr lang="en-GB" dirty="0"/>
          </a:p>
          <a:p>
            <a:pPr marL="342900" indent="-342900" algn="just">
              <a:buFont typeface="+mj-lt"/>
              <a:buAutoNum type="arabicPeriod"/>
            </a:pPr>
            <a:r>
              <a:rPr lang="en-GB" dirty="0"/>
              <a:t>Warschauer, M. (2010). Invited commentary: New tools for teaching writing. Language, Learning &amp; Technology, 14(1), 3–8. </a:t>
            </a:r>
          </a:p>
          <a:p>
            <a:pPr marL="342900" indent="-342900">
              <a:buFont typeface="+mj-lt"/>
              <a:buAutoNum type="arabicPeriod"/>
            </a:pPr>
            <a:endParaRPr lang="en-GB" dirty="0"/>
          </a:p>
        </p:txBody>
      </p:sp>
    </p:spTree>
    <p:extLst>
      <p:ext uri="{BB962C8B-B14F-4D97-AF65-F5344CB8AC3E}">
        <p14:creationId xmlns:p14="http://schemas.microsoft.com/office/powerpoint/2010/main" val="34966523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4B45FF-A79C-4431-832F-EB2DD5B384E0}"/>
              </a:ext>
            </a:extLst>
          </p:cNvPr>
          <p:cNvSpPr>
            <a:spLocks noGrp="1"/>
          </p:cNvSpPr>
          <p:nvPr>
            <p:ph type="ctrTitle"/>
          </p:nvPr>
        </p:nvSpPr>
        <p:spPr>
          <a:xfrm>
            <a:off x="1154955" y="2099733"/>
            <a:ext cx="8825658" cy="1039707"/>
          </a:xfrm>
        </p:spPr>
        <p:txBody>
          <a:bodyPr/>
          <a:lstStyle/>
          <a:p>
            <a:r>
              <a:rPr lang="en-GB" dirty="0"/>
              <a:t>2</a:t>
            </a:r>
            <a:r>
              <a:rPr lang="en-GB" baseline="30000" dirty="0"/>
              <a:t>nd</a:t>
            </a:r>
            <a:r>
              <a:rPr lang="en-GB" dirty="0"/>
              <a:t> Presenter:</a:t>
            </a:r>
          </a:p>
        </p:txBody>
      </p:sp>
      <p:sp>
        <p:nvSpPr>
          <p:cNvPr id="3" name="Subtitle 2">
            <a:extLst>
              <a:ext uri="{FF2B5EF4-FFF2-40B4-BE49-F238E27FC236}">
                <a16:creationId xmlns:a16="http://schemas.microsoft.com/office/drawing/2014/main" id="{DC544DC8-50A6-4060-89B5-F16EEDFBDA2D}"/>
              </a:ext>
            </a:extLst>
          </p:cNvPr>
          <p:cNvSpPr>
            <a:spLocks noGrp="1"/>
          </p:cNvSpPr>
          <p:nvPr>
            <p:ph type="subTitle" idx="1"/>
          </p:nvPr>
        </p:nvSpPr>
        <p:spPr>
          <a:xfrm>
            <a:off x="4771915" y="2998290"/>
            <a:ext cx="8825658" cy="861420"/>
          </a:xfrm>
        </p:spPr>
        <p:txBody>
          <a:bodyPr/>
          <a:lstStyle/>
          <a:p>
            <a:r>
              <a:rPr lang="en-GB" sz="2400" b="1" dirty="0"/>
              <a:t>Zafrin Akhter</a:t>
            </a:r>
          </a:p>
          <a:p>
            <a:r>
              <a:rPr lang="en-GB" sz="1800" b="1" dirty="0"/>
              <a:t>2107425</a:t>
            </a:r>
          </a:p>
          <a:p>
            <a:endParaRPr lang="en-GB" dirty="0"/>
          </a:p>
        </p:txBody>
      </p:sp>
    </p:spTree>
    <p:extLst>
      <p:ext uri="{BB962C8B-B14F-4D97-AF65-F5344CB8AC3E}">
        <p14:creationId xmlns:p14="http://schemas.microsoft.com/office/powerpoint/2010/main" val="32501726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C83947-E856-4D89-85EA-962F0DBFD99F}"/>
              </a:ext>
            </a:extLst>
          </p:cNvPr>
          <p:cNvSpPr>
            <a:spLocks noGrp="1"/>
          </p:cNvSpPr>
          <p:nvPr>
            <p:ph type="ctrTitle"/>
          </p:nvPr>
        </p:nvSpPr>
        <p:spPr/>
        <p:txBody>
          <a:bodyPr/>
          <a:lstStyle/>
          <a:p>
            <a:r>
              <a:rPr lang="en-GB" dirty="0"/>
              <a:t>Is there a need to provide training on how to use technology to collaborate at UWTSD.</a:t>
            </a:r>
          </a:p>
        </p:txBody>
      </p:sp>
      <p:sp>
        <p:nvSpPr>
          <p:cNvPr id="3" name="Subtitle 2">
            <a:extLst>
              <a:ext uri="{FF2B5EF4-FFF2-40B4-BE49-F238E27FC236}">
                <a16:creationId xmlns:a16="http://schemas.microsoft.com/office/drawing/2014/main" id="{E6ED31E4-FABF-4AD3-B095-05DBE064528F}"/>
              </a:ext>
            </a:extLst>
          </p:cNvPr>
          <p:cNvSpPr>
            <a:spLocks noGrp="1"/>
          </p:cNvSpPr>
          <p:nvPr>
            <p:ph type="subTitle" idx="1"/>
          </p:nvPr>
        </p:nvSpPr>
        <p:spPr/>
        <p:txBody>
          <a:bodyPr/>
          <a:lstStyle/>
          <a:p>
            <a:r>
              <a:rPr lang="en-GB" dirty="0"/>
              <a:t>By Zafrin, Mohammed and Shabina.</a:t>
            </a:r>
          </a:p>
        </p:txBody>
      </p:sp>
    </p:spTree>
    <p:extLst>
      <p:ext uri="{BB962C8B-B14F-4D97-AF65-F5344CB8AC3E}">
        <p14:creationId xmlns:p14="http://schemas.microsoft.com/office/powerpoint/2010/main" val="41637683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4A6F72-2169-40A5-8E60-2A956C7372CE}"/>
              </a:ext>
            </a:extLst>
          </p:cNvPr>
          <p:cNvSpPr>
            <a:spLocks noGrp="1"/>
          </p:cNvSpPr>
          <p:nvPr>
            <p:ph type="title"/>
          </p:nvPr>
        </p:nvSpPr>
        <p:spPr/>
        <p:txBody>
          <a:bodyPr/>
          <a:lstStyle/>
          <a:p>
            <a:r>
              <a:rPr lang="en-GB" dirty="0"/>
              <a:t>BENEFITS: (</a:t>
            </a:r>
            <a:r>
              <a:rPr lang="en-GB" dirty="0" err="1"/>
              <a:t>Zaf</a:t>
            </a:r>
            <a:r>
              <a:rPr lang="en-GB" dirty="0"/>
              <a:t>)</a:t>
            </a:r>
          </a:p>
        </p:txBody>
      </p:sp>
      <p:sp>
        <p:nvSpPr>
          <p:cNvPr id="3" name="Content Placeholder 2">
            <a:extLst>
              <a:ext uri="{FF2B5EF4-FFF2-40B4-BE49-F238E27FC236}">
                <a16:creationId xmlns:a16="http://schemas.microsoft.com/office/drawing/2014/main" id="{212E0DA9-DFC3-4791-9A92-C87D45EF9B11}"/>
              </a:ext>
            </a:extLst>
          </p:cNvPr>
          <p:cNvSpPr>
            <a:spLocks noGrp="1"/>
          </p:cNvSpPr>
          <p:nvPr>
            <p:ph idx="1"/>
          </p:nvPr>
        </p:nvSpPr>
        <p:spPr/>
        <p:txBody>
          <a:bodyPr/>
          <a:lstStyle/>
          <a:p>
            <a:r>
              <a:rPr lang="en-GB" dirty="0"/>
              <a:t>Allows students to participate simultaneously, also allows flexible learning. </a:t>
            </a:r>
          </a:p>
          <a:p>
            <a:r>
              <a:rPr lang="en-GB" dirty="0"/>
              <a:t>Collaborative learning environment (keeps user engaged). </a:t>
            </a:r>
          </a:p>
          <a:p>
            <a:r>
              <a:rPr lang="en-GB" dirty="0"/>
              <a:t>Effective for people with children, or with a disability if taught how to use correctly. </a:t>
            </a:r>
          </a:p>
          <a:p>
            <a:r>
              <a:rPr lang="en-GB" dirty="0"/>
              <a:t>Makes tasks/work easier and quicker to do. </a:t>
            </a:r>
          </a:p>
          <a:p>
            <a:r>
              <a:rPr lang="en-GB" dirty="0"/>
              <a:t>Large variety of new methods of learning. E.g., educational apps. </a:t>
            </a:r>
          </a:p>
          <a:p>
            <a:r>
              <a:rPr lang="en-GB" dirty="0"/>
              <a:t>Journal of science education and technology; studies found that training and development are very essential as to whether the adoption of technology is successful or not (Keenge, J, Kidd, T, Kyei-Blankson, L 2009). </a:t>
            </a:r>
          </a:p>
        </p:txBody>
      </p:sp>
    </p:spTree>
    <p:extLst>
      <p:ext uri="{BB962C8B-B14F-4D97-AF65-F5344CB8AC3E}">
        <p14:creationId xmlns:p14="http://schemas.microsoft.com/office/powerpoint/2010/main" val="19044983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BB3C52-7BEF-41DA-A01A-0E73EC3CD000}"/>
              </a:ext>
            </a:extLst>
          </p:cNvPr>
          <p:cNvSpPr>
            <a:spLocks noGrp="1"/>
          </p:cNvSpPr>
          <p:nvPr>
            <p:ph type="title"/>
          </p:nvPr>
        </p:nvSpPr>
        <p:spPr/>
        <p:txBody>
          <a:bodyPr/>
          <a:lstStyle/>
          <a:p>
            <a:r>
              <a:rPr lang="en-GB" dirty="0"/>
              <a:t>References </a:t>
            </a:r>
          </a:p>
        </p:txBody>
      </p:sp>
      <p:sp>
        <p:nvSpPr>
          <p:cNvPr id="4" name="TextBox 3">
            <a:extLst>
              <a:ext uri="{FF2B5EF4-FFF2-40B4-BE49-F238E27FC236}">
                <a16:creationId xmlns:a16="http://schemas.microsoft.com/office/drawing/2014/main" id="{E2CF0D92-56F2-4FE0-990B-46F39B8749AE}"/>
              </a:ext>
            </a:extLst>
          </p:cNvPr>
          <p:cNvSpPr txBox="1"/>
          <p:nvPr/>
        </p:nvSpPr>
        <p:spPr>
          <a:xfrm>
            <a:off x="337457" y="2198914"/>
            <a:ext cx="11419114" cy="1742015"/>
          </a:xfrm>
          <a:prstGeom prst="rect">
            <a:avLst/>
          </a:prstGeom>
          <a:noFill/>
        </p:spPr>
        <p:txBody>
          <a:bodyPr wrap="square" rtlCol="0">
            <a:spAutoFit/>
          </a:bodyPr>
          <a:lstStyle/>
          <a:p>
            <a:pPr marL="285750" marR="0" lvl="0" indent="-285750" algn="l" defTabSz="457200" rtl="0" eaLnBrk="1" fontAlgn="auto" latinLnBrk="0" hangingPunct="1">
              <a:lnSpc>
                <a:spcPct val="100000"/>
              </a:lnSpc>
              <a:spcBef>
                <a:spcPct val="20000"/>
              </a:spcBef>
              <a:spcAft>
                <a:spcPts val="600"/>
              </a:spcAft>
              <a:buClr>
                <a:srgbClr val="00C6BB"/>
              </a:buClr>
              <a:buSzTx/>
              <a:buFont typeface="Arial" panose="020B0604020202020204" pitchFamily="34" charset="0"/>
              <a:buChar char="•"/>
              <a:tabLst/>
              <a:defRPr/>
            </a:pPr>
            <a:r>
              <a:rPr kumimoji="0" lang="en-GB" sz="1800" b="0" i="0" u="none" strike="noStrike" kern="1200" cap="none" spc="0" normalizeH="0" baseline="0" noProof="0" dirty="0">
                <a:ln>
                  <a:noFill/>
                </a:ln>
                <a:solidFill>
                  <a:prstClr val="white"/>
                </a:solidFill>
                <a:effectLst/>
                <a:uLnTx/>
                <a:uFillTx/>
                <a:latin typeface="Century Gothic" panose="020B0502020202020204"/>
                <a:ea typeface="+mn-ea"/>
                <a:cs typeface="+mn-cs"/>
              </a:rPr>
              <a:t>Keengewe, J., Kidd, T. &amp; Kyei-Blankson, L. Faculty and Technology: Implications for Faculty Training and Technology Leadership. </a:t>
            </a:r>
            <a:r>
              <a:rPr kumimoji="0" lang="en-GB" sz="1800" b="0" i="1" u="none" strike="noStrike" kern="1200" cap="none" spc="0" normalizeH="0" baseline="0" noProof="0" dirty="0">
                <a:ln>
                  <a:noFill/>
                </a:ln>
                <a:solidFill>
                  <a:prstClr val="white"/>
                </a:solidFill>
                <a:effectLst/>
                <a:uLnTx/>
                <a:uFillTx/>
                <a:latin typeface="Century Gothic" panose="020B0502020202020204"/>
                <a:ea typeface="+mn-ea"/>
                <a:cs typeface="+mn-cs"/>
              </a:rPr>
              <a:t>J Sci Educ Technol 18, 23-28 (2009). </a:t>
            </a:r>
          </a:p>
          <a:p>
            <a:pPr marL="0" marR="0" lvl="0" indent="0" algn="l" defTabSz="457200" rtl="0" eaLnBrk="1" fontAlgn="auto" latinLnBrk="0" hangingPunct="1">
              <a:lnSpc>
                <a:spcPct val="100000"/>
              </a:lnSpc>
              <a:spcBef>
                <a:spcPct val="20000"/>
              </a:spcBef>
              <a:spcAft>
                <a:spcPts val="600"/>
              </a:spcAft>
              <a:buClr>
                <a:srgbClr val="00C6BB"/>
              </a:buClr>
              <a:buSzTx/>
              <a:buFont typeface="Wingdings 2" charset="2"/>
              <a:buNone/>
              <a:tabLst/>
              <a:defRPr/>
            </a:pPr>
            <a:r>
              <a:rPr kumimoji="0" lang="en-GB" sz="1800" b="0" i="0" u="none" strike="noStrike" kern="1200" cap="none" spc="0" normalizeH="0" baseline="0" noProof="0" dirty="0">
                <a:ln>
                  <a:noFill/>
                </a:ln>
                <a:solidFill>
                  <a:prstClr val="white"/>
                </a:solidFill>
                <a:effectLst/>
                <a:uLnTx/>
                <a:uFillTx/>
                <a:latin typeface="Century Gothic" panose="020B0502020202020204"/>
                <a:ea typeface="+mn-ea"/>
                <a:cs typeface="+mn-cs"/>
                <a:hlinkClick r:id="rId2"/>
              </a:rPr>
              <a:t>https://doi.org/10.1007/s10956-008-9126-2</a:t>
            </a:r>
            <a:r>
              <a:rPr kumimoji="0" lang="en-GB" sz="1800" b="0" i="0" u="none" strike="noStrike" kern="1200" cap="none" spc="0" normalizeH="0" baseline="0" noProof="0" dirty="0">
                <a:ln>
                  <a:noFill/>
                </a:ln>
                <a:solidFill>
                  <a:prstClr val="white"/>
                </a:solidFill>
                <a:effectLst/>
                <a:uLnTx/>
                <a:uFillTx/>
                <a:latin typeface="Century Gothic" panose="020B0502020202020204"/>
                <a:ea typeface="+mn-ea"/>
                <a:cs typeface="+mn-cs"/>
              </a:rPr>
              <a:t> </a:t>
            </a:r>
          </a:p>
          <a:p>
            <a:pPr marL="285750" marR="0" lvl="0" indent="-285750" algn="l" defTabSz="457200" rtl="0" eaLnBrk="1" fontAlgn="auto" latinLnBrk="0" hangingPunct="1">
              <a:lnSpc>
                <a:spcPct val="100000"/>
              </a:lnSpc>
              <a:spcBef>
                <a:spcPct val="20000"/>
              </a:spcBef>
              <a:spcAft>
                <a:spcPts val="600"/>
              </a:spcAft>
              <a:buClr>
                <a:srgbClr val="00C6BB"/>
              </a:buClr>
              <a:buSzTx/>
              <a:buFont typeface="Arial" panose="020B0604020202020204" pitchFamily="34" charset="0"/>
              <a:buChar char="•"/>
              <a:tabLst/>
              <a:defRPr/>
            </a:pPr>
            <a:r>
              <a:rPr kumimoji="0" lang="en-GB" sz="1800" b="0" i="0" u="none" strike="noStrike" kern="1200" cap="none" spc="0" normalizeH="0" baseline="0" noProof="0" dirty="0">
                <a:ln>
                  <a:noFill/>
                </a:ln>
                <a:solidFill>
                  <a:prstClr val="white"/>
                </a:solidFill>
                <a:effectLst/>
                <a:uLnTx/>
                <a:uFillTx/>
                <a:latin typeface="Century Gothic" panose="020B0502020202020204"/>
                <a:ea typeface="+mn-ea"/>
                <a:cs typeface="+mn-cs"/>
              </a:rPr>
              <a:t>Boothby, D., Dufour, A., Tang, J. _Technology adoption, training and productivity performance _ 2010. https://www.sciencedirect.com/science/article/pii/S0048733310000594</a:t>
            </a:r>
          </a:p>
        </p:txBody>
      </p:sp>
    </p:spTree>
    <p:extLst>
      <p:ext uri="{BB962C8B-B14F-4D97-AF65-F5344CB8AC3E}">
        <p14:creationId xmlns:p14="http://schemas.microsoft.com/office/powerpoint/2010/main" val="42711128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E9134-6F9B-4D42-B874-35D15BCC8B65}"/>
              </a:ext>
            </a:extLst>
          </p:cNvPr>
          <p:cNvSpPr>
            <a:spLocks noGrp="1"/>
          </p:cNvSpPr>
          <p:nvPr>
            <p:ph type="ctrTitle"/>
          </p:nvPr>
        </p:nvSpPr>
        <p:spPr>
          <a:xfrm>
            <a:off x="1154955" y="2099733"/>
            <a:ext cx="8825658" cy="1080347"/>
          </a:xfrm>
        </p:spPr>
        <p:txBody>
          <a:bodyPr/>
          <a:lstStyle/>
          <a:p>
            <a:r>
              <a:rPr lang="en-GB" dirty="0"/>
              <a:t>3</a:t>
            </a:r>
            <a:r>
              <a:rPr lang="en-GB" baseline="30000" dirty="0"/>
              <a:t>rd</a:t>
            </a:r>
            <a:r>
              <a:rPr lang="en-GB" dirty="0"/>
              <a:t> Presenter:</a:t>
            </a:r>
          </a:p>
        </p:txBody>
      </p:sp>
      <p:sp>
        <p:nvSpPr>
          <p:cNvPr id="3" name="Subtitle 2">
            <a:extLst>
              <a:ext uri="{FF2B5EF4-FFF2-40B4-BE49-F238E27FC236}">
                <a16:creationId xmlns:a16="http://schemas.microsoft.com/office/drawing/2014/main" id="{420BA337-80C0-49D2-857B-D0D4C0A6F546}"/>
              </a:ext>
            </a:extLst>
          </p:cNvPr>
          <p:cNvSpPr>
            <a:spLocks noGrp="1"/>
          </p:cNvSpPr>
          <p:nvPr>
            <p:ph type="subTitle" idx="1"/>
          </p:nvPr>
        </p:nvSpPr>
        <p:spPr>
          <a:xfrm>
            <a:off x="4843035" y="3180080"/>
            <a:ext cx="8825658" cy="861420"/>
          </a:xfrm>
        </p:spPr>
        <p:txBody>
          <a:bodyPr>
            <a:normAutofit fontScale="92500" lnSpcReduction="10000"/>
          </a:bodyPr>
          <a:lstStyle/>
          <a:p>
            <a:r>
              <a:rPr lang="en-GB" sz="2400" b="1" dirty="0"/>
              <a:t>Shabeena akther</a:t>
            </a:r>
          </a:p>
          <a:p>
            <a:r>
              <a:rPr lang="en-GB" sz="2400" b="1" dirty="0"/>
              <a:t>1920973</a:t>
            </a:r>
          </a:p>
          <a:p>
            <a:endParaRPr lang="en-GB" dirty="0"/>
          </a:p>
        </p:txBody>
      </p:sp>
    </p:spTree>
    <p:extLst>
      <p:ext uri="{BB962C8B-B14F-4D97-AF65-F5344CB8AC3E}">
        <p14:creationId xmlns:p14="http://schemas.microsoft.com/office/powerpoint/2010/main" val="25030184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Subtitle 9">
            <a:extLst>
              <a:ext uri="{FF2B5EF4-FFF2-40B4-BE49-F238E27FC236}">
                <a16:creationId xmlns:a16="http://schemas.microsoft.com/office/drawing/2014/main" id="{B4CF7C1C-D165-4101-9ED1-243556C1B6E8}"/>
              </a:ext>
            </a:extLst>
          </p:cNvPr>
          <p:cNvSpPr>
            <a:spLocks noGrp="1"/>
          </p:cNvSpPr>
          <p:nvPr>
            <p:ph type="subTitle" idx="1"/>
          </p:nvPr>
        </p:nvSpPr>
        <p:spPr>
          <a:xfrm rot="21420000">
            <a:off x="1003381" y="3251208"/>
            <a:ext cx="9755187" cy="550333"/>
          </a:xfrm>
        </p:spPr>
        <p:txBody>
          <a:bodyPr/>
          <a:lstStyle/>
          <a:p>
            <a:r>
              <a:rPr lang="en-GB" dirty="0"/>
              <a:t>Group presentation as1 – Shabeena Akhtar -1920973</a:t>
            </a:r>
          </a:p>
          <a:p>
            <a:r>
              <a:rPr lang="en-GB" dirty="0"/>
              <a:t>Digital Skills and Research Method BMSW4003</a:t>
            </a:r>
          </a:p>
          <a:p>
            <a:r>
              <a:rPr lang="en-GB" dirty="0"/>
              <a:t>- </a:t>
            </a:r>
          </a:p>
        </p:txBody>
      </p:sp>
      <p:sp>
        <p:nvSpPr>
          <p:cNvPr id="12" name="Title 11">
            <a:extLst>
              <a:ext uri="{FF2B5EF4-FFF2-40B4-BE49-F238E27FC236}">
                <a16:creationId xmlns:a16="http://schemas.microsoft.com/office/drawing/2014/main" id="{DFD54ACA-0244-480B-9F37-AF572C56BBEE}"/>
              </a:ext>
            </a:extLst>
          </p:cNvPr>
          <p:cNvSpPr>
            <a:spLocks noGrp="1"/>
          </p:cNvSpPr>
          <p:nvPr>
            <p:ph type="ctrTitle"/>
          </p:nvPr>
        </p:nvSpPr>
        <p:spPr>
          <a:xfrm rot="21420000">
            <a:off x="728641" y="581375"/>
            <a:ext cx="9755187" cy="2766528"/>
          </a:xfrm>
        </p:spPr>
        <p:txBody>
          <a:bodyPr>
            <a:normAutofit fontScale="90000"/>
          </a:bodyPr>
          <a:lstStyle/>
          <a:p>
            <a:pPr algn="ctr"/>
            <a:r>
              <a:rPr lang="en-GB" sz="6700" dirty="0">
                <a:solidFill>
                  <a:schemeClr val="tx1"/>
                </a:solidFill>
              </a:rPr>
              <a:t>How do we use technology to collaborate at UWTSD?</a:t>
            </a:r>
            <a:br>
              <a:rPr lang="en-US" dirty="0">
                <a:solidFill>
                  <a:schemeClr val="tx1"/>
                </a:solidFill>
              </a:rPr>
            </a:br>
            <a:endParaRPr lang="en-GB" dirty="0"/>
          </a:p>
        </p:txBody>
      </p:sp>
      <p:sp>
        <p:nvSpPr>
          <p:cNvPr id="16" name="TextBox 15">
            <a:extLst>
              <a:ext uri="{FF2B5EF4-FFF2-40B4-BE49-F238E27FC236}">
                <a16:creationId xmlns:a16="http://schemas.microsoft.com/office/drawing/2014/main" id="{BCB2E3EA-E537-471F-B730-8A2ECF866BCB}"/>
              </a:ext>
            </a:extLst>
          </p:cNvPr>
          <p:cNvSpPr txBox="1"/>
          <p:nvPr/>
        </p:nvSpPr>
        <p:spPr>
          <a:xfrm>
            <a:off x="121920" y="4793991"/>
            <a:ext cx="8585200" cy="1477328"/>
          </a:xfrm>
          <a:prstGeom prst="rect">
            <a:avLst/>
          </a:prstGeom>
          <a:noFill/>
        </p:spPr>
        <p:txBody>
          <a:bodyPr wrap="square">
            <a:spAutoFit/>
          </a:bodyPr>
          <a:lstStyle/>
          <a:p>
            <a:r>
              <a:rPr lang="en-GB" dirty="0"/>
              <a:t>Date: 23/02/22</a:t>
            </a:r>
          </a:p>
          <a:p>
            <a:endParaRPr lang="en-GB" dirty="0"/>
          </a:p>
          <a:p>
            <a:r>
              <a:rPr lang="en-GB" dirty="0"/>
              <a:t>Time:</a:t>
            </a:r>
          </a:p>
          <a:p>
            <a:endParaRPr lang="en-GB" dirty="0"/>
          </a:p>
          <a:p>
            <a:r>
              <a:rPr lang="en-GB" dirty="0"/>
              <a:t>Tutor’s Name: Dr </a:t>
            </a:r>
            <a:r>
              <a:rPr lang="en-GB" dirty="0" err="1"/>
              <a:t>Syede</a:t>
            </a:r>
            <a:r>
              <a:rPr lang="en-GB" dirty="0"/>
              <a:t>  </a:t>
            </a:r>
          </a:p>
        </p:txBody>
      </p:sp>
    </p:spTree>
    <p:extLst>
      <p:ext uri="{BB962C8B-B14F-4D97-AF65-F5344CB8AC3E}">
        <p14:creationId xmlns:p14="http://schemas.microsoft.com/office/powerpoint/2010/main" val="215208291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xEl>
                                              <p:pRg st="0" end="0"/>
                                            </p:txEl>
                                          </p:spTgt>
                                        </p:tgtEl>
                                        <p:attrNameLst>
                                          <p:attrName>style.visibility</p:attrName>
                                        </p:attrNameLst>
                                      </p:cBhvr>
                                      <p:to>
                                        <p:strVal val="visible"/>
                                      </p:to>
                                    </p:set>
                                    <p:animEffect transition="in" filter="barn(inVertical)">
                                      <p:cBhvr>
                                        <p:cTn id="13" dur="500"/>
                                        <p:tgtEl>
                                          <p:spTgt spid="10">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0">
                                            <p:txEl>
                                              <p:pRg st="1" end="1"/>
                                            </p:txEl>
                                          </p:spTgt>
                                        </p:tgtEl>
                                        <p:attrNameLst>
                                          <p:attrName>style.visibility</p:attrName>
                                        </p:attrNameLst>
                                      </p:cBhvr>
                                      <p:to>
                                        <p:strVal val="visible"/>
                                      </p:to>
                                    </p:set>
                                    <p:animEffect transition="in" filter="barn(inVertical)">
                                      <p:cBhvr>
                                        <p:cTn id="18" dur="500"/>
                                        <p:tgtEl>
                                          <p:spTgt spid="10">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0">
                                            <p:txEl>
                                              <p:pRg st="2" end="2"/>
                                            </p:txEl>
                                          </p:spTgt>
                                        </p:tgtEl>
                                        <p:attrNameLst>
                                          <p:attrName>style.visibility</p:attrName>
                                        </p:attrNameLst>
                                      </p:cBhvr>
                                      <p:to>
                                        <p:strVal val="visible"/>
                                      </p:to>
                                    </p:set>
                                    <p:animEffect transition="in" filter="barn(inVertical)">
                                      <p:cBhvr>
                                        <p:cTn id="23" dur="500"/>
                                        <p:tgtEl>
                                          <p:spTgt spid="10">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1000"/>
                                        <p:tgtEl>
                                          <p:spTgt spid="16"/>
                                        </p:tgtEl>
                                      </p:cBhvr>
                                    </p:animEffect>
                                    <p:anim calcmode="lin" valueType="num">
                                      <p:cBhvr>
                                        <p:cTn id="29" dur="1000" fill="hold"/>
                                        <p:tgtEl>
                                          <p:spTgt spid="16"/>
                                        </p:tgtEl>
                                        <p:attrNameLst>
                                          <p:attrName>ppt_x</p:attrName>
                                        </p:attrNameLst>
                                      </p:cBhvr>
                                      <p:tavLst>
                                        <p:tav tm="0">
                                          <p:val>
                                            <p:strVal val="#ppt_x"/>
                                          </p:val>
                                        </p:tav>
                                        <p:tav tm="100000">
                                          <p:val>
                                            <p:strVal val="#ppt_x"/>
                                          </p:val>
                                        </p:tav>
                                      </p:tavLst>
                                    </p:anim>
                                    <p:anim calcmode="lin" valueType="num">
                                      <p:cBhvr>
                                        <p:cTn id="30"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P spid="12" grpId="0"/>
      <p:bldP spid="16"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BB8085-1FFF-44DD-A144-D794D923CF00}"/>
              </a:ext>
            </a:extLst>
          </p:cNvPr>
          <p:cNvSpPr>
            <a:spLocks noGrp="1"/>
          </p:cNvSpPr>
          <p:nvPr>
            <p:ph type="title"/>
          </p:nvPr>
        </p:nvSpPr>
        <p:spPr>
          <a:xfrm>
            <a:off x="704519" y="29824"/>
            <a:ext cx="10396882" cy="1151965"/>
          </a:xfrm>
        </p:spPr>
        <p:txBody>
          <a:bodyPr>
            <a:normAutofit fontScale="90000"/>
          </a:bodyPr>
          <a:lstStyle/>
          <a:p>
            <a:pPr algn="ctr"/>
            <a:r>
              <a:rPr lang="en-US" dirty="0"/>
              <a:t>Assignment 1 - </a:t>
            </a:r>
            <a:r>
              <a:rPr lang="en-GB" dirty="0"/>
              <a:t>	Is there a need to provide training on how to use technology to collaborate at UWTSD? </a:t>
            </a:r>
            <a:endParaRPr lang="en-US" dirty="0"/>
          </a:p>
        </p:txBody>
      </p:sp>
      <p:graphicFrame>
        <p:nvGraphicFramePr>
          <p:cNvPr id="5" name="Content Placeholder 2" descr="SmartArt Process Diagram">
            <a:extLst>
              <a:ext uri="{FF2B5EF4-FFF2-40B4-BE49-F238E27FC236}">
                <a16:creationId xmlns:a16="http://schemas.microsoft.com/office/drawing/2014/main" id="{60233515-42BF-4401-AB7F-458C06159D34}"/>
              </a:ext>
            </a:extLst>
          </p:cNvPr>
          <p:cNvGraphicFramePr>
            <a:graphicFrameLocks noGrp="1"/>
          </p:cNvGraphicFramePr>
          <p:nvPr>
            <p:ph idx="1"/>
          </p:nvPr>
        </p:nvGraphicFramePr>
        <p:xfrm>
          <a:off x="1066800" y="2310063"/>
          <a:ext cx="10058400" cy="3725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92E12362-4ED3-4FDB-A558-15C1BB0D0DBE}"/>
              </a:ext>
            </a:extLst>
          </p:cNvPr>
          <p:cNvSpPr txBox="1"/>
          <p:nvPr/>
        </p:nvSpPr>
        <p:spPr>
          <a:xfrm>
            <a:off x="2428240" y="1330605"/>
            <a:ext cx="7274560" cy="37856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lang="en-GB" sz="2400" dirty="0">
                <a:latin typeface="Arial" panose="020B0604020202020204" pitchFamily="34" charset="0"/>
                <a:cs typeface="Arial" panose="020B0604020202020204" pitchFamily="34" charset="0"/>
              </a:rPr>
              <a:t>Training to use technology at UWTSD  should be required for those in need with disabilities. For example, a student with a disability will find it is a lot more complicated working with technology and completing tasks  as theirs a lot of things involved in working with technology and software's. Where as for others it may be easy using remote learning as its simple but for those who can’t complete these tasks they should be required training to use technology</a:t>
            </a:r>
            <a:r>
              <a:rPr lang="en-GB" sz="16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337735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00FAB-FD8A-4844-9DC2-AAE874D1D284}"/>
              </a:ext>
            </a:extLst>
          </p:cNvPr>
          <p:cNvSpPr>
            <a:spLocks noGrp="1"/>
          </p:cNvSpPr>
          <p:nvPr>
            <p:ph type="title"/>
          </p:nvPr>
        </p:nvSpPr>
        <p:spPr>
          <a:xfrm>
            <a:off x="624840" y="87555"/>
            <a:ext cx="10378440" cy="1151965"/>
          </a:xfrm>
        </p:spPr>
        <p:style>
          <a:lnRef idx="2">
            <a:schemeClr val="accent1"/>
          </a:lnRef>
          <a:fillRef idx="1">
            <a:schemeClr val="lt1"/>
          </a:fillRef>
          <a:effectRef idx="0">
            <a:schemeClr val="accent1"/>
          </a:effectRef>
          <a:fontRef idx="minor">
            <a:schemeClr val="dk1"/>
          </a:fontRef>
        </p:style>
        <p:txBody>
          <a:bodyPr>
            <a:normAutofit/>
          </a:bodyPr>
          <a:lstStyle/>
          <a:p>
            <a:r>
              <a:rPr lang="en-GB" sz="2800" dirty="0"/>
              <a:t>Assignment 1 - Is there a need to provide training on how to use technology to collaborate at UWTSD? </a:t>
            </a:r>
          </a:p>
        </p:txBody>
      </p:sp>
      <p:pic>
        <p:nvPicPr>
          <p:cNvPr id="4" name="Content Placeholder 3">
            <a:extLst>
              <a:ext uri="{FF2B5EF4-FFF2-40B4-BE49-F238E27FC236}">
                <a16:creationId xmlns:a16="http://schemas.microsoft.com/office/drawing/2014/main" id="{37B4E92A-2D46-4CC4-8D31-3DA786F04EC2}"/>
              </a:ext>
            </a:extLst>
          </p:cNvPr>
          <p:cNvPicPr>
            <a:picLocks noGrp="1" noChangeAspect="1"/>
          </p:cNvPicPr>
          <p:nvPr>
            <p:ph idx="1"/>
          </p:nvPr>
        </p:nvPicPr>
        <p:blipFill>
          <a:blip r:embed="rId2"/>
          <a:stretch>
            <a:fillRect/>
          </a:stretch>
        </p:blipFill>
        <p:spPr>
          <a:xfrm>
            <a:off x="6456776" y="1828784"/>
            <a:ext cx="5292280" cy="2436622"/>
          </a:xfrm>
          <a:prstGeom prst="rect">
            <a:avLst/>
          </a:prstGeom>
        </p:spPr>
      </p:pic>
      <p:sp>
        <p:nvSpPr>
          <p:cNvPr id="5" name="TextBox 4">
            <a:extLst>
              <a:ext uri="{FF2B5EF4-FFF2-40B4-BE49-F238E27FC236}">
                <a16:creationId xmlns:a16="http://schemas.microsoft.com/office/drawing/2014/main" id="{73E19ABB-7AA7-4EBF-A0E9-D58089F370CD}"/>
              </a:ext>
            </a:extLst>
          </p:cNvPr>
          <p:cNvSpPr txBox="1"/>
          <p:nvPr/>
        </p:nvSpPr>
        <p:spPr>
          <a:xfrm>
            <a:off x="0" y="1349486"/>
            <a:ext cx="8813801" cy="369332"/>
          </a:xfrm>
          <a:prstGeom prst="rect">
            <a:avLst/>
          </a:prstGeom>
          <a:noFill/>
        </p:spPr>
        <p:txBody>
          <a:bodyPr wrap="square" rtlCol="0">
            <a:spAutoFit/>
          </a:bodyPr>
          <a:lstStyle/>
          <a:p>
            <a:r>
              <a:rPr lang="en-GB" u="sng" dirty="0">
                <a:latin typeface="Arial" panose="020B0604020202020204" pitchFamily="34" charset="0"/>
                <a:cs typeface="Arial" panose="020B0604020202020204" pitchFamily="34" charset="0"/>
              </a:rPr>
              <a:t>Why is training  required for those with disabilities and can’t use technology?</a:t>
            </a:r>
          </a:p>
        </p:txBody>
      </p:sp>
      <p:sp>
        <p:nvSpPr>
          <p:cNvPr id="8" name="TextBox 7">
            <a:extLst>
              <a:ext uri="{FF2B5EF4-FFF2-40B4-BE49-F238E27FC236}">
                <a16:creationId xmlns:a16="http://schemas.microsoft.com/office/drawing/2014/main" id="{F789AFE3-B44B-4D50-993A-84980C70683C}"/>
              </a:ext>
            </a:extLst>
          </p:cNvPr>
          <p:cNvSpPr txBox="1"/>
          <p:nvPr/>
        </p:nvSpPr>
        <p:spPr>
          <a:xfrm>
            <a:off x="2468976" y="3988546"/>
            <a:ext cx="3875848" cy="255347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r>
              <a:rPr lang="en-GB" sz="1600" dirty="0"/>
              <a:t>We have to understand having a disability will effect the way you do and see things in life so having training in place will help and improve learning for  those who are singled out for their disabilities.</a:t>
            </a:r>
          </a:p>
        </p:txBody>
      </p:sp>
      <p:sp>
        <p:nvSpPr>
          <p:cNvPr id="11" name="TextBox 10">
            <a:extLst>
              <a:ext uri="{FF2B5EF4-FFF2-40B4-BE49-F238E27FC236}">
                <a16:creationId xmlns:a16="http://schemas.microsoft.com/office/drawing/2014/main" id="{56D81145-B163-4222-9726-32B2B5E0E7F6}"/>
              </a:ext>
            </a:extLst>
          </p:cNvPr>
          <p:cNvSpPr txBox="1"/>
          <p:nvPr/>
        </p:nvSpPr>
        <p:spPr>
          <a:xfrm>
            <a:off x="284480" y="1750062"/>
            <a:ext cx="3220720" cy="22072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r>
              <a:rPr lang="en-GB" sz="1600" dirty="0"/>
              <a:t>Technology is used for everything, to work you need to have some knowledge towards using a software to keep the business going.</a:t>
            </a:r>
          </a:p>
        </p:txBody>
      </p:sp>
    </p:spTree>
    <p:extLst>
      <p:ext uri="{BB962C8B-B14F-4D97-AF65-F5344CB8AC3E}">
        <p14:creationId xmlns:p14="http://schemas.microsoft.com/office/powerpoint/2010/main" val="30398082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p:bldP spid="8"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C238F-5057-426D-A965-DEFAC468BD37}"/>
              </a:ext>
            </a:extLst>
          </p:cNvPr>
          <p:cNvSpPr>
            <a:spLocks noGrp="1"/>
          </p:cNvSpPr>
          <p:nvPr>
            <p:ph type="title"/>
          </p:nvPr>
        </p:nvSpPr>
        <p:spPr/>
        <p:txBody>
          <a:bodyPr/>
          <a:lstStyle/>
          <a:p>
            <a:r>
              <a:rPr lang="en-GB" dirty="0"/>
              <a:t>Assignment 1 - Is there a need to provide training on how to use technology to collaborate at UWTSD? </a:t>
            </a:r>
          </a:p>
        </p:txBody>
      </p:sp>
      <p:sp>
        <p:nvSpPr>
          <p:cNvPr id="3" name="Content Placeholder 2">
            <a:extLst>
              <a:ext uri="{FF2B5EF4-FFF2-40B4-BE49-F238E27FC236}">
                <a16:creationId xmlns:a16="http://schemas.microsoft.com/office/drawing/2014/main" id="{9013E2F2-5FE8-481A-919C-33FEE7134785}"/>
              </a:ext>
            </a:extLst>
          </p:cNvPr>
          <p:cNvSpPr>
            <a:spLocks noGrp="1"/>
          </p:cNvSpPr>
          <p:nvPr>
            <p:ph idx="1"/>
          </p:nvPr>
        </p:nvSpPr>
        <p:spPr>
          <a:xfrm>
            <a:off x="685801" y="2035885"/>
            <a:ext cx="8691879" cy="2366363"/>
          </a:xfrm>
        </p:spPr>
        <p:style>
          <a:lnRef idx="2">
            <a:schemeClr val="accent1">
              <a:shade val="50000"/>
            </a:schemeClr>
          </a:lnRef>
          <a:fillRef idx="1">
            <a:schemeClr val="accent1"/>
          </a:fillRef>
          <a:effectRef idx="0">
            <a:schemeClr val="accent1"/>
          </a:effectRef>
          <a:fontRef idx="minor">
            <a:schemeClr val="lt1"/>
          </a:fontRef>
        </p:style>
        <p:txBody>
          <a:bodyPr>
            <a:normAutofit/>
          </a:bodyPr>
          <a:lstStyle/>
          <a:p>
            <a:pPr marL="0" indent="0">
              <a:buNone/>
            </a:pPr>
            <a:r>
              <a:rPr lang="en-GB" sz="1400" dirty="0">
                <a:latin typeface="Arial" panose="020B0604020202020204" pitchFamily="34" charset="0"/>
                <a:cs typeface="Arial" panose="020B0604020202020204" pitchFamily="34" charset="0"/>
              </a:rPr>
              <a:t>Information technology has improved in advanced countries covering all sectors of life such as the following: global economy, business,  and technology. On the other hand we have Developing countries that haven’t committed to an agreement in this global revolution. The challenges AND DIFFICULTIES THAT DONOUR COUNTIRES AND DEVELOPING COUNTIRES experience such as the following: government policies, training and culture of the beneficiary  countries. TO IMPROVE THE SITUATION OF DEVELOPING COUNTIRES WE WILL NEED INVOLVEMENT OF THE GOVERNMENT, PEOPLE OF THE BENEFICARY NATIONS AND the global community. </a:t>
            </a:r>
          </a:p>
        </p:txBody>
      </p:sp>
    </p:spTree>
    <p:extLst>
      <p:ext uri="{BB962C8B-B14F-4D97-AF65-F5344CB8AC3E}">
        <p14:creationId xmlns:p14="http://schemas.microsoft.com/office/powerpoint/2010/main" val="31741789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Effect transition="in" filter="fade">
                                      <p:cBhvr>
                                        <p:cTn id="14" dur="1000"/>
                                        <p:tgtEl>
                                          <p:spTgt spid="3">
                                            <p:bg/>
                                          </p:spTgt>
                                        </p:tgtEl>
                                      </p:cBhvr>
                                    </p:animEffect>
                                    <p:anim calcmode="lin" valueType="num">
                                      <p:cBhvr>
                                        <p:cTn id="15" dur="1000" fill="hold"/>
                                        <p:tgtEl>
                                          <p:spTgt spid="3">
                                            <p:bg/>
                                          </p:spTgt>
                                        </p:tgtEl>
                                        <p:attrNameLst>
                                          <p:attrName>ppt_x</p:attrName>
                                        </p:attrNameLst>
                                      </p:cBhvr>
                                      <p:tavLst>
                                        <p:tav tm="0">
                                          <p:val>
                                            <p:strVal val="#ppt_x"/>
                                          </p:val>
                                        </p:tav>
                                        <p:tav tm="100000">
                                          <p:val>
                                            <p:strVal val="#ppt_x"/>
                                          </p:val>
                                        </p:tav>
                                      </p:tavLst>
                                    </p:anim>
                                    <p:anim calcmode="lin" valueType="num">
                                      <p:cBhvr>
                                        <p:cTn id="16"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1000"/>
                                        <p:tgtEl>
                                          <p:spTgt spid="3">
                                            <p:txEl>
                                              <p:pRg st="0" end="0"/>
                                            </p:txEl>
                                          </p:spTgt>
                                        </p:tgtEl>
                                      </p:cBhvr>
                                    </p:animEffect>
                                    <p:anim calcmode="lin" valueType="num">
                                      <p:cBhvr>
                                        <p:cTn id="2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1FE8D-BEDA-438F-ACCD-CFEC813A95A8}"/>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E157F170-E291-4552-A2C5-FB96C9EDE6A7}"/>
              </a:ext>
            </a:extLst>
          </p:cNvPr>
          <p:cNvSpPr>
            <a:spLocks noGrp="1"/>
          </p:cNvSpPr>
          <p:nvPr>
            <p:ph idx="1"/>
          </p:nvPr>
        </p:nvSpPr>
        <p:spPr>
          <a:xfrm>
            <a:off x="685800" y="1615440"/>
            <a:ext cx="10396883" cy="3759145"/>
          </a:xfrm>
        </p:spPr>
        <p:txBody>
          <a:bodyPr/>
          <a:lstStyle/>
          <a:p>
            <a:r>
              <a:rPr lang="en-GB" sz="2000" b="0" i="0" dirty="0">
                <a:solidFill>
                  <a:srgbClr val="000000"/>
                </a:solidFill>
                <a:effectLst/>
                <a:latin typeface="Arial" panose="020B0604020202020204" pitchFamily="34" charset="0"/>
                <a:cs typeface="Arial" panose="020B0604020202020204" pitchFamily="34" charset="0"/>
              </a:rPr>
              <a:t>Ejiaku, Samuel A. (2014) "Technology Adoption: Issues and Challenges in Information Technology Adoption in Emerging Economies," </a:t>
            </a:r>
            <a:r>
              <a:rPr lang="en-GB" sz="2000" b="0" i="1" dirty="0">
                <a:solidFill>
                  <a:srgbClr val="000000"/>
                </a:solidFill>
                <a:effectLst/>
                <a:latin typeface="Arial" panose="020B0604020202020204" pitchFamily="34" charset="0"/>
                <a:cs typeface="Arial" panose="020B0604020202020204" pitchFamily="34" charset="0"/>
              </a:rPr>
              <a:t>Journal of International Technology and Information Management</a:t>
            </a:r>
            <a:r>
              <a:rPr lang="en-GB" sz="2000" b="0" i="0" dirty="0">
                <a:solidFill>
                  <a:srgbClr val="000000"/>
                </a:solidFill>
                <a:effectLst/>
                <a:latin typeface="Arial" panose="020B0604020202020204" pitchFamily="34" charset="0"/>
                <a:cs typeface="Arial" panose="020B0604020202020204" pitchFamily="34" charset="0"/>
              </a:rPr>
              <a:t>: Vol. 23 : </a:t>
            </a:r>
            <a:r>
              <a:rPr lang="en-GB" sz="2000" b="0" i="0" dirty="0" err="1">
                <a:solidFill>
                  <a:srgbClr val="000000"/>
                </a:solidFill>
                <a:effectLst/>
                <a:latin typeface="Arial" panose="020B0604020202020204" pitchFamily="34" charset="0"/>
                <a:cs typeface="Arial" panose="020B0604020202020204" pitchFamily="34" charset="0"/>
              </a:rPr>
              <a:t>Iss</a:t>
            </a:r>
            <a:r>
              <a:rPr lang="en-GB" sz="2000" b="0" i="0" dirty="0">
                <a:solidFill>
                  <a:srgbClr val="000000"/>
                </a:solidFill>
                <a:effectLst/>
                <a:latin typeface="Arial" panose="020B0604020202020204" pitchFamily="34" charset="0"/>
                <a:cs typeface="Arial" panose="020B0604020202020204" pitchFamily="34" charset="0"/>
              </a:rPr>
              <a:t>. 2 , Article 5.</a:t>
            </a:r>
          </a:p>
          <a:p>
            <a:r>
              <a:rPr lang="en-GB" sz="2000" b="0" i="0" dirty="0">
                <a:solidFill>
                  <a:srgbClr val="000000"/>
                </a:solidFill>
                <a:effectLst/>
                <a:latin typeface="Arial" panose="020B0604020202020204" pitchFamily="34" charset="0"/>
                <a:cs typeface="Arial" panose="020B0604020202020204" pitchFamily="34" charset="0"/>
              </a:rPr>
              <a:t>Available at: https://scholarworks.lib.csusb.edu/jitim/vol23/iss2/5</a:t>
            </a:r>
            <a:endParaRPr lang="en-GB" sz="20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5740674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32B41F-BF8E-4426-877F-36727D306967}"/>
              </a:ext>
            </a:extLst>
          </p:cNvPr>
          <p:cNvSpPr>
            <a:spLocks noGrp="1"/>
          </p:cNvSpPr>
          <p:nvPr>
            <p:ph type="title"/>
          </p:nvPr>
        </p:nvSpPr>
        <p:spPr/>
        <p:txBody>
          <a:bodyPr/>
          <a:lstStyle/>
          <a:p>
            <a:r>
              <a:rPr lang="en-GB" dirty="0"/>
              <a:t>HYPOTHESIS</a:t>
            </a:r>
          </a:p>
        </p:txBody>
      </p:sp>
      <p:sp>
        <p:nvSpPr>
          <p:cNvPr id="4" name="TextBox 3">
            <a:extLst>
              <a:ext uri="{FF2B5EF4-FFF2-40B4-BE49-F238E27FC236}">
                <a16:creationId xmlns:a16="http://schemas.microsoft.com/office/drawing/2014/main" id="{47677E1F-B232-459B-8768-1D685D3995EE}"/>
              </a:ext>
            </a:extLst>
          </p:cNvPr>
          <p:cNvSpPr txBox="1"/>
          <p:nvPr/>
        </p:nvSpPr>
        <p:spPr>
          <a:xfrm>
            <a:off x="903514" y="2509520"/>
            <a:ext cx="10556966" cy="1477328"/>
          </a:xfrm>
          <a:prstGeom prst="rect">
            <a:avLst/>
          </a:prstGeom>
          <a:noFill/>
        </p:spPr>
        <p:txBody>
          <a:bodyPr wrap="square" rtlCol="0">
            <a:spAutoFit/>
          </a:bodyPr>
          <a:lstStyle/>
          <a:p>
            <a:r>
              <a:rPr lang="en-GB" dirty="0"/>
              <a:t>Because we observed there’s a need to provide training on technology, we believe that making change for adult people will make them able to use technology easily and become familiarised with the new technology or apps. </a:t>
            </a:r>
          </a:p>
          <a:p>
            <a:endParaRPr lang="en-GB" dirty="0"/>
          </a:p>
          <a:p>
            <a:r>
              <a:rPr lang="en-GB" dirty="0"/>
              <a:t>We’ll know this when we observe people are confident in using technology.  </a:t>
            </a:r>
          </a:p>
        </p:txBody>
      </p:sp>
    </p:spTree>
    <p:extLst>
      <p:ext uri="{BB962C8B-B14F-4D97-AF65-F5344CB8AC3E}">
        <p14:creationId xmlns:p14="http://schemas.microsoft.com/office/powerpoint/2010/main" val="20442038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5BA4D-C8F4-4DEA-81EF-63531E348F9A}"/>
              </a:ext>
            </a:extLst>
          </p:cNvPr>
          <p:cNvSpPr>
            <a:spLocks noGrp="1"/>
          </p:cNvSpPr>
          <p:nvPr>
            <p:ph type="title"/>
          </p:nvPr>
        </p:nvSpPr>
        <p:spPr/>
        <p:txBody>
          <a:bodyPr/>
          <a:lstStyle/>
          <a:p>
            <a:r>
              <a:rPr lang="en-GB" dirty="0"/>
              <a:t>FINAL REFERENCES</a:t>
            </a:r>
          </a:p>
        </p:txBody>
      </p:sp>
      <p:sp>
        <p:nvSpPr>
          <p:cNvPr id="5" name="TextBox 4">
            <a:extLst>
              <a:ext uri="{FF2B5EF4-FFF2-40B4-BE49-F238E27FC236}">
                <a16:creationId xmlns:a16="http://schemas.microsoft.com/office/drawing/2014/main" id="{56F7ECA2-CC9F-4515-9AE9-9D8753828446}"/>
              </a:ext>
            </a:extLst>
          </p:cNvPr>
          <p:cNvSpPr txBox="1"/>
          <p:nvPr/>
        </p:nvSpPr>
        <p:spPr>
          <a:xfrm>
            <a:off x="528320" y="2651760"/>
            <a:ext cx="11318240" cy="3816429"/>
          </a:xfrm>
          <a:prstGeom prst="rect">
            <a:avLst/>
          </a:prstGeom>
          <a:noFill/>
        </p:spPr>
        <p:txBody>
          <a:bodyPr wrap="square" rtlCol="0">
            <a:spAutoFit/>
          </a:bodyPr>
          <a:lstStyle/>
          <a:p>
            <a:pPr marL="342900" indent="-342900">
              <a:buFont typeface="+mj-lt"/>
              <a:buAutoNum type="arabicPeriod"/>
            </a:pPr>
            <a:r>
              <a:rPr lang="en-GB" sz="1400" dirty="0"/>
              <a:t> Hickman, J.M., Rogers, W.A. and Fisk, A.D. (2007) ‘Training older adults to use new technology’, The journals of gerontology. Series B, Psychological sciences and social sciences, 62 Spec No 1(Special_Issue_1), pp. 77–84. doi:10.1093/</a:t>
            </a:r>
            <a:r>
              <a:rPr lang="en-GB" sz="1400" dirty="0" err="1"/>
              <a:t>geronb</a:t>
            </a:r>
            <a:r>
              <a:rPr lang="en-GB" sz="1400" dirty="0"/>
              <a:t>/62.special_issue_1.77.</a:t>
            </a:r>
          </a:p>
          <a:p>
            <a:pPr marL="342900" indent="-342900">
              <a:buFont typeface="+mj-lt"/>
              <a:buAutoNum type="arabicPeriod"/>
            </a:pPr>
            <a:r>
              <a:rPr lang="en-GB" sz="1400" dirty="0"/>
              <a:t>  Lee, C. and Coughlin, J.F. (2015) ‘PERSPECTIVE: Older Adults’ Adoption of Technology: An Integrated Approach to Identifying Determinants and Barriers’, The Journal of product innovation management, 32(5), pp. 747–759. doi:10.1111/jpim.12176.</a:t>
            </a:r>
          </a:p>
          <a:p>
            <a:pPr marL="342900" indent="-342900" algn="just">
              <a:buFont typeface="+mj-lt"/>
              <a:buAutoNum type="arabicPeriod"/>
            </a:pPr>
            <a:r>
              <a:rPr lang="en-GB" sz="1400" dirty="0"/>
              <a:t>Warschauer, M. (2010). Invited commentary: New tools for teaching writing. Language, Learning &amp; Technology, 14(1), 3–8. </a:t>
            </a:r>
          </a:p>
          <a:p>
            <a:pPr marL="342900" indent="-342900" algn="just">
              <a:buFont typeface="+mj-lt"/>
              <a:buAutoNum type="arabicPeriod"/>
            </a:pPr>
            <a:r>
              <a:rPr lang="en-GB" sz="1400" dirty="0" err="1"/>
              <a:t>Keengewe</a:t>
            </a:r>
            <a:r>
              <a:rPr lang="en-GB" sz="1400" dirty="0"/>
              <a:t>, J., Kidd, T. &amp; </a:t>
            </a:r>
            <a:r>
              <a:rPr lang="en-GB" sz="1400" dirty="0" err="1"/>
              <a:t>Kyei</a:t>
            </a:r>
            <a:r>
              <a:rPr lang="en-GB" sz="1400" dirty="0"/>
              <a:t>-Blankson, L. Faculty and Technology: Implications for Faculty Training and Technology Leadership. J Sci </a:t>
            </a:r>
            <a:r>
              <a:rPr lang="en-GB" sz="1400" dirty="0" err="1"/>
              <a:t>Educ</a:t>
            </a:r>
            <a:r>
              <a:rPr lang="en-GB" sz="1400" dirty="0"/>
              <a:t> </a:t>
            </a:r>
            <a:r>
              <a:rPr lang="en-GB" sz="1400" dirty="0" err="1"/>
              <a:t>Technol</a:t>
            </a:r>
            <a:r>
              <a:rPr lang="en-GB" sz="1400" dirty="0"/>
              <a:t> 18, 23-28 (2009). </a:t>
            </a:r>
          </a:p>
          <a:p>
            <a:pPr marL="342900" indent="-342900" algn="just">
              <a:buFont typeface="+mj-lt"/>
              <a:buAutoNum type="arabicPeriod"/>
            </a:pPr>
            <a:r>
              <a:rPr lang="en-GB" sz="1400" dirty="0"/>
              <a:t>https://doi.org/10.1007/s10956-008-9126-2 </a:t>
            </a:r>
          </a:p>
          <a:p>
            <a:pPr marL="342900" indent="-342900" algn="just">
              <a:buFont typeface="+mj-lt"/>
              <a:buAutoNum type="arabicPeriod"/>
            </a:pPr>
            <a:r>
              <a:rPr lang="en-GB" sz="1400" dirty="0"/>
              <a:t>Boothby, D., Dufour, A., Tang, J. _Technology adoption, training and productivity performance _ 2010. </a:t>
            </a:r>
            <a:r>
              <a:rPr lang="en-GB" sz="1400" dirty="0">
                <a:hlinkClick r:id="rId2"/>
              </a:rPr>
              <a:t>https://www.sciencedirect.com/science/article/pii/S0048733310000594</a:t>
            </a:r>
            <a:endParaRPr lang="en-GB" sz="1400" dirty="0"/>
          </a:p>
          <a:p>
            <a:pPr marL="342900" indent="-342900" algn="just">
              <a:buFont typeface="+mj-lt"/>
              <a:buAutoNum type="arabicPeriod"/>
            </a:pPr>
            <a:r>
              <a:rPr lang="en-GB" sz="1400" dirty="0"/>
              <a:t>Ejiaku, Samuel A. (2014) "Technology Adoption: Issues and Challenges in Information Technology Adoption in Emerging Economies," Journal of International Technology and Information Management: Vol. 23 : </a:t>
            </a:r>
            <a:r>
              <a:rPr lang="en-GB" sz="1400" dirty="0" err="1"/>
              <a:t>Iss</a:t>
            </a:r>
            <a:r>
              <a:rPr lang="en-GB" sz="1400" dirty="0"/>
              <a:t>. 2 , Article 5.</a:t>
            </a:r>
          </a:p>
          <a:p>
            <a:pPr marL="342900" indent="-342900" algn="just">
              <a:buFont typeface="+mj-lt"/>
              <a:buAutoNum type="arabicPeriod"/>
            </a:pPr>
            <a:r>
              <a:rPr lang="en-GB" sz="1400" dirty="0"/>
              <a:t>Available at: https://scholarworks.lib.csusb.edu/jitim/vol23/iss2/5</a:t>
            </a:r>
          </a:p>
          <a:p>
            <a:pPr marL="342900" indent="-342900" algn="just">
              <a:buFont typeface="+mj-lt"/>
              <a:buAutoNum type="arabicPeriod"/>
            </a:pPr>
            <a:endParaRPr lang="en-GB" sz="1400" dirty="0"/>
          </a:p>
          <a:p>
            <a:pPr marL="342900" indent="-342900" algn="just">
              <a:buFont typeface="+mj-lt"/>
              <a:buAutoNum type="arabicPeriod"/>
            </a:pPr>
            <a:endParaRPr lang="en-GB" dirty="0"/>
          </a:p>
        </p:txBody>
      </p:sp>
    </p:spTree>
    <p:extLst>
      <p:ext uri="{BB962C8B-B14F-4D97-AF65-F5344CB8AC3E}">
        <p14:creationId xmlns:p14="http://schemas.microsoft.com/office/powerpoint/2010/main" val="317818167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_rels/them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3.xml><?xml version="1.0" encoding="utf-8"?>
<a:theme xmlns:a="http://schemas.openxmlformats.org/drawingml/2006/main" name="Main Event">
  <a:themeElements>
    <a:clrScheme name="Red Violet">
      <a:dk1>
        <a:sysClr val="windowText" lastClr="000000"/>
      </a:dk1>
      <a:lt1>
        <a:sysClr val="window" lastClr="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1EFBDE3-1A95-4E3D-81AD-1F53D65BEA01}"/>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6690</TotalTime>
  <Words>1608</Words>
  <Application>Microsoft Office PowerPoint</Application>
  <PresentationFormat>Widescreen</PresentationFormat>
  <Paragraphs>94</Paragraphs>
  <Slides>17</Slides>
  <Notes>1</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17</vt:i4>
      </vt:variant>
    </vt:vector>
  </HeadingPairs>
  <TitlesOfParts>
    <vt:vector size="28" baseType="lpstr">
      <vt:lpstr>Arial</vt:lpstr>
      <vt:lpstr>Calibri</vt:lpstr>
      <vt:lpstr>Century Gothic</vt:lpstr>
      <vt:lpstr>Impact</vt:lpstr>
      <vt:lpstr>Poppins</vt:lpstr>
      <vt:lpstr>Segoe UI</vt:lpstr>
      <vt:lpstr>Wingdings 2</vt:lpstr>
      <vt:lpstr>Wingdings 3</vt:lpstr>
      <vt:lpstr>Ion Boardroom</vt:lpstr>
      <vt:lpstr>Quotable</vt:lpstr>
      <vt:lpstr>Main Event</vt:lpstr>
      <vt:lpstr>Digital Skills and Research Method BMSW4003  Title: Need to provide training on how to use technology to collaborate at uwtsd.  </vt:lpstr>
      <vt:lpstr>1st presenter:</vt:lpstr>
      <vt:lpstr>Introduction</vt:lpstr>
      <vt:lpstr>PowerPoint Presentation</vt:lpstr>
      <vt:lpstr>REFERENCES</vt:lpstr>
      <vt:lpstr>2nd Presenter:</vt:lpstr>
      <vt:lpstr>Is there a need to provide training on how to use technology to collaborate at UWTSD.</vt:lpstr>
      <vt:lpstr>BENEFITS: (Zaf)</vt:lpstr>
      <vt:lpstr>References </vt:lpstr>
      <vt:lpstr>3rd Presenter:</vt:lpstr>
      <vt:lpstr>How do we use technology to collaborate at UWTSD? </vt:lpstr>
      <vt:lpstr>Assignment 1 -  Is there a need to provide training on how to use technology to collaborate at UWTSD? </vt:lpstr>
      <vt:lpstr>Assignment 1 - Is there a need to provide training on how to use technology to collaborate at UWTSD? </vt:lpstr>
      <vt:lpstr>Assignment 1 - Is there a need to provide training on how to use technology to collaborate at UWTSD? </vt:lpstr>
      <vt:lpstr>References:</vt:lpstr>
      <vt:lpstr>HYPOTHESIS</vt:lpstr>
      <vt:lpstr>FINAL 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Mohammad Ausman Ilyas (2029045)</dc:creator>
  <cp:lastModifiedBy>Mohammad Ilyas (2029045)</cp:lastModifiedBy>
  <cp:revision>3</cp:revision>
  <dcterms:created xsi:type="dcterms:W3CDTF">2022-02-10T09:49:36Z</dcterms:created>
  <dcterms:modified xsi:type="dcterms:W3CDTF">2022-02-25T20:27:44Z</dcterms:modified>
</cp:coreProperties>
</file>