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98" r:id="rId5"/>
    <p:sldId id="283" r:id="rId6"/>
    <p:sldId id="297" r:id="rId7"/>
    <p:sldId id="292" r:id="rId8"/>
    <p:sldId id="284" r:id="rId9"/>
    <p:sldId id="293" r:id="rId10"/>
    <p:sldId id="295" r:id="rId11"/>
    <p:sldId id="285" r:id="rId12"/>
    <p:sldId id="296"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890D2F-5A6D-4FCC-848C-3E133BEFBB50}" v="2678" dt="2022-12-02T16:46:27.967"/>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p:restoredLeft sz="25444" autoAdjust="0"/>
    <p:restoredTop sz="94712" autoAdjust="0"/>
  </p:normalViewPr>
  <p:slideViewPr>
    <p:cSldViewPr snapToGrid="0">
      <p:cViewPr varScale="1">
        <p:scale>
          <a:sx n="93" d="100"/>
          <a:sy n="93" d="100"/>
        </p:scale>
        <p:origin x="114" y="756"/>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99" d="100"/>
          <a:sy n="99" d="100"/>
        </p:scale>
        <p:origin x="357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3.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GB" sz="1862" b="0" i="0" u="none" strike="noStrike" kern="1200" spc="0" baseline="0" noProof="1" dirty="0">
                <a:solidFill>
                  <a:schemeClr val="tx1">
                    <a:lumMod val="75000"/>
                    <a:lumOff val="25000"/>
                  </a:schemeClr>
                </a:solidFill>
                <a:latin typeface="+mn-lt"/>
                <a:ea typeface="+mn-ea"/>
                <a:cs typeface="+mn-cs"/>
              </a:defRPr>
            </a:pPr>
            <a:r>
              <a:rPr lang="en-GB" noProof="1">
                <a:solidFill>
                  <a:schemeClr val="tx1">
                    <a:lumMod val="75000"/>
                    <a:lumOff val="25000"/>
                  </a:schemeClr>
                </a:solidFill>
              </a:rPr>
              <a:t>Gross revenue</a:t>
            </a:r>
          </a:p>
        </c:rich>
      </c:tx>
      <c:overlay val="0"/>
      <c:spPr>
        <a:noFill/>
        <a:ln>
          <a:noFill/>
        </a:ln>
        <a:effectLst/>
      </c:spPr>
      <c:txPr>
        <a:bodyPr rot="0" spcFirstLastPara="1" vertOverflow="ellipsis" vert="horz" wrap="square" anchor="ctr" anchorCtr="1"/>
        <a:lstStyle/>
        <a:p>
          <a:pPr>
            <a:defRPr lang="en-GB" sz="1862" b="0" i="0" u="none" strike="noStrike" kern="1200" spc="0" baseline="0" noProof="1" dirty="0">
              <a:solidFill>
                <a:schemeClr val="tx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3"/>
            </a:solidFill>
            <a:ln>
              <a:noFill/>
            </a:ln>
            <a:effectLst/>
          </c:spPr>
          <c:invertIfNegative val="0"/>
          <c:dPt>
            <c:idx val="1"/>
            <c:invertIfNegative val="0"/>
            <c:bubble3D val="0"/>
            <c:spPr>
              <a:solidFill>
                <a:schemeClr val="accent2"/>
              </a:solidFill>
              <a:ln>
                <a:noFill/>
              </a:ln>
              <a:effectLst/>
            </c:spPr>
            <c:extLst>
              <c:ext xmlns:c16="http://schemas.microsoft.com/office/drawing/2014/chart" uri="{C3380CC4-5D6E-409C-BE32-E72D297353CC}">
                <c16:uniqueId val="{00000001-3D1E-436F-B155-11D12081ECA9}"/>
              </c:ext>
            </c:extLst>
          </c:dPt>
          <c:dPt>
            <c:idx val="3"/>
            <c:invertIfNegative val="0"/>
            <c:bubble3D val="0"/>
            <c:spPr>
              <a:solidFill>
                <a:schemeClr val="accent1"/>
              </a:solidFill>
              <a:ln>
                <a:noFill/>
              </a:ln>
              <a:effectLst/>
            </c:spPr>
            <c:extLst>
              <c:ext xmlns:c16="http://schemas.microsoft.com/office/drawing/2014/chart" uri="{C3380CC4-5D6E-409C-BE32-E72D297353CC}">
                <c16:uniqueId val="{00000003-3D1E-436F-B155-11D12081ECA9}"/>
              </c:ext>
            </c:extLst>
          </c:dPt>
          <c:dPt>
            <c:idx val="4"/>
            <c:invertIfNegative val="0"/>
            <c:bubble3D val="0"/>
            <c:spPr>
              <a:solidFill>
                <a:schemeClr val="accent4"/>
              </a:solidFill>
              <a:ln>
                <a:noFill/>
              </a:ln>
              <a:effectLst/>
            </c:spPr>
            <c:extLst>
              <c:ext xmlns:c16="http://schemas.microsoft.com/office/drawing/2014/chart" uri="{C3380CC4-5D6E-409C-BE32-E72D297353CC}">
                <c16:uniqueId val="{00000005-3D1E-436F-B155-11D12081ECA9}"/>
              </c:ext>
            </c:extLst>
          </c:dPt>
          <c:cat>
            <c:strRef>
              <c:f>Sheet1!$A$2:$A$6</c:f>
              <c:strCache>
                <c:ptCount val="5"/>
                <c:pt idx="0">
                  <c:v>20YY</c:v>
                </c:pt>
                <c:pt idx="1">
                  <c:v>20YY</c:v>
                </c:pt>
                <c:pt idx="2">
                  <c:v>20YY</c:v>
                </c:pt>
                <c:pt idx="3">
                  <c:v>20YY</c:v>
                </c:pt>
                <c:pt idx="4">
                  <c:v>20YY</c:v>
                </c:pt>
              </c:strCache>
            </c:strRef>
          </c:cat>
          <c:val>
            <c:numRef>
              <c:f>Sheet1!$B$2:$B$6</c:f>
              <c:numCache>
                <c:formatCode>"£"#,##0</c:formatCode>
                <c:ptCount val="5"/>
                <c:pt idx="0">
                  <c:v>0</c:v>
                </c:pt>
                <c:pt idx="1">
                  <c:v>6750</c:v>
                </c:pt>
                <c:pt idx="2">
                  <c:v>33750</c:v>
                </c:pt>
                <c:pt idx="3">
                  <c:v>135000</c:v>
                </c:pt>
                <c:pt idx="4">
                  <c:v>270000</c:v>
                </c:pt>
              </c:numCache>
            </c:numRef>
          </c:val>
          <c:extLst>
            <c:ext xmlns:c16="http://schemas.microsoft.com/office/drawing/2014/chart" uri="{C3380CC4-5D6E-409C-BE32-E72D297353CC}">
              <c16:uniqueId val="{00000006-3D1E-436F-B155-11D12081ECA9}"/>
            </c:ext>
          </c:extLst>
        </c:ser>
        <c:dLbls>
          <c:showLegendKey val="0"/>
          <c:showVal val="0"/>
          <c:showCatName val="0"/>
          <c:showSerName val="0"/>
          <c:showPercent val="0"/>
          <c:showBubbleSize val="0"/>
        </c:dLbls>
        <c:gapWidth val="25"/>
        <c:axId val="1000041416"/>
        <c:axId val="1000041744"/>
      </c:barChart>
      <c:catAx>
        <c:axId val="1000041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1000041744"/>
        <c:crosses val="autoZero"/>
        <c:auto val="1"/>
        <c:lblAlgn val="ctr"/>
        <c:lblOffset val="100"/>
        <c:noMultiLvlLbl val="0"/>
      </c:catAx>
      <c:valAx>
        <c:axId val="1000041744"/>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10000414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GB" sz="1862" b="0" i="0" u="none" strike="noStrike" kern="1200" spc="0" baseline="0" noProof="1" dirty="0">
                <a:solidFill>
                  <a:schemeClr val="tx1">
                    <a:lumMod val="75000"/>
                    <a:lumOff val="25000"/>
                  </a:schemeClr>
                </a:solidFill>
                <a:latin typeface="+mn-lt"/>
                <a:ea typeface="+mn-ea"/>
                <a:cs typeface="+mn-cs"/>
              </a:defRPr>
            </a:pPr>
            <a:r>
              <a:rPr lang="en-GB" noProof="1">
                <a:solidFill>
                  <a:schemeClr val="tx1">
                    <a:lumMod val="75000"/>
                    <a:lumOff val="25000"/>
                  </a:schemeClr>
                </a:solidFill>
              </a:rPr>
              <a:t>Company Sales</a:t>
            </a:r>
          </a:p>
        </c:rich>
      </c:tx>
      <c:overlay val="0"/>
      <c:spPr>
        <a:noFill/>
        <a:ln>
          <a:noFill/>
        </a:ln>
        <a:effectLst/>
      </c:spPr>
      <c:txPr>
        <a:bodyPr rot="0" spcFirstLastPara="1" vertOverflow="ellipsis" vert="horz" wrap="square" anchor="ctr" anchorCtr="1"/>
        <a:lstStyle/>
        <a:p>
          <a:pPr>
            <a:defRPr lang="en-GB" sz="1862" b="0" i="0" u="none" strike="noStrike" kern="1200" spc="0" baseline="0" noProof="1" dirty="0">
              <a:solidFill>
                <a:schemeClr val="tx1">
                  <a:lumMod val="75000"/>
                  <a:lumOff val="2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Series 1</c:v>
                </c:pt>
              </c:strCache>
            </c:strRef>
          </c:tx>
          <c:spPr>
            <a:solidFill>
              <a:schemeClr val="accent3"/>
            </a:solidFill>
          </c:spPr>
          <c:dPt>
            <c:idx val="0"/>
            <c:bubble3D val="0"/>
            <c:spPr>
              <a:solidFill>
                <a:schemeClr val="accent3"/>
              </a:solidFill>
              <a:ln>
                <a:noFill/>
              </a:ln>
              <a:effectLst/>
            </c:spPr>
            <c:extLst>
              <c:ext xmlns:c16="http://schemas.microsoft.com/office/drawing/2014/chart" uri="{C3380CC4-5D6E-409C-BE32-E72D297353CC}">
                <c16:uniqueId val="{00000001-DA66-4D13-90A4-391C509065DF}"/>
              </c:ext>
            </c:extLst>
          </c:dPt>
          <c:dPt>
            <c:idx val="1"/>
            <c:bubble3D val="0"/>
            <c:spPr>
              <a:solidFill>
                <a:schemeClr val="accent2"/>
              </a:solidFill>
              <a:ln>
                <a:noFill/>
              </a:ln>
              <a:effectLst/>
            </c:spPr>
            <c:extLst>
              <c:ext xmlns:c16="http://schemas.microsoft.com/office/drawing/2014/chart" uri="{C3380CC4-5D6E-409C-BE32-E72D297353CC}">
                <c16:uniqueId val="{00000003-DA66-4D13-90A4-391C509065DF}"/>
              </c:ext>
            </c:extLst>
          </c:dPt>
          <c:dPt>
            <c:idx val="2"/>
            <c:bubble3D val="0"/>
            <c:spPr>
              <a:solidFill>
                <a:schemeClr val="accent3"/>
              </a:solidFill>
              <a:ln>
                <a:noFill/>
              </a:ln>
              <a:effectLst/>
            </c:spPr>
            <c:extLst>
              <c:ext xmlns:c16="http://schemas.microsoft.com/office/drawing/2014/chart" uri="{C3380CC4-5D6E-409C-BE32-E72D297353CC}">
                <c16:uniqueId val="{00000005-DA66-4D13-90A4-391C509065DF}"/>
              </c:ext>
            </c:extLst>
          </c:dPt>
          <c:dPt>
            <c:idx val="3"/>
            <c:bubble3D val="0"/>
            <c:spPr>
              <a:solidFill>
                <a:schemeClr val="accent1"/>
              </a:solidFill>
              <a:ln>
                <a:noFill/>
              </a:ln>
              <a:effectLst/>
            </c:spPr>
            <c:extLst>
              <c:ext xmlns:c16="http://schemas.microsoft.com/office/drawing/2014/chart" uri="{C3380CC4-5D6E-409C-BE32-E72D297353CC}">
                <c16:uniqueId val="{00000007-DA66-4D13-90A4-391C509065DF}"/>
              </c:ext>
            </c:extLst>
          </c:dPt>
          <c:dPt>
            <c:idx val="4"/>
            <c:bubble3D val="0"/>
            <c:spPr>
              <a:solidFill>
                <a:schemeClr val="accent4"/>
              </a:solidFill>
              <a:ln>
                <a:noFill/>
              </a:ln>
              <a:effectLst/>
            </c:spPr>
            <c:extLst>
              <c:ext xmlns:c16="http://schemas.microsoft.com/office/drawing/2014/chart" uri="{C3380CC4-5D6E-409C-BE32-E72D297353CC}">
                <c16:uniqueId val="{00000009-DA66-4D13-90A4-391C509065DF}"/>
              </c:ext>
            </c:extLst>
          </c:dPt>
          <c:dLbls>
            <c:dLbl>
              <c:idx val="0"/>
              <c:delete val="1"/>
              <c:extLst>
                <c:ext xmlns:c15="http://schemas.microsoft.com/office/drawing/2012/chart" uri="{CE6537A1-D6FC-4f65-9D91-7224C49458BB}"/>
                <c:ext xmlns:c16="http://schemas.microsoft.com/office/drawing/2014/chart" uri="{C3380CC4-5D6E-409C-BE32-E72D297353CC}">
                  <c16:uniqueId val="{00000001-DA66-4D13-90A4-391C509065DF}"/>
                </c:ext>
              </c:extLst>
            </c:dLbl>
            <c:dLbl>
              <c:idx val="1"/>
              <c:layout>
                <c:manualLayout>
                  <c:x val="-0.11615923344937455"/>
                  <c:y val="-0.14002523289348653"/>
                </c:manualLayout>
              </c:layout>
              <c:showLegendKey val="1"/>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DA66-4D13-90A4-391C509065DF}"/>
                </c:ext>
              </c:extLst>
            </c:dLbl>
            <c:dLbl>
              <c:idx val="2"/>
              <c:layout>
                <c:manualLayout>
                  <c:x val="0.13864166572989867"/>
                  <c:y val="-0.15145586415009771"/>
                </c:manualLayout>
              </c:layout>
              <c:showLegendKey val="1"/>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DA66-4D13-90A4-391C509065DF}"/>
                </c:ext>
              </c:extLst>
            </c:dLbl>
            <c:dLbl>
              <c:idx val="3"/>
              <c:layout>
                <c:manualLayout>
                  <c:x val="6.9525299079784011E-2"/>
                  <c:y val="0.28576578141527864"/>
                </c:manualLayout>
              </c:layout>
              <c:showLegendKey val="1"/>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DA66-4D13-90A4-391C509065DF}"/>
                </c:ext>
              </c:extLst>
            </c:dLbl>
            <c:dLbl>
              <c:idx val="4"/>
              <c:layout>
                <c:manualLayout>
                  <c:x val="-8.1787666114047294E-2"/>
                  <c:y val="0.22861262513222283"/>
                </c:manualLayout>
              </c:layout>
              <c:showLegendKey val="1"/>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DA66-4D13-90A4-391C509065DF}"/>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1"/>
            <c:showVal val="1"/>
            <c:showCatName val="0"/>
            <c:showSerName val="0"/>
            <c:showPercent val="0"/>
            <c:showBubbleSize val="0"/>
            <c:showLeaderLines val="0"/>
            <c:extLst>
              <c:ext xmlns:c15="http://schemas.microsoft.com/office/drawing/2012/chart" uri="{CE6537A1-D6FC-4f65-9D91-7224C49458BB}"/>
            </c:extLst>
          </c:dLbls>
          <c:cat>
            <c:strRef>
              <c:f>Sheet1!$A$2:$A$6</c:f>
              <c:strCache>
                <c:ptCount val="5"/>
                <c:pt idx="0">
                  <c:v>20YY</c:v>
                </c:pt>
                <c:pt idx="1">
                  <c:v>20YY</c:v>
                </c:pt>
                <c:pt idx="2">
                  <c:v>20YY</c:v>
                </c:pt>
                <c:pt idx="3">
                  <c:v>20YY</c:v>
                </c:pt>
                <c:pt idx="4">
                  <c:v>20YY</c:v>
                </c:pt>
              </c:strCache>
            </c:strRef>
          </c:cat>
          <c:val>
            <c:numRef>
              <c:f>Sheet1!$B$2:$B$6</c:f>
              <c:numCache>
                <c:formatCode>"£"#,##0</c:formatCode>
                <c:ptCount val="5"/>
                <c:pt idx="0">
                  <c:v>0</c:v>
                </c:pt>
                <c:pt idx="1">
                  <c:v>6750</c:v>
                </c:pt>
                <c:pt idx="2">
                  <c:v>33750</c:v>
                </c:pt>
                <c:pt idx="3">
                  <c:v>135000</c:v>
                </c:pt>
                <c:pt idx="4">
                  <c:v>270000</c:v>
                </c:pt>
              </c:numCache>
            </c:numRef>
          </c:val>
          <c:extLst>
            <c:ext xmlns:c16="http://schemas.microsoft.com/office/drawing/2014/chart" uri="{C3380CC4-5D6E-409C-BE32-E72D297353CC}">
              <c16:uniqueId val="{0000000A-DA66-4D13-90A4-391C509065DF}"/>
            </c:ext>
          </c:extLst>
        </c:ser>
        <c:dLbls>
          <c:showLegendKey val="0"/>
          <c:showVal val="0"/>
          <c:showCatName val="0"/>
          <c:showSerName val="0"/>
          <c:showPercent val="0"/>
          <c:showBubbleSize val="0"/>
          <c:showLeaderLines val="0"/>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GB" sz="1862" b="0" i="0" u="none" strike="noStrike" kern="1200" spc="0" baseline="0" noProof="1" dirty="0">
                <a:solidFill>
                  <a:schemeClr val="tx1">
                    <a:lumMod val="75000"/>
                    <a:lumOff val="25000"/>
                  </a:schemeClr>
                </a:solidFill>
                <a:latin typeface="+mn-lt"/>
                <a:ea typeface="+mn-ea"/>
                <a:cs typeface="+mn-cs"/>
              </a:defRPr>
            </a:pPr>
            <a:r>
              <a:rPr lang="en-GB" noProof="1">
                <a:solidFill>
                  <a:schemeClr val="tx1">
                    <a:lumMod val="75000"/>
                    <a:lumOff val="25000"/>
                  </a:schemeClr>
                </a:solidFill>
              </a:rPr>
              <a:t>Revenue</a:t>
            </a:r>
            <a:r>
              <a:rPr lang="en-GB" baseline="0" noProof="1">
                <a:solidFill>
                  <a:schemeClr val="tx1">
                    <a:lumMod val="75000"/>
                    <a:lumOff val="25000"/>
                  </a:schemeClr>
                </a:solidFill>
              </a:rPr>
              <a:t> over time</a:t>
            </a:r>
            <a:endParaRPr lang="en-GB" noProof="1">
              <a:solidFill>
                <a:schemeClr val="tx1">
                  <a:lumMod val="75000"/>
                  <a:lumOff val="25000"/>
                </a:schemeClr>
              </a:solidFill>
            </a:endParaRPr>
          </a:p>
        </c:rich>
      </c:tx>
      <c:overlay val="0"/>
      <c:spPr>
        <a:noFill/>
        <a:ln>
          <a:noFill/>
        </a:ln>
        <a:effectLst/>
      </c:spPr>
      <c:txPr>
        <a:bodyPr rot="0" spcFirstLastPara="1" vertOverflow="ellipsis" vert="horz" wrap="square" anchor="ctr" anchorCtr="1"/>
        <a:lstStyle/>
        <a:p>
          <a:pPr>
            <a:defRPr lang="en-GB" sz="1862" b="0" i="0" u="none" strike="noStrike" kern="1200" spc="0" baseline="0" noProof="1" dirty="0">
              <a:solidFill>
                <a:schemeClr val="tx1">
                  <a:lumMod val="75000"/>
                  <a:lumOff val="25000"/>
                </a:schemeClr>
              </a:solidFill>
              <a:latin typeface="+mn-lt"/>
              <a:ea typeface="+mn-ea"/>
              <a:cs typeface="+mn-cs"/>
            </a:defRPr>
          </a:pPr>
          <a:endParaRPr lang="en-US"/>
        </a:p>
      </c:txPr>
    </c:title>
    <c:autoTitleDeleted val="0"/>
    <c:plotArea>
      <c:layout/>
      <c:lineChart>
        <c:grouping val="stacked"/>
        <c:varyColors val="0"/>
        <c:ser>
          <c:idx val="0"/>
          <c:order val="0"/>
          <c:tx>
            <c:strRef>
              <c:f>Sheet1!$B$1</c:f>
              <c:strCache>
                <c:ptCount val="1"/>
                <c:pt idx="0">
                  <c:v>Series 1</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dPt>
            <c:idx val="1"/>
            <c:marker>
              <c:symbol val="circle"/>
              <c:size val="5"/>
              <c:spPr>
                <a:solidFill>
                  <a:schemeClr val="accent1"/>
                </a:solidFill>
                <a:ln w="9525">
                  <a:solidFill>
                    <a:schemeClr val="accent1"/>
                  </a:solidFill>
                </a:ln>
                <a:effectLst/>
              </c:spPr>
            </c:marker>
            <c:bubble3D val="0"/>
            <c:spPr>
              <a:ln w="28575" cap="rnd">
                <a:solidFill>
                  <a:schemeClr val="accent1"/>
                </a:solidFill>
                <a:round/>
              </a:ln>
              <a:effectLst/>
            </c:spPr>
            <c:extLst>
              <c:ext xmlns:c16="http://schemas.microsoft.com/office/drawing/2014/chart" uri="{C3380CC4-5D6E-409C-BE32-E72D297353CC}">
                <c16:uniqueId val="{00000001-B30D-47FC-97C2-FA87298C22F3}"/>
              </c:ext>
            </c:extLst>
          </c:dPt>
          <c:dPt>
            <c:idx val="3"/>
            <c:marker>
              <c:symbol val="circle"/>
              <c:size val="5"/>
              <c:spPr>
                <a:solidFill>
                  <a:schemeClr val="accent1"/>
                </a:solidFill>
                <a:ln w="9525">
                  <a:solidFill>
                    <a:schemeClr val="accent1"/>
                  </a:solidFill>
                </a:ln>
                <a:effectLst/>
              </c:spPr>
            </c:marker>
            <c:bubble3D val="0"/>
            <c:spPr>
              <a:ln w="28575" cap="rnd">
                <a:solidFill>
                  <a:schemeClr val="accent1"/>
                </a:solidFill>
                <a:round/>
              </a:ln>
              <a:effectLst/>
            </c:spPr>
            <c:extLst>
              <c:ext xmlns:c16="http://schemas.microsoft.com/office/drawing/2014/chart" uri="{C3380CC4-5D6E-409C-BE32-E72D297353CC}">
                <c16:uniqueId val="{00000003-B30D-47FC-97C2-FA87298C22F3}"/>
              </c:ext>
            </c:extLst>
          </c:dPt>
          <c:dPt>
            <c:idx val="4"/>
            <c:marker>
              <c:symbol val="circle"/>
              <c:size val="5"/>
              <c:spPr>
                <a:solidFill>
                  <a:schemeClr val="accent1"/>
                </a:solidFill>
                <a:ln w="9525">
                  <a:solidFill>
                    <a:schemeClr val="accent1"/>
                  </a:solidFill>
                </a:ln>
                <a:effectLst/>
              </c:spPr>
            </c:marker>
            <c:bubble3D val="0"/>
            <c:spPr>
              <a:ln w="28575" cap="rnd">
                <a:solidFill>
                  <a:schemeClr val="accent1"/>
                </a:solidFill>
                <a:round/>
              </a:ln>
              <a:effectLst/>
            </c:spPr>
            <c:extLst>
              <c:ext xmlns:c16="http://schemas.microsoft.com/office/drawing/2014/chart" uri="{C3380CC4-5D6E-409C-BE32-E72D297353CC}">
                <c16:uniqueId val="{00000005-B30D-47FC-97C2-FA87298C22F3}"/>
              </c:ext>
            </c:extLst>
          </c:dPt>
          <c:cat>
            <c:strRef>
              <c:f>Sheet1!$A$2:$A$6</c:f>
              <c:strCache>
                <c:ptCount val="5"/>
                <c:pt idx="0">
                  <c:v>20YY</c:v>
                </c:pt>
                <c:pt idx="1">
                  <c:v>20YY</c:v>
                </c:pt>
                <c:pt idx="2">
                  <c:v>20YY</c:v>
                </c:pt>
                <c:pt idx="3">
                  <c:v>20YY</c:v>
                </c:pt>
                <c:pt idx="4">
                  <c:v>20YY</c:v>
                </c:pt>
              </c:strCache>
            </c:strRef>
          </c:cat>
          <c:val>
            <c:numRef>
              <c:f>Sheet1!$B$2:$B$6</c:f>
              <c:numCache>
                <c:formatCode>"£"#,##0</c:formatCode>
                <c:ptCount val="5"/>
                <c:pt idx="0">
                  <c:v>0</c:v>
                </c:pt>
                <c:pt idx="1">
                  <c:v>6750</c:v>
                </c:pt>
                <c:pt idx="2">
                  <c:v>33750</c:v>
                </c:pt>
                <c:pt idx="3">
                  <c:v>135000</c:v>
                </c:pt>
                <c:pt idx="4">
                  <c:v>270000</c:v>
                </c:pt>
              </c:numCache>
            </c:numRef>
          </c:val>
          <c:smooth val="0"/>
          <c:extLst>
            <c:ext xmlns:c16="http://schemas.microsoft.com/office/drawing/2014/chart" uri="{C3380CC4-5D6E-409C-BE32-E72D297353CC}">
              <c16:uniqueId val="{00000006-B30D-47FC-97C2-FA87298C22F3}"/>
            </c:ext>
          </c:extLst>
        </c:ser>
        <c:dLbls>
          <c:showLegendKey val="0"/>
          <c:showVal val="0"/>
          <c:showCatName val="0"/>
          <c:showSerName val="0"/>
          <c:showPercent val="0"/>
          <c:showBubbleSize val="0"/>
        </c:dLbls>
        <c:marker val="1"/>
        <c:smooth val="0"/>
        <c:axId val="1000041416"/>
        <c:axId val="1000041744"/>
      </c:lineChart>
      <c:catAx>
        <c:axId val="1000041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1000041744"/>
        <c:crosses val="autoZero"/>
        <c:auto val="1"/>
        <c:lblAlgn val="ctr"/>
        <c:lblOffset val="100"/>
        <c:noMultiLvlLbl val="0"/>
      </c:catAx>
      <c:valAx>
        <c:axId val="1000041744"/>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10000414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cdr:x>
      <cdr:y>0</cdr:y>
    </cdr:from>
    <cdr:to>
      <cdr:x>1</cdr:x>
      <cdr:y>1</cdr:y>
    </cdr:to>
    <cdr:sp macro="" textlink="">
      <cdr:nvSpPr>
        <cdr:cNvPr id="2" name="Rectangle 1">
          <a:extLst xmlns:a="http://schemas.openxmlformats.org/drawingml/2006/main">
            <a:ext uri="{FF2B5EF4-FFF2-40B4-BE49-F238E27FC236}">
              <a16:creationId xmlns:a16="http://schemas.microsoft.com/office/drawing/2014/main" id="{924ED877-E016-4736-BA15-B7E08914B5B3}"/>
            </a:ext>
          </a:extLst>
        </cdr:cNvPr>
        <cdr:cNvSpPr/>
      </cdr:nvSpPr>
      <cdr:spPr>
        <a:xfrm xmlns:a="http://schemas.openxmlformats.org/drawingml/2006/main">
          <a:off x="0" y="0"/>
          <a:ext cx="3389313" cy="4444199"/>
        </a:xfrm>
        <a:prstGeom xmlns:a="http://schemas.openxmlformats.org/drawingml/2006/main" prst="rect">
          <a:avLst/>
        </a:prstGeom>
        <a:noFill xmlns:a="http://schemas.openxmlformats.org/drawingml/2006/main"/>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rtlCol="0" anchor="ctr"/>
        <a:lstStyle xmlns:a="http://schemas.openxmlformats.org/drawingml/2006/main"/>
        <a:p xmlns:a="http://schemas.openxmlformats.org/drawingml/2006/main">
          <a:endParaRPr lang="en-US" dirty="0"/>
        </a:p>
      </cdr:txBody>
    </cdr:sp>
  </cdr:relSizeAnchor>
  <cdr:relSizeAnchor xmlns:cdr="http://schemas.openxmlformats.org/drawingml/2006/chartDrawing">
    <cdr:from>
      <cdr:x>0</cdr:x>
      <cdr:y>0.01573</cdr:y>
    </cdr:from>
    <cdr:to>
      <cdr:x>1</cdr:x>
      <cdr:y>0.99541</cdr:y>
    </cdr:to>
    <cdr:sp macro="" textlink="">
      <cdr:nvSpPr>
        <cdr:cNvPr id="3" name="Rectangle 2">
          <a:extLst xmlns:a="http://schemas.openxmlformats.org/drawingml/2006/main">
            <a:ext uri="{FF2B5EF4-FFF2-40B4-BE49-F238E27FC236}">
              <a16:creationId xmlns:a16="http://schemas.microsoft.com/office/drawing/2014/main" id="{6A7CD3C2-FB35-40AE-A325-CA3A3223D0AF}"/>
            </a:ext>
          </a:extLst>
        </cdr:cNvPr>
        <cdr:cNvSpPr/>
      </cdr:nvSpPr>
      <cdr:spPr>
        <a:xfrm xmlns:a="http://schemas.openxmlformats.org/drawingml/2006/main">
          <a:off x="0" y="69912"/>
          <a:ext cx="3389313" cy="4353908"/>
        </a:xfrm>
        <a:prstGeom xmlns:a="http://schemas.openxmlformats.org/drawingml/2006/main" prst="rect">
          <a:avLst/>
        </a:prstGeom>
        <a:noFill xmlns:a="http://schemas.openxmlformats.org/drawingml/2006/main"/>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rtlCol="0" anchor="ctr"/>
        <a:lstStyle xmlns:a="http://schemas.openxmlformats.org/drawingml/2006/main"/>
        <a:p xmlns:a="http://schemas.openxmlformats.org/drawingml/2006/main">
          <a:endParaRPr lang="en-US" dirty="0">
            <a:solidFill>
              <a:sysClr val="windowText" lastClr="000000"/>
            </a:solidFill>
          </a:endParaRP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1"/>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B6770AD-D0C7-42C5-8E6D-F01247F7202B}" type="datetime1">
              <a:rPr lang="en-GB" noProof="1" dirty="0" smtClean="0"/>
              <a:t>02/12/2022</a:t>
            </a:fld>
            <a:endParaRPr lang="en-GB" noProof="1"/>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1"/>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noProof="1" dirty="0" smtClean="0"/>
              <a:t>‹#›</a:t>
            </a:fld>
            <a:endParaRPr lang="en-GB" noProof="1"/>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1"/>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1236589-818B-4B55-8B0B-91F316F0E418}" type="datetime1">
              <a:rPr lang="en-GB" noProof="1" smtClean="0"/>
              <a:t>02/12/2022</a:t>
            </a:fld>
            <a:endParaRPr lang="en-GB" noProof="1"/>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1"/>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1"/>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1" dirty="0" smtClean="0"/>
              <a:t>‹#›</a:t>
            </a:fld>
            <a:endParaRPr lang="en-GB" noProof="1"/>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10"/>
          </p:nvPr>
        </p:nvSpPr>
        <p:spPr/>
        <p:txBody>
          <a:bodyPr rtlCol="0"/>
          <a:lstStyle/>
          <a:p>
            <a:pPr rtl="0"/>
            <a:fld id="{8530193B-564F-4854-8A52-728F3FB19C85}" type="slidenum">
              <a:rPr lang="en-GB" noProof="1" smtClean="0"/>
              <a:t>1</a:t>
            </a:fld>
            <a:endParaRPr lang="en-GB" noProof="1"/>
          </a:p>
        </p:txBody>
      </p:sp>
    </p:spTree>
    <p:extLst>
      <p:ext uri="{BB962C8B-B14F-4D97-AF65-F5344CB8AC3E}">
        <p14:creationId xmlns:p14="http://schemas.microsoft.com/office/powerpoint/2010/main" val="2167328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10"/>
          </p:nvPr>
        </p:nvSpPr>
        <p:spPr/>
        <p:txBody>
          <a:bodyPr rtlCol="0"/>
          <a:lstStyle/>
          <a:p>
            <a:pPr rtl="0"/>
            <a:fld id="{8530193B-564F-4854-8A52-728F3FB19C85}" type="slidenum">
              <a:rPr lang="en-GB" noProof="1" smtClean="0"/>
              <a:t>2</a:t>
            </a:fld>
            <a:endParaRPr lang="en-GB" noProof="1"/>
          </a:p>
        </p:txBody>
      </p:sp>
    </p:spTree>
    <p:extLst>
      <p:ext uri="{BB962C8B-B14F-4D97-AF65-F5344CB8AC3E}">
        <p14:creationId xmlns:p14="http://schemas.microsoft.com/office/powerpoint/2010/main" val="2832788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10"/>
          </p:nvPr>
        </p:nvSpPr>
        <p:spPr/>
        <p:txBody>
          <a:bodyPr rtlCol="0"/>
          <a:lstStyle/>
          <a:p>
            <a:pPr rtl="0"/>
            <a:fld id="{8530193B-564F-4854-8A52-728F3FB19C85}" type="slidenum">
              <a:rPr lang="en-GB" noProof="1" smtClean="0"/>
              <a:t>3</a:t>
            </a:fld>
            <a:endParaRPr lang="en-GB" noProof="1"/>
          </a:p>
        </p:txBody>
      </p:sp>
    </p:spTree>
    <p:extLst>
      <p:ext uri="{BB962C8B-B14F-4D97-AF65-F5344CB8AC3E}">
        <p14:creationId xmlns:p14="http://schemas.microsoft.com/office/powerpoint/2010/main" val="2127870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10"/>
          </p:nvPr>
        </p:nvSpPr>
        <p:spPr/>
        <p:txBody>
          <a:bodyPr rtlCol="0"/>
          <a:lstStyle/>
          <a:p>
            <a:pPr rtl="0"/>
            <a:fld id="{8530193B-564F-4854-8A52-728F3FB19C85}" type="slidenum">
              <a:rPr lang="en-GB" noProof="1" smtClean="0"/>
              <a:t>4</a:t>
            </a:fld>
            <a:endParaRPr lang="en-GB" noProof="1"/>
          </a:p>
        </p:txBody>
      </p:sp>
    </p:spTree>
    <p:extLst>
      <p:ext uri="{BB962C8B-B14F-4D97-AF65-F5344CB8AC3E}">
        <p14:creationId xmlns:p14="http://schemas.microsoft.com/office/powerpoint/2010/main" val="1044518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10"/>
          </p:nvPr>
        </p:nvSpPr>
        <p:spPr/>
        <p:txBody>
          <a:bodyPr rtlCol="0"/>
          <a:lstStyle/>
          <a:p>
            <a:pPr rtl="0"/>
            <a:fld id="{8530193B-564F-4854-8A52-728F3FB19C85}" type="slidenum">
              <a:rPr lang="en-GB" noProof="1" smtClean="0"/>
              <a:t>5</a:t>
            </a:fld>
            <a:endParaRPr lang="en-GB" noProof="1"/>
          </a:p>
        </p:txBody>
      </p:sp>
    </p:spTree>
    <p:extLst>
      <p:ext uri="{BB962C8B-B14F-4D97-AF65-F5344CB8AC3E}">
        <p14:creationId xmlns:p14="http://schemas.microsoft.com/office/powerpoint/2010/main" val="2515522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10"/>
          </p:nvPr>
        </p:nvSpPr>
        <p:spPr/>
        <p:txBody>
          <a:bodyPr rtlCol="0"/>
          <a:lstStyle/>
          <a:p>
            <a:pPr rtl="0"/>
            <a:fld id="{8530193B-564F-4854-8A52-728F3FB19C85}" type="slidenum">
              <a:rPr lang="en-GB" noProof="1" smtClean="0"/>
              <a:t>6</a:t>
            </a:fld>
            <a:endParaRPr lang="en-GB" noProof="1"/>
          </a:p>
        </p:txBody>
      </p:sp>
    </p:spTree>
    <p:extLst>
      <p:ext uri="{BB962C8B-B14F-4D97-AF65-F5344CB8AC3E}">
        <p14:creationId xmlns:p14="http://schemas.microsoft.com/office/powerpoint/2010/main" val="2286316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10"/>
          </p:nvPr>
        </p:nvSpPr>
        <p:spPr/>
        <p:txBody>
          <a:bodyPr rtlCol="0"/>
          <a:lstStyle/>
          <a:p>
            <a:pPr rtl="0"/>
            <a:fld id="{8530193B-564F-4854-8A52-728F3FB19C85}" type="slidenum">
              <a:rPr lang="en-GB" noProof="1" smtClean="0"/>
              <a:t>7</a:t>
            </a:fld>
            <a:endParaRPr lang="en-GB" noProof="1"/>
          </a:p>
        </p:txBody>
      </p:sp>
    </p:spTree>
    <p:extLst>
      <p:ext uri="{BB962C8B-B14F-4D97-AF65-F5344CB8AC3E}">
        <p14:creationId xmlns:p14="http://schemas.microsoft.com/office/powerpoint/2010/main" val="3542595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10"/>
          </p:nvPr>
        </p:nvSpPr>
        <p:spPr/>
        <p:txBody>
          <a:bodyPr rtlCol="0"/>
          <a:lstStyle/>
          <a:p>
            <a:pPr rtl="0"/>
            <a:fld id="{8530193B-564F-4854-8A52-728F3FB19C85}" type="slidenum">
              <a:rPr lang="en-GB" noProof="1" dirty="0" smtClean="0"/>
              <a:t>8</a:t>
            </a:fld>
            <a:endParaRPr lang="en-GB" noProof="1"/>
          </a:p>
        </p:txBody>
      </p:sp>
    </p:spTree>
    <p:extLst>
      <p:ext uri="{BB962C8B-B14F-4D97-AF65-F5344CB8AC3E}">
        <p14:creationId xmlns:p14="http://schemas.microsoft.com/office/powerpoint/2010/main" val="2591029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1"/>
          </a:p>
        </p:txBody>
      </p:sp>
      <p:sp>
        <p:nvSpPr>
          <p:cNvPr id="4" name="Slide Number Placeholder 3"/>
          <p:cNvSpPr>
            <a:spLocks noGrp="1"/>
          </p:cNvSpPr>
          <p:nvPr>
            <p:ph type="sldNum" sz="quarter" idx="10"/>
          </p:nvPr>
        </p:nvSpPr>
        <p:spPr/>
        <p:txBody>
          <a:bodyPr rtlCol="0"/>
          <a:lstStyle/>
          <a:p>
            <a:pPr rtl="0"/>
            <a:fld id="{8530193B-564F-4854-8A52-728F3FB19C85}" type="slidenum">
              <a:rPr lang="en-GB" noProof="1" dirty="0" smtClean="0"/>
              <a:t>9</a:t>
            </a:fld>
            <a:endParaRPr lang="en-GB" noProof="1"/>
          </a:p>
        </p:txBody>
      </p:sp>
    </p:spTree>
    <p:extLst>
      <p:ext uri="{BB962C8B-B14F-4D97-AF65-F5344CB8AC3E}">
        <p14:creationId xmlns:p14="http://schemas.microsoft.com/office/powerpoint/2010/main" val="2055158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Master" Target="../slideMasters/slideMaster1.xml"/><Relationship Id="rId4" Type="http://schemas.openxmlformats.org/officeDocument/2006/relationships/chart" Target="../charts/chart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1"/>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1"/>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GB" noProof="1"/>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1"/>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1"/>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1"/>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Tree>
    <p:extLst>
      <p:ext uri="{BB962C8B-B14F-4D97-AF65-F5344CB8AC3E}">
        <p14:creationId xmlns:p14="http://schemas.microsoft.com/office/powerpoint/2010/main" val="135010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1"/>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1"/>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1"/>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Tree>
    <p:extLst>
      <p:ext uri="{BB962C8B-B14F-4D97-AF65-F5344CB8AC3E}">
        <p14:creationId xmlns:p14="http://schemas.microsoft.com/office/powerpoint/2010/main" val="384389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1"/>
              <a:t>Insert or Drag and Drop </a:t>
            </a:r>
            <a:br>
              <a:rPr lang="en-GB" noProof="1"/>
            </a:br>
            <a:r>
              <a:rPr lang="en-GB" noProof="1"/>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1"/>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1"/>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1"/>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2437159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1"/>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62553"/>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1"/>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69901"/>
            <a:ext cx="5472000" cy="3376963"/>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63078"/>
            <a:ext cx="5472000" cy="358775"/>
          </a:xfrm>
        </p:spPr>
        <p:txBody>
          <a:bodyPr rtlCol="0"/>
          <a:lstStyle>
            <a:lvl1pPr marL="0" indent="0">
              <a:buNone/>
              <a:defRPr sz="2400" b="1"/>
            </a:lvl1pPr>
          </a:lstStyle>
          <a:p>
            <a:pPr lvl="0" rtl="0"/>
            <a:r>
              <a:rPr lang="en-GB" noProof="1"/>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67078"/>
            <a:ext cx="5472113" cy="3379036"/>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1"/>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Tree>
    <p:extLst>
      <p:ext uri="{BB962C8B-B14F-4D97-AF65-F5344CB8AC3E}">
        <p14:creationId xmlns:p14="http://schemas.microsoft.com/office/powerpoint/2010/main" val="2509955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1"/>
              <a:t>Insert or Drag and Drop </a:t>
            </a:r>
            <a:br>
              <a:rPr lang="en-GB" noProof="1"/>
            </a:br>
            <a:r>
              <a:rPr lang="en-GB" noProof="1"/>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104052"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1"/>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102595"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1"/>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1"/>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2282858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and 3 content">
    <p:spTree>
      <p:nvGrpSpPr>
        <p:cNvPr id="1" name=""/>
        <p:cNvGrpSpPr/>
        <p:nvPr/>
      </p:nvGrpSpPr>
      <p:grpSpPr>
        <a:xfrm>
          <a:off x="0" y="0"/>
          <a:ext cx="0" cy="0"/>
          <a:chOff x="0" y="0"/>
          <a:chExt cx="0" cy="0"/>
        </a:xfrm>
      </p:grpSpPr>
      <p:sp>
        <p:nvSpPr>
          <p:cNvPr id="13" name="Content Placeholder 10">
            <a:extLst>
              <a:ext uri="{FF2B5EF4-FFF2-40B4-BE49-F238E27FC236}">
                <a16:creationId xmlns:a16="http://schemas.microsoft.com/office/drawing/2014/main" id="{454B80C6-ACBE-4877-BC36-02B9C42A2DA0}"/>
              </a:ext>
            </a:extLst>
          </p:cNvPr>
          <p:cNvSpPr>
            <a:spLocks noGrp="1"/>
          </p:cNvSpPr>
          <p:nvPr>
            <p:ph sz="quarter" idx="36"/>
          </p:nvPr>
        </p:nvSpPr>
        <p:spPr>
          <a:xfrm>
            <a:off x="8485569" y="1590675"/>
            <a:ext cx="3246121" cy="4365524"/>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2" name="Content Placeholder 10">
            <a:extLst>
              <a:ext uri="{FF2B5EF4-FFF2-40B4-BE49-F238E27FC236}">
                <a16:creationId xmlns:a16="http://schemas.microsoft.com/office/drawing/2014/main" id="{2D5A5AA1-9589-4EC6-B469-1EE7724E7DD3}"/>
              </a:ext>
            </a:extLst>
          </p:cNvPr>
          <p:cNvSpPr>
            <a:spLocks noGrp="1"/>
          </p:cNvSpPr>
          <p:nvPr>
            <p:ph sz="quarter" idx="35"/>
          </p:nvPr>
        </p:nvSpPr>
        <p:spPr>
          <a:xfrm>
            <a:off x="4508564" y="1590675"/>
            <a:ext cx="3246121" cy="4259325"/>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1" name="Content Placeholder 10">
            <a:extLst>
              <a:ext uri="{FF2B5EF4-FFF2-40B4-BE49-F238E27FC236}">
                <a16:creationId xmlns:a16="http://schemas.microsoft.com/office/drawing/2014/main" id="{A9557FF2-93A3-48A1-AB68-35D6813B3A91}"/>
              </a:ext>
            </a:extLst>
          </p:cNvPr>
          <p:cNvSpPr>
            <a:spLocks noGrp="1"/>
          </p:cNvSpPr>
          <p:nvPr>
            <p:ph sz="quarter" idx="34"/>
          </p:nvPr>
        </p:nvSpPr>
        <p:spPr>
          <a:xfrm>
            <a:off x="502920" y="1590675"/>
            <a:ext cx="3246121" cy="4365524"/>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1"/>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1"/>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341184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1"/>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1"/>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
        <p:nvSpPr>
          <p:cNvPr id="7" name="Content Placeholder 6">
            <a:extLst>
              <a:ext uri="{FF2B5EF4-FFF2-40B4-BE49-F238E27FC236}">
                <a16:creationId xmlns:a16="http://schemas.microsoft.com/office/drawing/2014/main" id="{0D32884E-EBB5-47FA-9B0A-E32B264BC5A1}"/>
              </a:ext>
            </a:extLst>
          </p:cNvPr>
          <p:cNvSpPr>
            <a:spLocks noGrp="1"/>
          </p:cNvSpPr>
          <p:nvPr>
            <p:ph sz="quarter" idx="34"/>
          </p:nvPr>
        </p:nvSpPr>
        <p:spPr>
          <a:xfrm>
            <a:off x="512064" y="1655063"/>
            <a:ext cx="11248136" cy="4123945"/>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Tree>
    <p:extLst>
      <p:ext uri="{BB962C8B-B14F-4D97-AF65-F5344CB8AC3E}">
        <p14:creationId xmlns:p14="http://schemas.microsoft.com/office/powerpoint/2010/main" val="1505855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1"/>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7552944" y="5359400"/>
            <a:ext cx="4207056"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1"/>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1"/>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1" dirty="0" smtClean="0"/>
              <a:pPr/>
              <a:t>‹#›</a:t>
            </a:fld>
            <a:endParaRPr lang="en-GB" noProof="1"/>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GB" noProof="1"/>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1"/>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1"/>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2049663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1"/>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1"/>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1734501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1"/>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1"/>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891552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1"/>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1"/>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2654388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1"/>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1"/>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974837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1"/>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GB" noProof="1"/>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Tree>
    <p:extLst>
      <p:ext uri="{BB962C8B-B14F-4D97-AF65-F5344CB8AC3E}">
        <p14:creationId xmlns:p14="http://schemas.microsoft.com/office/powerpoint/2010/main" val="857760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1"/>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1"/>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1" dirty="0" smtClean="0"/>
              <a:pPr/>
              <a:t>‹#›</a:t>
            </a:fld>
            <a:endParaRPr lang="en-GB" noProof="1"/>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rtl="0"/>
            <a:r>
              <a:rPr lang="en-GB" noProof="1"/>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1"/>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1"/>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9762075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1"/>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1"/>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1"/>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1"/>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1"/>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1"/>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rtlCol="0"/>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rtlCol="0" anchor="b"/>
          <a:lstStyle>
            <a:lvl1pPr>
              <a:defRPr>
                <a:solidFill>
                  <a:schemeClr val="tx1">
                    <a:lumMod val="75000"/>
                    <a:lumOff val="25000"/>
                  </a:schemeClr>
                </a:solidFill>
              </a:defRPr>
            </a:lvl1pPr>
          </a:lstStyle>
          <a:p>
            <a:pPr rtl="0"/>
            <a:r>
              <a:rPr lang="en-GB" noProof="1"/>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1"/>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rtlCol="0"/>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1"/>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rtlCol="0" anchor="b"/>
          <a:lstStyle>
            <a:lvl1pPr>
              <a:defRPr>
                <a:solidFill>
                  <a:schemeClr val="tx1">
                    <a:lumMod val="75000"/>
                    <a:lumOff val="25000"/>
                  </a:schemeClr>
                </a:solidFill>
              </a:defRPr>
            </a:lvl1pPr>
          </a:lstStyle>
          <a:p>
            <a:pPr rtl="0"/>
            <a:r>
              <a:rPr lang="en-GB" noProof="1"/>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1"/>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1"/>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1"/>
              <a:t>Click icon to add picture</a:t>
            </a:r>
          </a:p>
        </p:txBody>
      </p:sp>
    </p:spTree>
    <p:extLst>
      <p:ext uri="{BB962C8B-B14F-4D97-AF65-F5344CB8AC3E}">
        <p14:creationId xmlns:p14="http://schemas.microsoft.com/office/powerpoint/2010/main" val="20406333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1"/>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1"/>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1"/>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1" dirty="0" smtClean="0"/>
              <a:pPr/>
              <a:t>‹#›</a:t>
            </a:fld>
            <a:endParaRPr lang="en-GB" noProof="1"/>
          </a:p>
        </p:txBody>
      </p:sp>
      <p:graphicFrame>
        <p:nvGraphicFramePr>
          <p:cNvPr id="8" name="Chart 7" title="Gross revenue placeholder chart">
            <a:extLst>
              <a:ext uri="{FF2B5EF4-FFF2-40B4-BE49-F238E27FC236}">
                <a16:creationId xmlns:a16="http://schemas.microsoft.com/office/drawing/2014/main" id="{0F60C5FF-F2F2-4EA7-ADED-E162A5B82B4C}"/>
              </a:ext>
            </a:extLst>
          </p:cNvPr>
          <p:cNvGraphicFramePr/>
          <p:nvPr userDrawn="1">
            <p:extLst>
              <p:ext uri="{D42A27DB-BD31-4B8C-83A1-F6EECF244321}">
                <p14:modId xmlns:p14="http://schemas.microsoft.com/office/powerpoint/2010/main" val="864954936"/>
              </p:ext>
            </p:extLst>
          </p:nvPr>
        </p:nvGraphicFramePr>
        <p:xfrm>
          <a:off x="431800" y="1512000"/>
          <a:ext cx="3389313" cy="4444199"/>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title="Gross revenue placeholder chart">
            <a:extLst>
              <a:ext uri="{FF2B5EF4-FFF2-40B4-BE49-F238E27FC236}">
                <a16:creationId xmlns:a16="http://schemas.microsoft.com/office/drawing/2014/main" id="{D5AA46A9-40E0-4FA5-BFED-6D14ED62EFFB}"/>
              </a:ext>
            </a:extLst>
          </p:cNvPr>
          <p:cNvGraphicFramePr/>
          <p:nvPr userDrawn="1">
            <p:extLst>
              <p:ext uri="{D42A27DB-BD31-4B8C-83A1-F6EECF244321}">
                <p14:modId xmlns:p14="http://schemas.microsoft.com/office/powerpoint/2010/main" val="1649460278"/>
              </p:ext>
            </p:extLst>
          </p:nvPr>
        </p:nvGraphicFramePr>
        <p:xfrm>
          <a:off x="4406900" y="1512000"/>
          <a:ext cx="3389313" cy="444419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0" name="Chart 9" title="Gross revenue placeholder chart">
            <a:extLst>
              <a:ext uri="{FF2B5EF4-FFF2-40B4-BE49-F238E27FC236}">
                <a16:creationId xmlns:a16="http://schemas.microsoft.com/office/drawing/2014/main" id="{F7175363-BD78-41A0-92CF-0F9E5A14568A}"/>
              </a:ext>
            </a:extLst>
          </p:cNvPr>
          <p:cNvGraphicFramePr/>
          <p:nvPr userDrawn="1">
            <p:extLst>
              <p:ext uri="{D42A27DB-BD31-4B8C-83A1-F6EECF244321}">
                <p14:modId xmlns:p14="http://schemas.microsoft.com/office/powerpoint/2010/main" val="3343566617"/>
              </p:ext>
            </p:extLst>
          </p:nvPr>
        </p:nvGraphicFramePr>
        <p:xfrm>
          <a:off x="8382000" y="1512000"/>
          <a:ext cx="3389313" cy="4444199"/>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9582651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1"/>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1" dirty="0" smtClean="0"/>
              <a:pPr/>
              <a:t>‹#›</a:t>
            </a:fld>
            <a:endParaRPr lang="en-GB" noProof="1"/>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GB" noProof="1"/>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1"/>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1" dirty="0" smtClean="0"/>
              <a:pPr/>
              <a:t>‹#›</a:t>
            </a:fld>
            <a:endParaRPr lang="en-GB" noProof="1"/>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GB" noProof="1"/>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rtlCol="0" anchor="ctr"/>
          <a:lstStyle>
            <a:lvl1pPr marL="0" indent="0" algn="ctr">
              <a:buNone/>
              <a:defRPr sz="6000"/>
            </a:lvl1pPr>
            <a:lvl2pPr marL="266700" indent="0">
              <a:buNone/>
              <a:defRPr/>
            </a:lvl2pPr>
          </a:lstStyle>
          <a:p>
            <a:pPr lvl="0" rtl="0"/>
            <a:r>
              <a:rPr lang="en-GB" noProof="1"/>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1"/>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1" dirty="0" smtClean="0"/>
              <a:pPr/>
              <a:t>‹#›</a:t>
            </a:fld>
            <a:endParaRPr lang="en-GB" noProof="1"/>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pPr rtl="0"/>
            <a:r>
              <a:rPr lang="en-GB" noProof="1"/>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rtl="0"/>
            <a:r>
              <a:rPr lang="en-GB" noProof="1"/>
              <a:t>Click to 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pPr rtl="0"/>
            <a:r>
              <a:rPr lang="en-GB" noProof="1"/>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pPr rtl="0"/>
            <a:fld id="{19B51A1E-902D-48AF-9020-955120F399B6}" type="slidenum">
              <a:rPr lang="en-GB" noProof="1" dirty="0" smtClean="0"/>
              <a:pPr/>
              <a:t>‹#›</a:t>
            </a:fld>
            <a:endParaRPr lang="en-GB" noProof="1"/>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66" r:id="rId3"/>
    <p:sldLayoutId id="2147483662" r:id="rId4"/>
    <p:sldLayoutId id="2147483659" r:id="rId5"/>
    <p:sldLayoutId id="2147483663" r:id="rId6"/>
    <p:sldLayoutId id="2147483677" r:id="rId7"/>
    <p:sldLayoutId id="2147483654" r:id="rId8"/>
    <p:sldLayoutId id="2147483660" r:id="rId9"/>
    <p:sldLayoutId id="2147483664" r:id="rId10"/>
    <p:sldLayoutId id="2147483650" r:id="rId11"/>
    <p:sldLayoutId id="2147483652" r:id="rId12"/>
    <p:sldLayoutId id="2147483656" r:id="rId13"/>
    <p:sldLayoutId id="2147483657" r:id="rId14"/>
    <p:sldLayoutId id="2147483667" r:id="rId15"/>
    <p:sldLayoutId id="2147483668" r:id="rId16"/>
    <p:sldLayoutId id="2147483669" r:id="rId17"/>
    <p:sldLayoutId id="2147483670" r:id="rId18"/>
    <p:sldLayoutId id="2147483671" r:id="rId19"/>
    <p:sldLayoutId id="2147483673" r:id="rId20"/>
    <p:sldLayoutId id="2147483674" r:id="rId21"/>
    <p:sldLayoutId id="2147483676" r:id="rId22"/>
    <p:sldLayoutId id="2147483655" r:id="rId23"/>
    <p:sldLayoutId id="2147483675" r:id="rId24"/>
    <p:sldLayoutId id="2147483672" r:id="rId25"/>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8" Type="http://schemas.openxmlformats.org/officeDocument/2006/relationships/hyperlink" Target="https://gordontredgold.com/this-is-why-employee-engagement-is-important/" TargetMode="External"/><Relationship Id="rId3" Type="http://schemas.openxmlformats.org/officeDocument/2006/relationships/image" Target="../media/image10.png"/><Relationship Id="rId7" Type="http://schemas.openxmlformats.org/officeDocument/2006/relationships/hyperlink" Target="https://www.sabeeapp.com/blog/the-importance-of-making-hotel-employees-part-of-your-brand" TargetMode="External"/><Relationship Id="rId12" Type="http://schemas.openxmlformats.org/officeDocument/2006/relationships/hyperlink" Target="https://www.google.com/search?q=the+employee+commitment&amp;rlz=1C1CHBF_en-GBGB964GB964&amp;hl=en-US&amp;source=lnms&amp;tbm=vid&amp;sa=X&amp;ved=2ahUKEwi93s_I2dr7AhVLTsAKHW6dD9QQ_AUoA3oECAEQBQ&amp;biw=1366&amp;bih=649&amp;dpr=1#fpstate=ive&amp;vld=cid:26f917e6,vid:YIDKbYt2ZiY" TargetMode="Externa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hyperlink" Target="https://www.cio.com/article/234411/3-ways-to-gauge-employee-engagement-and-satisfaction.html" TargetMode="External"/><Relationship Id="rId11" Type="http://schemas.openxmlformats.org/officeDocument/2006/relationships/hyperlink" Target="https://www.semanticscholar.org/paper/A-model-to-measure-employee-engagement-Imandin-Bisschoff/e2acd919b01323f8be14ba45fed416f037435039/figure/1" TargetMode="External"/><Relationship Id="rId5" Type="http://schemas.openxmlformats.org/officeDocument/2006/relationships/hyperlink" Target="https://radhotelgroup.com/blog/10-reasons-to-work-in-hospitality/" TargetMode="External"/><Relationship Id="rId10" Type="http://schemas.openxmlformats.org/officeDocument/2006/relationships/hyperlink" Target="https://www.semanticscholar.org/author/C.-Bisschoff/7845487" TargetMode="External"/><Relationship Id="rId4" Type="http://schemas.openxmlformats.org/officeDocument/2006/relationships/hyperlink" Target="https://firstup.io/blog/employee-engagement-key-to-company-success/" TargetMode="External"/><Relationship Id="rId9" Type="http://schemas.openxmlformats.org/officeDocument/2006/relationships/hyperlink" Target="https://www.semanticscholar.org/author/Lailah-Imandin/726807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0" y="57509"/>
            <a:ext cx="9780588" cy="6804025"/>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5716438" y="1272676"/>
            <a:ext cx="5857337" cy="901860"/>
          </a:xfrm>
          <a:noFill/>
        </p:spPr>
        <p:txBody>
          <a:bodyPr rtlCol="0"/>
          <a:lstStyle/>
          <a:p>
            <a:r>
              <a:rPr lang="en-GB" sz="4000" u="sng" noProof="1">
                <a:latin typeface="Arial Nova"/>
              </a:rPr>
              <a:t>Employment engagement</a:t>
            </a:r>
          </a:p>
        </p:txBody>
      </p:sp>
      <p:sp>
        <p:nvSpPr>
          <p:cNvPr id="5" name="Subtitle 4">
            <a:extLst>
              <a:ext uri="{FF2B5EF4-FFF2-40B4-BE49-F238E27FC236}">
                <a16:creationId xmlns:a16="http://schemas.microsoft.com/office/drawing/2014/main" id="{5D3EC751-6661-FB00-E0B9-EDDFB740BC6A}"/>
              </a:ext>
            </a:extLst>
          </p:cNvPr>
          <p:cNvSpPr>
            <a:spLocks noGrp="1"/>
          </p:cNvSpPr>
          <p:nvPr>
            <p:ph type="subTitle" idx="1"/>
          </p:nvPr>
        </p:nvSpPr>
        <p:spPr>
          <a:xfrm>
            <a:off x="5630173" y="2810209"/>
            <a:ext cx="6565811" cy="1659222"/>
          </a:xfrm>
          <a:noFill/>
        </p:spPr>
        <p:txBody>
          <a:bodyPr vert="horz" lIns="180000" tIns="180000" rIns="180000" bIns="180000" rtlCol="0" anchor="t">
            <a:noAutofit/>
          </a:bodyPr>
          <a:lstStyle/>
          <a:p>
            <a:r>
              <a:rPr lang="en-GB" sz="2000" b="1">
                <a:solidFill>
                  <a:schemeClr val="tx1"/>
                </a:solidFill>
                <a:latin typeface="Arial Nova"/>
              </a:rPr>
              <a:t>Student name: Laura Mihaela Ciubotariu </a:t>
            </a:r>
            <a:endParaRPr lang="en-US" sz="2000" b="1">
              <a:solidFill>
                <a:schemeClr val="tx1"/>
              </a:solidFill>
              <a:latin typeface="Arial Nova"/>
            </a:endParaRPr>
          </a:p>
          <a:p>
            <a:r>
              <a:rPr lang="en-GB" sz="2000" b="1">
                <a:solidFill>
                  <a:schemeClr val="tx1"/>
                </a:solidFill>
                <a:latin typeface="Arial Nova"/>
              </a:rPr>
              <a:t>Student number: 2117512</a:t>
            </a:r>
          </a:p>
          <a:p>
            <a:r>
              <a:rPr lang="en-GB" sz="2000" b="1">
                <a:solidFill>
                  <a:schemeClr val="tx1"/>
                </a:solidFill>
                <a:latin typeface="Arial Nova"/>
              </a:rPr>
              <a:t>Module: Operating Hotel Facilities</a:t>
            </a:r>
          </a:p>
          <a:p>
            <a:r>
              <a:rPr lang="en-GB" sz="2000" b="1">
                <a:solidFill>
                  <a:schemeClr val="tx1"/>
                </a:solidFill>
                <a:latin typeface="Arial Nova"/>
              </a:rPr>
              <a:t>Lecturer: Muhammad Cassamo</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503887" y="2064838"/>
            <a:ext cx="4724378" cy="4192745"/>
          </a:xfrm>
        </p:spPr>
        <p:txBody>
          <a:bodyPr rtlCol="0"/>
          <a:lstStyle/>
          <a:p>
            <a:pPr marL="0" indent="0">
              <a:buNone/>
            </a:pPr>
            <a:r>
              <a:rPr lang="en-GB" sz="2800" noProof="1">
                <a:latin typeface="Arial Nova"/>
                <a:ea typeface="+mn-lt"/>
                <a:cs typeface="+mn-lt"/>
              </a:rPr>
              <a:t>The Hospitality industry is one of the big impact industries that you can work in. The industry is extremely diversified, fast tread, with all skill sets and all posibilities to develop your career levels. In our days, one of the most secure industry remaines Hospitality.</a:t>
            </a:r>
          </a:p>
          <a:p>
            <a:pPr marL="0" indent="0">
              <a:buNone/>
            </a:pPr>
            <a:endParaRPr lang="en-GB" sz="2800" noProof="1"/>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1"/>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4991" y="266069"/>
            <a:ext cx="5367066" cy="1114397"/>
          </a:xfrm>
        </p:spPr>
        <p:txBody>
          <a:bodyPr rtlCol="0"/>
          <a:lstStyle/>
          <a:p>
            <a:r>
              <a:rPr lang="en-GB" sz="3600" noProof="1">
                <a:latin typeface="Arial Nova"/>
              </a:rPr>
              <a:t>Working in Hospitality</a:t>
            </a:r>
            <a:br>
              <a:rPr lang="en-GB" sz="3600" noProof="1">
                <a:latin typeface="Arial Nova"/>
              </a:rPr>
            </a:br>
            <a:r>
              <a:rPr lang="en-GB" sz="3600" noProof="1">
                <a:latin typeface="Arial Nova"/>
              </a:rPr>
              <a:t> industry</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xfrm>
            <a:off x="12938943" y="6371351"/>
            <a:ext cx="1035849" cy="432000"/>
          </a:xfrm>
          <a:solidFill>
            <a:schemeClr val="tx1">
              <a:lumMod val="95000"/>
              <a:lumOff val="5000"/>
            </a:schemeClr>
          </a:solidFill>
        </p:spPr>
        <p:txBody>
          <a:bodyPr rtlCol="0"/>
          <a:lstStyle/>
          <a:p>
            <a:pPr rtl="0"/>
            <a:fld id="{19B51A1E-902D-48AF-9020-955120F399B6}" type="slidenum">
              <a:rPr lang="en-GB" noProof="1" smtClean="0"/>
              <a:pPr/>
              <a:t>2</a:t>
            </a:fld>
            <a:endParaRPr lang="en-GB" noProof="1"/>
          </a:p>
        </p:txBody>
      </p:sp>
      <p:pic>
        <p:nvPicPr>
          <p:cNvPr id="16" name="Picture 16" descr="Diagram&#10;&#10;Description automatically generated">
            <a:extLst>
              <a:ext uri="{FF2B5EF4-FFF2-40B4-BE49-F238E27FC236}">
                <a16:creationId xmlns:a16="http://schemas.microsoft.com/office/drawing/2014/main" id="{45A80761-00F9-210E-3DF6-483606C5A9EC}"/>
              </a:ext>
            </a:extLst>
          </p:cNvPr>
          <p:cNvPicPr>
            <a:picLocks noGrp="1" noChangeAspect="1"/>
          </p:cNvPicPr>
          <p:nvPr>
            <p:ph type="pic" sz="quarter" idx="14"/>
          </p:nvPr>
        </p:nvPicPr>
        <p:blipFill rotWithShape="1">
          <a:blip r:embed="rId3"/>
          <a:srcRect l="6327" r="6503"/>
          <a:stretch/>
        </p:blipFill>
        <p:spPr>
          <a:xfrm>
            <a:off x="5564038" y="-1"/>
            <a:ext cx="6630760" cy="6802671"/>
          </a:xfrm>
        </p:spPr>
      </p:pic>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432000" y="432000"/>
            <a:ext cx="11340000" cy="432000"/>
          </a:xfrm>
        </p:spPr>
        <p:txBody>
          <a:bodyPr rtlCol="0" anchor="ctr">
            <a:normAutofit/>
          </a:bodyPr>
          <a:lstStyle/>
          <a:p>
            <a:r>
              <a:rPr lang="en-GB" sz="3000" noProof="1"/>
              <a:t>The importance of employment engagement in Hospitality</a:t>
            </a:r>
          </a:p>
        </p:txBody>
      </p:sp>
      <p:sp>
        <p:nvSpPr>
          <p:cNvPr id="23" name="Footer Placeholder 2">
            <a:extLst>
              <a:ext uri="{FF2B5EF4-FFF2-40B4-BE49-F238E27FC236}">
                <a16:creationId xmlns:a16="http://schemas.microsoft.com/office/drawing/2014/main" id="{E38D6323-6DC1-5603-EF06-9082647343D3}"/>
              </a:ext>
            </a:extLst>
          </p:cNvPr>
          <p:cNvSpPr>
            <a:spLocks noGrp="1"/>
          </p:cNvSpPr>
          <p:nvPr>
            <p:ph type="ftr" sz="quarter" idx="13"/>
          </p:nvPr>
        </p:nvSpPr>
        <p:spPr>
          <a:xfrm>
            <a:off x="432000" y="6439820"/>
            <a:ext cx="5664000" cy="295062"/>
          </a:xfrm>
        </p:spPr>
        <p:txBody>
          <a:bodyPr/>
          <a:lstStyle/>
          <a:p>
            <a:pPr rtl="0">
              <a:spcAft>
                <a:spcPts val="600"/>
              </a:spcAft>
            </a:pPr>
            <a:r>
              <a:rPr lang="en-GB" noProof="1"/>
              <a:t>Add a footer</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xfrm>
            <a:off x="11760000" y="6371351"/>
            <a:ext cx="432000" cy="432000"/>
          </a:xfrm>
        </p:spPr>
        <p:txBody>
          <a:bodyPr rtlCol="0" anchor="ctr">
            <a:normAutofit/>
          </a:bodyPr>
          <a:lstStyle/>
          <a:p>
            <a:pPr rtl="0">
              <a:spcAft>
                <a:spcPts val="600"/>
              </a:spcAft>
            </a:pPr>
            <a:fld id="{19B51A1E-902D-48AF-9020-955120F399B6}" type="slidenum">
              <a:rPr lang="en-GB" noProof="1" smtClean="0"/>
              <a:pPr rtl="0">
                <a:spcAft>
                  <a:spcPts val="600"/>
                </a:spcAft>
              </a:pPr>
              <a:t>3</a:t>
            </a:fld>
            <a:endParaRPr lang="en-GB" noProof="1"/>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2"/>
          </p:nvPr>
        </p:nvSpPr>
        <p:spPr>
          <a:xfrm>
            <a:off x="6311886" y="1007250"/>
            <a:ext cx="5460114" cy="5169713"/>
          </a:xfrm>
        </p:spPr>
        <p:txBody>
          <a:bodyPr vert="horz" lIns="0" tIns="0" rIns="0" bIns="0" rtlCol="0" anchor="t">
            <a:normAutofit fontScale="92500"/>
          </a:bodyPr>
          <a:lstStyle/>
          <a:p>
            <a:pPr marL="0" indent="0">
              <a:buNone/>
            </a:pPr>
            <a:r>
              <a:rPr lang="en-GB" sz="2400" noProof="1">
                <a:latin typeface="Arial Nova"/>
              </a:rPr>
              <a:t>Since the beginning the employees ocupied a special role in Hospitality bussiness. As a good manager is important to introduce the new starters to their role, by showing the rules,policies and expectation of the hotel and what are the plan for future.</a:t>
            </a:r>
          </a:p>
          <a:p>
            <a:pPr marL="0" indent="0">
              <a:buNone/>
            </a:pPr>
            <a:r>
              <a:rPr lang="en-GB" sz="2400" noProof="1">
                <a:latin typeface="Arial Nova"/>
              </a:rPr>
              <a:t>After this is starting the employment engagement. The employment engagement is defined as a elemental concept in the effort to perceive and describe, both qualitatives and quantitatives, the nature of relation between the organization and employees. All the member of a team need to be in the same boat, focusing on the same objectives, to have success.</a:t>
            </a:r>
          </a:p>
        </p:txBody>
      </p:sp>
      <p:pic>
        <p:nvPicPr>
          <p:cNvPr id="9" name="Picture 9" descr="Diagram&#10;&#10;Description automatically generated">
            <a:extLst>
              <a:ext uri="{FF2B5EF4-FFF2-40B4-BE49-F238E27FC236}">
                <a16:creationId xmlns:a16="http://schemas.microsoft.com/office/drawing/2014/main" id="{FA89E6C7-A3EB-F828-1FE9-C1BF85FE9C5D}"/>
              </a:ext>
            </a:extLst>
          </p:cNvPr>
          <p:cNvPicPr>
            <a:picLocks noGrp="1" noChangeAspect="1"/>
          </p:cNvPicPr>
          <p:nvPr>
            <p:ph sz="half" idx="1"/>
          </p:nvPr>
        </p:nvPicPr>
        <p:blipFill rotWithShape="1">
          <a:blip r:embed="rId3"/>
          <a:srcRect l="8323" r="21331" b="-1"/>
          <a:stretch/>
        </p:blipFill>
        <p:spPr>
          <a:xfrm>
            <a:off x="431999" y="1007250"/>
            <a:ext cx="4801134" cy="5169713"/>
          </a:xfrm>
          <a:noFill/>
        </p:spPr>
      </p:pic>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9E0AF4E1-D8BB-D061-33B6-36A593273D0A}"/>
              </a:ext>
            </a:extLst>
          </p:cNvPr>
          <p:cNvSpPr>
            <a:spLocks noGrp="1"/>
          </p:cNvSpPr>
          <p:nvPr>
            <p:ph type="title"/>
          </p:nvPr>
        </p:nvSpPr>
        <p:spPr/>
        <p:txBody>
          <a:bodyPr/>
          <a:lstStyle/>
          <a:p>
            <a:r>
              <a:rPr lang="en-US" dirty="0"/>
              <a:t>Creating engagement teams</a:t>
            </a:r>
          </a:p>
        </p:txBody>
      </p:sp>
      <p:pic>
        <p:nvPicPr>
          <p:cNvPr id="12" name="Picture 12" descr="Timeline&#10;&#10;Description automatically generated">
            <a:extLst>
              <a:ext uri="{FF2B5EF4-FFF2-40B4-BE49-F238E27FC236}">
                <a16:creationId xmlns:a16="http://schemas.microsoft.com/office/drawing/2014/main" id="{30AFCA10-4A82-2202-CBF5-F49AEE1FC360}"/>
              </a:ext>
            </a:extLst>
          </p:cNvPr>
          <p:cNvPicPr>
            <a:picLocks noGrp="1" noChangeAspect="1"/>
          </p:cNvPicPr>
          <p:nvPr>
            <p:ph idx="1"/>
          </p:nvPr>
        </p:nvPicPr>
        <p:blipFill rotWithShape="1">
          <a:blip r:embed="rId3"/>
          <a:stretch/>
        </p:blipFill>
        <p:spPr>
          <a:xfrm>
            <a:off x="5273705" y="1525677"/>
            <a:ext cx="6619155" cy="4679950"/>
          </a:xfrm>
          <a:noFill/>
        </p:spPr>
      </p:pic>
      <p:sp>
        <p:nvSpPr>
          <p:cNvPr id="19" name="Footer Placeholder 2">
            <a:extLst>
              <a:ext uri="{FF2B5EF4-FFF2-40B4-BE49-F238E27FC236}">
                <a16:creationId xmlns:a16="http://schemas.microsoft.com/office/drawing/2014/main" id="{F57F83B6-D384-697F-D505-4C25C7B7BFEF}"/>
              </a:ext>
            </a:extLst>
          </p:cNvPr>
          <p:cNvSpPr>
            <a:spLocks noGrp="1"/>
          </p:cNvSpPr>
          <p:nvPr>
            <p:ph type="ftr" sz="quarter" idx="12"/>
          </p:nvPr>
        </p:nvSpPr>
        <p:spPr/>
        <p:txBody>
          <a:bodyPr/>
          <a:lstStyle/>
          <a:p>
            <a:pPr rtl="0">
              <a:spcAft>
                <a:spcPts val="600"/>
              </a:spcAft>
            </a:pPr>
            <a:r>
              <a:rPr lang="en-GB" noProof="1"/>
              <a:t>Add a footer</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33"/>
          </p:nvPr>
        </p:nvSpPr>
        <p:spPr/>
        <p:txBody>
          <a:bodyPr vert="horz" lIns="0" tIns="0" rIns="0" bIns="0" rtlCol="0" anchor="ctr">
            <a:normAutofit/>
          </a:bodyPr>
          <a:lstStyle/>
          <a:p>
            <a:pPr>
              <a:spcAft>
                <a:spcPts val="600"/>
              </a:spcAft>
            </a:pPr>
            <a:fld id="{19B51A1E-902D-48AF-9020-955120F399B6}" type="slidenum">
              <a:rPr lang="en-GB" noProof="1" smtClean="0"/>
              <a:pPr>
                <a:spcAft>
                  <a:spcPts val="600"/>
                </a:spcAft>
              </a:pPr>
              <a:t>4</a:t>
            </a:fld>
            <a:endParaRPr lang="en-GB" noProof="1"/>
          </a:p>
        </p:txBody>
      </p:sp>
      <p:sp>
        <p:nvSpPr>
          <p:cNvPr id="6" name="TextBox 5">
            <a:extLst>
              <a:ext uri="{FF2B5EF4-FFF2-40B4-BE49-F238E27FC236}">
                <a16:creationId xmlns:a16="http://schemas.microsoft.com/office/drawing/2014/main" id="{53B5FCD7-F025-4E44-BCCF-2EE7955C1D28}"/>
              </a:ext>
            </a:extLst>
          </p:cNvPr>
          <p:cNvSpPr txBox="1"/>
          <p:nvPr/>
        </p:nvSpPr>
        <p:spPr>
          <a:xfrm>
            <a:off x="245095" y="1266646"/>
            <a:ext cx="4334802" cy="4774870"/>
          </a:xfrm>
          <a:prstGeom prst="rect">
            <a:avLst/>
          </a:prstGeom>
        </p:spPr>
        <p:txBody>
          <a:bodyPr vert="horz" lIns="0" tIns="0" rIns="0" bIns="0" rtlCol="0" anchor="t">
            <a:normAutofit/>
          </a:bodyPr>
          <a:lstStyle/>
          <a:p>
            <a:pPr>
              <a:lnSpc>
                <a:spcPct val="90000"/>
              </a:lnSpc>
              <a:spcBef>
                <a:spcPts val="1000"/>
              </a:spcBef>
            </a:pPr>
            <a:r>
              <a:rPr lang="en-GB" sz="2400" spc="-100" noProof="1">
                <a:solidFill>
                  <a:schemeClr val="tx1">
                    <a:lumMod val="75000"/>
                    <a:lumOff val="25000"/>
                  </a:schemeClr>
                </a:solidFill>
                <a:latin typeface="Arial Nova"/>
              </a:rPr>
              <a:t>As a good leader engagement needs to be the first priority, because without any engage is very difficult to make any progress</a:t>
            </a:r>
            <a:r>
              <a:rPr lang="en-GB" sz="2400" b="1" spc="-100" noProof="1">
                <a:solidFill>
                  <a:schemeClr val="tx1">
                    <a:lumMod val="75000"/>
                    <a:lumOff val="25000"/>
                  </a:schemeClr>
                </a:solidFill>
                <a:latin typeface="Arial Nova"/>
              </a:rPr>
              <a:t>.</a:t>
            </a:r>
          </a:p>
          <a:p>
            <a:pPr>
              <a:lnSpc>
                <a:spcPct val="90000"/>
              </a:lnSpc>
              <a:spcBef>
                <a:spcPts val="1000"/>
              </a:spcBef>
            </a:pPr>
            <a:r>
              <a:rPr lang="en-GB" sz="2400" spc="-100" noProof="1">
                <a:solidFill>
                  <a:schemeClr val="tx1">
                    <a:lumMod val="75000"/>
                    <a:lumOff val="25000"/>
                  </a:schemeClr>
                </a:solidFill>
                <a:latin typeface="Arial Nova"/>
              </a:rPr>
              <a:t>Making sure</a:t>
            </a:r>
            <a:r>
              <a:rPr lang="en-GB" sz="2400" b="1" spc="-100" noProof="1">
                <a:solidFill>
                  <a:schemeClr val="tx1">
                    <a:lumMod val="75000"/>
                    <a:lumOff val="25000"/>
                  </a:schemeClr>
                </a:solidFill>
                <a:latin typeface="Arial Nova"/>
              </a:rPr>
              <a:t> </a:t>
            </a:r>
            <a:r>
              <a:rPr lang="en-GB" sz="2400" spc="-100" noProof="1">
                <a:solidFill>
                  <a:schemeClr val="tx1">
                    <a:lumMod val="75000"/>
                    <a:lumOff val="25000"/>
                  </a:schemeClr>
                </a:solidFill>
                <a:latin typeface="Arial Nova"/>
              </a:rPr>
              <a:t>the goals and objectives are very clear since the beginning, because for people is very difficult to engage with something what they don't understand. Also by focusing on understanding and resolving why some people are actively disengaged, is a step to succeed.</a:t>
            </a:r>
          </a:p>
        </p:txBody>
      </p:sp>
    </p:spTree>
    <p:extLst>
      <p:ext uri="{BB962C8B-B14F-4D97-AF65-F5344CB8AC3E}">
        <p14:creationId xmlns:p14="http://schemas.microsoft.com/office/powerpoint/2010/main" val="4091674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rtlCol="0"/>
          <a:lstStyle/>
          <a:p>
            <a:pPr algn="ctr"/>
            <a:r>
              <a:rPr lang="en-GB" noProof="1"/>
              <a:t>A model to measure employee engagement</a:t>
            </a:r>
            <a:endParaRPr lang="en-US"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p:txBody>
          <a:bodyPr rtlCol="0"/>
          <a:lstStyle/>
          <a:p>
            <a:pPr rtl="0"/>
            <a:fld id="{19B51A1E-902D-48AF-9020-955120F399B6}" type="slidenum">
              <a:rPr lang="en-GB" noProof="1" smtClean="0"/>
              <a:pPr/>
              <a:t>5</a:t>
            </a:fld>
            <a:endParaRPr lang="en-GB" noProof="1"/>
          </a:p>
        </p:txBody>
      </p:sp>
      <p:pic>
        <p:nvPicPr>
          <p:cNvPr id="18" name="Picture 18" descr="Diagram&#10;&#10;Description automatically generated">
            <a:extLst>
              <a:ext uri="{FF2B5EF4-FFF2-40B4-BE49-F238E27FC236}">
                <a16:creationId xmlns:a16="http://schemas.microsoft.com/office/drawing/2014/main" id="{E2176AE2-80ED-BBCB-B8BE-4BC3799508CE}"/>
              </a:ext>
            </a:extLst>
          </p:cNvPr>
          <p:cNvPicPr>
            <a:picLocks noGrp="1" noChangeAspect="1"/>
          </p:cNvPicPr>
          <p:nvPr>
            <p:ph sz="quarter" idx="34"/>
          </p:nvPr>
        </p:nvPicPr>
        <p:blipFill rotWithShape="1">
          <a:blip r:embed="rId3"/>
          <a:srcRect l="5135" t="3243" r="5135" b="5676"/>
          <a:stretch/>
        </p:blipFill>
        <p:spPr>
          <a:xfrm>
            <a:off x="779724" y="1079970"/>
            <a:ext cx="10784539" cy="5373708"/>
          </a:xfrm>
        </p:spPr>
      </p:pic>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883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3" name="Picture Placeholder 22" descr="Woman on laptop smiling">
            <a:extLst>
              <a:ext uri="{FF2B5EF4-FFF2-40B4-BE49-F238E27FC236}">
                <a16:creationId xmlns:a16="http://schemas.microsoft.com/office/drawing/2014/main" id="{35E3CE9E-B03C-CB4B-A83A-D3265C7A0545}"/>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l="209" r="209"/>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1700" y="2156226"/>
            <a:ext cx="6800580" cy="2030286"/>
          </a:xfrm>
        </p:spPr>
        <p:txBody>
          <a:bodyPr rtlCol="0"/>
          <a:lstStyle/>
          <a:p>
            <a:r>
              <a:rPr lang="en-US" dirty="0"/>
              <a:t>The best practice to engage employees</a:t>
            </a:r>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p:txBody>
          <a:bodyPr rtlCol="0"/>
          <a:lstStyle/>
          <a:p>
            <a:pPr rtl="0"/>
            <a:fld id="{19B51A1E-902D-48AF-9020-955120F399B6}" type="slidenum">
              <a:rPr lang="en-GB" noProof="1" dirty="0" smtClean="0"/>
              <a:pPr/>
              <a:t>6</a:t>
            </a:fld>
            <a:endParaRPr lang="en-GB" noProof="1"/>
          </a:p>
        </p:txBody>
      </p:sp>
      <p:sp>
        <p:nvSpPr>
          <p:cNvPr id="6" name="TextBox 5">
            <a:extLst>
              <a:ext uri="{FF2B5EF4-FFF2-40B4-BE49-F238E27FC236}">
                <a16:creationId xmlns:a16="http://schemas.microsoft.com/office/drawing/2014/main" id="{27A68B24-6CBB-4B8E-AC76-E27A1DE280BE}"/>
              </a:ext>
            </a:extLst>
          </p:cNvPr>
          <p:cNvSpPr txBox="1"/>
          <p:nvPr/>
        </p:nvSpPr>
        <p:spPr>
          <a:xfrm>
            <a:off x="10243100" y="6425858"/>
            <a:ext cx="1053900" cy="374127"/>
          </a:xfrm>
          <a:prstGeom prst="rect">
            <a:avLst/>
          </a:prstGeom>
          <a:noFill/>
        </p:spPr>
        <p:txBody>
          <a:bodyPr wrap="square" tIns="108000" bIns="0" rtlCol="0" anchor="ctr">
            <a:spAutoFit/>
          </a:bodyPr>
          <a:lstStyle/>
          <a:p>
            <a:pPr algn="r" rtl="0">
              <a:lnSpc>
                <a:spcPts val="1000"/>
              </a:lnSpc>
            </a:pPr>
            <a:r>
              <a:rPr lang="en-GB" sz="2500" b="1" i="0" spc="-100" noProof="1">
                <a:solidFill>
                  <a:schemeClr val="accent1"/>
                </a:solidFill>
                <a:latin typeface="+mj-lt"/>
              </a:rPr>
              <a:t>TREY</a:t>
            </a:r>
            <a:r>
              <a:rPr lang="en-GB" sz="1600" b="1" i="0" spc="-100" noProof="1">
                <a:solidFill>
                  <a:schemeClr val="accent1"/>
                </a:solidFill>
                <a:latin typeface="+mj-lt"/>
              </a:rPr>
              <a:t> </a:t>
            </a:r>
            <a:br>
              <a:rPr lang="en-GB" sz="1600" b="1" i="0" spc="-100" baseline="0" noProof="1">
                <a:solidFill>
                  <a:schemeClr val="accent1"/>
                </a:solidFill>
                <a:latin typeface="+mj-lt"/>
              </a:rPr>
            </a:br>
            <a:r>
              <a:rPr lang="en-GB" sz="1200" b="0" i="0" spc="140" noProof="1">
                <a:solidFill>
                  <a:schemeClr val="tx1">
                    <a:lumMod val="75000"/>
                    <a:lumOff val="25000"/>
                  </a:schemeClr>
                </a:solidFill>
                <a:latin typeface="+mj-lt"/>
              </a:rPr>
              <a:t>research</a:t>
            </a:r>
          </a:p>
        </p:txBody>
      </p:sp>
    </p:spTree>
    <p:extLst>
      <p:ext uri="{BB962C8B-B14F-4D97-AF65-F5344CB8AC3E}">
        <p14:creationId xmlns:p14="http://schemas.microsoft.com/office/powerpoint/2010/main" val="2117695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7129-D582-495A-8F4B-6B9075899DD6}"/>
              </a:ext>
            </a:extLst>
          </p:cNvPr>
          <p:cNvSpPr>
            <a:spLocks noGrp="1"/>
          </p:cNvSpPr>
          <p:nvPr>
            <p:ph type="title"/>
          </p:nvPr>
        </p:nvSpPr>
        <p:spPr>
          <a:xfrm>
            <a:off x="432000" y="432000"/>
            <a:ext cx="11340000" cy="432000"/>
          </a:xfrm>
        </p:spPr>
        <p:txBody>
          <a:bodyPr rtlCol="0" anchor="ctr">
            <a:normAutofit/>
          </a:bodyPr>
          <a:lstStyle/>
          <a:p>
            <a:r>
              <a:rPr lang="en-GB" sz="3000" noProof="1"/>
              <a:t>Engagement plan</a:t>
            </a:r>
          </a:p>
        </p:txBody>
      </p:sp>
      <p:sp>
        <p:nvSpPr>
          <p:cNvPr id="6" name="Slide Number Placeholder 5">
            <a:extLst>
              <a:ext uri="{FF2B5EF4-FFF2-40B4-BE49-F238E27FC236}">
                <a16:creationId xmlns:a16="http://schemas.microsoft.com/office/drawing/2014/main" id="{4B379698-AB4C-493D-BF95-F5781FDF2AC5}"/>
              </a:ext>
            </a:extLst>
          </p:cNvPr>
          <p:cNvSpPr>
            <a:spLocks noGrp="1"/>
          </p:cNvSpPr>
          <p:nvPr>
            <p:ph type="sldNum" sz="quarter" idx="33"/>
          </p:nvPr>
        </p:nvSpPr>
        <p:spPr>
          <a:xfrm>
            <a:off x="11760000" y="6371351"/>
            <a:ext cx="432000" cy="432000"/>
          </a:xfrm>
        </p:spPr>
        <p:txBody>
          <a:bodyPr rtlCol="0" anchor="ctr">
            <a:normAutofit/>
          </a:bodyPr>
          <a:lstStyle/>
          <a:p>
            <a:pPr rtl="0">
              <a:spcAft>
                <a:spcPts val="600"/>
              </a:spcAft>
            </a:pPr>
            <a:fld id="{19B51A1E-902D-48AF-9020-955120F399B6}" type="slidenum">
              <a:rPr lang="en-GB" noProof="1" smtClean="0"/>
              <a:pPr rtl="0">
                <a:spcAft>
                  <a:spcPts val="600"/>
                </a:spcAft>
              </a:pPr>
              <a:t>7</a:t>
            </a:fld>
            <a:endParaRPr lang="en-GB" noProof="1"/>
          </a:p>
        </p:txBody>
      </p:sp>
      <p:pic>
        <p:nvPicPr>
          <p:cNvPr id="9" name="Picture 9">
            <a:extLst>
              <a:ext uri="{FF2B5EF4-FFF2-40B4-BE49-F238E27FC236}">
                <a16:creationId xmlns:a16="http://schemas.microsoft.com/office/drawing/2014/main" id="{B3FE12E9-FED5-848A-2351-832F22F11AA2}"/>
              </a:ext>
            </a:extLst>
          </p:cNvPr>
          <p:cNvPicPr>
            <a:picLocks noChangeAspect="1"/>
          </p:cNvPicPr>
          <p:nvPr/>
        </p:nvPicPr>
        <p:blipFill rotWithShape="1">
          <a:blip r:embed="rId3"/>
          <a:srcRect l="24783" r="11845" b="-2"/>
          <a:stretch/>
        </p:blipFill>
        <p:spPr>
          <a:xfrm>
            <a:off x="6311886" y="1007250"/>
            <a:ext cx="5460114" cy="5169713"/>
          </a:xfrm>
          <a:prstGeom prst="rect">
            <a:avLst/>
          </a:prstGeom>
          <a:noFill/>
        </p:spPr>
      </p:pic>
      <p:sp>
        <p:nvSpPr>
          <p:cNvPr id="12" name="Content Placeholder 11">
            <a:extLst>
              <a:ext uri="{FF2B5EF4-FFF2-40B4-BE49-F238E27FC236}">
                <a16:creationId xmlns:a16="http://schemas.microsoft.com/office/drawing/2014/main" id="{22A547BB-2FD4-487C-BA76-54070BFE7353}"/>
              </a:ext>
            </a:extLst>
          </p:cNvPr>
          <p:cNvSpPr>
            <a:spLocks noGrp="1"/>
          </p:cNvSpPr>
          <p:nvPr>
            <p:ph sz="half" idx="1"/>
          </p:nvPr>
        </p:nvSpPr>
        <p:spPr>
          <a:xfrm>
            <a:off x="431999" y="1007250"/>
            <a:ext cx="5448115" cy="5169713"/>
          </a:xfrm>
        </p:spPr>
        <p:txBody>
          <a:bodyPr vert="horz" lIns="0" tIns="0" rIns="0" bIns="0" rtlCol="0" anchor="t">
            <a:noAutofit/>
          </a:bodyPr>
          <a:lstStyle/>
          <a:p>
            <a:pPr marL="0" indent="0">
              <a:buNone/>
            </a:pPr>
            <a:r>
              <a:rPr lang="en-GB" sz="1600" noProof="1">
                <a:latin typeface="Arial Nova"/>
              </a:rPr>
              <a:t>As a manager is important to have a good plan to maintain the engagement of your team. First of all ,at least once a month is very helpful to have a team meeting. There you can discuss all the problems and all their needs. Sometimes is very helpful if you ask your employees  how you can help them or support, if they have any plans for future to develop the hospitality carreer. Doing that you showing your commitment to constant improvement and creating  a company culture of improvement by making them to feel valued. </a:t>
            </a:r>
          </a:p>
          <a:p>
            <a:pPr marL="0" indent="0">
              <a:buNone/>
            </a:pPr>
            <a:r>
              <a:rPr lang="en-GB" sz="1600" noProof="1">
                <a:latin typeface="Arial Nova"/>
              </a:rPr>
              <a:t>Consider what motivates your employees and help them to develop their carreer.</a:t>
            </a:r>
          </a:p>
          <a:p>
            <a:pPr marL="0" indent="0">
              <a:buNone/>
            </a:pPr>
            <a:r>
              <a:rPr lang="en-GB" sz="1600" noProof="1">
                <a:latin typeface="Arial Nova"/>
              </a:rPr>
              <a:t>Promote different training and help them to achive their goals.</a:t>
            </a:r>
          </a:p>
          <a:p>
            <a:pPr marL="0" indent="0">
              <a:buNone/>
            </a:pPr>
            <a:r>
              <a:rPr lang="en-GB" sz="1600" noProof="1">
                <a:latin typeface="Arial Nova"/>
              </a:rPr>
              <a:t>Also a good idea to maintain the engament is to decide every month " the employer of the month",give some bonus also.</a:t>
            </a:r>
          </a:p>
          <a:p>
            <a:pPr marL="0" indent="0">
              <a:buNone/>
            </a:pPr>
            <a:r>
              <a:rPr lang="en-GB" sz="1600" noProof="1">
                <a:latin typeface="Arial Nova"/>
              </a:rPr>
              <a:t>If your team is efficient and effective you will know from your costumers feedback, this feedback platform are very helpful and is making your employees to focus more on their role and avoid mistakes.</a:t>
            </a:r>
          </a:p>
        </p:txBody>
      </p:sp>
    </p:spTree>
    <p:extLst>
      <p:ext uri="{BB962C8B-B14F-4D97-AF65-F5344CB8AC3E}">
        <p14:creationId xmlns:p14="http://schemas.microsoft.com/office/powerpoint/2010/main" val="2575421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lstStyle/>
          <a:p>
            <a:pPr rtl="0"/>
            <a:fld id="{19B51A1E-902D-48AF-9020-955120F399B6}" type="slidenum">
              <a:rPr lang="en-GB" noProof="1" smtClean="0"/>
              <a:pPr/>
              <a:t>8</a:t>
            </a:fld>
            <a:endParaRPr lang="en-GB" noProof="1"/>
          </a:p>
        </p:txBody>
      </p:sp>
      <p:sp>
        <p:nvSpPr>
          <p:cNvPr id="15" name="Title 14" hidden="1">
            <a:extLst>
              <a:ext uri="{FF2B5EF4-FFF2-40B4-BE49-F238E27FC236}">
                <a16:creationId xmlns:a16="http://schemas.microsoft.com/office/drawing/2014/main" id="{57449059-8E74-4D74-9455-28330314E8EC}"/>
              </a:ext>
            </a:extLst>
          </p:cNvPr>
          <p:cNvSpPr>
            <a:spLocks noGrp="1"/>
          </p:cNvSpPr>
          <p:nvPr>
            <p:ph type="title"/>
          </p:nvPr>
        </p:nvSpPr>
        <p:spPr/>
        <p:txBody>
          <a:bodyPr rtlCol="0"/>
          <a:lstStyle/>
          <a:p>
            <a:pPr rtl="0"/>
            <a:r>
              <a:rPr lang="en-GB" noProof="1"/>
              <a:t>Title</a:t>
            </a:r>
          </a:p>
        </p:txBody>
      </p:sp>
      <p:sp>
        <p:nvSpPr>
          <p:cNvPr id="2" name="TextBox 1">
            <a:extLst>
              <a:ext uri="{FF2B5EF4-FFF2-40B4-BE49-F238E27FC236}">
                <a16:creationId xmlns:a16="http://schemas.microsoft.com/office/drawing/2014/main" id="{65DDE5F0-7901-2E26-EC56-04D3DEA296DB}"/>
              </a:ext>
            </a:extLst>
          </p:cNvPr>
          <p:cNvSpPr txBox="1"/>
          <p:nvPr/>
        </p:nvSpPr>
        <p:spPr>
          <a:xfrm>
            <a:off x="1633269" y="224287"/>
            <a:ext cx="892546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Arial Nova"/>
              </a:rPr>
              <a:t>Employee engagement is key to company success</a:t>
            </a:r>
          </a:p>
        </p:txBody>
      </p:sp>
      <p:sp>
        <p:nvSpPr>
          <p:cNvPr id="4" name="TextBox 3">
            <a:extLst>
              <a:ext uri="{FF2B5EF4-FFF2-40B4-BE49-F238E27FC236}">
                <a16:creationId xmlns:a16="http://schemas.microsoft.com/office/drawing/2014/main" id="{F5B2D120-6A7F-922C-E375-CEB439787CEE}"/>
              </a:ext>
            </a:extLst>
          </p:cNvPr>
          <p:cNvSpPr txBox="1"/>
          <p:nvPr/>
        </p:nvSpPr>
        <p:spPr>
          <a:xfrm>
            <a:off x="425570" y="856890"/>
            <a:ext cx="7157049"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Nova"/>
              </a:rPr>
              <a:t>Employee engagement is one major sign to determinate work happiness. Employees today want to be involved in their work, passionate about the organization they work for and to be valued.</a:t>
            </a:r>
            <a:endParaRPr lang="en-US">
              <a:latin typeface="Arial Nova"/>
            </a:endParaRPr>
          </a:p>
          <a:p>
            <a:r>
              <a:rPr lang="en-US" sz="2000" dirty="0">
                <a:latin typeface="Arial Nova"/>
              </a:rPr>
              <a:t>Also, low employment engagement can be caused by lack of recognition by manager, poor communication and not understanding employee's needs. </a:t>
            </a:r>
          </a:p>
          <a:p>
            <a:r>
              <a:rPr lang="en-US" sz="2000" dirty="0">
                <a:latin typeface="Arial Nova"/>
              </a:rPr>
              <a:t>For the best interest of the company and to achieve customers satisfaction, is very important to focus also on the employees because they are the important piece from the chain, without them the company is falling.</a:t>
            </a:r>
            <a:r>
              <a:rPr lang="en-US" sz="2000" dirty="0">
                <a:latin typeface="Arial Nova"/>
                <a:ea typeface="+mn-lt"/>
                <a:cs typeface="+mn-lt"/>
              </a:rPr>
              <a:t> Further than ever, employee engagement is a well-planned business objective, because engaged employees lead to long-term employee retention, higher employee performance, improved quality of work, and organizational favorable results.</a:t>
            </a:r>
          </a:p>
          <a:p>
            <a:r>
              <a:rPr lang="en-US" sz="2000" dirty="0">
                <a:latin typeface="Arial Nova"/>
                <a:ea typeface="+mn-lt"/>
                <a:cs typeface="+mn-lt"/>
              </a:rPr>
              <a:t>The most important tools to achieve all this benefits and to have healthy relations remains communication.</a:t>
            </a:r>
          </a:p>
        </p:txBody>
      </p:sp>
      <p:pic>
        <p:nvPicPr>
          <p:cNvPr id="5" name="Picture 8">
            <a:extLst>
              <a:ext uri="{FF2B5EF4-FFF2-40B4-BE49-F238E27FC236}">
                <a16:creationId xmlns:a16="http://schemas.microsoft.com/office/drawing/2014/main" id="{9C34DC9D-7BAE-137C-188B-1A385BA3965F}"/>
              </a:ext>
            </a:extLst>
          </p:cNvPr>
          <p:cNvPicPr>
            <a:picLocks noChangeAspect="1"/>
          </p:cNvPicPr>
          <p:nvPr/>
        </p:nvPicPr>
        <p:blipFill>
          <a:blip r:embed="rId3"/>
          <a:stretch>
            <a:fillRect/>
          </a:stretch>
        </p:blipFill>
        <p:spPr>
          <a:xfrm>
            <a:off x="7743646" y="1305497"/>
            <a:ext cx="4339086" cy="3168704"/>
          </a:xfrm>
          <a:prstGeom prst="rect">
            <a:avLst/>
          </a:prstGeom>
        </p:spPr>
      </p:pic>
      <p:pic>
        <p:nvPicPr>
          <p:cNvPr id="9" name="Picture 9" descr="A picture containing diagram&#10;&#10;Description automatically generated">
            <a:extLst>
              <a:ext uri="{FF2B5EF4-FFF2-40B4-BE49-F238E27FC236}">
                <a16:creationId xmlns:a16="http://schemas.microsoft.com/office/drawing/2014/main" id="{E6ED1429-A7F5-E245-FE53-7965AF72F31F}"/>
              </a:ext>
            </a:extLst>
          </p:cNvPr>
          <p:cNvPicPr>
            <a:picLocks noChangeAspect="1"/>
          </p:cNvPicPr>
          <p:nvPr/>
        </p:nvPicPr>
        <p:blipFill>
          <a:blip r:embed="rId4"/>
          <a:stretch>
            <a:fillRect/>
          </a:stretch>
        </p:blipFill>
        <p:spPr>
          <a:xfrm>
            <a:off x="8491267" y="4472065"/>
            <a:ext cx="3117011" cy="1925152"/>
          </a:xfrm>
          <a:prstGeom prst="rect">
            <a:avLst/>
          </a:prstGeom>
        </p:spPr>
      </p:pic>
    </p:spTree>
    <p:extLst>
      <p:ext uri="{BB962C8B-B14F-4D97-AF65-F5344CB8AC3E}">
        <p14:creationId xmlns:p14="http://schemas.microsoft.com/office/powerpoint/2010/main" val="665219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a:solidFill>
            <a:schemeClr val="tx1">
              <a:lumMod val="95000"/>
              <a:lumOff val="5000"/>
            </a:schemeClr>
          </a:solidFill>
        </p:spPr>
        <p:txBody>
          <a:bodyPr rtlCol="0"/>
          <a:lstStyle/>
          <a:p>
            <a:pPr rtl="0"/>
            <a:r>
              <a:rPr lang="en-GB" noProof="1"/>
              <a:t>9</a:t>
            </a:r>
          </a:p>
        </p:txBody>
      </p:sp>
      <p:pic>
        <p:nvPicPr>
          <p:cNvPr id="2" name="Picture 3">
            <a:extLst>
              <a:ext uri="{FF2B5EF4-FFF2-40B4-BE49-F238E27FC236}">
                <a16:creationId xmlns:a16="http://schemas.microsoft.com/office/drawing/2014/main" id="{6D2027E7-5DA3-9B24-6772-A9DF25675DCB}"/>
              </a:ext>
            </a:extLst>
          </p:cNvPr>
          <p:cNvPicPr>
            <a:picLocks noChangeAspect="1"/>
          </p:cNvPicPr>
          <p:nvPr/>
        </p:nvPicPr>
        <p:blipFill>
          <a:blip r:embed="rId3"/>
          <a:stretch>
            <a:fillRect/>
          </a:stretch>
        </p:blipFill>
        <p:spPr>
          <a:xfrm>
            <a:off x="3272288" y="151742"/>
            <a:ext cx="5201727" cy="1148631"/>
          </a:xfrm>
          <a:prstGeom prst="rect">
            <a:avLst/>
          </a:prstGeom>
        </p:spPr>
      </p:pic>
      <p:sp>
        <p:nvSpPr>
          <p:cNvPr id="3" name="TextBox 2">
            <a:extLst>
              <a:ext uri="{FF2B5EF4-FFF2-40B4-BE49-F238E27FC236}">
                <a16:creationId xmlns:a16="http://schemas.microsoft.com/office/drawing/2014/main" id="{BBC6A22F-C78D-48B9-EF92-6D66B0062359}"/>
              </a:ext>
            </a:extLst>
          </p:cNvPr>
          <p:cNvSpPr txBox="1"/>
          <p:nvPr/>
        </p:nvSpPr>
        <p:spPr>
          <a:xfrm>
            <a:off x="526212" y="1101307"/>
            <a:ext cx="11829688"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latin typeface="Arial Nova"/>
              </a:rPr>
              <a:t>Firstup</a:t>
            </a:r>
            <a:r>
              <a:rPr lang="en-US" dirty="0">
                <a:latin typeface="Arial Nova"/>
              </a:rPr>
              <a:t>, Available at:</a:t>
            </a:r>
          </a:p>
          <a:p>
            <a:r>
              <a:rPr lang="en-US" dirty="0">
                <a:latin typeface="Arial Nova"/>
                <a:hlinkClick r:id="rId4">
                  <a:extLst>
                    <a:ext uri="{A12FA001-AC4F-418D-AE19-62706E023703}">
                      <ahyp:hlinkClr xmlns:ahyp="http://schemas.microsoft.com/office/drawing/2018/hyperlinkcolor" val="tx"/>
                    </a:ext>
                  </a:extLst>
                </a:hlinkClick>
              </a:rPr>
              <a:t> https://firstup.io/blog/employee-engagement-key-to-company-success/</a:t>
            </a:r>
            <a:r>
              <a:rPr lang="en-US" dirty="0">
                <a:latin typeface="Arial Nova"/>
              </a:rPr>
              <a:t> ( Accessed: 01/12/2022).</a:t>
            </a:r>
          </a:p>
          <a:p>
            <a:r>
              <a:rPr lang="en-US" dirty="0">
                <a:latin typeface="Arial Nova"/>
              </a:rPr>
              <a:t>Rad hotel group, 10 reasons to work in hospitality, Available:</a:t>
            </a:r>
            <a:r>
              <a:rPr lang="en-US" dirty="0">
                <a:latin typeface="Arial Nova"/>
                <a:ea typeface="+mn-lt"/>
                <a:cs typeface="+mn-lt"/>
              </a:rPr>
              <a:t> </a:t>
            </a:r>
            <a:r>
              <a:rPr lang="en-US" dirty="0">
                <a:latin typeface="Arial Nova"/>
                <a:ea typeface="+mn-lt"/>
                <a:cs typeface="+mn-lt"/>
                <a:hlinkClick r:id="rId5"/>
              </a:rPr>
              <a:t>https://radhotelgroup.com/blog/10-reasons-to-work-in-hospitality/</a:t>
            </a:r>
            <a:r>
              <a:rPr lang="en-US" dirty="0">
                <a:latin typeface="Arial Nova"/>
                <a:ea typeface="+mn-lt"/>
                <a:cs typeface="+mn-lt"/>
              </a:rPr>
              <a:t>, (Accessed: 30/12/2022).</a:t>
            </a:r>
            <a:endParaRPr lang="en-US">
              <a:latin typeface="Arial Nova"/>
            </a:endParaRPr>
          </a:p>
          <a:p>
            <a:r>
              <a:rPr lang="en-US" dirty="0" err="1">
                <a:latin typeface="Arial Nova"/>
              </a:rPr>
              <a:t>Cio</a:t>
            </a:r>
            <a:r>
              <a:rPr lang="en-US" dirty="0">
                <a:latin typeface="Arial Nova"/>
              </a:rPr>
              <a:t>, </a:t>
            </a:r>
            <a:r>
              <a:rPr lang="en-US" i="1" dirty="0">
                <a:latin typeface="Arial Nova"/>
              </a:rPr>
              <a:t>3 ways to gauge employee engagement and satisfaction, </a:t>
            </a:r>
            <a:r>
              <a:rPr lang="en-US" dirty="0">
                <a:latin typeface="Arial Nova"/>
              </a:rPr>
              <a:t>Available at: </a:t>
            </a:r>
            <a:r>
              <a:rPr lang="en-US" dirty="0">
                <a:latin typeface="Arial Nova"/>
                <a:ea typeface="+mn-lt"/>
                <a:cs typeface="+mn-lt"/>
                <a:hlinkClick r:id="rId6"/>
              </a:rPr>
              <a:t>https://www.cio.com/article/234411/3-ways-to-gauge-employee-engagement-and-satisfaction.html</a:t>
            </a:r>
            <a:r>
              <a:rPr lang="en-US" dirty="0">
                <a:latin typeface="Arial Nova"/>
                <a:ea typeface="+mn-lt"/>
                <a:cs typeface="+mn-lt"/>
              </a:rPr>
              <a:t> ,(Accessed: 01/12/2022).</a:t>
            </a:r>
            <a:endParaRPr lang="en-US">
              <a:latin typeface="Arial Nova"/>
            </a:endParaRPr>
          </a:p>
          <a:p>
            <a:r>
              <a:rPr lang="en-US" dirty="0" err="1">
                <a:latin typeface="Arial Nova"/>
              </a:rPr>
              <a:t>Sabeeapp</a:t>
            </a:r>
            <a:r>
              <a:rPr lang="en-US" dirty="0">
                <a:latin typeface="Arial Nova"/>
              </a:rPr>
              <a:t>, </a:t>
            </a:r>
            <a:r>
              <a:rPr lang="en-US" i="1" dirty="0">
                <a:latin typeface="Arial Nova"/>
              </a:rPr>
              <a:t>Why it is important to have hotel employees as part of your business?,</a:t>
            </a:r>
            <a:r>
              <a:rPr lang="en-US" dirty="0">
                <a:latin typeface="Arial Nova"/>
              </a:rPr>
              <a:t> Available: </a:t>
            </a:r>
            <a:r>
              <a:rPr lang="en-US" dirty="0">
                <a:latin typeface="Arial Nova"/>
                <a:ea typeface="+mn-lt"/>
                <a:cs typeface="+mn-lt"/>
                <a:hlinkClick r:id="rId7"/>
              </a:rPr>
              <a:t>https://www.sabeeapp.com/blog/the-importance-of-making-hotel-employees-part-of-your-brand</a:t>
            </a:r>
            <a:r>
              <a:rPr lang="en-US" dirty="0">
                <a:latin typeface="Arial Nova"/>
                <a:ea typeface="+mn-lt"/>
                <a:cs typeface="+mn-lt"/>
              </a:rPr>
              <a:t> , (Accessed: 02/12/2022).</a:t>
            </a:r>
          </a:p>
          <a:p>
            <a:r>
              <a:rPr lang="en-US" dirty="0">
                <a:latin typeface="Arial Nova"/>
              </a:rPr>
              <a:t>Goldon </a:t>
            </a:r>
            <a:r>
              <a:rPr lang="en-US" dirty="0" err="1">
                <a:latin typeface="Arial Nova"/>
              </a:rPr>
              <a:t>Tredgold</a:t>
            </a:r>
            <a:r>
              <a:rPr lang="en-US" dirty="0">
                <a:latin typeface="Arial Nova"/>
              </a:rPr>
              <a:t>, This is Why Employee Engagement is Important, Available: </a:t>
            </a:r>
            <a:r>
              <a:rPr lang="en-US" dirty="0">
                <a:latin typeface="Arial Nova"/>
                <a:ea typeface="+mn-lt"/>
                <a:cs typeface="+mn-lt"/>
                <a:hlinkClick r:id="rId8"/>
              </a:rPr>
              <a:t>https://gordontredgold.com/this-is-why-employee-engagement-is-important/</a:t>
            </a:r>
            <a:r>
              <a:rPr lang="en-US" dirty="0">
                <a:latin typeface="Arial Nova"/>
                <a:ea typeface="+mn-lt"/>
                <a:cs typeface="+mn-lt"/>
              </a:rPr>
              <a:t> ,(Accessed: 02/12/2022).</a:t>
            </a:r>
          </a:p>
          <a:p>
            <a:r>
              <a:rPr lang="en-US" dirty="0">
                <a:latin typeface="Arial Nova"/>
                <a:ea typeface="+mn-lt"/>
                <a:cs typeface="+mn-lt"/>
                <a:hlinkClick r:id="rId9">
                  <a:extLst>
                    <a:ext uri="{A12FA001-AC4F-418D-AE19-62706E023703}">
                      <ahyp:hlinkClr xmlns:ahyp="http://schemas.microsoft.com/office/drawing/2018/hyperlinkcolor" val="tx"/>
                    </a:ext>
                  </a:extLst>
                </a:hlinkClick>
              </a:rPr>
              <a:t>Lailah Imandin</a:t>
            </a:r>
            <a:r>
              <a:rPr lang="en-US" dirty="0">
                <a:latin typeface="Arial Nova"/>
                <a:ea typeface="+mn-lt"/>
                <a:cs typeface="+mn-lt"/>
              </a:rPr>
              <a:t>, </a:t>
            </a:r>
            <a:r>
              <a:rPr lang="en-US" dirty="0">
                <a:latin typeface="Arial Nova"/>
                <a:ea typeface="+mn-lt"/>
                <a:cs typeface="+mn-lt"/>
                <a:hlinkClick r:id="rId10">
                  <a:extLst>
                    <a:ext uri="{A12FA001-AC4F-418D-AE19-62706E023703}">
                      <ahyp:hlinkClr xmlns:ahyp="http://schemas.microsoft.com/office/drawing/2018/hyperlinkcolor" val="tx"/>
                    </a:ext>
                  </a:extLst>
                </a:hlinkClick>
              </a:rPr>
              <a:t>C. Bisschoff</a:t>
            </a:r>
            <a:r>
              <a:rPr lang="en-US" dirty="0">
                <a:latin typeface="Arial Nova"/>
                <a:ea typeface="+mn-lt"/>
                <a:cs typeface="+mn-lt"/>
              </a:rPr>
              <a:t>, C. Botha ( 20217), A model to measure employee engagement, Available: </a:t>
            </a:r>
            <a:r>
              <a:rPr lang="en-US" dirty="0">
                <a:latin typeface="Arial Nova"/>
                <a:ea typeface="+mn-lt"/>
                <a:cs typeface="+mn-lt"/>
                <a:hlinkClick r:id="rId11"/>
              </a:rPr>
              <a:t>https://www.semanticscholar.org/paper/A-model-to-measure-employee-engagement-Imandin-Bisschoff/e2acd919b01323f8be14ba45fed416f037435039/figure/1</a:t>
            </a:r>
            <a:r>
              <a:rPr lang="en-US" dirty="0">
                <a:latin typeface="Arial Nova"/>
                <a:ea typeface="+mn-lt"/>
                <a:cs typeface="+mn-lt"/>
              </a:rPr>
              <a:t> ,( Accessed: 02/12/2022).</a:t>
            </a:r>
            <a:endParaRPr lang="en-US" b="1">
              <a:latin typeface="Arial Nova"/>
            </a:endParaRPr>
          </a:p>
          <a:p>
            <a:r>
              <a:rPr lang="en-US" dirty="0">
                <a:latin typeface="Arial Nova"/>
              </a:rPr>
              <a:t>How to increase your employment commitment, Available: </a:t>
            </a:r>
            <a:r>
              <a:rPr lang="en-US" dirty="0">
                <a:latin typeface="Arial Nova"/>
                <a:ea typeface="+mn-lt"/>
                <a:cs typeface="+mn-lt"/>
                <a:hlinkClick r:id="rId12"/>
              </a:rPr>
              <a:t>https://www.google.com/search?q=the+employee+commitment&amp;rlz=1C1CHBF_en-GBGB964GB964&amp;hl=en-US&amp;source=lnms&amp;tbm=vid&amp;sa=X&amp;ved=2ahUKEwi93s_I2dr7AhVLTsAKHW6dD9QQ_AUoA3oECAEQBQ&amp;biw=1366&amp;bih=649&amp;dpr=1#fpstate=ive&amp;vld=cid:26f917e6,vid:YIDKbYt2ZiY</a:t>
            </a:r>
            <a:r>
              <a:rPr lang="en-US" dirty="0">
                <a:latin typeface="Arial Nova"/>
                <a:ea typeface="+mn-lt"/>
                <a:cs typeface="+mn-lt"/>
              </a:rPr>
              <a:t> , (Accessed: 02/12/2022)</a:t>
            </a:r>
            <a:endParaRPr lang="en-US" dirty="0">
              <a:latin typeface="Arial Nova"/>
            </a:endParaRP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153678306"/>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00F07EC-B350-49E7-B6F3-FED47ED1C9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AF4CCF4-D450-4896-9D26-824C258C6A9C}">
  <ds:schemaRefs>
    <ds:schemaRef ds:uri="http://schemas.microsoft.com/sharepoint/v3/contenttype/forms"/>
  </ds:schemaRefs>
</ds:datastoreItem>
</file>

<file path=customXml/itemProps3.xml><?xml version="1.0" encoding="utf-8"?>
<ds:datastoreItem xmlns:ds="http://schemas.openxmlformats.org/officeDocument/2006/customXml" ds:itemID="{C389EDE6-EADC-4C51-A618-17CCFAE3C12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TF16411250</Template>
  <TotalTime>0</TotalTime>
  <Words>406</Words>
  <Application>Microsoft Office PowerPoint</Application>
  <PresentationFormat>Widescreen</PresentationFormat>
  <Paragraphs>104</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Employment engagement</vt:lpstr>
      <vt:lpstr>Working in Hospitality  industry</vt:lpstr>
      <vt:lpstr>The importance of employment engagement in Hospitality</vt:lpstr>
      <vt:lpstr>Creating engagement teams</vt:lpstr>
      <vt:lpstr>A model to measure employee engagement</vt:lpstr>
      <vt:lpstr>The best practice to engage employees</vt:lpstr>
      <vt:lpstr>Engagement plan</vt:lpstr>
      <vt:lpstr>Title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
  <cp:lastModifiedBy/>
  <cp:revision>754</cp:revision>
  <dcterms:created xsi:type="dcterms:W3CDTF">2022-12-02T09:43:35Z</dcterms:created>
  <dcterms:modified xsi:type="dcterms:W3CDTF">2022-12-02T16:46:30Z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