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4" r:id="rId3"/>
    <p:sldId id="263" r:id="rId4"/>
    <p:sldId id="262" r:id="rId5"/>
    <p:sldId id="265" r:id="rId6"/>
    <p:sldId id="266" r:id="rId7"/>
  </p:sldIdLst>
  <p:sldSz cx="12192000" cy="6858000"/>
  <p:notesSz cx="6888163" cy="9671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88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6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30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CD524-9381-11AC-57EC-999EA790BC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585FC-2D75-9BD2-F4DD-74A820F91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4875D-07C4-87A7-9BAC-3808FEFAA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B9FD1-FC24-CF4D-EEF8-D7D1D1FFC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98972-2D97-AF0A-4DAD-FAF98A4CD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241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194C3-9A5A-54F8-2AF4-CE89A8387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6E3D9-955C-DE8E-FC4F-A8A5453A8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7B22A-6DBB-7072-0465-3F606340C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25459-7B5A-F620-8FD9-04A3D4E05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9818D-681C-D1F9-B0BD-B938D798F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754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311ED-1547-6A35-DD59-442546C37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BD8837-05EF-AD82-C5CD-04F92D88E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C7AB5-67B0-900E-3B39-E5B7E363B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BEADE-5B47-9510-B53C-5B98983DE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23318F-2A60-3A6B-7F9E-5BCF12636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216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3BEE4-D018-0EB5-C953-198A84822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3D189-00EE-BE86-F7EB-7391BB955F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FEE7D-66DF-9251-603A-1B6BABC800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BFFAC1-2E7A-63E4-0212-EF016C81E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87770E-A760-21A9-BBBE-7B7A4B52D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4ED713-F415-1082-2073-0543A7E6D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271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1CDA7-44C2-123D-0450-054CB6970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DC91D-B49E-6126-C8F2-2DA7227F92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7E58A2-87C2-6A7A-9824-3B15B0547A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FA8341-7BBF-494A-FB7B-528CF889E1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25393D-BFE0-1AB5-C563-A281C60123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F17905-4C94-DECB-A58A-604AE9740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614729-B48B-3667-A015-56CA26A93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9DB0DA-D2AF-1AFC-A351-F417B162D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776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D636E-12DD-3735-C846-A3A7A1322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2E0DBA-D42A-915F-68CB-DF7B8900D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7636EC-4F09-77A7-FE30-B06A7108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5E978F-A597-9030-DDD2-C5FD66036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042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796492-5E9D-5329-6B03-C51C08EB3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8CD1B6-269A-01AB-FCD4-41FC1D9B8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FC2FEE-F8D0-E48C-A89A-2F229FD30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778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83409-8DE3-9EC6-7848-FFA3257F8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FC480-29E8-D151-DF0A-2A6C1DB65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666C83-4065-8DDD-51D7-415DB54DA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804B39-EF37-96BE-6E4A-6599CB994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6167D3-5624-A4BE-9E90-5EAF35D7A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B92D81-769B-B55F-5206-5F4D4043E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322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CBDAC-DFAA-5A1D-6C3E-8DD0CFF81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E5C0D2-01A3-8401-4E30-2A9FEAB0AA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7D0DC8-B604-84F3-2D0A-CE6238830A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11FB1-2683-8E7F-241B-FB622E475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5F5731-6242-B8D5-8CD2-64A0057CA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18F837-824A-ED1C-D9DD-E193455ED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19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2827B-FA1D-40D7-6929-FA300EEB9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142E99-EBCA-D7A8-BA87-29D3331483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DA81D-B4B2-66E7-C6A8-35F64667B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53A16-FABF-B4B6-060C-36F418546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D16F8-82FB-50F1-8849-1CABC4EE5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698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8342E5-4DB9-BA1A-0CDB-23D2C388ED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604D78-87A7-6E2E-1EF0-659B5FD732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792AC4-B29B-1D09-17B6-C9C846BAB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6CE06A-6D8B-E1CE-F6FA-82BFB29E2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491E7-6D1B-5FD4-4831-C4B4E45F4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375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CEE7A2-0048-D82D-475E-5E3DA4CE0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E372E6-8EFE-20F3-A212-09F6E0C52A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AD41C-209C-5AA0-FA76-3A34F89993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1144CF-4F4B-4520-9D40-48813A8D730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4311AE-F40E-9B1A-53CB-24CB494410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96CEB-E9A2-95AE-4C9C-0634817DAE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214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99D2C73-08B0-4F6B-A8E9-4651E6BDB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68DB88C-7EF2-487C-85D1-848F61F13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7B406B-4C36-D09B-0047-3E2153F25C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70" r="4" b="2"/>
          <a:stretch>
            <a:fillRect/>
          </a:stretch>
        </p:blipFill>
        <p:spPr>
          <a:xfrm>
            <a:off x="6176434" y="643467"/>
            <a:ext cx="5372099" cy="557106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DF8D733-74E9-28FF-88F9-4BC441B0AD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06" r="33771" b="-1"/>
          <a:stretch>
            <a:fillRect/>
          </a:stretch>
        </p:blipFill>
        <p:spPr>
          <a:xfrm>
            <a:off x="637879" y="643467"/>
            <a:ext cx="5372100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3F95EC-805F-9BDA-E2D6-C39B24CBD9A8}"/>
              </a:ext>
            </a:extLst>
          </p:cNvPr>
          <p:cNvSpPr txBox="1"/>
          <p:nvPr/>
        </p:nvSpPr>
        <p:spPr>
          <a:xfrm>
            <a:off x="6628949" y="5232975"/>
            <a:ext cx="40775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9A8857"/>
                </a:solidFill>
              </a:rPr>
              <a:t>Self Reflection</a:t>
            </a:r>
          </a:p>
          <a:p>
            <a:r>
              <a:rPr lang="en-GB" sz="1200" dirty="0"/>
              <a:t>Professional Development and Service Excellence</a:t>
            </a:r>
          </a:p>
        </p:txBody>
      </p:sp>
    </p:spTree>
    <p:extLst>
      <p:ext uri="{BB962C8B-B14F-4D97-AF65-F5344CB8AC3E}">
        <p14:creationId xmlns:p14="http://schemas.microsoft.com/office/powerpoint/2010/main" val="141794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2443AF6-EE1B-5F2C-FD32-00E41AECA3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7248" y="645935"/>
            <a:ext cx="5371042" cy="55661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1A2B12-B88C-0644-448D-18649489604E}"/>
              </a:ext>
            </a:extLst>
          </p:cNvPr>
          <p:cNvSpPr txBox="1"/>
          <p:nvPr/>
        </p:nvSpPr>
        <p:spPr>
          <a:xfrm>
            <a:off x="652048" y="2422526"/>
            <a:ext cx="6094520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1200" b="1" dirty="0"/>
          </a:p>
          <a:p>
            <a:pPr>
              <a:buNone/>
            </a:pPr>
            <a:r>
              <a:rPr lang="en-GB" sz="1200" b="1" dirty="0"/>
              <a:t>Instructions for Participants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Complete one page each week after your shift or at the end of the week.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Be honest — this is for your personal and professional growth.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Use short bullet points if you prefer.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Review it monthly with your supervisor or manager.</a:t>
            </a:r>
          </a:p>
          <a:p>
            <a:pPr>
              <a:buNone/>
            </a:pPr>
            <a:br>
              <a:rPr lang="en-GB" sz="1200" dirty="0"/>
            </a:br>
            <a:endParaRPr lang="en-GB" sz="1200" dirty="0"/>
          </a:p>
          <a:p>
            <a:pPr>
              <a:buNone/>
            </a:pPr>
            <a:r>
              <a:rPr lang="en-GB" sz="1200" b="1" dirty="0"/>
              <a:t>Instructions for Supervisors/Managers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Read each week’s reflection.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Add brief, constructive comments under “Supervisor’s Feedback.”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Suggest ways you or the team can support the staff member’s goals.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Encourage continued use of reflection as part of performance discussions.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1A5842-1EBD-54FD-4205-C04BC2CB06B4}"/>
              </a:ext>
            </a:extLst>
          </p:cNvPr>
          <p:cNvSpPr txBox="1"/>
          <p:nvPr/>
        </p:nvSpPr>
        <p:spPr>
          <a:xfrm>
            <a:off x="652048" y="518568"/>
            <a:ext cx="525481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REFLECTIVE DIARY </a:t>
            </a:r>
          </a:p>
          <a:p>
            <a:r>
              <a:rPr lang="en-GB" dirty="0"/>
              <a:t>Professional Development Log Purpose:</a:t>
            </a:r>
          </a:p>
          <a:p>
            <a:r>
              <a:rPr lang="en-GB" dirty="0"/>
              <a:t>This diary is designed to help participants record weekly/ when needed reflections on their professional growth at Parc Le </a:t>
            </a:r>
            <a:r>
              <a:rPr lang="en-GB" dirty="0" err="1"/>
              <a:t>Breos</a:t>
            </a:r>
            <a:r>
              <a:rPr lang="en-GB" dirty="0"/>
              <a:t>, while also allowing supervisors or mentors to provide constructive feedback and support.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F53105-1B78-2D89-9038-E24200885B8C}"/>
              </a:ext>
            </a:extLst>
          </p:cNvPr>
          <p:cNvSpPr txBox="1"/>
          <p:nvPr/>
        </p:nvSpPr>
        <p:spPr>
          <a:xfrm>
            <a:off x="652048" y="5084264"/>
            <a:ext cx="609452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/>
              <a:t>Tips for Reflective 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Reflect immediately after service while it’s fresh in your mind.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Be honest but constructive — focus on learning, not blame.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Ask: “What can I do differently next time?”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Celebrate small wins as well as big improvements</a:t>
            </a:r>
            <a:r>
              <a:rPr lang="en-GB" sz="1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83091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83D236D-0FCF-2B82-9D9D-8FA330F799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846218"/>
              </p:ext>
            </p:extLst>
          </p:nvPr>
        </p:nvGraphicFramePr>
        <p:xfrm>
          <a:off x="448574" y="457200"/>
          <a:ext cx="11283355" cy="52060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91720">
                  <a:extLst>
                    <a:ext uri="{9D8B030D-6E8A-4147-A177-3AD203B41FA5}">
                      <a16:colId xmlns:a16="http://schemas.microsoft.com/office/drawing/2014/main" val="2781378708"/>
                    </a:ext>
                  </a:extLst>
                </a:gridCol>
                <a:gridCol w="2232095">
                  <a:extLst>
                    <a:ext uri="{9D8B030D-6E8A-4147-A177-3AD203B41FA5}">
                      <a16:colId xmlns:a16="http://schemas.microsoft.com/office/drawing/2014/main" val="3636362678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351386000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054122025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2610996802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1186248129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688199138"/>
                    </a:ext>
                  </a:extLst>
                </a:gridCol>
              </a:tblGrid>
              <a:tr h="456598">
                <a:tc gridSpan="7">
                  <a:txBody>
                    <a:bodyPr/>
                    <a:lstStyle/>
                    <a:p>
                      <a:r>
                        <a:rPr lang="en-GB" dirty="0"/>
                        <a:t>Professional Reflection Log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508438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Area of Focus</a:t>
                      </a:r>
                    </a:p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(What Happened)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could Improve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Learned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Supervisor’s Feedback/ Support Suggestions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013377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70163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974362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722621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907606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947056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77024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4749804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5285373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532852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2EB720-96A0-199F-618F-E2BB49F6B3A5}"/>
              </a:ext>
            </a:extLst>
          </p:cNvPr>
          <p:cNvSpPr txBox="1"/>
          <p:nvPr/>
        </p:nvSpPr>
        <p:spPr>
          <a:xfrm>
            <a:off x="448574" y="5754469"/>
            <a:ext cx="2703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Employee: _________________________</a:t>
            </a:r>
          </a:p>
          <a:p>
            <a:r>
              <a:rPr lang="en-GB" sz="1200" dirty="0"/>
              <a:t>Supervisor:_________________________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568552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BC32E-EAEF-23EE-1E9E-7A6F0140AE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C68E570-FF6D-682A-4398-0C8648A11D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0494893"/>
              </p:ext>
            </p:extLst>
          </p:nvPr>
        </p:nvGraphicFramePr>
        <p:xfrm>
          <a:off x="448574" y="457200"/>
          <a:ext cx="11283355" cy="383626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91720">
                  <a:extLst>
                    <a:ext uri="{9D8B030D-6E8A-4147-A177-3AD203B41FA5}">
                      <a16:colId xmlns:a16="http://schemas.microsoft.com/office/drawing/2014/main" val="2781378708"/>
                    </a:ext>
                  </a:extLst>
                </a:gridCol>
                <a:gridCol w="2232095">
                  <a:extLst>
                    <a:ext uri="{9D8B030D-6E8A-4147-A177-3AD203B41FA5}">
                      <a16:colId xmlns:a16="http://schemas.microsoft.com/office/drawing/2014/main" val="3636362678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351386000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054122025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2610996802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1186248129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688199138"/>
                    </a:ext>
                  </a:extLst>
                </a:gridCol>
              </a:tblGrid>
              <a:tr h="456598">
                <a:tc gridSpan="7">
                  <a:txBody>
                    <a:bodyPr/>
                    <a:lstStyle/>
                    <a:p>
                      <a:r>
                        <a:rPr lang="en-GB" dirty="0"/>
                        <a:t>Professional Reflection Log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508438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Area of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could Improve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Learned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Supervisor’s Feedback/ Support Suggestions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013377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70163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974362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722621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907606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947056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7702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E41BFB3-8F84-87EC-D1F3-B164DCA1872C}"/>
              </a:ext>
            </a:extLst>
          </p:cNvPr>
          <p:cNvSpPr txBox="1"/>
          <p:nvPr/>
        </p:nvSpPr>
        <p:spPr>
          <a:xfrm>
            <a:off x="448574" y="4293466"/>
            <a:ext cx="7397787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000" b="1" dirty="0"/>
              <a:t>End-of-Month Summary (Participant Reflection)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What progress have I made this month?</a:t>
            </a:r>
          </a:p>
          <a:p>
            <a:br>
              <a:rPr lang="en-GB" sz="1000" dirty="0"/>
            </a:br>
            <a:r>
              <a:rPr lang="en-GB" sz="1000" dirty="0"/>
              <a:t>_______________________________________________________________________________________</a:t>
            </a:r>
          </a:p>
          <a:p>
            <a:endParaRPr lang="en-GB" sz="1000" dirty="0"/>
          </a:p>
          <a:p>
            <a:r>
              <a:rPr lang="en-GB" sz="1000" dirty="0"/>
              <a:t>_______________________________________________________________________________________</a:t>
            </a:r>
          </a:p>
          <a:p>
            <a:endParaRPr lang="en-GB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What challenges am I still facing?</a:t>
            </a:r>
          </a:p>
          <a:p>
            <a:br>
              <a:rPr lang="en-GB" sz="1000" dirty="0"/>
            </a:br>
            <a:r>
              <a:rPr lang="en-GB" sz="1000" dirty="0"/>
              <a:t>_______________________________________________________________________________________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What support do I need from my supervisor or team?</a:t>
            </a:r>
          </a:p>
          <a:p>
            <a:endParaRPr lang="en-GB" sz="1000" dirty="0"/>
          </a:p>
          <a:p>
            <a:r>
              <a:rPr lang="en-GB" sz="1000" dirty="0"/>
              <a:t>_______________________________________________________________________________________</a:t>
            </a:r>
          </a:p>
          <a:p>
            <a:br>
              <a:rPr lang="en-GB" sz="1000" dirty="0"/>
            </a:br>
            <a:r>
              <a:rPr lang="en-GB" sz="1000" dirty="0"/>
              <a:t>_______________________________________________________________________________________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D120025-5FFB-0B02-D86A-F738096231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4809558"/>
              </p:ext>
            </p:extLst>
          </p:nvPr>
        </p:nvGraphicFramePr>
        <p:xfrm>
          <a:off x="6090251" y="4392289"/>
          <a:ext cx="5635928" cy="220300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408982">
                  <a:extLst>
                    <a:ext uri="{9D8B030D-6E8A-4147-A177-3AD203B41FA5}">
                      <a16:colId xmlns:a16="http://schemas.microsoft.com/office/drawing/2014/main" val="336146264"/>
                    </a:ext>
                  </a:extLst>
                </a:gridCol>
                <a:gridCol w="1408982">
                  <a:extLst>
                    <a:ext uri="{9D8B030D-6E8A-4147-A177-3AD203B41FA5}">
                      <a16:colId xmlns:a16="http://schemas.microsoft.com/office/drawing/2014/main" val="502621398"/>
                    </a:ext>
                  </a:extLst>
                </a:gridCol>
                <a:gridCol w="1408982">
                  <a:extLst>
                    <a:ext uri="{9D8B030D-6E8A-4147-A177-3AD203B41FA5}">
                      <a16:colId xmlns:a16="http://schemas.microsoft.com/office/drawing/2014/main" val="833665279"/>
                    </a:ext>
                  </a:extLst>
                </a:gridCol>
                <a:gridCol w="1408982">
                  <a:extLst>
                    <a:ext uri="{9D8B030D-6E8A-4147-A177-3AD203B41FA5}">
                      <a16:colId xmlns:a16="http://schemas.microsoft.com/office/drawing/2014/main" val="3593021939"/>
                    </a:ext>
                  </a:extLst>
                </a:gridCol>
              </a:tblGrid>
              <a:tr h="408951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Supervisor’s Monthly review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0572069"/>
                  </a:ext>
                </a:extLst>
              </a:tr>
              <a:tr h="519261">
                <a:tc>
                  <a:txBody>
                    <a:bodyPr/>
                    <a:lstStyle/>
                    <a:p>
                      <a:r>
                        <a:rPr lang="en-GB" sz="1000" b="1" dirty="0"/>
                        <a:t>Strengths Noted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Areas to Develop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Agreed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Support to be Provided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9660363"/>
                  </a:ext>
                </a:extLst>
              </a:tr>
              <a:tr h="127479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4999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9359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A1AEB3C-488E-81BE-2933-2DE6E43186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114395"/>
              </p:ext>
            </p:extLst>
          </p:nvPr>
        </p:nvGraphicFramePr>
        <p:xfrm>
          <a:off x="1242204" y="719665"/>
          <a:ext cx="9739222" cy="553448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461185">
                  <a:extLst>
                    <a:ext uri="{9D8B030D-6E8A-4147-A177-3AD203B41FA5}">
                      <a16:colId xmlns:a16="http://schemas.microsoft.com/office/drawing/2014/main" val="2316429927"/>
                    </a:ext>
                  </a:extLst>
                </a:gridCol>
                <a:gridCol w="785003">
                  <a:extLst>
                    <a:ext uri="{9D8B030D-6E8A-4147-A177-3AD203B41FA5}">
                      <a16:colId xmlns:a16="http://schemas.microsoft.com/office/drawing/2014/main" val="3914236874"/>
                    </a:ext>
                  </a:extLst>
                </a:gridCol>
                <a:gridCol w="655608">
                  <a:extLst>
                    <a:ext uri="{9D8B030D-6E8A-4147-A177-3AD203B41FA5}">
                      <a16:colId xmlns:a16="http://schemas.microsoft.com/office/drawing/2014/main" val="3873383281"/>
                    </a:ext>
                  </a:extLst>
                </a:gridCol>
                <a:gridCol w="629728">
                  <a:extLst>
                    <a:ext uri="{9D8B030D-6E8A-4147-A177-3AD203B41FA5}">
                      <a16:colId xmlns:a16="http://schemas.microsoft.com/office/drawing/2014/main" val="1299929433"/>
                    </a:ext>
                  </a:extLst>
                </a:gridCol>
                <a:gridCol w="586597">
                  <a:extLst>
                    <a:ext uri="{9D8B030D-6E8A-4147-A177-3AD203B41FA5}">
                      <a16:colId xmlns:a16="http://schemas.microsoft.com/office/drawing/2014/main" val="4107860702"/>
                    </a:ext>
                  </a:extLst>
                </a:gridCol>
                <a:gridCol w="621101">
                  <a:extLst>
                    <a:ext uri="{9D8B030D-6E8A-4147-A177-3AD203B41FA5}">
                      <a16:colId xmlns:a16="http://schemas.microsoft.com/office/drawing/2014/main" val="233694941"/>
                    </a:ext>
                  </a:extLst>
                </a:gridCol>
              </a:tblGrid>
              <a:tr h="437722">
                <a:tc gridSpan="6">
                  <a:txBody>
                    <a:bodyPr/>
                    <a:lstStyle/>
                    <a:p>
                      <a:r>
                        <a:rPr lang="en-GB" dirty="0"/>
                        <a:t>Session Feedback Form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063508"/>
                  </a:ext>
                </a:extLst>
              </a:tr>
              <a:tr h="437722">
                <a:tc gridSpan="6">
                  <a:txBody>
                    <a:bodyPr/>
                    <a:lstStyle/>
                    <a:p>
                      <a:r>
                        <a:rPr lang="en-GB" dirty="0"/>
                        <a:t>Please rate the following (1=Strongly Disagree; 2=Disagree; 3=Neither; 4=Agree; 5=Strongly Agree)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4239665"/>
                  </a:ext>
                </a:extLst>
              </a:tr>
              <a:tr h="43772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993402"/>
                  </a:ext>
                </a:extLst>
              </a:tr>
              <a:tr h="437722">
                <a:tc>
                  <a:txBody>
                    <a:bodyPr/>
                    <a:lstStyle/>
                    <a:p>
                      <a:r>
                        <a:rPr lang="en-GB" dirty="0"/>
                        <a:t>The Session was engaging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1861063"/>
                  </a:ext>
                </a:extLst>
              </a:tr>
              <a:tr h="437722">
                <a:tc>
                  <a:txBody>
                    <a:bodyPr/>
                    <a:lstStyle/>
                    <a:p>
                      <a:r>
                        <a:rPr lang="en-GB" dirty="0"/>
                        <a:t>After the session I understand what self-reflection means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885368"/>
                  </a:ext>
                </a:extLst>
              </a:tr>
              <a:tr h="431726">
                <a:tc>
                  <a:txBody>
                    <a:bodyPr/>
                    <a:lstStyle/>
                    <a:p>
                      <a:r>
                        <a:rPr lang="en-GB" dirty="0"/>
                        <a:t>After the session, I feel I can </a:t>
                      </a:r>
                      <a:r>
                        <a:rPr lang="en-GB"/>
                        <a:t>apply reflective </a:t>
                      </a:r>
                      <a:r>
                        <a:rPr lang="en-GB" dirty="0"/>
                        <a:t>practice to my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9499220"/>
                  </a:ext>
                </a:extLst>
              </a:tr>
              <a:tr h="431726">
                <a:tc>
                  <a:txBody>
                    <a:bodyPr/>
                    <a:lstStyle/>
                    <a:p>
                      <a:r>
                        <a:rPr lang="en-GB" dirty="0"/>
                        <a:t>I found the workbook was useful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8355245"/>
                  </a:ext>
                </a:extLst>
              </a:tr>
              <a:tr h="755520">
                <a:tc>
                  <a:txBody>
                    <a:bodyPr/>
                    <a:lstStyle/>
                    <a:p>
                      <a:r>
                        <a:rPr lang="en-GB" dirty="0"/>
                        <a:t>I feel more confident about self reflection for my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440763"/>
                  </a:ext>
                </a:extLst>
              </a:tr>
              <a:tr h="4317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971223"/>
                  </a:ext>
                </a:extLst>
              </a:tr>
              <a:tr h="431726">
                <a:tc gridSpan="6">
                  <a:txBody>
                    <a:bodyPr/>
                    <a:lstStyle/>
                    <a:p>
                      <a:r>
                        <a:rPr lang="en-GB" dirty="0"/>
                        <a:t>Comment: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1343499"/>
                  </a:ext>
                </a:extLst>
              </a:tr>
              <a:tr h="431726"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0747841"/>
                  </a:ext>
                </a:extLst>
              </a:tr>
              <a:tr h="431726"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09130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9973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18D445A-A7AD-5E72-4C71-A3F65D04EE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6787017"/>
              </p:ext>
            </p:extLst>
          </p:nvPr>
        </p:nvGraphicFramePr>
        <p:xfrm>
          <a:off x="2032000" y="719666"/>
          <a:ext cx="6784196" cy="489612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01754">
                  <a:extLst>
                    <a:ext uri="{9D8B030D-6E8A-4147-A177-3AD203B41FA5}">
                      <a16:colId xmlns:a16="http://schemas.microsoft.com/office/drawing/2014/main" val="1573735117"/>
                    </a:ext>
                  </a:extLst>
                </a:gridCol>
                <a:gridCol w="4782442">
                  <a:extLst>
                    <a:ext uri="{9D8B030D-6E8A-4147-A177-3AD203B41FA5}">
                      <a16:colId xmlns:a16="http://schemas.microsoft.com/office/drawing/2014/main" val="1717072868"/>
                    </a:ext>
                  </a:extLst>
                </a:gridCol>
              </a:tblGrid>
              <a:tr h="699447">
                <a:tc>
                  <a:txBody>
                    <a:bodyPr/>
                    <a:lstStyle/>
                    <a:p>
                      <a:r>
                        <a:rPr lang="en-GB" dirty="0"/>
                        <a:t>Agenda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826253"/>
                  </a:ext>
                </a:extLst>
              </a:tr>
              <a:tr h="699447">
                <a:tc>
                  <a:txBody>
                    <a:bodyPr/>
                    <a:lstStyle/>
                    <a:p>
                      <a:r>
                        <a:rPr lang="en-GB" dirty="0"/>
                        <a:t>0-2 minutes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Welcome and Introduction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869288"/>
                  </a:ext>
                </a:extLst>
              </a:tr>
              <a:tr h="699447">
                <a:tc>
                  <a:txBody>
                    <a:bodyPr/>
                    <a:lstStyle/>
                    <a:p>
                      <a:r>
                        <a:rPr lang="en-GB" dirty="0"/>
                        <a:t>2-5 minutes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Identifying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642489"/>
                  </a:ext>
                </a:extLst>
              </a:tr>
              <a:tr h="699447">
                <a:tc>
                  <a:txBody>
                    <a:bodyPr/>
                    <a:lstStyle/>
                    <a:p>
                      <a:r>
                        <a:rPr lang="en-GB" dirty="0"/>
                        <a:t>5-10 minutes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Understanding Reflection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1205362"/>
                  </a:ext>
                </a:extLst>
              </a:tr>
              <a:tr h="699447">
                <a:tc>
                  <a:txBody>
                    <a:bodyPr/>
                    <a:lstStyle/>
                    <a:p>
                      <a:r>
                        <a:rPr lang="en-GB" dirty="0"/>
                        <a:t>10-17minutes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Interactive Group Activity</a:t>
                      </a:r>
                    </a:p>
                    <a:p>
                      <a:r>
                        <a:rPr lang="en-GB" dirty="0"/>
                        <a:t>(Applying Self reflection)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7587797"/>
                  </a:ext>
                </a:extLst>
              </a:tr>
              <a:tr h="699447">
                <a:tc>
                  <a:txBody>
                    <a:bodyPr/>
                    <a:lstStyle/>
                    <a:p>
                      <a:r>
                        <a:rPr lang="en-GB" dirty="0"/>
                        <a:t>17-18 minutes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Mini Quiz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0363898"/>
                  </a:ext>
                </a:extLst>
              </a:tr>
              <a:tr h="699447">
                <a:tc>
                  <a:txBody>
                    <a:bodyPr/>
                    <a:lstStyle/>
                    <a:p>
                      <a:r>
                        <a:rPr lang="en-GB" dirty="0"/>
                        <a:t>18-20minutes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Summary and Feedback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48408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84430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8461</TotalTime>
  <Words>409</Words>
  <Application>Microsoft Office PowerPoint</Application>
  <PresentationFormat>Widescreen</PresentationFormat>
  <Paragraphs>86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Jef Pascual (2229176)</dc:creator>
  <cp:lastModifiedBy>Jef Pascual (2229176)</cp:lastModifiedBy>
  <cp:revision>6</cp:revision>
  <cp:lastPrinted>2025-10-31T06:03:40Z</cp:lastPrinted>
  <dcterms:created xsi:type="dcterms:W3CDTF">2025-10-24T04:08:29Z</dcterms:created>
  <dcterms:modified xsi:type="dcterms:W3CDTF">2025-10-31T21:07:33Z</dcterms:modified>
</cp:coreProperties>
</file>