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4.xml" ContentType="application/vnd.openxmlformats-officedocument.theme+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theme/theme7.xml" ContentType="application/vnd.openxmlformats-officedocument.theme+xml"/>
  <Override PartName="/ppt/slideLayouts/slideLayout31.xml" ContentType="application/vnd.openxmlformats-officedocument.presentationml.slideLayout+xml"/>
  <Override PartName="/ppt/theme/theme8.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9.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0.xml" ContentType="application/vnd.openxmlformats-officedocument.theme+xml"/>
  <Override PartName="/ppt/slideLayouts/slideLayout36.xml" ContentType="application/vnd.openxmlformats-officedocument.presentationml.slideLayout+xml"/>
  <Override PartName="/ppt/theme/theme11.xml" ContentType="application/vnd.openxmlformats-officedocument.theme+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16.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7.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18.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19.xml" ContentType="application/vnd.openxmlformats-officedocument.theme+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4" r:id="rId2"/>
    <p:sldMasterId id="2147483676" r:id="rId3"/>
    <p:sldMasterId id="2147483688" r:id="rId4"/>
    <p:sldMasterId id="2147483691" r:id="rId5"/>
    <p:sldMasterId id="2147483693" r:id="rId6"/>
    <p:sldMasterId id="2147483695" r:id="rId7"/>
    <p:sldMasterId id="2147483697" r:id="rId8"/>
    <p:sldMasterId id="2147483699" r:id="rId9"/>
    <p:sldMasterId id="2147483702" r:id="rId10"/>
    <p:sldMasterId id="2147483704" r:id="rId11"/>
    <p:sldMasterId id="2147483706" r:id="rId12"/>
    <p:sldMasterId id="2147483720" r:id="rId13"/>
    <p:sldMasterId id="2147483725" r:id="rId14"/>
    <p:sldMasterId id="2147483729" r:id="rId15"/>
    <p:sldMasterId id="2147483733" r:id="rId16"/>
    <p:sldMasterId id="2147483745" r:id="rId17"/>
    <p:sldMasterId id="2147483757" r:id="rId18"/>
    <p:sldMasterId id="2147483767" r:id="rId19"/>
    <p:sldMasterId id="2147483779" r:id="rId20"/>
  </p:sldMasterIdLst>
  <p:notesMasterIdLst>
    <p:notesMasterId r:id="rId33"/>
  </p:notesMasterIdLst>
  <p:sldIdLst>
    <p:sldId id="256" r:id="rId21"/>
    <p:sldId id="263" r:id="rId22"/>
    <p:sldId id="265" r:id="rId23"/>
    <p:sldId id="267" r:id="rId24"/>
    <p:sldId id="257" r:id="rId25"/>
    <p:sldId id="259" r:id="rId26"/>
    <p:sldId id="268" r:id="rId27"/>
    <p:sldId id="269" r:id="rId28"/>
    <p:sldId id="270" r:id="rId29"/>
    <p:sldId id="271" r:id="rId30"/>
    <p:sldId id="272" r:id="rId31"/>
    <p:sldId id="27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E58118-F202-4D1B-9A02-F2B8C30FE700}" v="54" dt="2023-10-07T23:04:28.9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4854" autoAdjust="0"/>
  </p:normalViewPr>
  <p:slideViewPr>
    <p:cSldViewPr snapToGrid="0">
      <p:cViewPr varScale="1">
        <p:scale>
          <a:sx n="87" d="100"/>
          <a:sy n="87" d="100"/>
        </p:scale>
        <p:origin x="1326"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6.xml"/><Relationship Id="rId39" Type="http://schemas.microsoft.com/office/2015/10/relationships/revisionInfo" Target="revisionInfo.xml"/><Relationship Id="rId21" Type="http://schemas.openxmlformats.org/officeDocument/2006/relationships/slide" Target="slides/slide1.xml"/><Relationship Id="rId34"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5.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Master" Target="slideMasters/slideMaster20.xml"/><Relationship Id="rId29" Type="http://schemas.openxmlformats.org/officeDocument/2006/relationships/slide" Target="slides/slide9.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theme" Target="theme/theme1.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Chidambaram" userId="a5f655d4-7c16-4009-87eb-8eca468fdbaa" providerId="ADAL" clId="{74ED90CE-19A8-4F7B-B5FF-B804F772A6B6}"/>
    <pc:docChg chg="custSel modSld">
      <pc:chgData name="Divya Chidambaram" userId="a5f655d4-7c16-4009-87eb-8eca468fdbaa" providerId="ADAL" clId="{74ED90CE-19A8-4F7B-B5FF-B804F772A6B6}" dt="2023-10-08T21:49:47.604" v="31" actId="20577"/>
      <pc:docMkLst>
        <pc:docMk/>
      </pc:docMkLst>
      <pc:sldChg chg="delSp modSp mod">
        <pc:chgData name="Divya Chidambaram" userId="a5f655d4-7c16-4009-87eb-8eca468fdbaa" providerId="ADAL" clId="{74ED90CE-19A8-4F7B-B5FF-B804F772A6B6}" dt="2023-10-08T21:48:50.958" v="24" actId="20577"/>
        <pc:sldMkLst>
          <pc:docMk/>
          <pc:sldMk cId="1750816358" sldId="256"/>
        </pc:sldMkLst>
        <pc:spChg chg="del">
          <ac:chgData name="Divya Chidambaram" userId="a5f655d4-7c16-4009-87eb-8eca468fdbaa" providerId="ADAL" clId="{74ED90CE-19A8-4F7B-B5FF-B804F772A6B6}" dt="2023-10-08T21:38:01.328" v="2" actId="478"/>
          <ac:spMkLst>
            <pc:docMk/>
            <pc:sldMk cId="1750816358" sldId="256"/>
            <ac:spMk id="4" creationId="{C482B3BD-390F-B792-F998-761F52625ED8}"/>
          </ac:spMkLst>
        </pc:spChg>
        <pc:spChg chg="mod">
          <ac:chgData name="Divya Chidambaram" userId="a5f655d4-7c16-4009-87eb-8eca468fdbaa" providerId="ADAL" clId="{74ED90CE-19A8-4F7B-B5FF-B804F772A6B6}" dt="2023-10-08T21:48:50.958" v="24" actId="20577"/>
          <ac:spMkLst>
            <pc:docMk/>
            <pc:sldMk cId="1750816358" sldId="256"/>
            <ac:spMk id="5" creationId="{314EC2D9-312E-32C8-B13A-1B051A8A8560}"/>
          </ac:spMkLst>
        </pc:spChg>
      </pc:sldChg>
      <pc:sldChg chg="modNotesTx">
        <pc:chgData name="Divya Chidambaram" userId="a5f655d4-7c16-4009-87eb-8eca468fdbaa" providerId="ADAL" clId="{74ED90CE-19A8-4F7B-B5FF-B804F772A6B6}" dt="2023-10-08T21:49:47.604" v="31" actId="20577"/>
        <pc:sldMkLst>
          <pc:docMk/>
          <pc:sldMk cId="1065414986" sldId="2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AFAEAC-CB7E-4EFE-A525-7EA2B39D0C7D}" type="datetimeFigureOut">
              <a:rPr lang="en-GB" smtClean="0"/>
              <a:t>08/10/2023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6A8F56-E544-43BA-85D0-9A46666538A3}" type="slidenum">
              <a:rPr lang="en-GB" smtClean="0"/>
              <a:t>‹#›</a:t>
            </a:fld>
            <a:endParaRPr lang="en-GB"/>
          </a:p>
        </p:txBody>
      </p:sp>
    </p:spTree>
    <p:extLst>
      <p:ext uri="{BB962C8B-B14F-4D97-AF65-F5344CB8AC3E}">
        <p14:creationId xmlns:p14="http://schemas.microsoft.com/office/powerpoint/2010/main" val="10530705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preview.powerbi.com/"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learn.microsoft.com/en-us/power-bi/transform-model/desktop-query-overview"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Businesses are struggling with too much data, whether it's about customers and employees for their goals or tracking sales </a:t>
            </a:r>
            <a:r>
              <a:rPr lang="en-GB" b="0" i="0" dirty="0">
                <a:solidFill>
                  <a:srgbClr val="161616"/>
                </a:solidFill>
                <a:effectLst/>
                <a:latin typeface="Segoe UI" panose="020B0502040204020203" pitchFamily="34" charset="0"/>
              </a:rPr>
              <a:t>, but this data is only as good as your ability to interpret and communicate its meaning. That's where Power BI (Business Intelligence) comes into play.</a:t>
            </a:r>
            <a:endParaRPr lang="en-GB" dirty="0"/>
          </a:p>
          <a:p>
            <a:endParaRPr lang="en-GB" dirty="0"/>
          </a:p>
        </p:txBody>
      </p:sp>
      <p:sp>
        <p:nvSpPr>
          <p:cNvPr id="4" name="Slide Number Placeholder 3"/>
          <p:cNvSpPr>
            <a:spLocks noGrp="1"/>
          </p:cNvSpPr>
          <p:nvPr>
            <p:ph type="sldNum" sz="quarter" idx="5"/>
          </p:nvPr>
        </p:nvSpPr>
        <p:spPr/>
        <p:txBody>
          <a:bodyPr/>
          <a:lstStyle/>
          <a:p>
            <a:fld id="{366A8F56-E544-43BA-85D0-9A46666538A3}" type="slidenum">
              <a:rPr lang="en-GB" smtClean="0"/>
              <a:t>1</a:t>
            </a:fld>
            <a:endParaRPr lang="en-GB"/>
          </a:p>
        </p:txBody>
      </p:sp>
    </p:spTree>
    <p:extLst>
      <p:ext uri="{BB962C8B-B14F-4D97-AF65-F5344CB8AC3E}">
        <p14:creationId xmlns:p14="http://schemas.microsoft.com/office/powerpoint/2010/main" val="4067425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61616"/>
                </a:solidFill>
                <a:effectLst/>
                <a:latin typeface="Segoe UI" panose="020B0502040204020203" pitchFamily="34" charset="0"/>
              </a:rPr>
              <a:t>Power BI consists of a Microsoft Windows desktop application called Power BI Desktop, an online SaaS (Software as a Service) service called the Power BI service, and mobile Power BI apps that are available on phones and tablets.</a:t>
            </a:r>
          </a:p>
          <a:p>
            <a:r>
              <a:rPr lang="en-GB" b="0" i="0">
                <a:solidFill>
                  <a:srgbClr val="161616"/>
                </a:solidFill>
                <a:effectLst/>
                <a:latin typeface="Segoe UI" panose="020B0502040204020203" pitchFamily="34" charset="0"/>
              </a:rPr>
              <a:t>It is designed </a:t>
            </a:r>
            <a:r>
              <a:rPr lang="en-GB" b="0" i="0" dirty="0">
                <a:solidFill>
                  <a:srgbClr val="161616"/>
                </a:solidFill>
                <a:effectLst/>
                <a:latin typeface="Segoe UI" panose="020B0502040204020203" pitchFamily="34" charset="0"/>
              </a:rPr>
              <a:t>to let people create, share, and consume business insights in the way that serves them, or their role, most effectively.</a:t>
            </a:r>
            <a:endParaRPr lang="en-GB" dirty="0"/>
          </a:p>
        </p:txBody>
      </p:sp>
      <p:sp>
        <p:nvSpPr>
          <p:cNvPr id="4" name="Slide Number Placeholder 3"/>
          <p:cNvSpPr>
            <a:spLocks noGrp="1"/>
          </p:cNvSpPr>
          <p:nvPr>
            <p:ph type="sldNum" sz="quarter" idx="5"/>
          </p:nvPr>
        </p:nvSpPr>
        <p:spPr/>
        <p:txBody>
          <a:bodyPr/>
          <a:lstStyle/>
          <a:p>
            <a:fld id="{366A8F56-E544-43BA-85D0-9A46666538A3}" type="slidenum">
              <a:rPr lang="en-GB" smtClean="0"/>
              <a:t>2</a:t>
            </a:fld>
            <a:endParaRPr lang="en-GB"/>
          </a:p>
        </p:txBody>
      </p:sp>
    </p:spTree>
    <p:extLst>
      <p:ext uri="{BB962C8B-B14F-4D97-AF65-F5344CB8AC3E}">
        <p14:creationId xmlns:p14="http://schemas.microsoft.com/office/powerpoint/2010/main" val="733581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43541"/>
                </a:solidFill>
                <a:effectLst/>
                <a:latin typeface="Söhne"/>
              </a:rPr>
              <a:t>"If you torture the data long enough, it will confess to anything."  too many questions to data it can give many </a:t>
            </a:r>
            <a:r>
              <a:rPr lang="en-GB" b="0" i="0" dirty="0" err="1">
                <a:solidFill>
                  <a:srgbClr val="343541"/>
                </a:solidFill>
                <a:effectLst/>
                <a:latin typeface="Söhne"/>
              </a:rPr>
              <a:t>many</a:t>
            </a:r>
            <a:r>
              <a:rPr lang="en-GB" b="0" i="0" dirty="0">
                <a:solidFill>
                  <a:srgbClr val="343541"/>
                </a:solidFill>
                <a:effectLst/>
                <a:latin typeface="Söhne"/>
              </a:rPr>
              <a:t> answers</a:t>
            </a:r>
          </a:p>
          <a:p>
            <a:endParaRPr lang="en-GB" b="0" i="0" dirty="0">
              <a:solidFill>
                <a:srgbClr val="343541"/>
              </a:solidFill>
              <a:effectLst/>
              <a:latin typeface="Söhne"/>
            </a:endParaRPr>
          </a:p>
          <a:p>
            <a:r>
              <a:rPr lang="en-GB" sz="1200" b="0" i="0" dirty="0">
                <a:effectLst/>
              </a:rPr>
              <a:t>You can share Power BI Desktop </a:t>
            </a:r>
            <a:r>
              <a:rPr lang="en-GB" sz="1200" b="0" i="1" dirty="0">
                <a:effectLst/>
              </a:rPr>
              <a:t>.</a:t>
            </a:r>
            <a:r>
              <a:rPr lang="en-GB" sz="1200" b="0" i="1" dirty="0" err="1">
                <a:effectLst/>
              </a:rPr>
              <a:t>pbix</a:t>
            </a:r>
            <a:r>
              <a:rPr lang="en-GB" sz="1200" b="0" i="0" dirty="0">
                <a:effectLst/>
              </a:rPr>
              <a:t> files like any other files, but the most compelling method is to upload them to the </a:t>
            </a:r>
            <a:r>
              <a:rPr lang="en-GB" sz="1200" b="0" i="0" u="none" strike="noStrike" dirty="0">
                <a:effectLst/>
                <a:hlinkClick r:id="rId3"/>
              </a:rPr>
              <a:t>Power BI service</a:t>
            </a:r>
            <a:r>
              <a:rPr lang="en-GB" sz="1200" b="0" i="0" dirty="0">
                <a:effectLst/>
              </a:rPr>
              <a:t>.</a:t>
            </a:r>
            <a:endParaRPr lang="en-GB" dirty="0"/>
          </a:p>
        </p:txBody>
      </p:sp>
      <p:sp>
        <p:nvSpPr>
          <p:cNvPr id="4" name="Slide Number Placeholder 3"/>
          <p:cNvSpPr>
            <a:spLocks noGrp="1"/>
          </p:cNvSpPr>
          <p:nvPr>
            <p:ph type="sldNum" sz="quarter" idx="5"/>
          </p:nvPr>
        </p:nvSpPr>
        <p:spPr/>
        <p:txBody>
          <a:bodyPr/>
          <a:lstStyle/>
          <a:p>
            <a:fld id="{366A8F56-E544-43BA-85D0-9A46666538A3}" type="slidenum">
              <a:rPr lang="en-GB" smtClean="0"/>
              <a:t>3</a:t>
            </a:fld>
            <a:endParaRPr lang="en-GB"/>
          </a:p>
        </p:txBody>
      </p:sp>
    </p:spTree>
    <p:extLst>
      <p:ext uri="{BB962C8B-B14F-4D97-AF65-F5344CB8AC3E}">
        <p14:creationId xmlns:p14="http://schemas.microsoft.com/office/powerpoint/2010/main" val="4173225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rPr>
              <a:t>which you select on the left side of the canvas.</a:t>
            </a:r>
            <a:endParaRPr lang="en-GB" b="1" i="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effectLst/>
              </a:rPr>
              <a:t>Report</a:t>
            </a:r>
            <a:r>
              <a:rPr lang="en-GB" b="0" i="0" dirty="0">
                <a:effectLst/>
              </a:rPr>
              <a:t>: You create reports and visuals, where most of your creation time is spent.</a:t>
            </a:r>
            <a:r>
              <a:rPr lang="en-GB" b="0" i="0" dirty="0">
                <a:solidFill>
                  <a:srgbClr val="161616"/>
                </a:solidFill>
                <a:effectLst/>
                <a:latin typeface="Segoe UI" panose="020B0502040204020203" pitchFamily="34" charset="0"/>
              </a:rPr>
              <a:t> You can use queries that you create to build compelling visualizations, arranged as you want them to appear, and with multiple pages, that you can share with others.</a:t>
            </a:r>
            <a:endParaRPr lang="en-GB" b="0" i="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161616"/>
                </a:solidFill>
                <a:effectLst/>
                <a:latin typeface="Segoe UI" panose="020B0502040204020203" pitchFamily="34" charset="0"/>
              </a:rPr>
              <a:t>Report</a:t>
            </a:r>
            <a:r>
              <a:rPr lang="en-GB" b="0" i="0" dirty="0">
                <a:solidFill>
                  <a:srgbClr val="161616"/>
                </a:solidFill>
                <a:effectLst/>
                <a:latin typeface="Segoe UI" panose="020B0502040204020203" pitchFamily="34" charset="0"/>
              </a:rPr>
              <a:t> view is the default view.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61616"/>
              </a:solidFill>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61616"/>
                </a:solidFill>
                <a:effectLst/>
                <a:latin typeface="Segoe UI" panose="020B0502040204020203" pitchFamily="34" charset="0"/>
              </a:rPr>
              <a:t>When shaping data: The original data source isn't affected; only this particular view of the data is adjusted, or </a:t>
            </a:r>
            <a:r>
              <a:rPr lang="en-GB" b="0" i="1" dirty="0">
                <a:solidFill>
                  <a:srgbClr val="161616"/>
                </a:solidFill>
                <a:effectLst/>
                <a:latin typeface="Segoe UI" panose="020B0502040204020203" pitchFamily="34" charset="0"/>
              </a:rPr>
              <a:t>shaped</a:t>
            </a:r>
            <a:r>
              <a:rPr lang="en-GB" b="0" i="0" dirty="0">
                <a:solidFill>
                  <a:srgbClr val="161616"/>
                </a:solidFill>
                <a:effectLst/>
                <a:latin typeface="Segoe UI" panose="020B0502040204020203" pitchFamily="34" charset="0"/>
              </a:rPr>
              <a:t>.</a:t>
            </a:r>
            <a:endParaRPr lang="en-GB" dirty="0"/>
          </a:p>
        </p:txBody>
      </p:sp>
      <p:sp>
        <p:nvSpPr>
          <p:cNvPr id="4" name="Slide Number Placeholder 3"/>
          <p:cNvSpPr>
            <a:spLocks noGrp="1"/>
          </p:cNvSpPr>
          <p:nvPr>
            <p:ph type="sldNum" sz="quarter" idx="5"/>
          </p:nvPr>
        </p:nvSpPr>
        <p:spPr/>
        <p:txBody>
          <a:bodyPr/>
          <a:lstStyle/>
          <a:p>
            <a:fld id="{366A8F56-E544-43BA-85D0-9A46666538A3}" type="slidenum">
              <a:rPr lang="en-GB" smtClean="0"/>
              <a:t>5</a:t>
            </a:fld>
            <a:endParaRPr lang="en-GB"/>
          </a:p>
        </p:txBody>
      </p:sp>
    </p:spTree>
    <p:extLst>
      <p:ext uri="{BB962C8B-B14F-4D97-AF65-F5344CB8AC3E}">
        <p14:creationId xmlns:p14="http://schemas.microsoft.com/office/powerpoint/2010/main" val="2690179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61616"/>
                </a:solidFill>
                <a:effectLst/>
                <a:latin typeface="Segoe UI" panose="020B0502040204020203" pitchFamily="34" charset="0"/>
              </a:rPr>
              <a:t>With Power BI Desktop installed, you're ready to connect and this is the first step. There are many different data sources you can connect to from Power BI Desktop.</a:t>
            </a:r>
          </a:p>
          <a:p>
            <a:endParaRPr lang="en-GB" b="0" i="0" dirty="0">
              <a:solidFill>
                <a:srgbClr val="161616"/>
              </a:solidFill>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61616"/>
                </a:solidFill>
                <a:effectLst/>
                <a:latin typeface="Segoe UI" panose="020B0502040204020203" pitchFamily="34" charset="0"/>
              </a:rPr>
              <a:t>From data in a simple Microsoft Excel workbook, or a collection of cloud-based and on-premises hybrid data warehouses, Power BI lets you easily connect to your data sources, clean, and model your data without affecting the underlying source, visualize (or discover) what's important, and share that with anyone or everyone you want.</a:t>
            </a:r>
            <a:endParaRPr lang="en-GB" dirty="0"/>
          </a:p>
          <a:p>
            <a:endParaRPr lang="en-GB" b="0" i="0" dirty="0">
              <a:solidFill>
                <a:srgbClr val="161616"/>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66A8F56-E544-43BA-85D0-9A46666538A3}" type="slidenum">
              <a:rPr lang="en-GB" smtClean="0"/>
              <a:t>6</a:t>
            </a:fld>
            <a:endParaRPr lang="en-GB"/>
          </a:p>
        </p:txBody>
      </p:sp>
    </p:spTree>
    <p:extLst>
      <p:ext uri="{BB962C8B-B14F-4D97-AF65-F5344CB8AC3E}">
        <p14:creationId xmlns:p14="http://schemas.microsoft.com/office/powerpoint/2010/main" val="3455795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61616"/>
                </a:solidFill>
                <a:effectLst/>
                <a:latin typeface="Segoe UI" panose="020B0502040204020203" pitchFamily="34" charset="0"/>
              </a:rPr>
              <a:t>To connect to data:</a:t>
            </a:r>
          </a:p>
          <a:p>
            <a:pPr algn="l">
              <a:buFont typeface="+mj-lt"/>
              <a:buAutoNum type="arabicPeriod"/>
            </a:pPr>
            <a:r>
              <a:rPr lang="en-GB" b="0" i="0" dirty="0">
                <a:solidFill>
                  <a:srgbClr val="161616"/>
                </a:solidFill>
                <a:effectLst/>
                <a:latin typeface="Segoe UI" panose="020B0502040204020203" pitchFamily="34" charset="0"/>
              </a:rPr>
              <a:t>From the </a:t>
            </a:r>
            <a:r>
              <a:rPr lang="en-GB" b="1" i="0" dirty="0">
                <a:solidFill>
                  <a:srgbClr val="161616"/>
                </a:solidFill>
                <a:effectLst/>
                <a:latin typeface="Segoe UI" panose="020B0502040204020203" pitchFamily="34" charset="0"/>
              </a:rPr>
              <a:t>Home</a:t>
            </a:r>
            <a:r>
              <a:rPr lang="en-GB" b="0" i="0" dirty="0">
                <a:solidFill>
                  <a:srgbClr val="161616"/>
                </a:solidFill>
                <a:effectLst/>
                <a:latin typeface="Segoe UI" panose="020B0502040204020203" pitchFamily="34" charset="0"/>
              </a:rPr>
              <a:t> ribbon, select </a:t>
            </a:r>
            <a:r>
              <a:rPr lang="en-GB" b="1" i="0" dirty="0">
                <a:solidFill>
                  <a:srgbClr val="161616"/>
                </a:solidFill>
                <a:effectLst/>
                <a:latin typeface="Segoe UI" panose="020B0502040204020203" pitchFamily="34" charset="0"/>
              </a:rPr>
              <a:t>Get Data</a:t>
            </a:r>
            <a:r>
              <a:rPr lang="en-GB" b="0" i="0" dirty="0">
                <a:solidFill>
                  <a:srgbClr val="161616"/>
                </a:solidFill>
                <a:effectLst/>
                <a:latin typeface="Segoe UI" panose="020B0502040204020203" pitchFamily="34" charset="0"/>
              </a:rPr>
              <a:t> &gt; </a:t>
            </a:r>
            <a:r>
              <a:rPr lang="en-GB" b="1" i="0" dirty="0">
                <a:solidFill>
                  <a:srgbClr val="161616"/>
                </a:solidFill>
                <a:effectLst/>
                <a:latin typeface="Segoe UI" panose="020B0502040204020203" pitchFamily="34" charset="0"/>
              </a:rPr>
              <a:t>More</a:t>
            </a:r>
            <a:r>
              <a:rPr lang="en-GB" b="0" i="0" dirty="0">
                <a:solidFill>
                  <a:srgbClr val="161616"/>
                </a:solidFill>
                <a:effectLst/>
                <a:latin typeface="Segoe UI" panose="020B0502040204020203" pitchFamily="34" charset="0"/>
              </a:rPr>
              <a:t>.</a:t>
            </a:r>
          </a:p>
          <a:p>
            <a:pPr algn="l">
              <a:buFont typeface="+mj-lt"/>
              <a:buAutoNum type="arabicPeriod"/>
            </a:pPr>
            <a:r>
              <a:rPr lang="en-GB" b="0" i="0" dirty="0">
                <a:solidFill>
                  <a:srgbClr val="161616"/>
                </a:solidFill>
                <a:effectLst/>
                <a:latin typeface="Segoe UI" panose="020B0502040204020203" pitchFamily="34" charset="0"/>
              </a:rPr>
              <a:t>The </a:t>
            </a:r>
            <a:r>
              <a:rPr lang="en-GB" b="1" i="0" dirty="0">
                <a:solidFill>
                  <a:srgbClr val="161616"/>
                </a:solidFill>
                <a:effectLst/>
                <a:latin typeface="Segoe UI" panose="020B0502040204020203" pitchFamily="34" charset="0"/>
              </a:rPr>
              <a:t>Get Data</a:t>
            </a:r>
            <a:r>
              <a:rPr lang="en-GB" b="0" i="0" dirty="0">
                <a:solidFill>
                  <a:srgbClr val="161616"/>
                </a:solidFill>
                <a:effectLst/>
                <a:latin typeface="Segoe UI" panose="020B0502040204020203" pitchFamily="34" charset="0"/>
              </a:rPr>
              <a:t> window appears, showing the many categories to which Power BI Desktop can connect.</a:t>
            </a:r>
          </a:p>
          <a:p>
            <a:endParaRPr lang="en-GB" dirty="0"/>
          </a:p>
        </p:txBody>
      </p:sp>
      <p:sp>
        <p:nvSpPr>
          <p:cNvPr id="4" name="Slide Number Placeholder 3"/>
          <p:cNvSpPr>
            <a:spLocks noGrp="1"/>
          </p:cNvSpPr>
          <p:nvPr>
            <p:ph type="sldNum" sz="quarter" idx="5"/>
          </p:nvPr>
        </p:nvSpPr>
        <p:spPr/>
        <p:txBody>
          <a:bodyPr/>
          <a:lstStyle/>
          <a:p>
            <a:fld id="{366A8F56-E544-43BA-85D0-9A46666538A3}" type="slidenum">
              <a:rPr lang="en-GB" smtClean="0"/>
              <a:t>7</a:t>
            </a:fld>
            <a:endParaRPr lang="en-GB"/>
          </a:p>
        </p:txBody>
      </p:sp>
    </p:spTree>
    <p:extLst>
      <p:ext uri="{BB962C8B-B14F-4D97-AF65-F5344CB8AC3E}">
        <p14:creationId xmlns:p14="http://schemas.microsoft.com/office/powerpoint/2010/main" val="29805297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61616"/>
                </a:solidFill>
                <a:effectLst/>
                <a:latin typeface="Segoe UI" panose="020B0502040204020203" pitchFamily="34" charset="0"/>
              </a:rPr>
              <a:t>Either way, you find a Web resource that has interesting data about those topics, and more:</a:t>
            </a:r>
          </a:p>
          <a:p>
            <a:r>
              <a:rPr lang="en-GB" b="0" i="0" dirty="0">
                <a:solidFill>
                  <a:srgbClr val="161616"/>
                </a:solidFill>
                <a:effectLst/>
                <a:latin typeface="Segoe UI" panose="020B0502040204020203" pitchFamily="34" charset="0"/>
              </a:rPr>
              <a:t>Select </a:t>
            </a:r>
            <a:r>
              <a:rPr lang="en-GB" b="1" i="0" dirty="0">
                <a:solidFill>
                  <a:srgbClr val="161616"/>
                </a:solidFill>
                <a:effectLst/>
                <a:latin typeface="Segoe UI" panose="020B0502040204020203" pitchFamily="34" charset="0"/>
              </a:rPr>
              <a:t>Get data</a:t>
            </a:r>
            <a:r>
              <a:rPr lang="en-GB" b="0" i="0" dirty="0">
                <a:solidFill>
                  <a:srgbClr val="161616"/>
                </a:solidFill>
                <a:effectLst/>
                <a:latin typeface="Segoe UI" panose="020B0502040204020203" pitchFamily="34" charset="0"/>
              </a:rPr>
              <a:t> &gt; </a:t>
            </a:r>
            <a:r>
              <a:rPr lang="en-GB" b="1" i="0" dirty="0">
                <a:solidFill>
                  <a:srgbClr val="161616"/>
                </a:solidFill>
                <a:effectLst/>
                <a:latin typeface="Segoe UI" panose="020B0502040204020203" pitchFamily="34" charset="0"/>
              </a:rPr>
              <a:t>Other</a:t>
            </a:r>
            <a:r>
              <a:rPr lang="en-GB" b="0" i="0" dirty="0">
                <a:solidFill>
                  <a:srgbClr val="161616"/>
                </a:solidFill>
                <a:effectLst/>
                <a:latin typeface="Segoe UI" panose="020B0502040204020203" pitchFamily="34" charset="0"/>
              </a:rPr>
              <a:t> &gt; </a:t>
            </a:r>
            <a:r>
              <a:rPr lang="en-GB" b="1" i="0" dirty="0">
                <a:solidFill>
                  <a:srgbClr val="161616"/>
                </a:solidFill>
                <a:effectLst/>
                <a:latin typeface="Segoe UI" panose="020B0502040204020203" pitchFamily="34" charset="0"/>
              </a:rPr>
              <a:t>Web</a:t>
            </a:r>
            <a:r>
              <a:rPr lang="en-GB" b="0" i="0" dirty="0">
                <a:solidFill>
                  <a:srgbClr val="161616"/>
                </a:solidFill>
                <a:effectLst/>
                <a:latin typeface="Segoe UI" panose="020B0502040204020203" pitchFamily="34" charset="0"/>
              </a:rPr>
              <a:t>. In </a:t>
            </a:r>
            <a:r>
              <a:rPr lang="en-GB" b="1" i="0" dirty="0">
                <a:solidFill>
                  <a:srgbClr val="161616"/>
                </a:solidFill>
                <a:effectLst/>
                <a:latin typeface="Segoe UI" panose="020B0502040204020203" pitchFamily="34" charset="0"/>
              </a:rPr>
              <a:t>From Web</a:t>
            </a:r>
            <a:r>
              <a:rPr lang="en-GB" b="0" i="0" dirty="0">
                <a:solidFill>
                  <a:srgbClr val="161616"/>
                </a:solidFill>
                <a:effectLst/>
                <a:latin typeface="Segoe UI" panose="020B0502040204020203" pitchFamily="34" charset="0"/>
              </a:rPr>
              <a:t>, enter the address.</a:t>
            </a:r>
            <a:endParaRPr lang="en-GB" dirty="0"/>
          </a:p>
        </p:txBody>
      </p:sp>
      <p:sp>
        <p:nvSpPr>
          <p:cNvPr id="4" name="Slide Number Placeholder 3"/>
          <p:cNvSpPr>
            <a:spLocks noGrp="1"/>
          </p:cNvSpPr>
          <p:nvPr>
            <p:ph type="sldNum" sz="quarter" idx="5"/>
          </p:nvPr>
        </p:nvSpPr>
        <p:spPr/>
        <p:txBody>
          <a:bodyPr/>
          <a:lstStyle/>
          <a:p>
            <a:fld id="{366A8F56-E544-43BA-85D0-9A46666538A3}" type="slidenum">
              <a:rPr lang="en-GB" smtClean="0"/>
              <a:t>8</a:t>
            </a:fld>
            <a:endParaRPr lang="en-GB"/>
          </a:p>
        </p:txBody>
      </p:sp>
    </p:spTree>
    <p:extLst>
      <p:ext uri="{BB962C8B-B14F-4D97-AF65-F5344CB8AC3E}">
        <p14:creationId xmlns:p14="http://schemas.microsoft.com/office/powerpoint/2010/main" val="408621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BI Desktop also comes with Power Query Editor. Use Power Query Editor to connect to one or many data sources, shape and transform the data to meet your needs, then load that model into Power BI Desktop.</a:t>
            </a:r>
          </a:p>
          <a:p>
            <a:r>
              <a:rPr lang="en-GB" b="0" i="0" dirty="0">
                <a:solidFill>
                  <a:srgbClr val="161616"/>
                </a:solidFill>
                <a:effectLst/>
                <a:latin typeface="Segoe UI" panose="020B0502040204020203" pitchFamily="34" charset="0"/>
              </a:rPr>
              <a:t>In Power BI Desktop, you can clean and transform data using the built-in </a:t>
            </a:r>
            <a:r>
              <a:rPr lang="en-GB" b="0" i="0" u="none" strike="noStrike" dirty="0">
                <a:effectLst/>
                <a:latin typeface="Segoe UI" panose="020B0502040204020203" pitchFamily="34" charset="0"/>
                <a:hlinkClick r:id="rId3"/>
              </a:rPr>
              <a:t>Power Query Editor</a:t>
            </a:r>
            <a:r>
              <a:rPr lang="en-GB" b="0" i="0" dirty="0">
                <a:solidFill>
                  <a:srgbClr val="161616"/>
                </a:solidFill>
                <a:effectLst/>
                <a:latin typeface="Segoe UI" panose="020B0502040204020203" pitchFamily="34" charset="0"/>
              </a:rPr>
              <a:t>. With Power Query Editor, you make changes to your data, such as changing a data type, removing columns, or combining data from multiple sources. It's like sculpting: you start with a large block of clay (or data), then shave off pieces or add others as needed, until the shape of the data is how you want it.</a:t>
            </a:r>
          </a:p>
          <a:p>
            <a:r>
              <a:rPr lang="en-GB" b="0" i="0" dirty="0">
                <a:solidFill>
                  <a:srgbClr val="161616"/>
                </a:solidFill>
                <a:effectLst/>
                <a:latin typeface="Segoe UI" panose="020B0502040204020203" pitchFamily="34" charset="0"/>
              </a:rPr>
              <a:t>Each step you take in transforming data (such as renaming a table, transforming a data type, or deleting a column) is recorded by Power Query Editor</a:t>
            </a:r>
            <a:endParaRPr lang="en-GB" dirty="0"/>
          </a:p>
          <a:p>
            <a:endParaRPr lang="en-GB" dirty="0"/>
          </a:p>
        </p:txBody>
      </p:sp>
      <p:sp>
        <p:nvSpPr>
          <p:cNvPr id="4" name="Slide Number Placeholder 3"/>
          <p:cNvSpPr>
            <a:spLocks noGrp="1"/>
          </p:cNvSpPr>
          <p:nvPr>
            <p:ph type="sldNum" sz="quarter" idx="5"/>
          </p:nvPr>
        </p:nvSpPr>
        <p:spPr/>
        <p:txBody>
          <a:bodyPr/>
          <a:lstStyle/>
          <a:p>
            <a:fld id="{366A8F56-E544-43BA-85D0-9A46666538A3}" type="slidenum">
              <a:rPr lang="en-GB" smtClean="0"/>
              <a:t>9</a:t>
            </a:fld>
            <a:endParaRPr lang="en-GB"/>
          </a:p>
        </p:txBody>
      </p:sp>
    </p:spTree>
    <p:extLst>
      <p:ext uri="{BB962C8B-B14F-4D97-AF65-F5344CB8AC3E}">
        <p14:creationId xmlns:p14="http://schemas.microsoft.com/office/powerpoint/2010/main" val="30671283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Import Data from Excel" brings data into Power BI's internal storage, making it static and not connected to the original Excel workbook. Updates in Excel do not automatically reflect in Power BI.</a:t>
            </a:r>
            <a:endParaRPr lang="en-GB" dirty="0"/>
          </a:p>
        </p:txBody>
      </p:sp>
      <p:sp>
        <p:nvSpPr>
          <p:cNvPr id="4" name="Slide Number Placeholder 3"/>
          <p:cNvSpPr>
            <a:spLocks noGrp="1"/>
          </p:cNvSpPr>
          <p:nvPr>
            <p:ph type="sldNum" sz="quarter" idx="5"/>
          </p:nvPr>
        </p:nvSpPr>
        <p:spPr/>
        <p:txBody>
          <a:bodyPr/>
          <a:lstStyle/>
          <a:p>
            <a:fld id="{366A8F56-E544-43BA-85D0-9A46666538A3}" type="slidenum">
              <a:rPr lang="en-GB" smtClean="0"/>
              <a:t>10</a:t>
            </a:fld>
            <a:endParaRPr lang="en-GB"/>
          </a:p>
        </p:txBody>
      </p:sp>
    </p:spTree>
    <p:extLst>
      <p:ext uri="{BB962C8B-B14F-4D97-AF65-F5344CB8AC3E}">
        <p14:creationId xmlns:p14="http://schemas.microsoft.com/office/powerpoint/2010/main" val="4141351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 choice between these methods in Power BI depends on your data integration and reporting requirements. If you need real-time or dynamic updates from your Excel workbook, "Get Data (Excel Workbook)" is the preferred choice. If you want to work with a static snapshot of your Excel data, "Import Data from Excel" may be more suitable.</a:t>
            </a:r>
            <a:endParaRPr lang="en-GB" dirty="0"/>
          </a:p>
        </p:txBody>
      </p:sp>
      <p:sp>
        <p:nvSpPr>
          <p:cNvPr id="4" name="Slide Number Placeholder 3"/>
          <p:cNvSpPr>
            <a:spLocks noGrp="1"/>
          </p:cNvSpPr>
          <p:nvPr>
            <p:ph type="sldNum" sz="quarter" idx="5"/>
          </p:nvPr>
        </p:nvSpPr>
        <p:spPr/>
        <p:txBody>
          <a:bodyPr/>
          <a:lstStyle/>
          <a:p>
            <a:fld id="{366A8F56-E544-43BA-85D0-9A46666538A3}" type="slidenum">
              <a:rPr lang="en-GB" smtClean="0"/>
              <a:t>11</a:t>
            </a:fld>
            <a:endParaRPr lang="en-GB"/>
          </a:p>
        </p:txBody>
      </p:sp>
    </p:spTree>
    <p:extLst>
      <p:ext uri="{BB962C8B-B14F-4D97-AF65-F5344CB8AC3E}">
        <p14:creationId xmlns:p14="http://schemas.microsoft.com/office/powerpoint/2010/main" val="1183949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76439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9D5C1C-140B-4AEF-9E7B-544D8FED4986}" type="datetimeFigureOut">
              <a:rPr lang="en-GB" smtClean="0"/>
              <a:t>08/10/2023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4D20B4-AC12-4683-A51E-2CD144F5468C}" type="slidenum">
              <a:rPr lang="en-GB" smtClean="0"/>
              <a:t>‹#›</a:t>
            </a:fld>
            <a:endParaRPr lang="en-GB"/>
          </a:p>
        </p:txBody>
      </p:sp>
    </p:spTree>
    <p:extLst>
      <p:ext uri="{BB962C8B-B14F-4D97-AF65-F5344CB8AC3E}">
        <p14:creationId xmlns:p14="http://schemas.microsoft.com/office/powerpoint/2010/main" val="2618056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6E9D5C1C-140B-4AEF-9E7B-544D8FED4986}" type="datetimeFigureOut">
              <a:rPr lang="en-GB" smtClean="0"/>
              <a:t>08/10/2023</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464D20B4-AC12-4683-A51E-2CD144F5468C}" type="slidenum">
              <a:rPr lang="en-GB" smtClean="0"/>
              <a:t>‹#›</a:t>
            </a:fld>
            <a:endParaRPr lang="en-GB"/>
          </a:p>
        </p:txBody>
      </p:sp>
    </p:spTree>
    <p:extLst>
      <p:ext uri="{BB962C8B-B14F-4D97-AF65-F5344CB8AC3E}">
        <p14:creationId xmlns:p14="http://schemas.microsoft.com/office/powerpoint/2010/main" val="1914063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80939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81415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60248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632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0631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5111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0435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31881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48645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6499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544548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08/10/2023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1207087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08/10/2023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0120068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08/10/2023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0670382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08/10/2023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0032783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08/10/2023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0977077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08/10/2023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8881024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08/10/2023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0113269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08/10/2023</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0517228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08/10/2023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514063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08/10/2023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7324132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08/10/2023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191254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74167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B9D0E7B6-945D-4046-ADF7-A7DD6A8C9EDD}" type="datetimeFigureOut">
              <a:rPr lang="en-GB" smtClean="0"/>
              <a:t>08/10/2023</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AA2F34FF-4C85-4DDA-B17A-59B4C0589485}" type="slidenum">
              <a:rPr lang="en-GB" smtClean="0"/>
              <a:t>‹#›</a:t>
            </a:fld>
            <a:endParaRPr lang="en-GB"/>
          </a:p>
        </p:txBody>
      </p:sp>
    </p:spTree>
    <p:extLst>
      <p:ext uri="{BB962C8B-B14F-4D97-AF65-F5344CB8AC3E}">
        <p14:creationId xmlns:p14="http://schemas.microsoft.com/office/powerpoint/2010/main" val="29967733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5711090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2741944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873406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7466857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1225607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5608497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5601595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5445434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142901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8466558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8017861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403457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818607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8402980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22028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1713312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8438052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6144751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8990038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20432898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937975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5524604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9071112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6090460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5393894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2089218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2718641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6264590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6943076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3028551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5641380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9563578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5899885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911574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2584137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8878469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1170938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4117353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267607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5667010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7499623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0175461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9272712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8077119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0105200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0659334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8280353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5053554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5834102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9252651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2870661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08/10/2023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5055229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9270650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08/10/2023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35082108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08/10/2023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91809931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08/10/2023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09396587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08/10/2023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10074332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08/10/2023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19183504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08/10/2023</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95585540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08/10/2023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7459480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08/10/2023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410511269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08/10/2023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11066602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55479861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66546C-8383-4484-A493-8022FA251935}" type="datetimeFigureOut">
              <a:rPr lang="en-GB" smtClean="0"/>
              <a:t>08/10/2023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52071850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08/10/2023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41575706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2.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7.xml"/><Relationship Id="rId1" Type="http://schemas.openxmlformats.org/officeDocument/2006/relationships/slideLayout" Target="../slideLayouts/slideLayout26.xml"/><Relationship Id="rId4"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28.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6.xml"/><Relationship Id="rId1" Type="http://schemas.openxmlformats.org/officeDocument/2006/relationships/slideLayout" Target="../slideLayouts/slideLayout29.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7.xml"/><Relationship Id="rId1" Type="http://schemas.openxmlformats.org/officeDocument/2006/relationships/slideLayout" Target="../slideLayouts/slideLayout3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8.xml"/><Relationship Id="rId1" Type="http://schemas.openxmlformats.org/officeDocument/2006/relationships/slideLayout" Target="../slideLayouts/slideLayout31.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33.xml"/><Relationship Id="rId1" Type="http://schemas.openxmlformats.org/officeDocument/2006/relationships/slideLayout" Target="../slideLayouts/slideLayout32.xml"/><Relationship Id="rId4" Type="http://schemas.openxmlformats.org/officeDocument/2006/relationships/image" Target="../media/image8.png"/></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9.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1.xml"/><Relationship Id="rId1" Type="http://schemas.openxmlformats.org/officeDocument/2006/relationships/slideLayout" Target="../slideLayouts/slideLayout36.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2.xml"/><Relationship Id="rId1"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image" Target="../media/image12.png"/><Relationship Id="rId5" Type="http://schemas.openxmlformats.org/officeDocument/2006/relationships/theme" Target="../theme/theme13.xml"/><Relationship Id="rId4" Type="http://schemas.openxmlformats.org/officeDocument/2006/relationships/slideLayout" Target="../slideLayouts/slideLayout41.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image" Target="../media/image13.png"/><Relationship Id="rId5" Type="http://schemas.openxmlformats.org/officeDocument/2006/relationships/theme" Target="../theme/theme14.xml"/><Relationship Id="rId4" Type="http://schemas.openxmlformats.org/officeDocument/2006/relationships/slideLayout" Target="../slideLayouts/slideLayout45.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8.xml"/><Relationship Id="rId2" Type="http://schemas.openxmlformats.org/officeDocument/2006/relationships/slideLayout" Target="../slideLayouts/slideLayout47.xml"/><Relationship Id="rId1" Type="http://schemas.openxmlformats.org/officeDocument/2006/relationships/slideLayout" Target="../slideLayouts/slideLayout46.xml"/><Relationship Id="rId5" Type="http://schemas.openxmlformats.org/officeDocument/2006/relationships/image" Target="../media/image14.png"/><Relationship Id="rId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image" Target="../media/image15.png"/><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theme" Target="../theme/theme16.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image" Target="../media/image16.png"/><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theme" Target="../theme/theme17.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78.xml"/><Relationship Id="rId3" Type="http://schemas.openxmlformats.org/officeDocument/2006/relationships/slideLayout" Target="../slideLayouts/slideLayout73.xml"/><Relationship Id="rId7" Type="http://schemas.openxmlformats.org/officeDocument/2006/relationships/slideLayout" Target="../slideLayouts/slideLayout77.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5" Type="http://schemas.openxmlformats.org/officeDocument/2006/relationships/slideLayout" Target="../slideLayouts/slideLayout75.xml"/><Relationship Id="rId4" Type="http://schemas.openxmlformats.org/officeDocument/2006/relationships/slideLayout" Target="../slideLayouts/slideLayout74.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6.xml"/><Relationship Id="rId13" Type="http://schemas.openxmlformats.org/officeDocument/2006/relationships/image" Target="../media/image2.png"/><Relationship Id="rId3" Type="http://schemas.openxmlformats.org/officeDocument/2006/relationships/slideLayout" Target="../slideLayouts/slideLayout81.xml"/><Relationship Id="rId7" Type="http://schemas.openxmlformats.org/officeDocument/2006/relationships/slideLayout" Target="../slideLayouts/slideLayout85.xml"/><Relationship Id="rId12" Type="http://schemas.openxmlformats.org/officeDocument/2006/relationships/theme" Target="../theme/theme19.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5" Type="http://schemas.openxmlformats.org/officeDocument/2006/relationships/slideLayout" Target="../slideLayouts/slideLayout83.xml"/><Relationship Id="rId10" Type="http://schemas.openxmlformats.org/officeDocument/2006/relationships/slideLayout" Target="../slideLayouts/slideLayout88.xml"/><Relationship Id="rId4" Type="http://schemas.openxmlformats.org/officeDocument/2006/relationships/slideLayout" Target="../slideLayouts/slideLayout82.xml"/><Relationship Id="rId9" Type="http://schemas.openxmlformats.org/officeDocument/2006/relationships/slideLayout" Target="../slideLayouts/slideLayout87.xml"/></Relationships>
</file>

<file path=ppt/slideMasters/_rels/slideMaster20.xml.rels><?xml version="1.0" encoding="UTF-8" standalone="yes"?>
<Relationships xmlns="http://schemas.openxmlformats.org/package/2006/relationships"><Relationship Id="rId3" Type="http://schemas.openxmlformats.org/officeDocument/2006/relationships/slideLayout" Target="../slideLayouts/slideLayout92.xml"/><Relationship Id="rId2" Type="http://schemas.openxmlformats.org/officeDocument/2006/relationships/slideLayout" Target="../slideLayouts/slideLayout91.xml"/><Relationship Id="rId1" Type="http://schemas.openxmlformats.org/officeDocument/2006/relationships/slideLayout" Target="../slideLayouts/slideLayout90.xml"/><Relationship Id="rId5" Type="http://schemas.openxmlformats.org/officeDocument/2006/relationships/image" Target="../media/image1.png"/><Relationship Id="rId4"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5"/>
          <a:stretch>
            <a:fillRect/>
          </a:stretch>
        </p:blipFill>
        <p:spPr>
          <a:xfrm>
            <a:off x="0" y="12111"/>
            <a:ext cx="12192000" cy="6858000"/>
          </a:xfrm>
          <a:prstGeom prst="rect">
            <a:avLst/>
          </a:prstGeom>
        </p:spPr>
      </p:pic>
    </p:spTree>
    <p:extLst>
      <p:ext uri="{BB962C8B-B14F-4D97-AF65-F5344CB8AC3E}">
        <p14:creationId xmlns:p14="http://schemas.microsoft.com/office/powerpoint/2010/main" val="3420482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898914335"/>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761885280"/>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169416128"/>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17380966"/>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62656714"/>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90621069"/>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9605638"/>
      </p:ext>
    </p:extLst>
  </p:cSld>
  <p:clrMap bg1="lt1" tx1="dk1" bg2="lt2" tx2="dk2" accent1="accent1" accent2="accent2" accent3="accent3" accent4="accent4" accent5="accent5" accent6="accent6" hlink="hlink" folHlink="folHlink"/>
  <p:sldLayoutIdLst>
    <p:sldLayoutId id="214748369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15178276"/>
      </p:ext>
    </p:extLst>
  </p:cSld>
  <p:clrMap bg1="lt1" tx1="dk1" bg2="lt2" tx2="dk2" accent1="accent1" accent2="accent2" accent3="accent3" accent4="accent4" accent5="accent5" accent6="accent6" hlink="hlink" folHlink="folHlink"/>
  <p:sldLayoutIdLst>
    <p:sldLayoutId id="2147483700" r:id="rId1"/>
    <p:sldLayoutId id="214748370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62925809"/>
      </p:ext>
    </p:extLst>
  </p:cSld>
  <p:clrMap bg1="lt1" tx1="dk1" bg2="lt2" tx2="dk2" accent1="accent1" accent2="accent2" accent3="accent3" accent4="accent4" accent5="accent5" accent6="accent6" hlink="hlink" folHlink="folHlink"/>
  <p:sldLayoutIdLst>
    <p:sldLayoutId id="2147483703" r:id="rId1"/>
    <p:sldLayoutId id="21474837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6458207"/>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19879450"/>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077088455"/>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257295425"/>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6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550047945"/>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605779263"/>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778658041"/>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77182200"/>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275203549"/>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5"/>
          <a:stretch>
            <a:fillRect/>
          </a:stretch>
        </p:blipFill>
        <p:spPr>
          <a:xfrm>
            <a:off x="0" y="12111"/>
            <a:ext cx="12192000" cy="6858000"/>
          </a:xfrm>
          <a:prstGeom prst="rect">
            <a:avLst/>
          </a:prstGeom>
        </p:spPr>
      </p:pic>
    </p:spTree>
    <p:extLst>
      <p:ext uri="{BB962C8B-B14F-4D97-AF65-F5344CB8AC3E}">
        <p14:creationId xmlns:p14="http://schemas.microsoft.com/office/powerpoint/2010/main" val="1040747043"/>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82.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xml"/><Relationship Id="rId1" Type="http://schemas.openxmlformats.org/officeDocument/2006/relationships/slideLayout" Target="../slideLayouts/slideLayout82.xml"/></Relationships>
</file>

<file path=ppt/slides/_rels/slide4.xml.rels><?xml version="1.0" encoding="UTF-8" standalone="yes"?>
<Relationships xmlns="http://schemas.openxmlformats.org/package/2006/relationships"><Relationship Id="rId2" Type="http://schemas.openxmlformats.org/officeDocument/2006/relationships/hyperlink" Target="https://powerbi.microsoft.com/en-us/desktop/" TargetMode="External"/><Relationship Id="rId1" Type="http://schemas.openxmlformats.org/officeDocument/2006/relationships/slideLayout" Target="../slideLayouts/slideLayout80.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82.xml"/></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80.xml"/></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86.xml"/></Relationships>
</file>

<file path=ppt/slides/_rels/slide8.xml.rels><?xml version="1.0" encoding="UTF-8" standalone="yes"?>
<Relationships xmlns="http://schemas.openxmlformats.org/package/2006/relationships"><Relationship Id="rId3" Type="http://schemas.openxmlformats.org/officeDocument/2006/relationships/hyperlink" Target="https://www.fool.com/research/best-states-to-retire" TargetMode="External"/><Relationship Id="rId2" Type="http://schemas.openxmlformats.org/officeDocument/2006/relationships/notesSlide" Target="../notesSlides/notesSlide7.xml"/><Relationship Id="rId1" Type="http://schemas.openxmlformats.org/officeDocument/2006/relationships/slideLayout" Target="../slideLayouts/slideLayout80.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8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14EC2D9-312E-32C8-B13A-1B051A8A8560}"/>
              </a:ext>
            </a:extLst>
          </p:cNvPr>
          <p:cNvSpPr>
            <a:spLocks noGrp="1"/>
          </p:cNvSpPr>
          <p:nvPr>
            <p:ph idx="1"/>
          </p:nvPr>
        </p:nvSpPr>
        <p:spPr/>
        <p:txBody>
          <a:bodyPr/>
          <a:lstStyle/>
          <a:p>
            <a:pPr marL="0" indent="0" algn="l">
              <a:buNone/>
            </a:pPr>
            <a:r>
              <a:rPr lang="en-GB" b="0" i="0" dirty="0">
                <a:solidFill>
                  <a:schemeClr val="bg1"/>
                </a:solidFill>
                <a:effectLst/>
                <a:latin typeface="Segoe UI" panose="020B0502040204020203" pitchFamily="34" charset="0"/>
              </a:rPr>
              <a:t>In this session:</a:t>
            </a:r>
          </a:p>
          <a:p>
            <a:r>
              <a:rPr lang="en-GB" b="0" i="0" dirty="0">
                <a:solidFill>
                  <a:schemeClr val="bg1"/>
                </a:solidFill>
                <a:effectLst/>
                <a:latin typeface="Segoe UI" panose="020B0502040204020203" pitchFamily="34" charset="0"/>
              </a:rPr>
              <a:t>What is Power BI Desktop?</a:t>
            </a:r>
          </a:p>
          <a:p>
            <a:pPr algn="l">
              <a:buFont typeface="Arial" panose="020B0604020202020204" pitchFamily="34" charset="0"/>
              <a:buChar char="•"/>
            </a:pPr>
            <a:r>
              <a:rPr lang="en-GB" b="0" i="0" dirty="0">
                <a:solidFill>
                  <a:schemeClr val="bg1"/>
                </a:solidFill>
                <a:effectLst/>
                <a:latin typeface="Segoe UI" panose="020B0502040204020203" pitchFamily="34" charset="0"/>
              </a:rPr>
              <a:t>Different views.</a:t>
            </a:r>
          </a:p>
          <a:p>
            <a:pPr algn="l">
              <a:buFont typeface="Arial" panose="020B0604020202020204" pitchFamily="34" charset="0"/>
              <a:buChar char="•"/>
            </a:pPr>
            <a:r>
              <a:rPr lang="en-GB" b="0" i="0" dirty="0">
                <a:solidFill>
                  <a:schemeClr val="bg1"/>
                </a:solidFill>
                <a:effectLst/>
                <a:latin typeface="Segoe UI" panose="020B0502040204020203" pitchFamily="34" charset="0"/>
              </a:rPr>
              <a:t>Data Import and Transformation </a:t>
            </a:r>
          </a:p>
          <a:p>
            <a:pPr lvl="1"/>
            <a:r>
              <a:rPr lang="en-GB" b="0" i="0" dirty="0">
                <a:solidFill>
                  <a:schemeClr val="bg1"/>
                </a:solidFill>
                <a:effectLst/>
                <a:latin typeface="Segoe UI" panose="020B0502040204020203" pitchFamily="34" charset="0"/>
              </a:rPr>
              <a:t>Connecting to different data sources.</a:t>
            </a:r>
          </a:p>
          <a:p>
            <a:pPr lvl="1"/>
            <a:r>
              <a:rPr lang="en-GB" dirty="0">
                <a:solidFill>
                  <a:schemeClr val="bg1"/>
                </a:solidFill>
                <a:latin typeface="Segoe UI" panose="020B0502040204020203" pitchFamily="34" charset="0"/>
              </a:rPr>
              <a:t>Power Query editor</a:t>
            </a:r>
            <a:endParaRPr lang="en-GB" b="0" i="0" dirty="0">
              <a:solidFill>
                <a:schemeClr val="bg1"/>
              </a:solidFill>
              <a:effectLst/>
              <a:latin typeface="Segoe UI" panose="020B0502040204020203" pitchFamily="34" charset="0"/>
            </a:endParaRPr>
          </a:p>
          <a:p>
            <a:pPr lvl="1"/>
            <a:r>
              <a:rPr lang="en-GB" dirty="0">
                <a:solidFill>
                  <a:schemeClr val="bg1"/>
                </a:solidFill>
                <a:latin typeface="Segoe UI" panose="020B0502040204020203" pitchFamily="34" charset="0"/>
              </a:rPr>
              <a:t>C</a:t>
            </a:r>
            <a:r>
              <a:rPr lang="en-GB" b="0" i="0" dirty="0">
                <a:solidFill>
                  <a:schemeClr val="bg1"/>
                </a:solidFill>
                <a:effectLst/>
                <a:latin typeface="Segoe UI" panose="020B0502040204020203" pitchFamily="34" charset="0"/>
              </a:rPr>
              <a:t>lean and transform data.</a:t>
            </a:r>
          </a:p>
          <a:p>
            <a:pPr marL="0" indent="0" algn="l">
              <a:buNone/>
            </a:pPr>
            <a:endParaRPr lang="en-GB" b="0" i="0" dirty="0">
              <a:solidFill>
                <a:schemeClr val="bg1"/>
              </a:solidFill>
              <a:effectLst/>
              <a:latin typeface="Segoe UI" panose="020B0502040204020203" pitchFamily="34" charset="0"/>
            </a:endParaRPr>
          </a:p>
          <a:p>
            <a:pPr marL="0" indent="0">
              <a:buNone/>
            </a:pPr>
            <a:endParaRPr lang="en-GB" dirty="0"/>
          </a:p>
        </p:txBody>
      </p:sp>
    </p:spTree>
    <p:extLst>
      <p:ext uri="{BB962C8B-B14F-4D97-AF65-F5344CB8AC3E}">
        <p14:creationId xmlns:p14="http://schemas.microsoft.com/office/powerpoint/2010/main" val="1750816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4DB-C887-7AC8-20EA-035B03E76523}"/>
              </a:ext>
            </a:extLst>
          </p:cNvPr>
          <p:cNvSpPr>
            <a:spLocks noGrp="1"/>
          </p:cNvSpPr>
          <p:nvPr>
            <p:ph type="title"/>
          </p:nvPr>
        </p:nvSpPr>
        <p:spPr>
          <a:xfrm>
            <a:off x="838200" y="365126"/>
            <a:ext cx="10515600" cy="1325563"/>
          </a:xfrm>
        </p:spPr>
        <p:txBody>
          <a:bodyPr>
            <a:normAutofit/>
          </a:bodyPr>
          <a:lstStyle/>
          <a:p>
            <a:r>
              <a:rPr lang="en-GB" b="1" dirty="0"/>
              <a:t>What is power BI</a:t>
            </a:r>
            <a:br>
              <a:rPr lang="en-GB" dirty="0"/>
            </a:br>
            <a:r>
              <a:rPr lang="en-GB" dirty="0"/>
              <a:t>	</a:t>
            </a:r>
          </a:p>
        </p:txBody>
      </p:sp>
      <p:sp>
        <p:nvSpPr>
          <p:cNvPr id="3" name="Content Placeholder 2">
            <a:extLst>
              <a:ext uri="{FF2B5EF4-FFF2-40B4-BE49-F238E27FC236}">
                <a16:creationId xmlns:a16="http://schemas.microsoft.com/office/drawing/2014/main" id="{E4D77F53-A907-B173-70B6-B2939EDA594D}"/>
              </a:ext>
            </a:extLst>
          </p:cNvPr>
          <p:cNvSpPr>
            <a:spLocks noGrp="1"/>
          </p:cNvSpPr>
          <p:nvPr>
            <p:ph sz="half" idx="1"/>
          </p:nvPr>
        </p:nvSpPr>
        <p:spPr>
          <a:xfrm>
            <a:off x="280988" y="1253331"/>
            <a:ext cx="5156200" cy="4351338"/>
          </a:xfrm>
        </p:spPr>
        <p:txBody>
          <a:bodyPr>
            <a:normAutofit/>
          </a:bodyPr>
          <a:lstStyle/>
          <a:p>
            <a:r>
              <a:rPr lang="en-GB" dirty="0"/>
              <a:t>Power BI cloud- sharing of data with others</a:t>
            </a:r>
          </a:p>
          <a:p>
            <a:r>
              <a:rPr lang="en-GB" dirty="0"/>
              <a:t>Power BI mobile- app for our smart phones</a:t>
            </a:r>
          </a:p>
          <a:p>
            <a:r>
              <a:rPr lang="en-GB" dirty="0"/>
              <a:t>Power BI desktop- installed in local computer or laptops</a:t>
            </a:r>
          </a:p>
          <a:p>
            <a:pPr marL="0" indent="0">
              <a:buNone/>
            </a:pPr>
            <a:endParaRPr lang="en-GB" dirty="0"/>
          </a:p>
        </p:txBody>
      </p:sp>
      <p:pic>
        <p:nvPicPr>
          <p:cNvPr id="4" name="Picture 3">
            <a:extLst>
              <a:ext uri="{FF2B5EF4-FFF2-40B4-BE49-F238E27FC236}">
                <a16:creationId xmlns:a16="http://schemas.microsoft.com/office/drawing/2014/main" id="{E2D54D64-79A6-6955-7808-31BAD4534F02}"/>
              </a:ext>
            </a:extLst>
          </p:cNvPr>
          <p:cNvPicPr>
            <a:picLocks noChangeAspect="1"/>
          </p:cNvPicPr>
          <p:nvPr/>
        </p:nvPicPr>
        <p:blipFill>
          <a:blip r:embed="rId3"/>
          <a:stretch>
            <a:fillRect/>
          </a:stretch>
        </p:blipFill>
        <p:spPr>
          <a:xfrm>
            <a:off x="5561805" y="290672"/>
            <a:ext cx="6501733" cy="3088322"/>
          </a:xfrm>
          <a:prstGeom prst="rect">
            <a:avLst/>
          </a:prstGeom>
          <a:noFill/>
        </p:spPr>
      </p:pic>
    </p:spTree>
    <p:extLst>
      <p:ext uri="{BB962C8B-B14F-4D97-AF65-F5344CB8AC3E}">
        <p14:creationId xmlns:p14="http://schemas.microsoft.com/office/powerpoint/2010/main" val="1065414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079B3-A2E0-56A6-C72A-AFE767B2F99B}"/>
              </a:ext>
            </a:extLst>
          </p:cNvPr>
          <p:cNvSpPr>
            <a:spLocks noGrp="1"/>
          </p:cNvSpPr>
          <p:nvPr>
            <p:ph type="title"/>
          </p:nvPr>
        </p:nvSpPr>
        <p:spPr>
          <a:xfrm>
            <a:off x="838200" y="365126"/>
            <a:ext cx="10515600" cy="1325563"/>
          </a:xfrm>
        </p:spPr>
        <p:txBody>
          <a:bodyPr>
            <a:normAutofit/>
          </a:bodyPr>
          <a:lstStyle/>
          <a:p>
            <a:r>
              <a:rPr lang="en-GB" b="1" i="0" dirty="0">
                <a:effectLst/>
              </a:rPr>
              <a:t>How Power BI Desktop works</a:t>
            </a:r>
            <a:br>
              <a:rPr lang="en-GB" b="1" i="0" dirty="0">
                <a:effectLst/>
              </a:rPr>
            </a:br>
            <a:endParaRPr lang="en-GB" dirty="0"/>
          </a:p>
        </p:txBody>
      </p:sp>
      <p:pic>
        <p:nvPicPr>
          <p:cNvPr id="6" name="Picture 2" descr="23 Best Data Visualization Tools for 2023">
            <a:extLst>
              <a:ext uri="{FF2B5EF4-FFF2-40B4-BE49-F238E27FC236}">
                <a16:creationId xmlns:a16="http://schemas.microsoft.com/office/drawing/2014/main" id="{12C6DE9B-9924-7BD8-38CD-E9C53B437E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338" r="18007" b="-1"/>
          <a:stretch/>
        </p:blipFill>
        <p:spPr bwMode="auto">
          <a:xfrm>
            <a:off x="623887" y="1182686"/>
            <a:ext cx="5590743" cy="4718051"/>
          </a:xfrm>
          <a:prstGeom prst="rect">
            <a:avLst/>
          </a:prstGeom>
          <a:solidFill>
            <a:srgbClr val="FFFFFF"/>
          </a:solidFill>
        </p:spPr>
      </p:pic>
      <p:sp>
        <p:nvSpPr>
          <p:cNvPr id="3" name="Content Placeholder 2">
            <a:extLst>
              <a:ext uri="{FF2B5EF4-FFF2-40B4-BE49-F238E27FC236}">
                <a16:creationId xmlns:a16="http://schemas.microsoft.com/office/drawing/2014/main" id="{13ECC575-C968-D5F2-48F8-00BF3082DA1D}"/>
              </a:ext>
            </a:extLst>
          </p:cNvPr>
          <p:cNvSpPr>
            <a:spLocks noGrp="1"/>
          </p:cNvSpPr>
          <p:nvPr>
            <p:ph sz="half" idx="2"/>
          </p:nvPr>
        </p:nvSpPr>
        <p:spPr>
          <a:xfrm>
            <a:off x="6428943" y="1182685"/>
            <a:ext cx="5443970" cy="4718051"/>
          </a:xfrm>
        </p:spPr>
        <p:txBody>
          <a:bodyPr>
            <a:normAutofit lnSpcReduction="10000"/>
          </a:bodyPr>
          <a:lstStyle/>
          <a:p>
            <a:pPr>
              <a:buFont typeface="+mj-lt"/>
              <a:buAutoNum type="arabicPeriod"/>
            </a:pPr>
            <a:r>
              <a:rPr lang="en-GB" sz="3200" b="0" i="0" dirty="0">
                <a:effectLst/>
              </a:rPr>
              <a:t>Connect to data, including multiple data sources.</a:t>
            </a:r>
          </a:p>
          <a:p>
            <a:pPr>
              <a:buFont typeface="+mj-lt"/>
              <a:buAutoNum type="arabicPeriod"/>
            </a:pPr>
            <a:r>
              <a:rPr lang="en-GB" sz="3200" b="0" i="0" dirty="0">
                <a:solidFill>
                  <a:srgbClr val="161616"/>
                </a:solidFill>
                <a:effectLst/>
                <a:latin typeface="Segoe UI" panose="020B0502040204020203" pitchFamily="34" charset="0"/>
              </a:rPr>
              <a:t>Transform and clean data to create a data model.</a:t>
            </a:r>
            <a:endParaRPr lang="en-GB" sz="3200" b="0" i="0" dirty="0">
              <a:effectLst/>
            </a:endParaRPr>
          </a:p>
          <a:p>
            <a:pPr>
              <a:buFont typeface="+mj-lt"/>
              <a:buAutoNum type="arabicPeriod"/>
            </a:pPr>
            <a:r>
              <a:rPr lang="en-GB" sz="3200" b="0" i="0" dirty="0">
                <a:effectLst/>
              </a:rPr>
              <a:t>Use the data models to create visualizations and reports.</a:t>
            </a:r>
          </a:p>
          <a:p>
            <a:pPr>
              <a:buFont typeface="+mj-lt"/>
              <a:buAutoNum type="arabicPeriod"/>
            </a:pPr>
            <a:r>
              <a:rPr lang="en-GB" sz="3200" b="0" i="0" dirty="0">
                <a:solidFill>
                  <a:srgbClr val="161616"/>
                </a:solidFill>
                <a:effectLst/>
                <a:latin typeface="Segoe UI" panose="020B0502040204020203" pitchFamily="34" charset="0"/>
              </a:rPr>
              <a:t>Share reports with others by using the Power BI service.</a:t>
            </a:r>
          </a:p>
          <a:p>
            <a:pPr marL="0" indent="0">
              <a:buNone/>
            </a:pPr>
            <a:endParaRPr lang="en-GB" sz="2400" b="0" i="0" dirty="0">
              <a:effectLst/>
            </a:endParaRPr>
          </a:p>
        </p:txBody>
      </p:sp>
    </p:spTree>
    <p:extLst>
      <p:ext uri="{BB962C8B-B14F-4D97-AF65-F5344CB8AC3E}">
        <p14:creationId xmlns:p14="http://schemas.microsoft.com/office/powerpoint/2010/main" val="3329116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A9D7D-E15A-1C20-9A51-A62C04480EA5}"/>
              </a:ext>
            </a:extLst>
          </p:cNvPr>
          <p:cNvSpPr>
            <a:spLocks noGrp="1"/>
          </p:cNvSpPr>
          <p:nvPr>
            <p:ph type="title"/>
          </p:nvPr>
        </p:nvSpPr>
        <p:spPr/>
        <p:txBody>
          <a:bodyPr/>
          <a:lstStyle/>
          <a:p>
            <a:r>
              <a:rPr lang="en-GB" b="1" dirty="0"/>
              <a:t>Install and run Power BI Desktop</a:t>
            </a:r>
          </a:p>
        </p:txBody>
      </p:sp>
      <p:sp>
        <p:nvSpPr>
          <p:cNvPr id="3" name="Content Placeholder 2">
            <a:extLst>
              <a:ext uri="{FF2B5EF4-FFF2-40B4-BE49-F238E27FC236}">
                <a16:creationId xmlns:a16="http://schemas.microsoft.com/office/drawing/2014/main" id="{B1D551B1-590A-8C10-0222-E5EDCED053C7}"/>
              </a:ext>
            </a:extLst>
          </p:cNvPr>
          <p:cNvSpPr>
            <a:spLocks noGrp="1"/>
          </p:cNvSpPr>
          <p:nvPr>
            <p:ph idx="1"/>
          </p:nvPr>
        </p:nvSpPr>
        <p:spPr/>
        <p:txBody>
          <a:bodyPr/>
          <a:lstStyle/>
          <a:p>
            <a:pPr marL="0" indent="0">
              <a:buNone/>
            </a:pPr>
            <a:r>
              <a:rPr lang="en-GB" b="0" i="0" dirty="0">
                <a:solidFill>
                  <a:srgbClr val="161616"/>
                </a:solidFill>
                <a:effectLst/>
                <a:latin typeface="Segoe UI" panose="020B0502040204020203" pitchFamily="34" charset="0"/>
              </a:rPr>
              <a:t>To download Power BI Desktop, go to the </a:t>
            </a:r>
            <a:r>
              <a:rPr lang="en-GB" sz="1600" dirty="0">
                <a:solidFill>
                  <a:srgbClr val="0563C1"/>
                </a:solidFill>
                <a:hlinkClick r:id="rId2">
                  <a:extLst>
                    <a:ext uri="{A12FA001-AC4F-418D-AE19-62706E023703}">
                      <ahyp:hlinkClr xmlns:ahyp="http://schemas.microsoft.com/office/drawing/2018/hyperlinkcolor" val="tx"/>
                    </a:ext>
                  </a:extLst>
                </a:hlinkClick>
              </a:rPr>
              <a:t>Power BI desktop Download page</a:t>
            </a:r>
            <a:endParaRPr lang="en-GB" sz="1600" dirty="0"/>
          </a:p>
          <a:p>
            <a:pPr marL="0" indent="0">
              <a:buNone/>
            </a:pPr>
            <a:r>
              <a:rPr lang="en-GB" b="0" i="0" dirty="0">
                <a:solidFill>
                  <a:srgbClr val="161616"/>
                </a:solidFill>
                <a:effectLst/>
                <a:latin typeface="Segoe UI" panose="020B0502040204020203" pitchFamily="34" charset="0"/>
              </a:rPr>
              <a:t>and select </a:t>
            </a:r>
            <a:r>
              <a:rPr lang="en-GB" b="1" i="0" dirty="0">
                <a:solidFill>
                  <a:srgbClr val="161616"/>
                </a:solidFill>
                <a:effectLst/>
                <a:latin typeface="Segoe UI" panose="020B0502040204020203" pitchFamily="34" charset="0"/>
              </a:rPr>
              <a:t>Download Free</a:t>
            </a:r>
          </a:p>
          <a:p>
            <a:pPr marL="0" indent="0">
              <a:buNone/>
            </a:pPr>
            <a:endParaRPr lang="en-GB" b="1" dirty="0">
              <a:solidFill>
                <a:srgbClr val="161616"/>
              </a:solidFill>
              <a:latin typeface="Segoe UI" panose="020B0502040204020203" pitchFamily="34" charset="0"/>
            </a:endParaRPr>
          </a:p>
          <a:p>
            <a:pPr marL="0" indent="0">
              <a:buNone/>
            </a:pPr>
            <a:r>
              <a:rPr lang="en-GB" b="0" i="0" dirty="0">
                <a:solidFill>
                  <a:srgbClr val="161616"/>
                </a:solidFill>
                <a:effectLst/>
                <a:latin typeface="Segoe UI" panose="020B0502040204020203" pitchFamily="34" charset="0"/>
              </a:rPr>
              <a:t>On the Microsoft Store page, select </a:t>
            </a:r>
            <a:r>
              <a:rPr lang="en-GB" b="1" i="0" dirty="0">
                <a:solidFill>
                  <a:srgbClr val="161616"/>
                </a:solidFill>
                <a:effectLst/>
                <a:latin typeface="Segoe UI" panose="020B0502040204020203" pitchFamily="34" charset="0"/>
              </a:rPr>
              <a:t>Get</a:t>
            </a:r>
            <a:r>
              <a:rPr lang="en-GB" b="0" i="0" dirty="0">
                <a:solidFill>
                  <a:srgbClr val="161616"/>
                </a:solidFill>
                <a:effectLst/>
                <a:latin typeface="Segoe UI" panose="020B0502040204020203" pitchFamily="34" charset="0"/>
              </a:rPr>
              <a:t>, and follow the prompts to install Power BI Desktop on your computer. Start Power BI Desktop from the Windows </a:t>
            </a:r>
            <a:r>
              <a:rPr lang="en-GB" b="1" i="0" dirty="0">
                <a:solidFill>
                  <a:srgbClr val="161616"/>
                </a:solidFill>
                <a:effectLst/>
                <a:latin typeface="Segoe UI" panose="020B0502040204020203" pitchFamily="34" charset="0"/>
              </a:rPr>
              <a:t>Start</a:t>
            </a:r>
            <a:r>
              <a:rPr lang="en-GB" b="0" i="0" dirty="0">
                <a:solidFill>
                  <a:srgbClr val="161616"/>
                </a:solidFill>
                <a:effectLst/>
                <a:latin typeface="Segoe UI" panose="020B0502040204020203" pitchFamily="34" charset="0"/>
              </a:rPr>
              <a:t> menu or from the icon in the Windows taskbar.</a:t>
            </a:r>
            <a:endParaRPr lang="en-GB" dirty="0"/>
          </a:p>
        </p:txBody>
      </p:sp>
    </p:spTree>
    <p:extLst>
      <p:ext uri="{BB962C8B-B14F-4D97-AF65-F5344CB8AC3E}">
        <p14:creationId xmlns:p14="http://schemas.microsoft.com/office/powerpoint/2010/main" val="1696439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2B212972-9DF3-DDAB-2822-3D61BCF13872}"/>
              </a:ext>
            </a:extLst>
          </p:cNvPr>
          <p:cNvSpPr>
            <a:spLocks noGrp="1"/>
          </p:cNvSpPr>
          <p:nvPr>
            <p:ph type="title"/>
          </p:nvPr>
        </p:nvSpPr>
        <p:spPr>
          <a:xfrm>
            <a:off x="838200" y="365126"/>
            <a:ext cx="10515600" cy="1325563"/>
          </a:xfrm>
        </p:spPr>
        <p:txBody>
          <a:bodyPr/>
          <a:lstStyle/>
          <a:p>
            <a:endParaRPr lang="en-US"/>
          </a:p>
        </p:txBody>
      </p:sp>
      <p:pic>
        <p:nvPicPr>
          <p:cNvPr id="1026" name="Picture 2" descr="Screenshot of Power BI Desktop showing the Three Views panel.">
            <a:extLst>
              <a:ext uri="{FF2B5EF4-FFF2-40B4-BE49-F238E27FC236}">
                <a16:creationId xmlns:a16="http://schemas.microsoft.com/office/drawing/2014/main" id="{B9A54857-76C7-E872-BE10-7DD51A9A3C7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3968" y="119466"/>
            <a:ext cx="4358320" cy="5862518"/>
          </a:xfrm>
          <a:prstGeom prst="rect">
            <a:avLst/>
          </a:prstGeom>
          <a:solidFill>
            <a:srgbClr val="FFFFFF"/>
          </a:solidFill>
        </p:spPr>
      </p:pic>
      <p:sp>
        <p:nvSpPr>
          <p:cNvPr id="3" name="Content Placeholder 2">
            <a:extLst>
              <a:ext uri="{FF2B5EF4-FFF2-40B4-BE49-F238E27FC236}">
                <a16:creationId xmlns:a16="http://schemas.microsoft.com/office/drawing/2014/main" id="{1CDF2180-29BF-505E-35DD-911AEF5C74D6}"/>
              </a:ext>
            </a:extLst>
          </p:cNvPr>
          <p:cNvSpPr>
            <a:spLocks noGrp="1"/>
          </p:cNvSpPr>
          <p:nvPr>
            <p:ph sz="half" idx="2"/>
          </p:nvPr>
        </p:nvSpPr>
        <p:spPr>
          <a:xfrm>
            <a:off x="5004592" y="365126"/>
            <a:ext cx="6946901" cy="5192712"/>
          </a:xfrm>
        </p:spPr>
        <p:txBody>
          <a:bodyPr>
            <a:normAutofit/>
          </a:bodyPr>
          <a:lstStyle/>
          <a:p>
            <a:pPr marL="0" indent="0">
              <a:buNone/>
            </a:pPr>
            <a:r>
              <a:rPr lang="en-GB" b="0" i="0" dirty="0">
                <a:effectLst/>
              </a:rPr>
              <a:t>There are three views available in Power BI, The views, shown in the order they appear, are as follows:</a:t>
            </a:r>
          </a:p>
          <a:p>
            <a:pPr>
              <a:buFont typeface="Arial" panose="020B0604020202020204" pitchFamily="34" charset="0"/>
              <a:buChar char="•"/>
            </a:pPr>
            <a:r>
              <a:rPr lang="en-GB" b="1" i="0" dirty="0">
                <a:effectLst/>
              </a:rPr>
              <a:t>Report</a:t>
            </a:r>
            <a:r>
              <a:rPr lang="en-GB" b="0" i="0" dirty="0">
                <a:effectLst/>
              </a:rPr>
              <a:t>: You create reports and visuals.</a:t>
            </a:r>
          </a:p>
          <a:p>
            <a:pPr>
              <a:buFont typeface="Arial" panose="020B0604020202020204" pitchFamily="34" charset="0"/>
              <a:buChar char="•"/>
            </a:pPr>
            <a:r>
              <a:rPr lang="en-GB" b="1" i="0" dirty="0">
                <a:effectLst/>
              </a:rPr>
              <a:t>Data</a:t>
            </a:r>
            <a:r>
              <a:rPr lang="en-GB" b="0" i="0" dirty="0">
                <a:effectLst/>
              </a:rPr>
              <a:t>: </a:t>
            </a:r>
            <a:r>
              <a:rPr lang="en-GB" b="0" i="0" dirty="0">
                <a:solidFill>
                  <a:srgbClr val="161616"/>
                </a:solidFill>
                <a:effectLst/>
              </a:rPr>
              <a:t>See the data in your report in data model format, where you can add measures, create new columns, and manage relationships. </a:t>
            </a:r>
          </a:p>
          <a:p>
            <a:pPr>
              <a:buFont typeface="Arial" panose="020B0604020202020204" pitchFamily="34" charset="0"/>
              <a:buChar char="•"/>
            </a:pPr>
            <a:r>
              <a:rPr lang="en-GB" b="1" i="0" dirty="0">
                <a:effectLst/>
              </a:rPr>
              <a:t>Model</a:t>
            </a:r>
            <a:r>
              <a:rPr lang="en-GB" b="0" i="0" dirty="0">
                <a:effectLst/>
              </a:rPr>
              <a:t>: Get a graphical representation of the relationships that are established in your data model, and manage or modify them as needed.</a:t>
            </a:r>
            <a:endParaRPr lang="en-GB" sz="2000" dirty="0"/>
          </a:p>
        </p:txBody>
      </p:sp>
    </p:spTree>
    <p:extLst>
      <p:ext uri="{BB962C8B-B14F-4D97-AF65-F5344CB8AC3E}">
        <p14:creationId xmlns:p14="http://schemas.microsoft.com/office/powerpoint/2010/main" val="2322612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AA49-F4C0-E051-4474-5CBE921C64C5}"/>
              </a:ext>
            </a:extLst>
          </p:cNvPr>
          <p:cNvSpPr>
            <a:spLocks noGrp="1"/>
          </p:cNvSpPr>
          <p:nvPr>
            <p:ph type="title"/>
          </p:nvPr>
        </p:nvSpPr>
        <p:spPr>
          <a:xfrm>
            <a:off x="838200" y="365126"/>
            <a:ext cx="10515600" cy="1325563"/>
          </a:xfrm>
        </p:spPr>
        <p:txBody>
          <a:bodyPr>
            <a:normAutofit/>
          </a:bodyPr>
          <a:lstStyle/>
          <a:p>
            <a:r>
              <a:rPr lang="en-GB" b="1" dirty="0"/>
              <a:t>Connect to data sources in Power BI Desktop</a:t>
            </a:r>
          </a:p>
        </p:txBody>
      </p:sp>
      <p:pic>
        <p:nvPicPr>
          <p:cNvPr id="3" name="Content Placeholder 2">
            <a:extLst>
              <a:ext uri="{FF2B5EF4-FFF2-40B4-BE49-F238E27FC236}">
                <a16:creationId xmlns:a16="http://schemas.microsoft.com/office/drawing/2014/main" id="{0D9EC5C3-7DE6-226C-F7B8-AEB9783FC011}"/>
              </a:ext>
            </a:extLst>
          </p:cNvPr>
          <p:cNvPicPr>
            <a:picLocks noGrp="1" noChangeAspect="1"/>
          </p:cNvPicPr>
          <p:nvPr>
            <p:ph idx="1"/>
          </p:nvPr>
        </p:nvPicPr>
        <p:blipFill>
          <a:blip r:embed="rId3"/>
          <a:stretch>
            <a:fillRect/>
          </a:stretch>
        </p:blipFill>
        <p:spPr>
          <a:xfrm>
            <a:off x="838200" y="1690690"/>
            <a:ext cx="10682434" cy="3848512"/>
          </a:xfrm>
          <a:prstGeom prst="rect">
            <a:avLst/>
          </a:prstGeom>
          <a:noFill/>
        </p:spPr>
      </p:pic>
    </p:spTree>
    <p:extLst>
      <p:ext uri="{BB962C8B-B14F-4D97-AF65-F5344CB8AC3E}">
        <p14:creationId xmlns:p14="http://schemas.microsoft.com/office/powerpoint/2010/main" val="160551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AA49-F4C0-E051-4474-5CBE921C64C5}"/>
              </a:ext>
            </a:extLst>
          </p:cNvPr>
          <p:cNvSpPr>
            <a:spLocks noGrp="1"/>
          </p:cNvSpPr>
          <p:nvPr>
            <p:ph type="title"/>
          </p:nvPr>
        </p:nvSpPr>
        <p:spPr>
          <a:xfrm>
            <a:off x="840318" y="457200"/>
            <a:ext cx="3932767" cy="885825"/>
          </a:xfrm>
        </p:spPr>
        <p:txBody>
          <a:bodyPr anchor="b">
            <a:normAutofit/>
          </a:bodyPr>
          <a:lstStyle/>
          <a:p>
            <a:r>
              <a:rPr lang="en-GB" b="1" dirty="0"/>
              <a:t>Connect to data</a:t>
            </a:r>
          </a:p>
        </p:txBody>
      </p:sp>
      <p:pic>
        <p:nvPicPr>
          <p:cNvPr id="5" name="Picture 4" descr="A screenshot of a computer&#10;&#10;Description automatically generated">
            <a:extLst>
              <a:ext uri="{FF2B5EF4-FFF2-40B4-BE49-F238E27FC236}">
                <a16:creationId xmlns:a16="http://schemas.microsoft.com/office/drawing/2014/main" id="{83431F23-8B81-6C3B-5F19-DF6ACCF59849}"/>
              </a:ext>
            </a:extLst>
          </p:cNvPr>
          <p:cNvPicPr>
            <a:picLocks noChangeAspect="1"/>
          </p:cNvPicPr>
          <p:nvPr/>
        </p:nvPicPr>
        <p:blipFill rotWithShape="1">
          <a:blip r:embed="rId3"/>
          <a:srcRect l="56141" t="11364" r="14931" b="15859"/>
          <a:stretch/>
        </p:blipFill>
        <p:spPr bwMode="auto">
          <a:xfrm>
            <a:off x="5474426" y="80170"/>
            <a:ext cx="5786019" cy="5713411"/>
          </a:xfrm>
          <a:prstGeom prst="rect">
            <a:avLst/>
          </a:prstGeom>
          <a:noFill/>
          <a:ln>
            <a:noFill/>
          </a:ln>
          <a:extLst>
            <a:ext uri="{53640926-AAD7-44D8-BBD7-CCE9431645EC}">
              <a14:shadowObscured xmlns:a14="http://schemas.microsoft.com/office/drawing/2010/main"/>
            </a:ext>
          </a:extLst>
        </p:spPr>
      </p:pic>
      <p:sp>
        <p:nvSpPr>
          <p:cNvPr id="11" name="Text Placeholder 3">
            <a:extLst>
              <a:ext uri="{FF2B5EF4-FFF2-40B4-BE49-F238E27FC236}">
                <a16:creationId xmlns:a16="http://schemas.microsoft.com/office/drawing/2014/main" id="{C6811FD7-60A4-C4EB-7021-3C4BCA98E219}"/>
              </a:ext>
            </a:extLst>
          </p:cNvPr>
          <p:cNvSpPr>
            <a:spLocks noGrp="1"/>
          </p:cNvSpPr>
          <p:nvPr>
            <p:ph type="body" sz="half" idx="2"/>
          </p:nvPr>
        </p:nvSpPr>
        <p:spPr>
          <a:xfrm>
            <a:off x="840318" y="1607344"/>
            <a:ext cx="3932767" cy="3811588"/>
          </a:xfrm>
        </p:spPr>
        <p:txBody>
          <a:bodyPr/>
          <a:lstStyle/>
          <a:p>
            <a:endParaRPr lang="en-US" dirty="0"/>
          </a:p>
        </p:txBody>
      </p:sp>
    </p:spTree>
    <p:extLst>
      <p:ext uri="{BB962C8B-B14F-4D97-AF65-F5344CB8AC3E}">
        <p14:creationId xmlns:p14="http://schemas.microsoft.com/office/powerpoint/2010/main" val="866993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7757D5-C162-7DE3-FC00-5101C5E8788D}"/>
              </a:ext>
            </a:extLst>
          </p:cNvPr>
          <p:cNvSpPr>
            <a:spLocks noGrp="1"/>
          </p:cNvSpPr>
          <p:nvPr>
            <p:ph type="title"/>
          </p:nvPr>
        </p:nvSpPr>
        <p:spPr/>
        <p:txBody>
          <a:bodyPr/>
          <a:lstStyle/>
          <a:p>
            <a:r>
              <a:rPr lang="en-GB" b="1" dirty="0"/>
              <a:t>Example of connecting to data</a:t>
            </a:r>
          </a:p>
        </p:txBody>
      </p:sp>
      <p:sp>
        <p:nvSpPr>
          <p:cNvPr id="6" name="Content Placeholder 5">
            <a:extLst>
              <a:ext uri="{FF2B5EF4-FFF2-40B4-BE49-F238E27FC236}">
                <a16:creationId xmlns:a16="http://schemas.microsoft.com/office/drawing/2014/main" id="{DAF01E53-C10E-F9FD-96F9-9BD73566D938}"/>
              </a:ext>
            </a:extLst>
          </p:cNvPr>
          <p:cNvSpPr>
            <a:spLocks noGrp="1"/>
          </p:cNvSpPr>
          <p:nvPr>
            <p:ph idx="1"/>
          </p:nvPr>
        </p:nvSpPr>
        <p:spPr/>
        <p:txBody>
          <a:bodyPr/>
          <a:lstStyle/>
          <a:p>
            <a:pPr marL="0" indent="0">
              <a:buNone/>
            </a:pPr>
            <a:r>
              <a:rPr lang="en-GB" b="0" i="0" dirty="0">
                <a:solidFill>
                  <a:srgbClr val="161616"/>
                </a:solidFill>
                <a:effectLst/>
                <a:latin typeface="Segoe UI" panose="020B0502040204020203" pitchFamily="34" charset="0"/>
              </a:rPr>
              <a:t>For this example, we'll connect to a </a:t>
            </a:r>
            <a:r>
              <a:rPr lang="en-GB" b="1" i="0" dirty="0">
                <a:solidFill>
                  <a:srgbClr val="161616"/>
                </a:solidFill>
                <a:effectLst/>
                <a:latin typeface="Segoe UI" panose="020B0502040204020203" pitchFamily="34" charset="0"/>
              </a:rPr>
              <a:t>Web</a:t>
            </a:r>
            <a:r>
              <a:rPr lang="en-GB" b="0" i="0" dirty="0">
                <a:solidFill>
                  <a:srgbClr val="161616"/>
                </a:solidFill>
                <a:effectLst/>
                <a:latin typeface="Segoe UI" panose="020B0502040204020203" pitchFamily="34" charset="0"/>
              </a:rPr>
              <a:t> data source.</a:t>
            </a:r>
          </a:p>
          <a:p>
            <a:pPr marL="0" indent="0">
              <a:buNone/>
            </a:pPr>
            <a:r>
              <a:rPr lang="en-GB" dirty="0">
                <a:solidFill>
                  <a:srgbClr val="161616"/>
                </a:solidFill>
                <a:latin typeface="Segoe UI" panose="020B0502040204020203" pitchFamily="34" charset="0"/>
              </a:rPr>
              <a:t>Scenario:</a:t>
            </a:r>
            <a:endParaRPr lang="en-GB" b="0" i="0" dirty="0">
              <a:solidFill>
                <a:srgbClr val="161616"/>
              </a:solidFill>
              <a:effectLst/>
              <a:latin typeface="Segoe UI" panose="020B0502040204020203" pitchFamily="34" charset="0"/>
            </a:endParaRPr>
          </a:p>
          <a:p>
            <a:pPr marL="0" indent="0">
              <a:buNone/>
            </a:pPr>
            <a:r>
              <a:rPr lang="en-GB" dirty="0"/>
              <a:t>Imagine you’re retiring. You want to live where there’s lots of sunshine, preferable taxes, and good health care. Or… perhaps you’re a data analyst, and you want that information to help your customers, as in, help your raincoat manufacturing client target sales where it rains a lot.</a:t>
            </a:r>
          </a:p>
          <a:p>
            <a:pPr marL="0" indent="0">
              <a:buNone/>
            </a:pPr>
            <a:r>
              <a:rPr lang="en-GB" b="0" i="0" u="none" strike="noStrike" dirty="0">
                <a:effectLst/>
                <a:latin typeface="Segoe UI" panose="020B0502040204020203" pitchFamily="34" charset="0"/>
                <a:hlinkClick r:id="rId3"/>
              </a:rPr>
              <a:t>https://www.fool.com/research/best-states-to-retire</a:t>
            </a:r>
            <a:endParaRPr lang="en-GB" dirty="0"/>
          </a:p>
        </p:txBody>
      </p:sp>
    </p:spTree>
    <p:extLst>
      <p:ext uri="{BB962C8B-B14F-4D97-AF65-F5344CB8AC3E}">
        <p14:creationId xmlns:p14="http://schemas.microsoft.com/office/powerpoint/2010/main" val="3413514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56B54-2402-DCB3-6DBB-9AC3911F9850}"/>
              </a:ext>
            </a:extLst>
          </p:cNvPr>
          <p:cNvSpPr>
            <a:spLocks noGrp="1"/>
          </p:cNvSpPr>
          <p:nvPr>
            <p:ph type="title"/>
          </p:nvPr>
        </p:nvSpPr>
        <p:spPr/>
        <p:txBody>
          <a:bodyPr/>
          <a:lstStyle/>
          <a:p>
            <a:r>
              <a:rPr lang="en-GB" b="1" i="0" dirty="0">
                <a:solidFill>
                  <a:srgbClr val="161616"/>
                </a:solidFill>
                <a:effectLst/>
              </a:rPr>
              <a:t>Power Query Editor</a:t>
            </a:r>
            <a:endParaRPr lang="en-GB" dirty="0"/>
          </a:p>
        </p:txBody>
      </p:sp>
      <p:sp>
        <p:nvSpPr>
          <p:cNvPr id="3" name="Content Placeholder 2">
            <a:extLst>
              <a:ext uri="{FF2B5EF4-FFF2-40B4-BE49-F238E27FC236}">
                <a16:creationId xmlns:a16="http://schemas.microsoft.com/office/drawing/2014/main" id="{ABA7A59F-360C-A94F-E67F-7454E31DD2C0}"/>
              </a:ext>
            </a:extLst>
          </p:cNvPr>
          <p:cNvSpPr>
            <a:spLocks noGrp="1"/>
          </p:cNvSpPr>
          <p:nvPr>
            <p:ph idx="1"/>
          </p:nvPr>
        </p:nvSpPr>
        <p:spPr>
          <a:xfrm>
            <a:off x="838200" y="1362709"/>
            <a:ext cx="10515600" cy="4351338"/>
          </a:xfrm>
        </p:spPr>
        <p:txBody>
          <a:bodyPr/>
          <a:lstStyle/>
          <a:p>
            <a:pPr marL="0" indent="0">
              <a:buNone/>
            </a:pPr>
            <a:r>
              <a:rPr lang="en-GB" b="0" i="0" dirty="0">
                <a:solidFill>
                  <a:srgbClr val="040C28"/>
                </a:solidFill>
                <a:effectLst/>
                <a:latin typeface="Google Sans"/>
              </a:rPr>
              <a:t>Connect to one or many data sources, shape and transform the data to meet your needs, then load that model into Power BI Desktop</a:t>
            </a:r>
          </a:p>
          <a:p>
            <a:pPr marL="0" indent="0">
              <a:buNone/>
            </a:pPr>
            <a:endParaRPr lang="en-GB" dirty="0"/>
          </a:p>
        </p:txBody>
      </p:sp>
      <p:pic>
        <p:nvPicPr>
          <p:cNvPr id="4" name="Picture 3" descr="Screenshot of Power BI Desktop showing Power Query Editor with no data connections.">
            <a:extLst>
              <a:ext uri="{FF2B5EF4-FFF2-40B4-BE49-F238E27FC236}">
                <a16:creationId xmlns:a16="http://schemas.microsoft.com/office/drawing/2014/main" id="{0C4BD2BA-A3A8-36B7-FBC9-EEB76DD8EF9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868" y="2303145"/>
            <a:ext cx="7542531" cy="3682687"/>
          </a:xfrm>
          <a:prstGeom prst="rect">
            <a:avLst/>
          </a:prstGeom>
          <a:noFill/>
          <a:ln>
            <a:noFill/>
          </a:ln>
        </p:spPr>
      </p:pic>
    </p:spTree>
    <p:extLst>
      <p:ext uri="{BB962C8B-B14F-4D97-AF65-F5344CB8AC3E}">
        <p14:creationId xmlns:p14="http://schemas.microsoft.com/office/powerpoint/2010/main" val="231480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D075F-C71D-C8FD-CCCC-2BE379DCFDF9}"/>
              </a:ext>
            </a:extLst>
          </p:cNvPr>
          <p:cNvSpPr>
            <a:spLocks noGrp="1"/>
          </p:cNvSpPr>
          <p:nvPr>
            <p:ph type="title"/>
          </p:nvPr>
        </p:nvSpPr>
        <p:spPr>
          <a:xfrm>
            <a:off x="838200" y="365126"/>
            <a:ext cx="10515600" cy="1054241"/>
          </a:xfrm>
        </p:spPr>
        <p:txBody>
          <a:bodyPr/>
          <a:lstStyle/>
          <a:p>
            <a:r>
              <a:rPr lang="en-GB" b="1" i="0" dirty="0">
                <a:solidFill>
                  <a:srgbClr val="161616"/>
                </a:solidFill>
                <a:effectLst/>
              </a:rPr>
              <a:t>Import an Excel workbook/Get data from Excel workbook files</a:t>
            </a:r>
            <a:br>
              <a:rPr lang="en-GB" b="1" i="0" dirty="0">
                <a:solidFill>
                  <a:srgbClr val="161616"/>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10BEF0BD-5D32-2710-301C-083D2CB73959}"/>
              </a:ext>
            </a:extLst>
          </p:cNvPr>
          <p:cNvSpPr>
            <a:spLocks noGrp="1"/>
          </p:cNvSpPr>
          <p:nvPr>
            <p:ph idx="1"/>
          </p:nvPr>
        </p:nvSpPr>
        <p:spPr/>
        <p:txBody>
          <a:bodyPr/>
          <a:lstStyle/>
          <a:p>
            <a:pPr marL="0" indent="0">
              <a:buNone/>
            </a:pPr>
            <a:r>
              <a:rPr lang="en-GB" b="0" i="0" dirty="0">
                <a:solidFill>
                  <a:srgbClr val="161616"/>
                </a:solidFill>
                <a:effectLst/>
                <a:latin typeface="Segoe UI" panose="020B0502040204020203" pitchFamily="34" charset="0"/>
              </a:rPr>
              <a:t>There are two ways to explore Excel data in Power BI: </a:t>
            </a:r>
          </a:p>
          <a:p>
            <a:pPr marL="0" indent="0">
              <a:buNone/>
            </a:pPr>
            <a:r>
              <a:rPr lang="en-GB" b="0" i="0" dirty="0">
                <a:solidFill>
                  <a:srgbClr val="161616"/>
                </a:solidFill>
                <a:effectLst/>
                <a:latin typeface="Segoe UI" panose="020B0502040204020203" pitchFamily="34" charset="0"/>
              </a:rPr>
              <a:t>upload and import</a:t>
            </a:r>
          </a:p>
          <a:p>
            <a:pPr marL="0" indent="0" algn="l">
              <a:buNone/>
            </a:pPr>
            <a:r>
              <a:rPr lang="en-GB" b="1" i="0" dirty="0">
                <a:solidFill>
                  <a:srgbClr val="374151"/>
                </a:solidFill>
                <a:effectLst/>
                <a:latin typeface="Söhne"/>
              </a:rPr>
              <a:t>Import Data from Excel in Power BI:</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brings data into Power BI's internal storage.(like taking a picture of your data in an Excel file and bringing it into Power BI).</a:t>
            </a:r>
          </a:p>
          <a:p>
            <a:pPr algn="l">
              <a:buFont typeface="Arial" panose="020B0604020202020204" pitchFamily="34" charset="0"/>
              <a:buChar char="•"/>
            </a:pPr>
            <a:r>
              <a:rPr lang="en-GB" b="0" i="0" dirty="0">
                <a:solidFill>
                  <a:srgbClr val="374151"/>
                </a:solidFill>
                <a:effectLst/>
                <a:latin typeface="Söhne"/>
              </a:rPr>
              <a:t>The data becomes static, meaning any changes in Excel won't automatically show up in Power BI.</a:t>
            </a:r>
          </a:p>
          <a:p>
            <a:pPr algn="l">
              <a:buFont typeface="Arial" panose="020B0604020202020204" pitchFamily="34" charset="0"/>
              <a:buChar char="•"/>
            </a:pPr>
            <a:r>
              <a:rPr lang="en-GB" b="0" i="0" dirty="0">
                <a:solidFill>
                  <a:srgbClr val="374151"/>
                </a:solidFill>
                <a:effectLst/>
                <a:latin typeface="Söhne"/>
              </a:rPr>
              <a:t>It's useful when you want a one-time copy of your Excel data for analysis in Power BI.</a:t>
            </a:r>
          </a:p>
          <a:p>
            <a:pPr marL="0" indent="0">
              <a:buNone/>
            </a:pPr>
            <a:endParaRPr lang="en-GB" dirty="0"/>
          </a:p>
        </p:txBody>
      </p:sp>
    </p:spTree>
    <p:extLst>
      <p:ext uri="{BB962C8B-B14F-4D97-AF65-F5344CB8AC3E}">
        <p14:creationId xmlns:p14="http://schemas.microsoft.com/office/powerpoint/2010/main" val="3846032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F08A1-AD60-2A8F-1271-1C1ED1E6AD01}"/>
              </a:ext>
            </a:extLst>
          </p:cNvPr>
          <p:cNvSpPr>
            <a:spLocks noGrp="1"/>
          </p:cNvSpPr>
          <p:nvPr>
            <p:ph type="title"/>
          </p:nvPr>
        </p:nvSpPr>
        <p:spPr/>
        <p:txBody>
          <a:bodyPr/>
          <a:lstStyle/>
          <a:p>
            <a:r>
              <a:rPr lang="en-GB" b="0" i="0" dirty="0">
                <a:solidFill>
                  <a:srgbClr val="374151"/>
                </a:solidFill>
                <a:effectLst/>
                <a:latin typeface="Söhne"/>
              </a:rPr>
              <a:t>Get Data (Excel Workbook):</a:t>
            </a:r>
            <a:endParaRPr lang="en-GB" dirty="0"/>
          </a:p>
        </p:txBody>
      </p:sp>
      <p:sp>
        <p:nvSpPr>
          <p:cNvPr id="3" name="Content Placeholder 2">
            <a:extLst>
              <a:ext uri="{FF2B5EF4-FFF2-40B4-BE49-F238E27FC236}">
                <a16:creationId xmlns:a16="http://schemas.microsoft.com/office/drawing/2014/main" id="{42922CF2-4861-3D56-95AB-B1EFBCCF73F4}"/>
              </a:ext>
            </a:extLst>
          </p:cNvPr>
          <p:cNvSpPr>
            <a:spLocks noGrp="1"/>
          </p:cNvSpPr>
          <p:nvPr>
            <p:ph idx="1"/>
          </p:nvPr>
        </p:nvSpPr>
        <p:spPr/>
        <p:txBody>
          <a:bodyPr/>
          <a:lstStyle/>
          <a:p>
            <a:r>
              <a:rPr lang="en-GB" b="0" i="0" dirty="0">
                <a:solidFill>
                  <a:srgbClr val="374151"/>
                </a:solidFill>
                <a:effectLst/>
                <a:latin typeface="Söhne"/>
              </a:rPr>
              <a:t>The "Get Data" option in Power BI provides a more dynamic and flexible approach for importing data from Excel workbooks.(like setting up a live connection between Power BI and your Excel file.)</a:t>
            </a:r>
          </a:p>
          <a:p>
            <a:r>
              <a:rPr lang="en-GB" b="0" i="0" dirty="0">
                <a:solidFill>
                  <a:srgbClr val="374151"/>
                </a:solidFill>
                <a:effectLst/>
                <a:latin typeface="Söhne"/>
              </a:rPr>
              <a:t>Any changes or updates you make in Excel can be automatically reflected in Power BI when you refresh your data.</a:t>
            </a:r>
            <a:endParaRPr lang="en-GB" dirty="0">
              <a:solidFill>
                <a:srgbClr val="374151"/>
              </a:solidFill>
              <a:latin typeface="Söhne"/>
            </a:endParaRPr>
          </a:p>
          <a:p>
            <a:r>
              <a:rPr lang="en-GB" b="0" i="0" dirty="0">
                <a:solidFill>
                  <a:srgbClr val="374151"/>
                </a:solidFill>
                <a:effectLst/>
                <a:latin typeface="Söhne"/>
              </a:rPr>
              <a:t>It's helpful when you need to keep your Power BI reports always up-to-date with your Excel data.</a:t>
            </a:r>
            <a:endParaRPr lang="en-GB" dirty="0"/>
          </a:p>
        </p:txBody>
      </p:sp>
    </p:spTree>
    <p:extLst>
      <p:ext uri="{BB962C8B-B14F-4D97-AF65-F5344CB8AC3E}">
        <p14:creationId xmlns:p14="http://schemas.microsoft.com/office/powerpoint/2010/main" val="1603627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C3B3B-D82A-E2EC-796B-CCD91D7A5740}"/>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C6EAE0FC-4734-1B1E-F10D-DEEB100B649F}"/>
              </a:ext>
            </a:extLst>
          </p:cNvPr>
          <p:cNvSpPr>
            <a:spLocks noGrp="1"/>
          </p:cNvSpPr>
          <p:nvPr>
            <p:ph idx="1"/>
          </p:nvPr>
        </p:nvSpPr>
        <p:spPr/>
        <p:txBody>
          <a:bodyPr/>
          <a:lstStyle/>
          <a:p>
            <a:pPr marL="0" indent="0" algn="ctr">
              <a:buNone/>
            </a:pPr>
            <a:endParaRPr lang="en-GB" sz="4400" dirty="0"/>
          </a:p>
          <a:p>
            <a:pPr marL="0" indent="0" algn="ctr">
              <a:buNone/>
            </a:pPr>
            <a:endParaRPr lang="en-GB" sz="4400" dirty="0"/>
          </a:p>
          <a:p>
            <a:pPr marL="0" indent="0" algn="ctr">
              <a:buNone/>
            </a:pPr>
            <a:r>
              <a:rPr lang="en-GB" sz="4400" dirty="0"/>
              <a:t>Data Models</a:t>
            </a:r>
          </a:p>
        </p:txBody>
      </p:sp>
    </p:spTree>
    <p:extLst>
      <p:ext uri="{BB962C8B-B14F-4D97-AF65-F5344CB8AC3E}">
        <p14:creationId xmlns:p14="http://schemas.microsoft.com/office/powerpoint/2010/main" val="3545030566"/>
      </p:ext>
    </p:extLst>
  </p:cSld>
  <p:clrMapOvr>
    <a:masterClrMapping/>
  </p:clrMapOvr>
</p:sld>
</file>

<file path=ppt/theme/theme1.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title and content new">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itle and content new" id="{B47FA701-FB60-4F58-990A-23DAFAA0A824}" vid="{E7D14248-1312-4751-828B-7EEC4C836A3D}"/>
    </a:ext>
  </a:extLst>
</a:theme>
</file>

<file path=ppt/theme/theme20.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content slide template</Template>
  <TotalTime>0</TotalTime>
  <Words>1263</Words>
  <Application>Microsoft Office PowerPoint</Application>
  <PresentationFormat>Widescreen</PresentationFormat>
  <Paragraphs>84</Paragraphs>
  <Slides>12</Slides>
  <Notes>10</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12</vt:i4>
      </vt:variant>
    </vt:vector>
  </HeadingPairs>
  <TitlesOfParts>
    <vt:vector size="38" baseType="lpstr">
      <vt:lpstr>Google Sans</vt:lpstr>
      <vt:lpstr>Söhne</vt:lpstr>
      <vt:lpstr>Arial</vt:lpstr>
      <vt:lpstr>Calibri</vt:lpstr>
      <vt:lpstr>Calibri Light</vt:lpstr>
      <vt:lpstr>Segoe UI</vt:lpstr>
      <vt:lpstr>content slide template</vt:lpstr>
      <vt:lpstr>Text 1</vt:lpstr>
      <vt:lpstr>1_Text 1</vt:lpstr>
      <vt:lpstr>Holding PAge</vt:lpstr>
      <vt:lpstr>Title Slide 1</vt:lpstr>
      <vt:lpstr>Title Slide 2</vt:lpstr>
      <vt:lpstr>Title Slide 3</vt:lpstr>
      <vt:lpstr>Title Slide 4</vt:lpstr>
      <vt:lpstr>Sub Title 1</vt:lpstr>
      <vt:lpstr>Sub Title 2</vt:lpstr>
      <vt:lpstr>Sub Title 3</vt:lpstr>
      <vt:lpstr>Sub Title 4</vt:lpstr>
      <vt:lpstr>Text 2</vt:lpstr>
      <vt:lpstr>Text 3</vt:lpstr>
      <vt:lpstr>Text 4</vt:lpstr>
      <vt:lpstr>Text Break / Info Slide 1</vt:lpstr>
      <vt:lpstr>Text Break Info Slide 2</vt:lpstr>
      <vt:lpstr>UWTSD Logo Only_Image Bkgrnd</vt:lpstr>
      <vt:lpstr>title and content new</vt:lpstr>
      <vt:lpstr>UWTSD 200_Title Page 2</vt:lpstr>
      <vt:lpstr>PowerPoint Presentation</vt:lpstr>
      <vt:lpstr>What is power BI  </vt:lpstr>
      <vt:lpstr>How Power BI Desktop works </vt:lpstr>
      <vt:lpstr>Install and run Power BI Desktop</vt:lpstr>
      <vt:lpstr>PowerPoint Presentation</vt:lpstr>
      <vt:lpstr>Connect to data sources in Power BI Desktop</vt:lpstr>
      <vt:lpstr>Connect to data</vt:lpstr>
      <vt:lpstr>Example of connecting to data</vt:lpstr>
      <vt:lpstr>Power Query Editor</vt:lpstr>
      <vt:lpstr>Import an Excel workbook/Get data from Excel workbook files </vt:lpstr>
      <vt:lpstr>Get Data (Excel Workbook):</vt:lpstr>
      <vt:lpstr>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Divya Chidambaram</dc:creator>
  <cp:lastModifiedBy>Divya Chidambaram</cp:lastModifiedBy>
  <cp:revision>2</cp:revision>
  <dcterms:created xsi:type="dcterms:W3CDTF">2023-06-28T12:10:08Z</dcterms:created>
  <dcterms:modified xsi:type="dcterms:W3CDTF">2023-10-08T21:49:56Z</dcterms:modified>
</cp:coreProperties>
</file>