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4" r:id="rId2"/>
    <p:sldId id="282" r:id="rId3"/>
    <p:sldId id="275" r:id="rId4"/>
    <p:sldId id="283" r:id="rId5"/>
    <p:sldId id="270" r:id="rId6"/>
    <p:sldId id="272" r:id="rId7"/>
    <p:sldId id="277" r:id="rId8"/>
    <p:sldId id="281" r:id="rId9"/>
    <p:sldId id="280" r:id="rId10"/>
    <p:sldId id="285" r:id="rId11"/>
    <p:sldId id="27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33" autoAdjust="0"/>
    <p:restoredTop sz="94660"/>
  </p:normalViewPr>
  <p:slideViewPr>
    <p:cSldViewPr snapToGrid="0">
      <p:cViewPr varScale="1">
        <p:scale>
          <a:sx n="62" d="100"/>
          <a:sy n="62" d="100"/>
        </p:scale>
        <p:origin x="66" y="1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1819A-8C43-4214-A8F4-3B1D1166DFA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EE4828-4949-4940-937D-2A944FE0FDE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6BDB72-60CB-4303-A93A-79377B5AB3C9}"/>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5" name="Footer Placeholder 4">
            <a:extLst>
              <a:ext uri="{FF2B5EF4-FFF2-40B4-BE49-F238E27FC236}">
                <a16:creationId xmlns:a16="http://schemas.microsoft.com/office/drawing/2014/main" id="{28DE5F6F-DB32-4EE0-A991-200BFBA7A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35E0F8-AF1B-4DE6-A400-527CB6DA7D64}"/>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3916844381"/>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E671D-30FC-4EE2-B96D-9BBA11074C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89C0951-3477-4468-B058-A6E1B248100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B2B53-4651-48D8-982A-625EC89F4961}"/>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5" name="Footer Placeholder 4">
            <a:extLst>
              <a:ext uri="{FF2B5EF4-FFF2-40B4-BE49-F238E27FC236}">
                <a16:creationId xmlns:a16="http://schemas.microsoft.com/office/drawing/2014/main" id="{439E2374-48B4-425D-9E8D-F368AEB582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496190-9D5F-431D-8611-A0081BE7023A}"/>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348962616"/>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F11EE-945F-46D3-A45D-D941B91CF3A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28D28B4-8DD1-42B1-ADCE-FB8B593F23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45EB787-A871-4CBA-803D-84A844872DC1}"/>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5" name="Footer Placeholder 4">
            <a:extLst>
              <a:ext uri="{FF2B5EF4-FFF2-40B4-BE49-F238E27FC236}">
                <a16:creationId xmlns:a16="http://schemas.microsoft.com/office/drawing/2014/main" id="{06474CBE-722A-4DB5-B8C9-ED462498AD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3E3AA4-A6F4-42D9-A566-F0E1C21A3507}"/>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757868027"/>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42B7-5AEC-48A2-A34C-883580C5F4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B4F113-163E-4B7A-B332-DD5E5AC70DD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F23201-BC12-4123-8009-88F79A91071E}"/>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2B2296-462E-41E6-B4B5-2161B4EBF965}"/>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6" name="Footer Placeholder 5">
            <a:extLst>
              <a:ext uri="{FF2B5EF4-FFF2-40B4-BE49-F238E27FC236}">
                <a16:creationId xmlns:a16="http://schemas.microsoft.com/office/drawing/2014/main" id="{A266CC12-EABA-41F2-B9C6-EAB16B5BC3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5AD2F5-28B3-4397-9AC5-2AF7308DBAAD}"/>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202094132"/>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1F166-4B0E-4D2E-BCD9-9DAEA38E8F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95F2A8-7E7F-48ED-BD23-F28546F6A5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3365CA1-5333-4D70-953E-51ACD18549B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2B3F22C-AB36-4773-A584-B6C242F613B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C5B58E7-E586-4628-AD41-59BEDAA18DD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48A2337-C5A9-48BC-93C3-9DC59FF79800}"/>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8" name="Footer Placeholder 7">
            <a:extLst>
              <a:ext uri="{FF2B5EF4-FFF2-40B4-BE49-F238E27FC236}">
                <a16:creationId xmlns:a16="http://schemas.microsoft.com/office/drawing/2014/main" id="{317245C0-F997-4267-AE59-F0E1B68A74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57D076-62EE-4114-8C55-571470A78B33}"/>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1866730089"/>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438012-94AE-4B84-9F1E-08DF1CCE5F2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E6A008-C5EC-47FF-BDC6-661CA9A6D13F}"/>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4" name="Footer Placeholder 3">
            <a:extLst>
              <a:ext uri="{FF2B5EF4-FFF2-40B4-BE49-F238E27FC236}">
                <a16:creationId xmlns:a16="http://schemas.microsoft.com/office/drawing/2014/main" id="{C3494FFD-228C-45DA-9EC4-188FA9E314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73C4E8D-4EE0-421A-919A-DEFD6FA05E52}"/>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1542191529"/>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D978D2-91F4-4EE4-82F5-1892D48BC16E}"/>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3" name="Footer Placeholder 2">
            <a:extLst>
              <a:ext uri="{FF2B5EF4-FFF2-40B4-BE49-F238E27FC236}">
                <a16:creationId xmlns:a16="http://schemas.microsoft.com/office/drawing/2014/main" id="{625F5C9E-5323-4443-822D-AF8F50A9D5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CB90B4-304E-4391-9911-CD9B0ED82BDC}"/>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2588556364"/>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880C6-1DD1-46B7-9276-BA278E665E7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44FEC87-F6D3-4785-B0BF-0569AF1512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730200-8A25-4AD9-B944-81E1D6182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3E2334F-3EBF-415E-B6F4-DA9DA49F7986}"/>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6" name="Footer Placeholder 5">
            <a:extLst>
              <a:ext uri="{FF2B5EF4-FFF2-40B4-BE49-F238E27FC236}">
                <a16:creationId xmlns:a16="http://schemas.microsoft.com/office/drawing/2014/main" id="{87B14739-F4B4-418E-B039-9F645D7195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F03679-0E61-4BA5-A609-D91CE13407C8}"/>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2854994186"/>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D614E-B098-4F89-968B-F4D7F7B861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6620CCF-1C3F-4ABC-878D-6B519B0F82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0A3937-1B7C-423E-8138-7325E1CD76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3AE5F11-266D-4C6E-A3C7-6C38306047A7}"/>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6" name="Footer Placeholder 5">
            <a:extLst>
              <a:ext uri="{FF2B5EF4-FFF2-40B4-BE49-F238E27FC236}">
                <a16:creationId xmlns:a16="http://schemas.microsoft.com/office/drawing/2014/main" id="{E1A22814-F860-4F0F-8BE2-9D3BC5ADEE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01598E-F8DF-420F-A87D-3B878FDFEE7A}"/>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1737290403"/>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C0B06-5224-4BE1-A4C4-240028A0446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A64B6EC-BF34-4946-BB3B-2D0239A059E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DED5CB-ED18-45B8-8A93-3218459DFC43}"/>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5" name="Footer Placeholder 4">
            <a:extLst>
              <a:ext uri="{FF2B5EF4-FFF2-40B4-BE49-F238E27FC236}">
                <a16:creationId xmlns:a16="http://schemas.microsoft.com/office/drawing/2014/main" id="{8F1490C1-BAF0-4A8F-8180-DEB1BD893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A972DB-0646-4E9B-A4BB-F6445130305E}"/>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214720182"/>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4D260F-75ED-4413-BEFD-06851EADDDD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1CC122-0457-4439-AFE2-4F2361B0C1A6}"/>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5C70CE-52AF-4EE7-BC46-8BA23D8B5EB5}"/>
              </a:ext>
            </a:extLst>
          </p:cNvPr>
          <p:cNvSpPr>
            <a:spLocks noGrp="1"/>
          </p:cNvSpPr>
          <p:nvPr>
            <p:ph type="dt" sz="half" idx="10"/>
          </p:nvPr>
        </p:nvSpPr>
        <p:spPr/>
        <p:txBody>
          <a:bodyPr/>
          <a:lstStyle/>
          <a:p>
            <a:fld id="{57DB3188-106D-4062-974C-3638D006D0B5}" type="datetimeFigureOut">
              <a:rPr lang="en-GB" smtClean="0"/>
              <a:t>14/03/2019</a:t>
            </a:fld>
            <a:endParaRPr lang="en-GB"/>
          </a:p>
        </p:txBody>
      </p:sp>
      <p:sp>
        <p:nvSpPr>
          <p:cNvPr id="5" name="Footer Placeholder 4">
            <a:extLst>
              <a:ext uri="{FF2B5EF4-FFF2-40B4-BE49-F238E27FC236}">
                <a16:creationId xmlns:a16="http://schemas.microsoft.com/office/drawing/2014/main" id="{A5130B25-A6D9-43CF-BBC5-E5298AA03C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DDA3F6-6B97-4BF8-B3A2-9680AC59C758}"/>
              </a:ext>
            </a:extLst>
          </p:cNvPr>
          <p:cNvSpPr>
            <a:spLocks noGrp="1"/>
          </p:cNvSpPr>
          <p:nvPr>
            <p:ph type="sldNum" sz="quarter" idx="12"/>
          </p:nvPr>
        </p:nvSpPr>
        <p:spPr/>
        <p:txBody>
          <a:bodyPr/>
          <a:lstStyle/>
          <a:p>
            <a:fld id="{9D0819D5-1CD2-497C-8814-EFF663438E51}" type="slidenum">
              <a:rPr lang="en-GB" smtClean="0"/>
              <a:t>‹#›</a:t>
            </a:fld>
            <a:endParaRPr lang="en-GB"/>
          </a:p>
        </p:txBody>
      </p:sp>
    </p:spTree>
    <p:extLst>
      <p:ext uri="{BB962C8B-B14F-4D97-AF65-F5344CB8AC3E}">
        <p14:creationId xmlns:p14="http://schemas.microsoft.com/office/powerpoint/2010/main" val="354046518"/>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5">
                <a:lumMod val="0"/>
                <a:lumOff val="100000"/>
              </a:schemeClr>
            </a:gs>
            <a:gs pos="51000">
              <a:schemeClr val="accent5">
                <a:lumMod val="0"/>
                <a:lumOff val="100000"/>
              </a:schemeClr>
            </a:gs>
            <a:gs pos="100000">
              <a:schemeClr val="accent5">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317C56-660F-4404-B71A-64654E5273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A77F14-DE1D-4EBE-9845-EA964DC364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69568-DC5F-4A9C-87FE-AE8977412C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DB3188-106D-4062-974C-3638D006D0B5}" type="datetimeFigureOut">
              <a:rPr lang="en-GB" smtClean="0"/>
              <a:t>14/03/2019</a:t>
            </a:fld>
            <a:endParaRPr lang="en-GB"/>
          </a:p>
        </p:txBody>
      </p:sp>
      <p:sp>
        <p:nvSpPr>
          <p:cNvPr id="5" name="Footer Placeholder 4">
            <a:extLst>
              <a:ext uri="{FF2B5EF4-FFF2-40B4-BE49-F238E27FC236}">
                <a16:creationId xmlns:a16="http://schemas.microsoft.com/office/drawing/2014/main" id="{FC72AE99-4B80-450E-8299-CCD6DEEF14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EB33E70-938D-46F4-82C2-B300A6EAEA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0819D5-1CD2-497C-8814-EFF663438E51}" type="slidenum">
              <a:rPr lang="en-GB" smtClean="0"/>
              <a:t>‹#›</a:t>
            </a:fld>
            <a:endParaRPr lang="en-GB"/>
          </a:p>
        </p:txBody>
      </p:sp>
    </p:spTree>
    <p:extLst>
      <p:ext uri="{BB962C8B-B14F-4D97-AF65-F5344CB8AC3E}">
        <p14:creationId xmlns:p14="http://schemas.microsoft.com/office/powerpoint/2010/main" val="5101575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7F8E68-1D4B-4E69-AEE8-1EDE5D1EEA25}"/>
              </a:ext>
            </a:extLst>
          </p:cNvPr>
          <p:cNvSpPr>
            <a:spLocks noGrp="1"/>
          </p:cNvSpPr>
          <p:nvPr>
            <p:ph type="title"/>
          </p:nvPr>
        </p:nvSpPr>
        <p:spPr/>
        <p:txBody>
          <a:bodyPr/>
          <a:lstStyle/>
          <a:p>
            <a:pPr algn="ctr"/>
            <a:r>
              <a:rPr lang="en-GB" dirty="0"/>
              <a:t>Geographic Information Systems</a:t>
            </a:r>
          </a:p>
        </p:txBody>
      </p:sp>
      <p:sp>
        <p:nvSpPr>
          <p:cNvPr id="3" name="Content Placeholder 2">
            <a:extLst>
              <a:ext uri="{FF2B5EF4-FFF2-40B4-BE49-F238E27FC236}">
                <a16:creationId xmlns:a16="http://schemas.microsoft.com/office/drawing/2014/main" id="{13FDFF66-8F18-4827-91B2-A549F1D7837D}"/>
              </a:ext>
            </a:extLst>
          </p:cNvPr>
          <p:cNvSpPr>
            <a:spLocks noGrp="1"/>
          </p:cNvSpPr>
          <p:nvPr>
            <p:ph idx="1"/>
          </p:nvPr>
        </p:nvSpPr>
        <p:spPr>
          <a:xfrm>
            <a:off x="838200" y="1583572"/>
            <a:ext cx="10515600" cy="4414271"/>
          </a:xfrm>
        </p:spPr>
        <p:txBody>
          <a:bodyPr>
            <a:normAutofit lnSpcReduction="10000"/>
          </a:bodyPr>
          <a:lstStyle/>
          <a:p>
            <a:pPr marL="0" indent="0" algn="r">
              <a:buNone/>
            </a:pPr>
            <a:r>
              <a:rPr lang="en-GB" dirty="0" smtClean="0"/>
              <a:t>Presented by Josh Benger</a:t>
            </a:r>
            <a:br>
              <a:rPr lang="en-GB" dirty="0" smtClean="0"/>
            </a:br>
            <a:r>
              <a:rPr lang="en-GB" dirty="0" smtClean="0"/>
              <a:t>14/03/19</a:t>
            </a:r>
          </a:p>
          <a:p>
            <a:endParaRPr lang="en-GB" dirty="0"/>
          </a:p>
          <a:p>
            <a:r>
              <a:rPr lang="en-GB" dirty="0" smtClean="0"/>
              <a:t>In </a:t>
            </a:r>
            <a:r>
              <a:rPr lang="en-GB" dirty="0"/>
              <a:t>this presentation I will be giving you an understanding of how Geographic Information Systems work, and how they can be used to help achieve success in construction projects.</a:t>
            </a:r>
          </a:p>
          <a:p>
            <a:r>
              <a:rPr lang="en-GB" dirty="0"/>
              <a:t>I will explain some advantages of using GIS in the construction </a:t>
            </a:r>
            <a:r>
              <a:rPr lang="en-GB" dirty="0" smtClean="0"/>
              <a:t>industry</a:t>
            </a:r>
          </a:p>
          <a:p>
            <a:r>
              <a:rPr lang="en-GB" dirty="0" smtClean="0"/>
              <a:t>I will include some examples </a:t>
            </a:r>
            <a:r>
              <a:rPr lang="en-GB" dirty="0"/>
              <a:t>of how it has been successfully used on previous </a:t>
            </a:r>
            <a:r>
              <a:rPr lang="en-GB" dirty="0" smtClean="0"/>
              <a:t>projects, and how it can be used to improve the construction industry in future. </a:t>
            </a:r>
            <a:endParaRPr lang="en-GB" dirty="0"/>
          </a:p>
        </p:txBody>
      </p:sp>
    </p:spTree>
    <p:extLst>
      <p:ext uri="{BB962C8B-B14F-4D97-AF65-F5344CB8AC3E}">
        <p14:creationId xmlns:p14="http://schemas.microsoft.com/office/powerpoint/2010/main" val="4145658660"/>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9C3B0-C014-42AF-97C1-D685481E8168}"/>
              </a:ext>
            </a:extLst>
          </p:cNvPr>
          <p:cNvSpPr>
            <a:spLocks noGrp="1"/>
          </p:cNvSpPr>
          <p:nvPr>
            <p:ph type="title"/>
          </p:nvPr>
        </p:nvSpPr>
        <p:spPr/>
        <p:txBody>
          <a:bodyPr/>
          <a:lstStyle/>
          <a:p>
            <a:pPr algn="ctr"/>
            <a:r>
              <a:rPr lang="en-GB" dirty="0"/>
              <a:t>Construction Projects- how they are managed</a:t>
            </a:r>
          </a:p>
        </p:txBody>
      </p:sp>
      <p:sp>
        <p:nvSpPr>
          <p:cNvPr id="3" name="Content Placeholder 2">
            <a:extLst>
              <a:ext uri="{FF2B5EF4-FFF2-40B4-BE49-F238E27FC236}">
                <a16:creationId xmlns:a16="http://schemas.microsoft.com/office/drawing/2014/main" id="{702AE8A5-6763-4CD1-8248-CEC1E033E98B}"/>
              </a:ext>
            </a:extLst>
          </p:cNvPr>
          <p:cNvSpPr>
            <a:spLocks noGrp="1"/>
          </p:cNvSpPr>
          <p:nvPr>
            <p:ph idx="1"/>
          </p:nvPr>
        </p:nvSpPr>
        <p:spPr>
          <a:xfrm>
            <a:off x="6183824" y="2145614"/>
            <a:ext cx="5169976" cy="3428300"/>
          </a:xfrm>
        </p:spPr>
        <p:txBody>
          <a:bodyPr>
            <a:normAutofit fontScale="70000" lnSpcReduction="20000"/>
          </a:bodyPr>
          <a:lstStyle/>
          <a:p>
            <a:r>
              <a:rPr lang="en-GB" dirty="0"/>
              <a:t>The success of a construction project is only possible through careful planning and correct scheduling of activities.</a:t>
            </a:r>
            <a:br>
              <a:rPr lang="en-GB" dirty="0"/>
            </a:br>
            <a:r>
              <a:rPr lang="en-GB" dirty="0"/>
              <a:t>A project that is accurately planned and scheduled results in optimal costs and timeframes.</a:t>
            </a:r>
          </a:p>
          <a:p>
            <a:r>
              <a:rPr lang="en-GB" dirty="0"/>
              <a:t>Construction projects require the use of a range of spatial information, such 2D CAD drawings, and non-spatial information, such as bar chart schedules.</a:t>
            </a:r>
          </a:p>
          <a:p>
            <a:r>
              <a:rPr lang="en-GB" dirty="0"/>
              <a:t>They require the input of various disciplines, such as Architects and Structural Engineers, who use different software to analyse spatial and non-spatial data throughout the project.</a:t>
            </a:r>
          </a:p>
          <a:p>
            <a:endParaRPr lang="en-GB" dirty="0"/>
          </a:p>
          <a:p>
            <a:endParaRPr lang="en-GB" dirty="0"/>
          </a:p>
        </p:txBody>
      </p:sp>
      <p:pic>
        <p:nvPicPr>
          <p:cNvPr id="1026" name="Picture 2" descr="https://attachments.office.net/owa/jbenger.148216@student.uwtsd.ac.uk/service.svc/s/GetAttachmentThumbnail?id=AQMkADdjMDc5N2YzLWE3ODQtNDgxZi04MGY1LWY3ZWY0ZjBjYjc5NgBGAAADjENqFeVnxUm87woLgHxQpwcA3fO5OgZLikmDEADRuxrQLQAAAgEMAAAA3fO5OgZLikmDEADRuxrQLQADQKV8ggAAAAESABAAG%2BnswSRkmUq1k5%2FB%2F%2BKc%2FA%3D%3D&amp;thumbnailType=2&amp;owa=outlook.office.com&amp;scriptVer=2019031102.08&amp;X-OWA-CANARY=0XUtgNrROkWLOdjh9xii4pD1u-xWqNYYh6P0IYkmWUPqNlapNAlLqtpA2BFSEmJu_l8P_J29wkc.&amp;token=eyJhbGciOiJSUzI1NiIsImtpZCI6IjA2MDBGOUY2NzQ2MjA3MzdFNzM0MDRFMjg3QzQ1QTgxOENCN0NFQjgiLCJ4NXQiOiJCZ0Q1OW5SaUJ6Zm5OQVRpaDhSYWdZeTN6cmciLCJ0eXAiOiJKV1QifQ.eyJ2ZXIiOiJFeGNoYW5nZS5DYWxsYmFjay5WMSIsImFwcGN0eHNlbmRlciI6Ik93YURvd25sb2FkQDRlMGYxMWY5LTA0NmUtNDUwNS05Y2I4LWRiMjE1MjMxMWUyMSIsImFwcGN0eCI6IntcIm1zZXhjaHByb3RcIjpcIm93YVwiLFwicHJpbWFyeXNpZFwiOlwiUy0xLTUtMjEtMTgwMDQ5MTYxLTM5OTY2MDU2NjctNDAzNzQyMDI0MS0xMTYwNTc2N1wiLFwicHVpZFwiOlwiMTE1MzkwNjY2MDkxNDk1NTU1MFwiLFwib2lkXCI6XCI5MGExMWU4ZC0xNzY2LTRlOGYtOWNhNC1hMmQxYzg4NTM2YjBcIixcInNjb3BlXCI6XCJPd2FEb3dubG9hZFwifSIsIm5iZiI6MTU1MjU1MjA0OSwiZXhwIjoxNTUyNTUyNjQ5LCJpc3MiOiIwMDAwMDAwMi0wMDAwLTBmZjEtY2UwMC0wMDAwMDAwMDAwMDBANGUwZjExZjktMDQ2ZS00NTA1LTljYjgtZGIyMTUyMzExZTIxIiwiYXVkIjoiMDAwMDAwMDItMDAwMC0wZmYxLWNlMDAtMDAwMDAwMDAwMDAwL2F0dGFjaG1lbnRzLm9mZmljZS5uZXRANGUwZjExZjktMDQ2ZS00NTA1LTljYjgtZGIyMTUyMzExZTIxIn0.PVRlNVB_Ev7jqKn4uwXoGjKpnzDFj6LrJiZsN-guww33QvulEv_sT8ooOfNyzCwItgQcW8sZ5hSrWdG6_jtjEkAe9PLBGB-NXW9hyYbUb06uNGnubY5MHZ_vimLjROWtAlgGyKCJ5QNQYgKrRIb31ZUvSOsCrRyoEQjUHX3lI7V6_a7BsULZtZpnEdAaelQH2epJRtgQ3jJaGp8j5O8eJ11roQefCLRVS0Aq28F6CNL_Poxy3353u09fBZVFMoEERFplJE0hM_QQA1SrRkmXLQdhN2JkXt58JrEwpWemSV9uRrFIkq8VLLqiJDoOZSoaLaPDPymTmTJl9CXQrJp87w&amp;animation=tru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7054" y="2078146"/>
            <a:ext cx="5601274" cy="3563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291631"/>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714C7-9CFA-49CD-8E43-AEA8ABDF1AEA}"/>
              </a:ext>
            </a:extLst>
          </p:cNvPr>
          <p:cNvSpPr>
            <a:spLocks noGrp="1"/>
          </p:cNvSpPr>
          <p:nvPr>
            <p:ph type="title"/>
          </p:nvPr>
        </p:nvSpPr>
        <p:spPr/>
        <p:txBody>
          <a:bodyPr/>
          <a:lstStyle/>
          <a:p>
            <a:r>
              <a:rPr lang="en-GB" dirty="0"/>
              <a:t>Issues with Standard Construction Software</a:t>
            </a:r>
          </a:p>
        </p:txBody>
      </p:sp>
      <p:sp>
        <p:nvSpPr>
          <p:cNvPr id="3" name="Content Placeholder 2">
            <a:extLst>
              <a:ext uri="{FF2B5EF4-FFF2-40B4-BE49-F238E27FC236}">
                <a16:creationId xmlns:a16="http://schemas.microsoft.com/office/drawing/2014/main" id="{0686EEC0-E42B-4CD8-BF8D-625FD4DD8866}"/>
              </a:ext>
            </a:extLst>
          </p:cNvPr>
          <p:cNvSpPr>
            <a:spLocks noGrp="1"/>
          </p:cNvSpPr>
          <p:nvPr>
            <p:ph idx="1"/>
          </p:nvPr>
        </p:nvSpPr>
        <p:spPr>
          <a:xfrm>
            <a:off x="5186148" y="1825625"/>
            <a:ext cx="6167651" cy="3442411"/>
          </a:xfrm>
        </p:spPr>
        <p:txBody>
          <a:bodyPr>
            <a:normAutofit fontScale="77500" lnSpcReduction="20000"/>
          </a:bodyPr>
          <a:lstStyle/>
          <a:p>
            <a:endParaRPr lang="en-GB" dirty="0"/>
          </a:p>
          <a:p>
            <a:endParaRPr lang="en-GB" dirty="0" smtClean="0"/>
          </a:p>
          <a:p>
            <a:r>
              <a:rPr lang="en-GB" dirty="0" smtClean="0"/>
              <a:t>The </a:t>
            </a:r>
            <a:r>
              <a:rPr lang="en-GB" dirty="0"/>
              <a:t>various data forms are issued and maintained separately by various project members, using different construction information systems.</a:t>
            </a:r>
          </a:p>
          <a:p>
            <a:endParaRPr lang="en-GB" dirty="0"/>
          </a:p>
          <a:p>
            <a:r>
              <a:rPr lang="en-GB" dirty="0"/>
              <a:t>A poor relationship between information delivered through the varying software can often result in conflicting data.</a:t>
            </a:r>
            <a:br>
              <a:rPr lang="en-GB" dirty="0"/>
            </a:br>
            <a:r>
              <a:rPr lang="en-GB" dirty="0"/>
              <a:t>This poses the risk of miscommunications occurring, that may have an impact on the overall cost and timeframe of the project.</a:t>
            </a:r>
          </a:p>
        </p:txBody>
      </p:sp>
      <p:pic>
        <p:nvPicPr>
          <p:cNvPr id="5" name="Picture 4">
            <a:extLst>
              <a:ext uri="{FF2B5EF4-FFF2-40B4-BE49-F238E27FC236}">
                <a16:creationId xmlns:a16="http://schemas.microsoft.com/office/drawing/2014/main" id="{70145B4F-5C73-4308-A999-E3E199051D83}"/>
              </a:ext>
            </a:extLst>
          </p:cNvPr>
          <p:cNvPicPr>
            <a:picLocks noChangeAspect="1"/>
          </p:cNvPicPr>
          <p:nvPr/>
        </p:nvPicPr>
        <p:blipFill rotWithShape="1">
          <a:blip r:embed="rId2">
            <a:extLst>
              <a:ext uri="{28A0092B-C50C-407E-A947-70E740481C1C}">
                <a14:useLocalDpi xmlns:a14="http://schemas.microsoft.com/office/drawing/2010/main" val="0"/>
              </a:ext>
            </a:extLst>
          </a:blip>
          <a:srcRect t="5324" r="22451" b="62189"/>
          <a:stretch/>
        </p:blipFill>
        <p:spPr>
          <a:xfrm>
            <a:off x="835438" y="1825625"/>
            <a:ext cx="4350710" cy="3944554"/>
          </a:xfrm>
          <a:prstGeom prst="rect">
            <a:avLst/>
          </a:prstGeom>
        </p:spPr>
      </p:pic>
    </p:spTree>
    <p:extLst>
      <p:ext uri="{BB962C8B-B14F-4D97-AF65-F5344CB8AC3E}">
        <p14:creationId xmlns:p14="http://schemas.microsoft.com/office/powerpoint/2010/main" val="1333584045"/>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A78DB-24FC-44B6-950E-3632D43AED12}"/>
              </a:ext>
            </a:extLst>
          </p:cNvPr>
          <p:cNvSpPr>
            <a:spLocks noGrp="1"/>
          </p:cNvSpPr>
          <p:nvPr>
            <p:ph type="title"/>
          </p:nvPr>
        </p:nvSpPr>
        <p:spPr/>
        <p:txBody>
          <a:bodyPr/>
          <a:lstStyle/>
          <a:p>
            <a:pPr algn="ctr"/>
            <a:r>
              <a:rPr lang="en-GB" dirty="0"/>
              <a:t>Issues with Standard Construction Software</a:t>
            </a:r>
          </a:p>
        </p:txBody>
      </p:sp>
      <p:sp>
        <p:nvSpPr>
          <p:cNvPr id="3" name="Content Placeholder 2">
            <a:extLst>
              <a:ext uri="{FF2B5EF4-FFF2-40B4-BE49-F238E27FC236}">
                <a16:creationId xmlns:a16="http://schemas.microsoft.com/office/drawing/2014/main" id="{33463AFB-1967-4D14-B432-FD04348FC9DE}"/>
              </a:ext>
            </a:extLst>
          </p:cNvPr>
          <p:cNvSpPr>
            <a:spLocks noGrp="1"/>
          </p:cNvSpPr>
          <p:nvPr>
            <p:ph idx="1"/>
          </p:nvPr>
        </p:nvSpPr>
        <p:spPr/>
        <p:txBody>
          <a:bodyPr>
            <a:normAutofit lnSpcReduction="10000"/>
          </a:bodyPr>
          <a:lstStyle/>
          <a:p>
            <a:r>
              <a:rPr lang="en-GB" dirty="0"/>
              <a:t>Traditional scheduling techniques such as bar charts provide set timeframes for individual tasks, but fail to provide any spatial information regarding the task.</a:t>
            </a:r>
          </a:p>
          <a:p>
            <a:r>
              <a:rPr lang="en-GB" dirty="0"/>
              <a:t>Therefore there is always an important detail missing in the bar chart schedule, that can often be the cause of delays in construction programmes.</a:t>
            </a:r>
          </a:p>
          <a:p>
            <a:r>
              <a:rPr lang="en-GB" dirty="0"/>
              <a:t>If both spatial and non-spatial information was to be stored in a single environment, then any changes made to the data would result in schedules, cost estimates and specifications being altered to suit accordingly, and so the various information would maintain consistency.</a:t>
            </a:r>
          </a:p>
          <a:p>
            <a:endParaRPr lang="en-GB" dirty="0"/>
          </a:p>
        </p:txBody>
      </p:sp>
    </p:spTree>
    <p:extLst>
      <p:ext uri="{BB962C8B-B14F-4D97-AF65-F5344CB8AC3E}">
        <p14:creationId xmlns:p14="http://schemas.microsoft.com/office/powerpoint/2010/main" val="2069640504"/>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6E332-B520-46DC-A7D2-8A3E52D9C80C}"/>
              </a:ext>
            </a:extLst>
          </p:cNvPr>
          <p:cNvSpPr>
            <a:spLocks noGrp="1"/>
          </p:cNvSpPr>
          <p:nvPr>
            <p:ph type="title"/>
          </p:nvPr>
        </p:nvSpPr>
        <p:spPr>
          <a:xfrm>
            <a:off x="377371" y="365125"/>
            <a:ext cx="10976429" cy="1325563"/>
          </a:xfrm>
        </p:spPr>
        <p:txBody>
          <a:bodyPr>
            <a:normAutofit/>
          </a:bodyPr>
          <a:lstStyle/>
          <a:p>
            <a:pPr algn="ctr"/>
            <a:r>
              <a:rPr lang="en-GB" dirty="0"/>
              <a:t>GIS- </a:t>
            </a:r>
            <a:r>
              <a:rPr lang="en-GB" dirty="0" smtClean="0"/>
              <a:t>Integrating spatial and non-spatial information in construction projects</a:t>
            </a:r>
            <a:endParaRPr lang="en-GB" dirty="0"/>
          </a:p>
        </p:txBody>
      </p:sp>
      <p:sp>
        <p:nvSpPr>
          <p:cNvPr id="3" name="Content Placeholder 2">
            <a:extLst>
              <a:ext uri="{FF2B5EF4-FFF2-40B4-BE49-F238E27FC236}">
                <a16:creationId xmlns:a16="http://schemas.microsoft.com/office/drawing/2014/main" id="{208DA90A-EA37-4E18-9A9A-9A907D648019}"/>
              </a:ext>
            </a:extLst>
          </p:cNvPr>
          <p:cNvSpPr>
            <a:spLocks noGrp="1"/>
          </p:cNvSpPr>
          <p:nvPr>
            <p:ph idx="1"/>
          </p:nvPr>
        </p:nvSpPr>
        <p:spPr>
          <a:xfrm>
            <a:off x="5656881" y="2576353"/>
            <a:ext cx="6028841" cy="3343999"/>
          </a:xfrm>
        </p:spPr>
        <p:txBody>
          <a:bodyPr>
            <a:normAutofit fontScale="92500" lnSpcReduction="20000"/>
          </a:bodyPr>
          <a:lstStyle/>
          <a:p>
            <a:pPr marL="0" indent="0">
              <a:buNone/>
            </a:pPr>
            <a:r>
              <a:rPr lang="en-GB" dirty="0"/>
              <a:t>GIS can be used to integrate spatial data from 2D drawings with their corresponding schedules, in order to provide a greater representation of the sequences that make up a construction project</a:t>
            </a:r>
            <a:r>
              <a:rPr lang="en-GB" dirty="0" smtClean="0"/>
              <a:t>.</a:t>
            </a:r>
          </a:p>
          <a:p>
            <a:pPr marL="0" indent="0">
              <a:buNone/>
            </a:pPr>
            <a:r>
              <a:rPr lang="en-GB" dirty="0" smtClean="0"/>
              <a:t>The system can capture, store and manage spatial and non-spatial data to allow the user to analyse and edit the information, and present the results of these operations using a more efficient procedure.</a:t>
            </a:r>
            <a:endParaRPr lang="en-GB" dirty="0"/>
          </a:p>
          <a:p>
            <a:pPr marL="0" indent="0">
              <a:buNone/>
            </a:pPr>
            <a:endParaRPr lang="en-GB" dirty="0">
              <a:solidFill>
                <a:schemeClr val="accent4"/>
              </a:solidFill>
            </a:endParaRPr>
          </a:p>
        </p:txBody>
      </p:sp>
      <p:pic>
        <p:nvPicPr>
          <p:cNvPr id="4" name="Picture 3">
            <a:extLst>
              <a:ext uri="{FF2B5EF4-FFF2-40B4-BE49-F238E27FC236}">
                <a16:creationId xmlns:a16="http://schemas.microsoft.com/office/drawing/2014/main" id="{09DACA46-7322-44F6-BD70-9E18E98A0532}"/>
              </a:ext>
            </a:extLst>
          </p:cNvPr>
          <p:cNvPicPr>
            <a:picLocks noChangeAspect="1"/>
          </p:cNvPicPr>
          <p:nvPr/>
        </p:nvPicPr>
        <p:blipFill rotWithShape="1">
          <a:blip r:embed="rId2"/>
          <a:srcRect t="42741" r="-555" b="41020"/>
          <a:stretch/>
        </p:blipFill>
        <p:spPr>
          <a:xfrm>
            <a:off x="838200" y="1803446"/>
            <a:ext cx="4639811" cy="1625553"/>
          </a:xfrm>
          <a:prstGeom prst="rect">
            <a:avLst/>
          </a:prstGeom>
        </p:spPr>
      </p:pic>
      <p:pic>
        <p:nvPicPr>
          <p:cNvPr id="5" name="Picture 4">
            <a:extLst>
              <a:ext uri="{FF2B5EF4-FFF2-40B4-BE49-F238E27FC236}">
                <a16:creationId xmlns:a16="http://schemas.microsoft.com/office/drawing/2014/main" id="{6B5DC512-8B4E-4D38-9DCB-046079CFCD1F}"/>
              </a:ext>
            </a:extLst>
          </p:cNvPr>
          <p:cNvPicPr>
            <a:picLocks noChangeAspect="1"/>
          </p:cNvPicPr>
          <p:nvPr/>
        </p:nvPicPr>
        <p:blipFill rotWithShape="1">
          <a:blip r:embed="rId3"/>
          <a:srcRect t="35766" b="33935"/>
          <a:stretch/>
        </p:blipFill>
        <p:spPr>
          <a:xfrm>
            <a:off x="1492541" y="4455962"/>
            <a:ext cx="3305962" cy="2178822"/>
          </a:xfrm>
          <a:prstGeom prst="rect">
            <a:avLst/>
          </a:prstGeom>
        </p:spPr>
      </p:pic>
      <p:sp>
        <p:nvSpPr>
          <p:cNvPr id="6" name="Arrow: Down 5">
            <a:extLst>
              <a:ext uri="{FF2B5EF4-FFF2-40B4-BE49-F238E27FC236}">
                <a16:creationId xmlns:a16="http://schemas.microsoft.com/office/drawing/2014/main" id="{018514A7-AA33-434F-9190-917F2DA0F8AB}"/>
              </a:ext>
            </a:extLst>
          </p:cNvPr>
          <p:cNvSpPr/>
          <p:nvPr/>
        </p:nvSpPr>
        <p:spPr>
          <a:xfrm>
            <a:off x="2759980" y="2650920"/>
            <a:ext cx="771786" cy="180504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84508292"/>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338B2-ACD8-4FB0-BDBA-74B7DB56CD32}"/>
              </a:ext>
            </a:extLst>
          </p:cNvPr>
          <p:cNvSpPr>
            <a:spLocks noGrp="1"/>
          </p:cNvSpPr>
          <p:nvPr>
            <p:ph type="title"/>
          </p:nvPr>
        </p:nvSpPr>
        <p:spPr/>
        <p:txBody>
          <a:bodyPr/>
          <a:lstStyle/>
          <a:p>
            <a:r>
              <a:rPr lang="en-GB" dirty="0"/>
              <a:t>GIS- INTEGRATING SPACIAL AND NON-SPACIAL INFORMATION IN CONSTRUCTION PROJECTS</a:t>
            </a:r>
          </a:p>
        </p:txBody>
      </p:sp>
      <p:sp>
        <p:nvSpPr>
          <p:cNvPr id="3" name="Content Placeholder 2">
            <a:extLst>
              <a:ext uri="{FF2B5EF4-FFF2-40B4-BE49-F238E27FC236}">
                <a16:creationId xmlns:a16="http://schemas.microsoft.com/office/drawing/2014/main" id="{C7C5E314-4045-4252-9C67-DEE7BDC64FA8}"/>
              </a:ext>
            </a:extLst>
          </p:cNvPr>
          <p:cNvSpPr>
            <a:spLocks noGrp="1"/>
          </p:cNvSpPr>
          <p:nvPr>
            <p:ph idx="1"/>
          </p:nvPr>
        </p:nvSpPr>
        <p:spPr>
          <a:xfrm>
            <a:off x="838200" y="2140936"/>
            <a:ext cx="10515600" cy="4351338"/>
          </a:xfrm>
        </p:spPr>
        <p:txBody>
          <a:bodyPr>
            <a:normAutofit/>
          </a:bodyPr>
          <a:lstStyle/>
          <a:p>
            <a:r>
              <a:rPr lang="en-GB" dirty="0"/>
              <a:t>This link between spatial information and scheduling can make the project sequence easier to manage, as well as helping to detect potential issues in the programme, by using more information to analyse the schedule in more depth.</a:t>
            </a:r>
          </a:p>
          <a:p>
            <a:r>
              <a:rPr lang="en-GB" dirty="0"/>
              <a:t>Non-spatial schedules, such as bar charts, only convey ‘what’ is built ‘when,’ whereas schedules in GIS can convey ‘what’ Is being built ‘when’ and ‘where’ (Bansal and Pal, 2014).</a:t>
            </a:r>
          </a:p>
        </p:txBody>
      </p:sp>
    </p:spTree>
    <p:extLst>
      <p:ext uri="{BB962C8B-B14F-4D97-AF65-F5344CB8AC3E}">
        <p14:creationId xmlns:p14="http://schemas.microsoft.com/office/powerpoint/2010/main" val="1450711971"/>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8ACC2-79F6-4828-BE01-96948E88ED76}"/>
              </a:ext>
            </a:extLst>
          </p:cNvPr>
          <p:cNvSpPr>
            <a:spLocks noGrp="1"/>
          </p:cNvSpPr>
          <p:nvPr>
            <p:ph type="title"/>
          </p:nvPr>
        </p:nvSpPr>
        <p:spPr/>
        <p:txBody>
          <a:bodyPr/>
          <a:lstStyle/>
          <a:p>
            <a:pPr algn="ctr"/>
            <a:r>
              <a:rPr lang="en-GB" dirty="0"/>
              <a:t>How is data represented in GIS</a:t>
            </a:r>
          </a:p>
        </p:txBody>
      </p:sp>
      <p:sp>
        <p:nvSpPr>
          <p:cNvPr id="3" name="Content Placeholder 2">
            <a:extLst>
              <a:ext uri="{FF2B5EF4-FFF2-40B4-BE49-F238E27FC236}">
                <a16:creationId xmlns:a16="http://schemas.microsoft.com/office/drawing/2014/main" id="{AA9A079E-EABF-4BDE-9DD3-59D8E9441D40}"/>
              </a:ext>
            </a:extLst>
          </p:cNvPr>
          <p:cNvSpPr>
            <a:spLocks noGrp="1"/>
          </p:cNvSpPr>
          <p:nvPr>
            <p:ph idx="1"/>
          </p:nvPr>
        </p:nvSpPr>
        <p:spPr>
          <a:xfrm>
            <a:off x="5922514" y="1825625"/>
            <a:ext cx="5431286" cy="3346876"/>
          </a:xfrm>
        </p:spPr>
        <p:txBody>
          <a:bodyPr>
            <a:normAutofit fontScale="70000" lnSpcReduction="20000"/>
          </a:bodyPr>
          <a:lstStyle/>
          <a:p>
            <a:pPr marL="0" indent="0">
              <a:buNone/>
            </a:pPr>
            <a:r>
              <a:rPr lang="en-GB" dirty="0"/>
              <a:t>Data represented in GIS is delivered in the form of:- </a:t>
            </a:r>
          </a:p>
          <a:p>
            <a:r>
              <a:rPr lang="en-GB" dirty="0"/>
              <a:t>Features, which represent graphical spatial data displaying physical characteristics, and</a:t>
            </a:r>
          </a:p>
          <a:p>
            <a:r>
              <a:rPr lang="en-GB" dirty="0"/>
              <a:t>Attributes, which represent non-spatial data such as schedules and costs, that are used to describe the features.</a:t>
            </a:r>
          </a:p>
          <a:p>
            <a:pPr marL="0" indent="0">
              <a:buNone/>
            </a:pPr>
            <a:endParaRPr lang="en-GB" dirty="0"/>
          </a:p>
          <a:p>
            <a:pPr marL="0" indent="0">
              <a:buNone/>
            </a:pPr>
            <a:r>
              <a:rPr lang="en-GB" dirty="0"/>
              <a:t>GIS can be used to manage all of the data that is stored on the system more efficiently, by providing the ability to select and analyse different categories of data attributes.</a:t>
            </a:r>
          </a:p>
          <a:p>
            <a:endParaRPr lang="en-GB" dirty="0"/>
          </a:p>
          <a:p>
            <a:endParaRPr lang="en-GB" dirty="0"/>
          </a:p>
        </p:txBody>
      </p:sp>
      <p:pic>
        <p:nvPicPr>
          <p:cNvPr id="5" name="Picture 4">
            <a:extLst>
              <a:ext uri="{FF2B5EF4-FFF2-40B4-BE49-F238E27FC236}">
                <a16:creationId xmlns:a16="http://schemas.microsoft.com/office/drawing/2014/main" id="{A5EC368F-BBBA-4D35-88D0-F739A4A208CB}"/>
              </a:ext>
            </a:extLst>
          </p:cNvPr>
          <p:cNvPicPr>
            <a:picLocks noChangeAspect="1"/>
          </p:cNvPicPr>
          <p:nvPr/>
        </p:nvPicPr>
        <p:blipFill rotWithShape="1">
          <a:blip r:embed="rId2">
            <a:extLst>
              <a:ext uri="{28A0092B-C50C-407E-A947-70E740481C1C}">
                <a14:useLocalDpi xmlns:a14="http://schemas.microsoft.com/office/drawing/2010/main" val="0"/>
              </a:ext>
            </a:extLst>
          </a:blip>
          <a:srcRect l="14259" r="13662"/>
          <a:stretch/>
        </p:blipFill>
        <p:spPr>
          <a:xfrm>
            <a:off x="838200" y="1825625"/>
            <a:ext cx="5084314" cy="3251342"/>
          </a:xfrm>
          <a:prstGeom prst="rect">
            <a:avLst/>
          </a:prstGeom>
        </p:spPr>
      </p:pic>
    </p:spTree>
    <p:extLst>
      <p:ext uri="{BB962C8B-B14F-4D97-AF65-F5344CB8AC3E}">
        <p14:creationId xmlns:p14="http://schemas.microsoft.com/office/powerpoint/2010/main" val="670839468"/>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6E968-AF68-4BFF-9344-93B79A5F8BF4}"/>
              </a:ext>
            </a:extLst>
          </p:cNvPr>
          <p:cNvSpPr>
            <a:spLocks noGrp="1"/>
          </p:cNvSpPr>
          <p:nvPr>
            <p:ph type="title"/>
          </p:nvPr>
        </p:nvSpPr>
        <p:spPr/>
        <p:txBody>
          <a:bodyPr/>
          <a:lstStyle/>
          <a:p>
            <a:pPr algn="ctr"/>
            <a:r>
              <a:rPr lang="en-GB" dirty="0"/>
              <a:t>Common issues within construction that can be solved more efficiently using GIS</a:t>
            </a:r>
          </a:p>
        </p:txBody>
      </p:sp>
      <p:sp>
        <p:nvSpPr>
          <p:cNvPr id="3" name="Content Placeholder 2">
            <a:extLst>
              <a:ext uri="{FF2B5EF4-FFF2-40B4-BE49-F238E27FC236}">
                <a16:creationId xmlns:a16="http://schemas.microsoft.com/office/drawing/2014/main" id="{330231FC-DD8A-4196-90FF-999ED7D779C3}"/>
              </a:ext>
            </a:extLst>
          </p:cNvPr>
          <p:cNvSpPr>
            <a:spLocks noGrp="1"/>
          </p:cNvSpPr>
          <p:nvPr>
            <p:ph idx="1"/>
          </p:nvPr>
        </p:nvSpPr>
        <p:spPr/>
        <p:txBody>
          <a:bodyPr>
            <a:normAutofit/>
          </a:bodyPr>
          <a:lstStyle/>
          <a:p>
            <a:r>
              <a:rPr lang="en-GB" dirty="0"/>
              <a:t>The success of a construction project relies on proper planning. </a:t>
            </a:r>
            <a:br>
              <a:rPr lang="en-GB" dirty="0"/>
            </a:br>
            <a:r>
              <a:rPr lang="en-GB" dirty="0"/>
              <a:t>GIS can aid in the planning phase of a construction project by allowing the design to be carried out more efficiently.</a:t>
            </a:r>
          </a:p>
          <a:p>
            <a:r>
              <a:rPr lang="en-GB" dirty="0"/>
              <a:t>An example of how GIS can be used to plan a construction project more effectively is demonstrated in Bansal and Pal’s approach (2007), which used GIS to provide an accurate and efficient procedure of calculating quantity take-offs and cost estimates.</a:t>
            </a:r>
          </a:p>
          <a:p>
            <a:r>
              <a:rPr lang="en-GB" dirty="0"/>
              <a:t>This was achieved by dividing architectural drawings into different layers classified according to basic design components, and using areas and perimeters as the basic parameters</a:t>
            </a:r>
          </a:p>
          <a:p>
            <a:endParaRPr lang="en-GB" dirty="0">
              <a:highlight>
                <a:srgbClr val="FF00FF"/>
              </a:highlight>
            </a:endParaRPr>
          </a:p>
          <a:p>
            <a:endParaRPr lang="en-GB" dirty="0"/>
          </a:p>
        </p:txBody>
      </p:sp>
    </p:spTree>
    <p:extLst>
      <p:ext uri="{BB962C8B-B14F-4D97-AF65-F5344CB8AC3E}">
        <p14:creationId xmlns:p14="http://schemas.microsoft.com/office/powerpoint/2010/main" val="796235110"/>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634D1-D77F-4AC7-AB51-712E601E7F31}"/>
              </a:ext>
            </a:extLst>
          </p:cNvPr>
          <p:cNvSpPr>
            <a:spLocks noGrp="1"/>
          </p:cNvSpPr>
          <p:nvPr>
            <p:ph type="title"/>
          </p:nvPr>
        </p:nvSpPr>
        <p:spPr/>
        <p:txBody>
          <a:bodyPr/>
          <a:lstStyle/>
          <a:p>
            <a:pPr algn="ctr"/>
            <a:r>
              <a:rPr lang="en-GB" dirty="0"/>
              <a:t>Common issues within construction that can be solved more efficiently using GIS</a:t>
            </a:r>
          </a:p>
        </p:txBody>
      </p:sp>
      <p:sp>
        <p:nvSpPr>
          <p:cNvPr id="3" name="Content Placeholder 2">
            <a:extLst>
              <a:ext uri="{FF2B5EF4-FFF2-40B4-BE49-F238E27FC236}">
                <a16:creationId xmlns:a16="http://schemas.microsoft.com/office/drawing/2014/main" id="{9704C4AC-0559-468C-88E7-AEA3D4210897}"/>
              </a:ext>
            </a:extLst>
          </p:cNvPr>
          <p:cNvSpPr>
            <a:spLocks noGrp="1"/>
          </p:cNvSpPr>
          <p:nvPr>
            <p:ph idx="1"/>
          </p:nvPr>
        </p:nvSpPr>
        <p:spPr>
          <a:xfrm>
            <a:off x="5472752" y="2081049"/>
            <a:ext cx="6603634" cy="3674542"/>
          </a:xfrm>
        </p:spPr>
        <p:txBody>
          <a:bodyPr>
            <a:normAutofit fontScale="77500" lnSpcReduction="20000"/>
          </a:bodyPr>
          <a:lstStyle/>
          <a:p>
            <a:endParaRPr lang="en-GB" dirty="0"/>
          </a:p>
          <a:p>
            <a:r>
              <a:rPr lang="en-GB" dirty="0"/>
              <a:t>GIS can also be used to produce more accurate work programmes by providing additional information that would not be available using traditional scheduling techniques.</a:t>
            </a:r>
          </a:p>
          <a:p>
            <a:r>
              <a:rPr lang="en-GB" dirty="0"/>
              <a:t>Taking the construction of a new road as an example, obstacles such as existing utilities  can influence the chosen route during the design phase. </a:t>
            </a:r>
          </a:p>
          <a:p>
            <a:r>
              <a:rPr lang="en-GB" dirty="0"/>
              <a:t>GIS can be used to accurately plan routes so as to avoid any obstacles that hold the risk of slowing down the construction works and inflicting unexpected costs.</a:t>
            </a:r>
          </a:p>
          <a:p>
            <a:endParaRPr lang="en-GB" dirty="0"/>
          </a:p>
        </p:txBody>
      </p:sp>
      <p:pic>
        <p:nvPicPr>
          <p:cNvPr id="5" name="Picture 4">
            <a:extLst>
              <a:ext uri="{FF2B5EF4-FFF2-40B4-BE49-F238E27FC236}">
                <a16:creationId xmlns:a16="http://schemas.microsoft.com/office/drawing/2014/main" id="{2E35E3D7-64FC-436F-9930-C0BC96009E9E}"/>
              </a:ext>
            </a:extLst>
          </p:cNvPr>
          <p:cNvPicPr>
            <a:picLocks noChangeAspect="1"/>
          </p:cNvPicPr>
          <p:nvPr/>
        </p:nvPicPr>
        <p:blipFill rotWithShape="1">
          <a:blip r:embed="rId2">
            <a:extLst>
              <a:ext uri="{28A0092B-C50C-407E-A947-70E740481C1C}">
                <a14:useLocalDpi xmlns:a14="http://schemas.microsoft.com/office/drawing/2010/main" val="0"/>
              </a:ext>
            </a:extLst>
          </a:blip>
          <a:srcRect l="15826" t="5200" r="15229" b="10299"/>
          <a:stretch/>
        </p:blipFill>
        <p:spPr>
          <a:xfrm>
            <a:off x="448284" y="2421007"/>
            <a:ext cx="5024468" cy="2838498"/>
          </a:xfrm>
          <a:prstGeom prst="rect">
            <a:avLst/>
          </a:prstGeom>
        </p:spPr>
      </p:pic>
    </p:spTree>
    <p:extLst>
      <p:ext uri="{BB962C8B-B14F-4D97-AF65-F5344CB8AC3E}">
        <p14:creationId xmlns:p14="http://schemas.microsoft.com/office/powerpoint/2010/main" val="2539821542"/>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0BC48-468A-4B64-BEFA-90FF6DBD5252}"/>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452D7A98-DD20-46CC-B3E7-4AC8F2308315}"/>
              </a:ext>
            </a:extLst>
          </p:cNvPr>
          <p:cNvSpPr>
            <a:spLocks noGrp="1"/>
          </p:cNvSpPr>
          <p:nvPr>
            <p:ph idx="1"/>
          </p:nvPr>
        </p:nvSpPr>
        <p:spPr/>
        <p:txBody>
          <a:bodyPr>
            <a:normAutofit/>
          </a:bodyPr>
          <a:lstStyle/>
          <a:p>
            <a:r>
              <a:rPr lang="en-GB" dirty="0"/>
              <a:t>GIS captures, manages and presents geographic and geospatial data, and organises it into visualisations using maps and 3D scenes (Weiss, 2018)</a:t>
            </a:r>
          </a:p>
          <a:p>
            <a:r>
              <a:rPr lang="en-GB" dirty="0"/>
              <a:t>GIS allows users to update information at any time, while providing accuracy and saving time in the planning phase of a construction project.</a:t>
            </a:r>
          </a:p>
          <a:p>
            <a:r>
              <a:rPr lang="en-GB" dirty="0"/>
              <a:t>GIS enables the user to save, and easily manipulate, a large amount of data for more efficient construction management. </a:t>
            </a:r>
          </a:p>
          <a:p>
            <a:endParaRPr lang="en-GB" dirty="0"/>
          </a:p>
        </p:txBody>
      </p:sp>
    </p:spTree>
    <p:extLst>
      <p:ext uri="{BB962C8B-B14F-4D97-AF65-F5344CB8AC3E}">
        <p14:creationId xmlns:p14="http://schemas.microsoft.com/office/powerpoint/2010/main" val="3587024176"/>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E3118A-BE2D-40BB-A9DC-2174035D1D7E}"/>
              </a:ext>
            </a:extLst>
          </p:cNvPr>
          <p:cNvSpPr>
            <a:spLocks noGrp="1"/>
          </p:cNvSpPr>
          <p:nvPr>
            <p:ph idx="1"/>
          </p:nvPr>
        </p:nvSpPr>
        <p:spPr/>
        <p:txBody>
          <a:bodyPr/>
          <a:lstStyle/>
          <a:p>
            <a:pPr marL="0" indent="0" algn="ctr">
              <a:buNone/>
            </a:pPr>
            <a:endParaRPr lang="en-GB" dirty="0"/>
          </a:p>
          <a:p>
            <a:pPr marL="0" indent="0" algn="ctr">
              <a:buNone/>
            </a:pPr>
            <a:endParaRPr lang="en-GB" dirty="0"/>
          </a:p>
          <a:p>
            <a:pPr marL="0" indent="0" algn="ctr">
              <a:buNone/>
            </a:pPr>
            <a:r>
              <a:rPr lang="en-GB" sz="5400" dirty="0">
                <a:solidFill>
                  <a:srgbClr val="FF0000"/>
                </a:solidFill>
              </a:rPr>
              <a:t>Thanks For </a:t>
            </a:r>
            <a:r>
              <a:rPr lang="en-GB" sz="5400" dirty="0" smtClean="0">
                <a:solidFill>
                  <a:srgbClr val="FF0000"/>
                </a:solidFill>
              </a:rPr>
              <a:t>Listening!</a:t>
            </a:r>
            <a:endParaRPr lang="en-GB" sz="5400" dirty="0">
              <a:solidFill>
                <a:srgbClr val="FF0000"/>
              </a:solidFill>
            </a:endParaRPr>
          </a:p>
        </p:txBody>
      </p:sp>
    </p:spTree>
    <p:extLst>
      <p:ext uri="{BB962C8B-B14F-4D97-AF65-F5344CB8AC3E}">
        <p14:creationId xmlns:p14="http://schemas.microsoft.com/office/powerpoint/2010/main" val="730854545"/>
      </p:ext>
    </p:extLst>
  </p:cSld>
  <p:clrMapOvr>
    <a:masterClrMapping/>
  </p:clrMapOvr>
  <mc:AlternateContent xmlns:mc="http://schemas.openxmlformats.org/markup-compatibility/2006" xmlns:p14="http://schemas.microsoft.com/office/powerpoint/2010/main">
    <mc:Choice Requires="p14">
      <p:transition p14:dur="300" advClick="0" advTm="30000"/>
    </mc:Choice>
    <mc:Fallback xmlns="">
      <p:transition advClick="0" advTm="30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TotalTime>
  <Words>621</Words>
  <Application>Microsoft Office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Geographic Information Systems</vt:lpstr>
      <vt:lpstr>Construction Projects- how they are managed</vt:lpstr>
      <vt:lpstr>Issues with Standard Construction Software</vt:lpstr>
      <vt:lpstr>Issues with Standard Construction Software</vt:lpstr>
      <vt:lpstr>GIS- Integrating spatial and non-spatial information in construction projects</vt:lpstr>
      <vt:lpstr>GIS- INTEGRATING SPACIAL AND NON-SPACIAL INFORMATION IN CONSTRUCTION PROJECTS</vt:lpstr>
      <vt:lpstr>How is data represented in GIS</vt:lpstr>
      <vt:lpstr>Common issues within construction that can be solved more efficiently using GIS</vt:lpstr>
      <vt:lpstr>Common issues within construction that can be solved more efficiently using GIS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Geographic Information Systems</dc:title>
  <dc:creator>Josh Benger</dc:creator>
  <cp:lastModifiedBy>Joshua Benger (P148216)</cp:lastModifiedBy>
  <cp:revision>39</cp:revision>
  <dcterms:created xsi:type="dcterms:W3CDTF">2019-03-13T15:54:14Z</dcterms:created>
  <dcterms:modified xsi:type="dcterms:W3CDTF">2019-03-14T08:33:28Z</dcterms:modified>
</cp:coreProperties>
</file>