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92"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3" r:id="rId38"/>
    <p:sldId id="294"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7" d="100"/>
          <a:sy n="67" d="100"/>
        </p:scale>
        <p:origin x="85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ata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134567-5B79-43CF-B4C3-D379476729D4}"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150EE5C6-877E-4A67-81E3-AA3039985D73}">
      <dgm:prSet/>
      <dgm:spPr/>
      <dgm:t>
        <a:bodyPr/>
        <a:lstStyle/>
        <a:p>
          <a:r>
            <a:rPr lang="en-GB" b="0" noProof="0" dirty="0"/>
            <a:t>Amazon provides extensive upskilling programmes such as Career Choice for frontline and global employees (Amazon, 2024).</a:t>
          </a:r>
        </a:p>
      </dgm:t>
    </dgm:pt>
    <dgm:pt modelId="{73AEA607-FE27-404A-AC18-DF2C7F8EB4BA}" type="parTrans" cxnId="{066E831E-0265-4E6C-AA0F-8DCF29ACE55F}">
      <dgm:prSet/>
      <dgm:spPr/>
      <dgm:t>
        <a:bodyPr/>
        <a:lstStyle/>
        <a:p>
          <a:endParaRPr lang="en-US"/>
        </a:p>
      </dgm:t>
    </dgm:pt>
    <dgm:pt modelId="{8FB9CF0D-41FA-4583-BA97-EA276BAE2C58}" type="sibTrans" cxnId="{066E831E-0265-4E6C-AA0F-8DCF29ACE55F}">
      <dgm:prSet/>
      <dgm:spPr/>
      <dgm:t>
        <a:bodyPr/>
        <a:lstStyle/>
        <a:p>
          <a:endParaRPr lang="en-GB" b="0" noProof="0" dirty="0"/>
        </a:p>
      </dgm:t>
    </dgm:pt>
    <dgm:pt modelId="{29793626-1537-41B4-B8D2-A8A1322AB093}">
      <dgm:prSet/>
      <dgm:spPr/>
      <dgm:t>
        <a:bodyPr/>
        <a:lstStyle/>
        <a:p>
          <a:r>
            <a:rPr lang="en-GB" b="0" noProof="0" dirty="0"/>
            <a:t>Training supports leadership development aligned with the Amazon Leadership Principles (Amazon, 2024).</a:t>
          </a:r>
        </a:p>
      </dgm:t>
    </dgm:pt>
    <dgm:pt modelId="{1C171CC1-B9BE-4D07-95C1-04729CE5D575}" type="parTrans" cxnId="{95B17C0C-16DC-4098-B692-6AC3D1FD5CA3}">
      <dgm:prSet/>
      <dgm:spPr/>
      <dgm:t>
        <a:bodyPr/>
        <a:lstStyle/>
        <a:p>
          <a:endParaRPr lang="en-US"/>
        </a:p>
      </dgm:t>
    </dgm:pt>
    <dgm:pt modelId="{A64A4CE1-E655-4368-85A5-63D303E17B36}" type="sibTrans" cxnId="{95B17C0C-16DC-4098-B692-6AC3D1FD5CA3}">
      <dgm:prSet/>
      <dgm:spPr/>
      <dgm:t>
        <a:bodyPr/>
        <a:lstStyle/>
        <a:p>
          <a:endParaRPr lang="en-GB" b="0" noProof="0" dirty="0"/>
        </a:p>
      </dgm:t>
    </dgm:pt>
    <dgm:pt modelId="{1ADD36F0-7D25-401E-AA5C-282A9011A4AC}">
      <dgm:prSet/>
      <dgm:spPr/>
      <dgm:t>
        <a:bodyPr/>
        <a:lstStyle/>
        <a:p>
          <a:r>
            <a:rPr lang="en-GB" b="0" noProof="0" dirty="0"/>
            <a:t>Strong focus on experiential learning and learning-by-doing, reflecting Kolb’s (2014) experiential learning cycle.</a:t>
          </a:r>
        </a:p>
      </dgm:t>
    </dgm:pt>
    <dgm:pt modelId="{D6DD49C7-95A2-4412-9475-F31BECF2E1A0}" type="parTrans" cxnId="{2CA60D2A-E499-4401-8442-6384BE5DC9C5}">
      <dgm:prSet/>
      <dgm:spPr/>
      <dgm:t>
        <a:bodyPr/>
        <a:lstStyle/>
        <a:p>
          <a:endParaRPr lang="en-US"/>
        </a:p>
      </dgm:t>
    </dgm:pt>
    <dgm:pt modelId="{9B9E2F0F-8341-4A66-B91C-338E577C758D}" type="sibTrans" cxnId="{2CA60D2A-E499-4401-8442-6384BE5DC9C5}">
      <dgm:prSet/>
      <dgm:spPr/>
      <dgm:t>
        <a:bodyPr/>
        <a:lstStyle/>
        <a:p>
          <a:endParaRPr lang="en-US"/>
        </a:p>
      </dgm:t>
    </dgm:pt>
    <dgm:pt modelId="{5206B821-6B83-4E1E-8034-2BC738D5E728}" type="pres">
      <dgm:prSet presAssocID="{46134567-5B79-43CF-B4C3-D379476729D4}" presName="linear" presStyleCnt="0">
        <dgm:presLayoutVars>
          <dgm:animLvl val="lvl"/>
          <dgm:resizeHandles val="exact"/>
        </dgm:presLayoutVars>
      </dgm:prSet>
      <dgm:spPr/>
    </dgm:pt>
    <dgm:pt modelId="{F679D8D3-C020-4CDF-B49B-9AF78E8E4AA2}" type="pres">
      <dgm:prSet presAssocID="{150EE5C6-877E-4A67-81E3-AA3039985D73}" presName="parentText" presStyleLbl="node1" presStyleIdx="0" presStyleCnt="3">
        <dgm:presLayoutVars>
          <dgm:chMax val="0"/>
          <dgm:bulletEnabled val="1"/>
        </dgm:presLayoutVars>
      </dgm:prSet>
      <dgm:spPr/>
    </dgm:pt>
    <dgm:pt modelId="{049D1781-9D3E-4371-B814-2BBEC69EF92F}" type="pres">
      <dgm:prSet presAssocID="{8FB9CF0D-41FA-4583-BA97-EA276BAE2C58}" presName="spacer" presStyleCnt="0"/>
      <dgm:spPr/>
    </dgm:pt>
    <dgm:pt modelId="{A0774EDB-78CB-4429-9A8F-005E78345694}" type="pres">
      <dgm:prSet presAssocID="{29793626-1537-41B4-B8D2-A8A1322AB093}" presName="parentText" presStyleLbl="node1" presStyleIdx="1" presStyleCnt="3">
        <dgm:presLayoutVars>
          <dgm:chMax val="0"/>
          <dgm:bulletEnabled val="1"/>
        </dgm:presLayoutVars>
      </dgm:prSet>
      <dgm:spPr/>
    </dgm:pt>
    <dgm:pt modelId="{D207D371-F48A-43F1-87A6-85C240E1C87F}" type="pres">
      <dgm:prSet presAssocID="{A64A4CE1-E655-4368-85A5-63D303E17B36}" presName="spacer" presStyleCnt="0"/>
      <dgm:spPr/>
    </dgm:pt>
    <dgm:pt modelId="{135BBA50-A01E-40DC-9AE9-222A40AC3919}" type="pres">
      <dgm:prSet presAssocID="{1ADD36F0-7D25-401E-AA5C-282A9011A4AC}" presName="parentText" presStyleLbl="node1" presStyleIdx="2" presStyleCnt="3">
        <dgm:presLayoutVars>
          <dgm:chMax val="0"/>
          <dgm:bulletEnabled val="1"/>
        </dgm:presLayoutVars>
      </dgm:prSet>
      <dgm:spPr/>
    </dgm:pt>
  </dgm:ptLst>
  <dgm:cxnLst>
    <dgm:cxn modelId="{95B17C0C-16DC-4098-B692-6AC3D1FD5CA3}" srcId="{46134567-5B79-43CF-B4C3-D379476729D4}" destId="{29793626-1537-41B4-B8D2-A8A1322AB093}" srcOrd="1" destOrd="0" parTransId="{1C171CC1-B9BE-4D07-95C1-04729CE5D575}" sibTransId="{A64A4CE1-E655-4368-85A5-63D303E17B36}"/>
    <dgm:cxn modelId="{066E831E-0265-4E6C-AA0F-8DCF29ACE55F}" srcId="{46134567-5B79-43CF-B4C3-D379476729D4}" destId="{150EE5C6-877E-4A67-81E3-AA3039985D73}" srcOrd="0" destOrd="0" parTransId="{73AEA607-FE27-404A-AC18-DF2C7F8EB4BA}" sibTransId="{8FB9CF0D-41FA-4583-BA97-EA276BAE2C58}"/>
    <dgm:cxn modelId="{2CA60D2A-E499-4401-8442-6384BE5DC9C5}" srcId="{46134567-5B79-43CF-B4C3-D379476729D4}" destId="{1ADD36F0-7D25-401E-AA5C-282A9011A4AC}" srcOrd="2" destOrd="0" parTransId="{D6DD49C7-95A2-4412-9475-F31BECF2E1A0}" sibTransId="{9B9E2F0F-8341-4A66-B91C-338E577C758D}"/>
    <dgm:cxn modelId="{CDF9A834-05EC-4221-9A45-59F6DF94291A}" type="presOf" srcId="{46134567-5B79-43CF-B4C3-D379476729D4}" destId="{5206B821-6B83-4E1E-8034-2BC738D5E728}" srcOrd="0" destOrd="0" presId="urn:microsoft.com/office/officeart/2005/8/layout/vList2"/>
    <dgm:cxn modelId="{1B19524B-D7B8-4A24-8993-2BED1CCEF004}" type="presOf" srcId="{150EE5C6-877E-4A67-81E3-AA3039985D73}" destId="{F679D8D3-C020-4CDF-B49B-9AF78E8E4AA2}" srcOrd="0" destOrd="0" presId="urn:microsoft.com/office/officeart/2005/8/layout/vList2"/>
    <dgm:cxn modelId="{3E933770-A780-4A95-870D-CD90DDCD6F9A}" type="presOf" srcId="{1ADD36F0-7D25-401E-AA5C-282A9011A4AC}" destId="{135BBA50-A01E-40DC-9AE9-222A40AC3919}" srcOrd="0" destOrd="0" presId="urn:microsoft.com/office/officeart/2005/8/layout/vList2"/>
    <dgm:cxn modelId="{BB98B2CE-7D90-48F3-99AF-9E404A49C939}" type="presOf" srcId="{29793626-1537-41B4-B8D2-A8A1322AB093}" destId="{A0774EDB-78CB-4429-9A8F-005E78345694}" srcOrd="0" destOrd="0" presId="urn:microsoft.com/office/officeart/2005/8/layout/vList2"/>
    <dgm:cxn modelId="{7DCD2F79-50B9-46AC-9253-1E706091974C}" type="presParOf" srcId="{5206B821-6B83-4E1E-8034-2BC738D5E728}" destId="{F679D8D3-C020-4CDF-B49B-9AF78E8E4AA2}" srcOrd="0" destOrd="0" presId="urn:microsoft.com/office/officeart/2005/8/layout/vList2"/>
    <dgm:cxn modelId="{52CFCEF5-68C5-4035-B98F-16CA830F4B5B}" type="presParOf" srcId="{5206B821-6B83-4E1E-8034-2BC738D5E728}" destId="{049D1781-9D3E-4371-B814-2BBEC69EF92F}" srcOrd="1" destOrd="0" presId="urn:microsoft.com/office/officeart/2005/8/layout/vList2"/>
    <dgm:cxn modelId="{C21EF8E3-CF43-4088-B987-1FEA484333C0}" type="presParOf" srcId="{5206B821-6B83-4E1E-8034-2BC738D5E728}" destId="{A0774EDB-78CB-4429-9A8F-005E78345694}" srcOrd="2" destOrd="0" presId="urn:microsoft.com/office/officeart/2005/8/layout/vList2"/>
    <dgm:cxn modelId="{3E945F19-6800-4544-BACB-0CF3FADA214B}" type="presParOf" srcId="{5206B821-6B83-4E1E-8034-2BC738D5E728}" destId="{D207D371-F48A-43F1-87A6-85C240E1C87F}" srcOrd="3" destOrd="0" presId="urn:microsoft.com/office/officeart/2005/8/layout/vList2"/>
    <dgm:cxn modelId="{FD3797F5-2E0C-419A-A513-5219E6EFBEAE}" type="presParOf" srcId="{5206B821-6B83-4E1E-8034-2BC738D5E728}" destId="{135BBA50-A01E-40DC-9AE9-222A40AC3919}"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FC907-D6F2-4B47-976B-5892F2AA3723}" type="doc">
      <dgm:prSet loTypeId="urn:microsoft.com/office/officeart/2008/layout/LinedList" loCatId="list" qsTypeId="urn:microsoft.com/office/officeart/2005/8/quickstyle/simple2" qsCatId="simple" csTypeId="urn:microsoft.com/office/officeart/2005/8/colors/accent2_2" csCatId="accent2"/>
      <dgm:spPr/>
      <dgm:t>
        <a:bodyPr/>
        <a:lstStyle/>
        <a:p>
          <a:endParaRPr lang="en-US"/>
        </a:p>
      </dgm:t>
    </dgm:pt>
    <dgm:pt modelId="{8433D534-AE7F-4055-99CF-7ADF2690B22A}">
      <dgm:prSet/>
      <dgm:spPr/>
      <dgm:t>
        <a:bodyPr/>
        <a:lstStyle/>
        <a:p>
          <a:r>
            <a:rPr lang="en-GB" b="0" i="0" baseline="0" noProof="0" dirty="0"/>
            <a:t>Training supports strategic competence development in global firms (Briscoe et al., 2012).</a:t>
          </a:r>
          <a:endParaRPr lang="en-GB" b="0" noProof="0" dirty="0"/>
        </a:p>
      </dgm:t>
    </dgm:pt>
    <dgm:pt modelId="{D736BF51-813A-4B70-8C6F-4F552BAA9CA6}" type="parTrans" cxnId="{A8F52026-BFF8-4EFB-833E-4F8D696B91AB}">
      <dgm:prSet/>
      <dgm:spPr/>
      <dgm:t>
        <a:bodyPr/>
        <a:lstStyle/>
        <a:p>
          <a:endParaRPr lang="en-US" b="0"/>
        </a:p>
      </dgm:t>
    </dgm:pt>
    <dgm:pt modelId="{A6E0659D-5ACD-4729-9091-F415EF36D94C}" type="sibTrans" cxnId="{A8F52026-BFF8-4EFB-833E-4F8D696B91AB}">
      <dgm:prSet/>
      <dgm:spPr/>
      <dgm:t>
        <a:bodyPr/>
        <a:lstStyle/>
        <a:p>
          <a:endParaRPr lang="en-GB" b="0" noProof="0" dirty="0"/>
        </a:p>
      </dgm:t>
    </dgm:pt>
    <dgm:pt modelId="{3CBB3E64-76E6-47F1-A28D-5634612810A3}">
      <dgm:prSet/>
      <dgm:spPr/>
      <dgm:t>
        <a:bodyPr/>
        <a:lstStyle/>
        <a:p>
          <a:r>
            <a:rPr lang="en-GB" b="0" i="0" baseline="0" noProof="0" dirty="0"/>
            <a:t>Focus on building global talent aligns with Cascio &amp; Boudreau’s (2016) global competence model.</a:t>
          </a:r>
          <a:endParaRPr lang="en-GB" b="0" noProof="0" dirty="0"/>
        </a:p>
      </dgm:t>
    </dgm:pt>
    <dgm:pt modelId="{A550BDBD-E58C-47AA-80C2-232405F9D5A4}" type="parTrans" cxnId="{573D56EE-59C0-4903-9ED6-0ED7E3798DC8}">
      <dgm:prSet/>
      <dgm:spPr/>
      <dgm:t>
        <a:bodyPr/>
        <a:lstStyle/>
        <a:p>
          <a:endParaRPr lang="en-US" b="0"/>
        </a:p>
      </dgm:t>
    </dgm:pt>
    <dgm:pt modelId="{80799A46-9BA7-4FC1-9934-34BE087125E7}" type="sibTrans" cxnId="{573D56EE-59C0-4903-9ED6-0ED7E3798DC8}">
      <dgm:prSet/>
      <dgm:spPr/>
      <dgm:t>
        <a:bodyPr/>
        <a:lstStyle/>
        <a:p>
          <a:endParaRPr lang="en-GB" b="0" noProof="0" dirty="0"/>
        </a:p>
      </dgm:t>
    </dgm:pt>
    <dgm:pt modelId="{15B2EBBF-F266-46A9-8183-6ED0ABA3629F}">
      <dgm:prSet/>
      <dgm:spPr/>
      <dgm:t>
        <a:bodyPr/>
        <a:lstStyle/>
        <a:p>
          <a:r>
            <a:rPr lang="en-GB" b="0" i="0" baseline="0" noProof="0" dirty="0"/>
            <a:t>International skills needed to operate across Amazon’s 20+ markets (Vance &amp; Paik, 2015).</a:t>
          </a:r>
          <a:endParaRPr lang="en-GB" b="0" noProof="0" dirty="0"/>
        </a:p>
      </dgm:t>
    </dgm:pt>
    <dgm:pt modelId="{C79E1C66-E833-424E-A24B-0671C66E5AA2}" type="parTrans" cxnId="{31E2BB56-48A1-4566-96A8-9EE204B77445}">
      <dgm:prSet/>
      <dgm:spPr/>
      <dgm:t>
        <a:bodyPr/>
        <a:lstStyle/>
        <a:p>
          <a:endParaRPr lang="en-US" b="0"/>
        </a:p>
      </dgm:t>
    </dgm:pt>
    <dgm:pt modelId="{31B1DA73-467D-4272-9C84-1E676B7DD944}" type="sibTrans" cxnId="{31E2BB56-48A1-4566-96A8-9EE204B77445}">
      <dgm:prSet/>
      <dgm:spPr/>
      <dgm:t>
        <a:bodyPr/>
        <a:lstStyle/>
        <a:p>
          <a:endParaRPr lang="en-US" b="0"/>
        </a:p>
      </dgm:t>
    </dgm:pt>
    <dgm:pt modelId="{6FFC1A9A-83EA-4643-9B76-3FE3CA175FCD}" type="pres">
      <dgm:prSet presAssocID="{377FC907-D6F2-4B47-976B-5892F2AA3723}" presName="vert0" presStyleCnt="0">
        <dgm:presLayoutVars>
          <dgm:dir/>
          <dgm:animOne val="branch"/>
          <dgm:animLvl val="lvl"/>
        </dgm:presLayoutVars>
      </dgm:prSet>
      <dgm:spPr/>
    </dgm:pt>
    <dgm:pt modelId="{1C62F393-4CBB-497D-9778-25DD880D7D24}" type="pres">
      <dgm:prSet presAssocID="{8433D534-AE7F-4055-99CF-7ADF2690B22A}" presName="thickLine" presStyleLbl="alignNode1" presStyleIdx="0" presStyleCnt="3"/>
      <dgm:spPr/>
    </dgm:pt>
    <dgm:pt modelId="{98A219F0-8B61-40AB-AFFF-9B15D5049705}" type="pres">
      <dgm:prSet presAssocID="{8433D534-AE7F-4055-99CF-7ADF2690B22A}" presName="horz1" presStyleCnt="0"/>
      <dgm:spPr/>
    </dgm:pt>
    <dgm:pt modelId="{DF80E107-8530-4D1E-8508-91D5D979565D}" type="pres">
      <dgm:prSet presAssocID="{8433D534-AE7F-4055-99CF-7ADF2690B22A}" presName="tx1" presStyleLbl="revTx" presStyleIdx="0" presStyleCnt="3"/>
      <dgm:spPr/>
    </dgm:pt>
    <dgm:pt modelId="{B7C0B4C6-EDF3-4DFA-8162-B563DAA5019A}" type="pres">
      <dgm:prSet presAssocID="{8433D534-AE7F-4055-99CF-7ADF2690B22A}" presName="vert1" presStyleCnt="0"/>
      <dgm:spPr/>
    </dgm:pt>
    <dgm:pt modelId="{05FE42D3-774D-4751-97B9-EEEB0240F61C}" type="pres">
      <dgm:prSet presAssocID="{3CBB3E64-76E6-47F1-A28D-5634612810A3}" presName="thickLine" presStyleLbl="alignNode1" presStyleIdx="1" presStyleCnt="3"/>
      <dgm:spPr/>
    </dgm:pt>
    <dgm:pt modelId="{0F9299FE-C216-4B8C-9838-8701356D7F0E}" type="pres">
      <dgm:prSet presAssocID="{3CBB3E64-76E6-47F1-A28D-5634612810A3}" presName="horz1" presStyleCnt="0"/>
      <dgm:spPr/>
    </dgm:pt>
    <dgm:pt modelId="{02AF0A08-87F9-49D8-B81E-D688F4DD726B}" type="pres">
      <dgm:prSet presAssocID="{3CBB3E64-76E6-47F1-A28D-5634612810A3}" presName="tx1" presStyleLbl="revTx" presStyleIdx="1" presStyleCnt="3"/>
      <dgm:spPr/>
    </dgm:pt>
    <dgm:pt modelId="{D842A448-E7BC-45EA-8D18-580940AE9666}" type="pres">
      <dgm:prSet presAssocID="{3CBB3E64-76E6-47F1-A28D-5634612810A3}" presName="vert1" presStyleCnt="0"/>
      <dgm:spPr/>
    </dgm:pt>
    <dgm:pt modelId="{83B7EA12-25EB-434C-A7E6-2534706CA2B7}" type="pres">
      <dgm:prSet presAssocID="{15B2EBBF-F266-46A9-8183-6ED0ABA3629F}" presName="thickLine" presStyleLbl="alignNode1" presStyleIdx="2" presStyleCnt="3"/>
      <dgm:spPr/>
    </dgm:pt>
    <dgm:pt modelId="{4587BB92-D06A-4801-BC79-1892F595951C}" type="pres">
      <dgm:prSet presAssocID="{15B2EBBF-F266-46A9-8183-6ED0ABA3629F}" presName="horz1" presStyleCnt="0"/>
      <dgm:spPr/>
    </dgm:pt>
    <dgm:pt modelId="{7C7E197B-8D0E-486C-B8CC-79F132548531}" type="pres">
      <dgm:prSet presAssocID="{15B2EBBF-F266-46A9-8183-6ED0ABA3629F}" presName="tx1" presStyleLbl="revTx" presStyleIdx="2" presStyleCnt="3"/>
      <dgm:spPr/>
    </dgm:pt>
    <dgm:pt modelId="{27B6FE0F-B3BD-41FA-A01A-17BECCD980C8}" type="pres">
      <dgm:prSet presAssocID="{15B2EBBF-F266-46A9-8183-6ED0ABA3629F}" presName="vert1" presStyleCnt="0"/>
      <dgm:spPr/>
    </dgm:pt>
  </dgm:ptLst>
  <dgm:cxnLst>
    <dgm:cxn modelId="{A8F52026-BFF8-4EFB-833E-4F8D696B91AB}" srcId="{377FC907-D6F2-4B47-976B-5892F2AA3723}" destId="{8433D534-AE7F-4055-99CF-7ADF2690B22A}" srcOrd="0" destOrd="0" parTransId="{D736BF51-813A-4B70-8C6F-4F552BAA9CA6}" sibTransId="{A6E0659D-5ACD-4729-9091-F415EF36D94C}"/>
    <dgm:cxn modelId="{C2E1EC42-BCD7-43C9-A8F1-B11E928AC107}" type="presOf" srcId="{8433D534-AE7F-4055-99CF-7ADF2690B22A}" destId="{DF80E107-8530-4D1E-8508-91D5D979565D}" srcOrd="0" destOrd="0" presId="urn:microsoft.com/office/officeart/2008/layout/LinedList"/>
    <dgm:cxn modelId="{31E2BB56-48A1-4566-96A8-9EE204B77445}" srcId="{377FC907-D6F2-4B47-976B-5892F2AA3723}" destId="{15B2EBBF-F266-46A9-8183-6ED0ABA3629F}" srcOrd="2" destOrd="0" parTransId="{C79E1C66-E833-424E-A24B-0671C66E5AA2}" sibTransId="{31B1DA73-467D-4272-9C84-1E676B7DD944}"/>
    <dgm:cxn modelId="{D07BC9A0-72B8-4437-A71F-775F3E3D4912}" type="presOf" srcId="{377FC907-D6F2-4B47-976B-5892F2AA3723}" destId="{6FFC1A9A-83EA-4643-9B76-3FE3CA175FCD}" srcOrd="0" destOrd="0" presId="urn:microsoft.com/office/officeart/2008/layout/LinedList"/>
    <dgm:cxn modelId="{5D5B20AD-E6B4-42F6-B548-30BD211CF7A0}" type="presOf" srcId="{3CBB3E64-76E6-47F1-A28D-5634612810A3}" destId="{02AF0A08-87F9-49D8-B81E-D688F4DD726B}" srcOrd="0" destOrd="0" presId="urn:microsoft.com/office/officeart/2008/layout/LinedList"/>
    <dgm:cxn modelId="{55A431BA-D9C6-4E3F-A715-F43EC7401B5C}" type="presOf" srcId="{15B2EBBF-F266-46A9-8183-6ED0ABA3629F}" destId="{7C7E197B-8D0E-486C-B8CC-79F132548531}" srcOrd="0" destOrd="0" presId="urn:microsoft.com/office/officeart/2008/layout/LinedList"/>
    <dgm:cxn modelId="{573D56EE-59C0-4903-9ED6-0ED7E3798DC8}" srcId="{377FC907-D6F2-4B47-976B-5892F2AA3723}" destId="{3CBB3E64-76E6-47F1-A28D-5634612810A3}" srcOrd="1" destOrd="0" parTransId="{A550BDBD-E58C-47AA-80C2-232405F9D5A4}" sibTransId="{80799A46-9BA7-4FC1-9934-34BE087125E7}"/>
    <dgm:cxn modelId="{3908C744-FF04-44CE-B516-E8D42CCECD92}" type="presParOf" srcId="{6FFC1A9A-83EA-4643-9B76-3FE3CA175FCD}" destId="{1C62F393-4CBB-497D-9778-25DD880D7D24}" srcOrd="0" destOrd="0" presId="urn:microsoft.com/office/officeart/2008/layout/LinedList"/>
    <dgm:cxn modelId="{0D16E6B3-BCFC-40D2-A200-B67BFCA1E195}" type="presParOf" srcId="{6FFC1A9A-83EA-4643-9B76-3FE3CA175FCD}" destId="{98A219F0-8B61-40AB-AFFF-9B15D5049705}" srcOrd="1" destOrd="0" presId="urn:microsoft.com/office/officeart/2008/layout/LinedList"/>
    <dgm:cxn modelId="{BA66E574-BF61-4BB0-9E57-E4B212D0FCCD}" type="presParOf" srcId="{98A219F0-8B61-40AB-AFFF-9B15D5049705}" destId="{DF80E107-8530-4D1E-8508-91D5D979565D}" srcOrd="0" destOrd="0" presId="urn:microsoft.com/office/officeart/2008/layout/LinedList"/>
    <dgm:cxn modelId="{3B5F9D98-0597-4C85-9714-97424B337F17}" type="presParOf" srcId="{98A219F0-8B61-40AB-AFFF-9B15D5049705}" destId="{B7C0B4C6-EDF3-4DFA-8162-B563DAA5019A}" srcOrd="1" destOrd="0" presId="urn:microsoft.com/office/officeart/2008/layout/LinedList"/>
    <dgm:cxn modelId="{752648EB-C9F4-4CA2-B98A-4E1C50D78FFF}" type="presParOf" srcId="{6FFC1A9A-83EA-4643-9B76-3FE3CA175FCD}" destId="{05FE42D3-774D-4751-97B9-EEEB0240F61C}" srcOrd="2" destOrd="0" presId="urn:microsoft.com/office/officeart/2008/layout/LinedList"/>
    <dgm:cxn modelId="{527AD71F-9A83-4F2F-8DAB-B13E09E02A07}" type="presParOf" srcId="{6FFC1A9A-83EA-4643-9B76-3FE3CA175FCD}" destId="{0F9299FE-C216-4B8C-9838-8701356D7F0E}" srcOrd="3" destOrd="0" presId="urn:microsoft.com/office/officeart/2008/layout/LinedList"/>
    <dgm:cxn modelId="{CB9162B1-988D-4C65-837A-7C366CDA4BD3}" type="presParOf" srcId="{0F9299FE-C216-4B8C-9838-8701356D7F0E}" destId="{02AF0A08-87F9-49D8-B81E-D688F4DD726B}" srcOrd="0" destOrd="0" presId="urn:microsoft.com/office/officeart/2008/layout/LinedList"/>
    <dgm:cxn modelId="{B051CF4F-5915-4E46-97F8-11C1E91D0698}" type="presParOf" srcId="{0F9299FE-C216-4B8C-9838-8701356D7F0E}" destId="{D842A448-E7BC-45EA-8D18-580940AE9666}" srcOrd="1" destOrd="0" presId="urn:microsoft.com/office/officeart/2008/layout/LinedList"/>
    <dgm:cxn modelId="{2B5B7155-225E-487B-802A-240CE0FED78D}" type="presParOf" srcId="{6FFC1A9A-83EA-4643-9B76-3FE3CA175FCD}" destId="{83B7EA12-25EB-434C-A7E6-2534706CA2B7}" srcOrd="4" destOrd="0" presId="urn:microsoft.com/office/officeart/2008/layout/LinedList"/>
    <dgm:cxn modelId="{91E32429-E84D-4CE1-9ECE-E1574C401EC2}" type="presParOf" srcId="{6FFC1A9A-83EA-4643-9B76-3FE3CA175FCD}" destId="{4587BB92-D06A-4801-BC79-1892F595951C}" srcOrd="5" destOrd="0" presId="urn:microsoft.com/office/officeart/2008/layout/LinedList"/>
    <dgm:cxn modelId="{83C86366-7EF6-4C74-BB53-3ECA3AA68F78}" type="presParOf" srcId="{4587BB92-D06A-4801-BC79-1892F595951C}" destId="{7C7E197B-8D0E-486C-B8CC-79F132548531}" srcOrd="0" destOrd="0" presId="urn:microsoft.com/office/officeart/2008/layout/LinedList"/>
    <dgm:cxn modelId="{5E07E839-D12D-4AEA-9E12-5BDA36B49AD5}" type="presParOf" srcId="{4587BB92-D06A-4801-BC79-1892F595951C}" destId="{27B6FE0F-B3BD-41FA-A01A-17BECCD980C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4FBA7C-038F-429A-9F2E-3E6812C2B0F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F4B5B2B-57EA-495B-9A66-0B67DC6EF229}">
      <dgm:prSet/>
      <dgm:spPr/>
      <dgm:t>
        <a:bodyPr/>
        <a:lstStyle/>
        <a:p>
          <a:r>
            <a:rPr lang="en-GB" b="0" i="0" baseline="0" noProof="0" dirty="0"/>
            <a:t>Rapid technological changes require continuous digital training (</a:t>
          </a:r>
          <a:r>
            <a:rPr lang="en-GB" b="0" i="0" baseline="0" noProof="0" dirty="0" err="1"/>
            <a:t>Bondarouk</a:t>
          </a:r>
          <a:r>
            <a:rPr lang="en-GB" b="0" i="0" baseline="0" noProof="0" dirty="0"/>
            <a:t> &amp; Brewster, 2016).</a:t>
          </a:r>
          <a:endParaRPr lang="en-GB" noProof="0" dirty="0"/>
        </a:p>
      </dgm:t>
    </dgm:pt>
    <dgm:pt modelId="{C921D3A6-0C8B-4371-9A51-FB9694DEE8C8}" type="parTrans" cxnId="{B4743045-89E4-47B8-8CDC-1368B445F7F3}">
      <dgm:prSet/>
      <dgm:spPr/>
      <dgm:t>
        <a:bodyPr/>
        <a:lstStyle/>
        <a:p>
          <a:endParaRPr lang="en-US"/>
        </a:p>
      </dgm:t>
    </dgm:pt>
    <dgm:pt modelId="{A6896EA6-3F8C-4FF1-9096-8E5633759A8D}" type="sibTrans" cxnId="{B4743045-89E4-47B8-8CDC-1368B445F7F3}">
      <dgm:prSet/>
      <dgm:spPr/>
      <dgm:t>
        <a:bodyPr/>
        <a:lstStyle/>
        <a:p>
          <a:endParaRPr lang="en-US"/>
        </a:p>
      </dgm:t>
    </dgm:pt>
    <dgm:pt modelId="{96204AC5-C68F-4562-9FB9-44D70E34BD60}">
      <dgm:prSet/>
      <dgm:spPr/>
      <dgm:t>
        <a:bodyPr/>
        <a:lstStyle/>
        <a:p>
          <a:r>
            <a:rPr lang="en-GB" b="0" i="0" baseline="0" noProof="0" dirty="0"/>
            <a:t>High turnover in warehouse roles reduces training ROI (Statista, 2024).</a:t>
          </a:r>
          <a:endParaRPr lang="en-GB" noProof="0" dirty="0"/>
        </a:p>
      </dgm:t>
    </dgm:pt>
    <dgm:pt modelId="{E15F57A0-63C9-4D56-8128-5B2F1ED286AC}" type="parTrans" cxnId="{ABD48298-4D9E-4B54-8874-B36AAC50B9EF}">
      <dgm:prSet/>
      <dgm:spPr/>
      <dgm:t>
        <a:bodyPr/>
        <a:lstStyle/>
        <a:p>
          <a:endParaRPr lang="en-US"/>
        </a:p>
      </dgm:t>
    </dgm:pt>
    <dgm:pt modelId="{473E5769-CF6F-410F-BAB5-4C0ECAC2F1F2}" type="sibTrans" cxnId="{ABD48298-4D9E-4B54-8874-B36AAC50B9EF}">
      <dgm:prSet/>
      <dgm:spPr/>
      <dgm:t>
        <a:bodyPr/>
        <a:lstStyle/>
        <a:p>
          <a:endParaRPr lang="en-US"/>
        </a:p>
      </dgm:t>
    </dgm:pt>
    <dgm:pt modelId="{BCED7496-22DD-4D27-8E4E-8B3CD9D55332}">
      <dgm:prSet/>
      <dgm:spPr/>
      <dgm:t>
        <a:bodyPr/>
        <a:lstStyle/>
        <a:p>
          <a:r>
            <a:rPr lang="en-GB" b="0" i="0" baseline="0" noProof="0" dirty="0"/>
            <a:t>Global cultural differences complicate uniform training delivery (Hofstede, 2011).</a:t>
          </a:r>
          <a:endParaRPr lang="en-GB" noProof="0" dirty="0"/>
        </a:p>
      </dgm:t>
    </dgm:pt>
    <dgm:pt modelId="{CF7FD23A-6CF5-4A32-8A97-FABD60858F0A}" type="parTrans" cxnId="{A5C30AC7-AD40-4DF4-A743-2A2F772BDCC8}">
      <dgm:prSet/>
      <dgm:spPr/>
      <dgm:t>
        <a:bodyPr/>
        <a:lstStyle/>
        <a:p>
          <a:endParaRPr lang="en-US"/>
        </a:p>
      </dgm:t>
    </dgm:pt>
    <dgm:pt modelId="{2E70BF47-50E9-44BF-A648-AD7CD9239421}" type="sibTrans" cxnId="{A5C30AC7-AD40-4DF4-A743-2A2F772BDCC8}">
      <dgm:prSet/>
      <dgm:spPr/>
      <dgm:t>
        <a:bodyPr/>
        <a:lstStyle/>
        <a:p>
          <a:endParaRPr lang="en-US"/>
        </a:p>
      </dgm:t>
    </dgm:pt>
    <dgm:pt modelId="{7E4A8B39-38AA-4748-AA51-95557B60E356}" type="pres">
      <dgm:prSet presAssocID="{FC4FBA7C-038F-429A-9F2E-3E6812C2B0F2}" presName="hierChild1" presStyleCnt="0">
        <dgm:presLayoutVars>
          <dgm:chPref val="1"/>
          <dgm:dir/>
          <dgm:animOne val="branch"/>
          <dgm:animLvl val="lvl"/>
          <dgm:resizeHandles/>
        </dgm:presLayoutVars>
      </dgm:prSet>
      <dgm:spPr/>
    </dgm:pt>
    <dgm:pt modelId="{19E40739-CC0A-458F-85B6-8570097BF71D}" type="pres">
      <dgm:prSet presAssocID="{CF4B5B2B-57EA-495B-9A66-0B67DC6EF229}" presName="hierRoot1" presStyleCnt="0"/>
      <dgm:spPr/>
    </dgm:pt>
    <dgm:pt modelId="{5696594F-756E-47FC-9D1C-43BE9495C4F7}" type="pres">
      <dgm:prSet presAssocID="{CF4B5B2B-57EA-495B-9A66-0B67DC6EF229}" presName="composite" presStyleCnt="0"/>
      <dgm:spPr/>
    </dgm:pt>
    <dgm:pt modelId="{0A1B6DC7-9C49-4E73-B5B4-E02B3819318E}" type="pres">
      <dgm:prSet presAssocID="{CF4B5B2B-57EA-495B-9A66-0B67DC6EF229}" presName="background" presStyleLbl="node0" presStyleIdx="0" presStyleCnt="3"/>
      <dgm:spPr/>
    </dgm:pt>
    <dgm:pt modelId="{67628327-7E59-49E4-ACE6-3435F5EAD71F}" type="pres">
      <dgm:prSet presAssocID="{CF4B5B2B-57EA-495B-9A66-0B67DC6EF229}" presName="text" presStyleLbl="fgAcc0" presStyleIdx="0" presStyleCnt="3">
        <dgm:presLayoutVars>
          <dgm:chPref val="3"/>
        </dgm:presLayoutVars>
      </dgm:prSet>
      <dgm:spPr/>
    </dgm:pt>
    <dgm:pt modelId="{97CB4728-9E56-40DF-B941-7B64B9A0CC4D}" type="pres">
      <dgm:prSet presAssocID="{CF4B5B2B-57EA-495B-9A66-0B67DC6EF229}" presName="hierChild2" presStyleCnt="0"/>
      <dgm:spPr/>
    </dgm:pt>
    <dgm:pt modelId="{E6A5EF63-7336-48FE-AA3B-385940AF7A09}" type="pres">
      <dgm:prSet presAssocID="{96204AC5-C68F-4562-9FB9-44D70E34BD60}" presName="hierRoot1" presStyleCnt="0"/>
      <dgm:spPr/>
    </dgm:pt>
    <dgm:pt modelId="{C5A22178-9116-471A-A8D0-6BDE18D03975}" type="pres">
      <dgm:prSet presAssocID="{96204AC5-C68F-4562-9FB9-44D70E34BD60}" presName="composite" presStyleCnt="0"/>
      <dgm:spPr/>
    </dgm:pt>
    <dgm:pt modelId="{EDC65218-E0A7-4435-8269-1092B3C7E05A}" type="pres">
      <dgm:prSet presAssocID="{96204AC5-C68F-4562-9FB9-44D70E34BD60}" presName="background" presStyleLbl="node0" presStyleIdx="1" presStyleCnt="3"/>
      <dgm:spPr/>
    </dgm:pt>
    <dgm:pt modelId="{623FA53A-B3F7-426A-9FC9-A115E0F173AB}" type="pres">
      <dgm:prSet presAssocID="{96204AC5-C68F-4562-9FB9-44D70E34BD60}" presName="text" presStyleLbl="fgAcc0" presStyleIdx="1" presStyleCnt="3">
        <dgm:presLayoutVars>
          <dgm:chPref val="3"/>
        </dgm:presLayoutVars>
      </dgm:prSet>
      <dgm:spPr/>
    </dgm:pt>
    <dgm:pt modelId="{DE890E7E-0056-4A58-8A4A-2CB396F579CD}" type="pres">
      <dgm:prSet presAssocID="{96204AC5-C68F-4562-9FB9-44D70E34BD60}" presName="hierChild2" presStyleCnt="0"/>
      <dgm:spPr/>
    </dgm:pt>
    <dgm:pt modelId="{3ECE3677-03AF-494C-94C4-985A51659510}" type="pres">
      <dgm:prSet presAssocID="{BCED7496-22DD-4D27-8E4E-8B3CD9D55332}" presName="hierRoot1" presStyleCnt="0"/>
      <dgm:spPr/>
    </dgm:pt>
    <dgm:pt modelId="{09199E93-967F-4745-A494-B962768EBB39}" type="pres">
      <dgm:prSet presAssocID="{BCED7496-22DD-4D27-8E4E-8B3CD9D55332}" presName="composite" presStyleCnt="0"/>
      <dgm:spPr/>
    </dgm:pt>
    <dgm:pt modelId="{87E17DB0-2CB5-471A-927A-63BFB25AE445}" type="pres">
      <dgm:prSet presAssocID="{BCED7496-22DD-4D27-8E4E-8B3CD9D55332}" presName="background" presStyleLbl="node0" presStyleIdx="2" presStyleCnt="3"/>
      <dgm:spPr/>
    </dgm:pt>
    <dgm:pt modelId="{3DB91672-459C-41BB-96D0-1974C0876584}" type="pres">
      <dgm:prSet presAssocID="{BCED7496-22DD-4D27-8E4E-8B3CD9D55332}" presName="text" presStyleLbl="fgAcc0" presStyleIdx="2" presStyleCnt="3">
        <dgm:presLayoutVars>
          <dgm:chPref val="3"/>
        </dgm:presLayoutVars>
      </dgm:prSet>
      <dgm:spPr/>
    </dgm:pt>
    <dgm:pt modelId="{5A6C0662-21FE-4305-8AA3-2608C27517CF}" type="pres">
      <dgm:prSet presAssocID="{BCED7496-22DD-4D27-8E4E-8B3CD9D55332}" presName="hierChild2" presStyleCnt="0"/>
      <dgm:spPr/>
    </dgm:pt>
  </dgm:ptLst>
  <dgm:cxnLst>
    <dgm:cxn modelId="{3EDAAD5C-5A11-4C1C-938B-BD278D2E23B6}" type="presOf" srcId="{BCED7496-22DD-4D27-8E4E-8B3CD9D55332}" destId="{3DB91672-459C-41BB-96D0-1974C0876584}" srcOrd="0" destOrd="0" presId="urn:microsoft.com/office/officeart/2005/8/layout/hierarchy1"/>
    <dgm:cxn modelId="{B4743045-89E4-47B8-8CDC-1368B445F7F3}" srcId="{FC4FBA7C-038F-429A-9F2E-3E6812C2B0F2}" destId="{CF4B5B2B-57EA-495B-9A66-0B67DC6EF229}" srcOrd="0" destOrd="0" parTransId="{C921D3A6-0C8B-4371-9A51-FB9694DEE8C8}" sibTransId="{A6896EA6-3F8C-4FF1-9096-8E5633759A8D}"/>
    <dgm:cxn modelId="{9B49E584-0DA9-4643-B14F-3407650E04A5}" type="presOf" srcId="{96204AC5-C68F-4562-9FB9-44D70E34BD60}" destId="{623FA53A-B3F7-426A-9FC9-A115E0F173AB}" srcOrd="0" destOrd="0" presId="urn:microsoft.com/office/officeart/2005/8/layout/hierarchy1"/>
    <dgm:cxn modelId="{ABD48298-4D9E-4B54-8874-B36AAC50B9EF}" srcId="{FC4FBA7C-038F-429A-9F2E-3E6812C2B0F2}" destId="{96204AC5-C68F-4562-9FB9-44D70E34BD60}" srcOrd="1" destOrd="0" parTransId="{E15F57A0-63C9-4D56-8128-5B2F1ED286AC}" sibTransId="{473E5769-CF6F-410F-BAB5-4C0ECAC2F1F2}"/>
    <dgm:cxn modelId="{18E24B9E-C54F-41FE-896D-4A27BF4F2DA2}" type="presOf" srcId="{CF4B5B2B-57EA-495B-9A66-0B67DC6EF229}" destId="{67628327-7E59-49E4-ACE6-3435F5EAD71F}" srcOrd="0" destOrd="0" presId="urn:microsoft.com/office/officeart/2005/8/layout/hierarchy1"/>
    <dgm:cxn modelId="{A5C30AC7-AD40-4DF4-A743-2A2F772BDCC8}" srcId="{FC4FBA7C-038F-429A-9F2E-3E6812C2B0F2}" destId="{BCED7496-22DD-4D27-8E4E-8B3CD9D55332}" srcOrd="2" destOrd="0" parTransId="{CF7FD23A-6CF5-4A32-8A97-FABD60858F0A}" sibTransId="{2E70BF47-50E9-44BF-A648-AD7CD9239421}"/>
    <dgm:cxn modelId="{FAA96CCC-2A5B-4F8E-B586-396391FE2E9B}" type="presOf" srcId="{FC4FBA7C-038F-429A-9F2E-3E6812C2B0F2}" destId="{7E4A8B39-38AA-4748-AA51-95557B60E356}" srcOrd="0" destOrd="0" presId="urn:microsoft.com/office/officeart/2005/8/layout/hierarchy1"/>
    <dgm:cxn modelId="{9D02CBF3-7822-4CB9-B76D-5C969E65B13A}" type="presParOf" srcId="{7E4A8B39-38AA-4748-AA51-95557B60E356}" destId="{19E40739-CC0A-458F-85B6-8570097BF71D}" srcOrd="0" destOrd="0" presId="urn:microsoft.com/office/officeart/2005/8/layout/hierarchy1"/>
    <dgm:cxn modelId="{CB2ADBB0-C17D-4AA4-9657-453C9057B526}" type="presParOf" srcId="{19E40739-CC0A-458F-85B6-8570097BF71D}" destId="{5696594F-756E-47FC-9D1C-43BE9495C4F7}" srcOrd="0" destOrd="0" presId="urn:microsoft.com/office/officeart/2005/8/layout/hierarchy1"/>
    <dgm:cxn modelId="{267C8BD8-0196-4269-884B-5F0CAFD28B25}" type="presParOf" srcId="{5696594F-756E-47FC-9D1C-43BE9495C4F7}" destId="{0A1B6DC7-9C49-4E73-B5B4-E02B3819318E}" srcOrd="0" destOrd="0" presId="urn:microsoft.com/office/officeart/2005/8/layout/hierarchy1"/>
    <dgm:cxn modelId="{75229C29-595D-408C-BA21-7263D40EC21F}" type="presParOf" srcId="{5696594F-756E-47FC-9D1C-43BE9495C4F7}" destId="{67628327-7E59-49E4-ACE6-3435F5EAD71F}" srcOrd="1" destOrd="0" presId="urn:microsoft.com/office/officeart/2005/8/layout/hierarchy1"/>
    <dgm:cxn modelId="{55833F4D-22BF-4143-9EC5-9DB56D6B5142}" type="presParOf" srcId="{19E40739-CC0A-458F-85B6-8570097BF71D}" destId="{97CB4728-9E56-40DF-B941-7B64B9A0CC4D}" srcOrd="1" destOrd="0" presId="urn:microsoft.com/office/officeart/2005/8/layout/hierarchy1"/>
    <dgm:cxn modelId="{D66EE772-0137-4E68-9803-E468F7253650}" type="presParOf" srcId="{7E4A8B39-38AA-4748-AA51-95557B60E356}" destId="{E6A5EF63-7336-48FE-AA3B-385940AF7A09}" srcOrd="1" destOrd="0" presId="urn:microsoft.com/office/officeart/2005/8/layout/hierarchy1"/>
    <dgm:cxn modelId="{C7011E9B-F168-4D92-826D-C5BE09E13C69}" type="presParOf" srcId="{E6A5EF63-7336-48FE-AA3B-385940AF7A09}" destId="{C5A22178-9116-471A-A8D0-6BDE18D03975}" srcOrd="0" destOrd="0" presId="urn:microsoft.com/office/officeart/2005/8/layout/hierarchy1"/>
    <dgm:cxn modelId="{225D4CB8-F7D2-43FC-A64B-60DC29D0B1EF}" type="presParOf" srcId="{C5A22178-9116-471A-A8D0-6BDE18D03975}" destId="{EDC65218-E0A7-4435-8269-1092B3C7E05A}" srcOrd="0" destOrd="0" presId="urn:microsoft.com/office/officeart/2005/8/layout/hierarchy1"/>
    <dgm:cxn modelId="{0C2EA5FD-23CE-4CC9-8F5B-46A3A8639448}" type="presParOf" srcId="{C5A22178-9116-471A-A8D0-6BDE18D03975}" destId="{623FA53A-B3F7-426A-9FC9-A115E0F173AB}" srcOrd="1" destOrd="0" presId="urn:microsoft.com/office/officeart/2005/8/layout/hierarchy1"/>
    <dgm:cxn modelId="{2BAC04E8-FC10-4DA4-B768-25638462AF8C}" type="presParOf" srcId="{E6A5EF63-7336-48FE-AA3B-385940AF7A09}" destId="{DE890E7E-0056-4A58-8A4A-2CB396F579CD}" srcOrd="1" destOrd="0" presId="urn:microsoft.com/office/officeart/2005/8/layout/hierarchy1"/>
    <dgm:cxn modelId="{AFD364A0-1D9B-45A5-B1FF-A337B0B1F85A}" type="presParOf" srcId="{7E4A8B39-38AA-4748-AA51-95557B60E356}" destId="{3ECE3677-03AF-494C-94C4-985A51659510}" srcOrd="2" destOrd="0" presId="urn:microsoft.com/office/officeart/2005/8/layout/hierarchy1"/>
    <dgm:cxn modelId="{627FB5D3-3FC6-4248-8412-5A80DA6ADA54}" type="presParOf" srcId="{3ECE3677-03AF-494C-94C4-985A51659510}" destId="{09199E93-967F-4745-A494-B962768EBB39}" srcOrd="0" destOrd="0" presId="urn:microsoft.com/office/officeart/2005/8/layout/hierarchy1"/>
    <dgm:cxn modelId="{719929D7-2F28-4056-AF51-60AD5B319E2E}" type="presParOf" srcId="{09199E93-967F-4745-A494-B962768EBB39}" destId="{87E17DB0-2CB5-471A-927A-63BFB25AE445}" srcOrd="0" destOrd="0" presId="urn:microsoft.com/office/officeart/2005/8/layout/hierarchy1"/>
    <dgm:cxn modelId="{070F07D8-51E0-44D6-8A2E-3606F2500A86}" type="presParOf" srcId="{09199E93-967F-4745-A494-B962768EBB39}" destId="{3DB91672-459C-41BB-96D0-1974C0876584}" srcOrd="1" destOrd="0" presId="urn:microsoft.com/office/officeart/2005/8/layout/hierarchy1"/>
    <dgm:cxn modelId="{045BB86B-9F85-4AE2-853D-05478450AA2D}" type="presParOf" srcId="{3ECE3677-03AF-494C-94C4-985A51659510}" destId="{5A6C0662-21FE-4305-8AA3-2608C27517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B5FA9D-A5E6-463B-984F-DBA67A129B98}"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115FCD67-E030-459C-806E-323EB920E835}">
      <dgm:prSet/>
      <dgm:spPr/>
      <dgm:t>
        <a:bodyPr/>
        <a:lstStyle/>
        <a:p>
          <a:pPr>
            <a:lnSpc>
              <a:spcPct val="100000"/>
            </a:lnSpc>
          </a:pPr>
          <a:r>
            <a:rPr lang="en-GB" noProof="0" dirty="0"/>
            <a:t>Line managers are essential for coaching and daily skills reinforcement (Purcell &amp; Hutchinson, 2007).</a:t>
          </a:r>
        </a:p>
      </dgm:t>
    </dgm:pt>
    <dgm:pt modelId="{DAFE20AB-91F9-4354-8D8A-808DFCD642C7}" type="parTrans" cxnId="{3C35CDC1-91EF-48A5-9FD3-5DDB7D6DF3DC}">
      <dgm:prSet/>
      <dgm:spPr/>
      <dgm:t>
        <a:bodyPr/>
        <a:lstStyle/>
        <a:p>
          <a:endParaRPr lang="en-US"/>
        </a:p>
      </dgm:t>
    </dgm:pt>
    <dgm:pt modelId="{32A76A48-B9CA-479C-B1CF-4881FDFE2805}" type="sibTrans" cxnId="{3C35CDC1-91EF-48A5-9FD3-5DDB7D6DF3DC}">
      <dgm:prSet/>
      <dgm:spPr/>
      <dgm:t>
        <a:bodyPr/>
        <a:lstStyle/>
        <a:p>
          <a:endParaRPr lang="en-US"/>
        </a:p>
      </dgm:t>
    </dgm:pt>
    <dgm:pt modelId="{71DB50CC-CAA3-4194-8D36-829C7D67F7BD}">
      <dgm:prSet/>
      <dgm:spPr/>
      <dgm:t>
        <a:bodyPr/>
        <a:lstStyle/>
        <a:p>
          <a:pPr>
            <a:lnSpc>
              <a:spcPct val="100000"/>
            </a:lnSpc>
          </a:pPr>
          <a:r>
            <a:rPr lang="en-GB" noProof="0" dirty="0"/>
            <a:t>They translate T&amp;D into performance expectations and workplace learning practices (Armstrong &amp; Taylor, 2023).</a:t>
          </a:r>
        </a:p>
      </dgm:t>
    </dgm:pt>
    <dgm:pt modelId="{FF67825A-3143-41AC-A817-7B0B30055F9A}" type="parTrans" cxnId="{99E73AD6-2C65-4A94-94C1-1DF93EE1147C}">
      <dgm:prSet/>
      <dgm:spPr/>
      <dgm:t>
        <a:bodyPr/>
        <a:lstStyle/>
        <a:p>
          <a:endParaRPr lang="en-US"/>
        </a:p>
      </dgm:t>
    </dgm:pt>
    <dgm:pt modelId="{E3B053F4-A17F-4340-8CDB-244863C78EFC}" type="sibTrans" cxnId="{99E73AD6-2C65-4A94-94C1-1DF93EE1147C}">
      <dgm:prSet/>
      <dgm:spPr/>
      <dgm:t>
        <a:bodyPr/>
        <a:lstStyle/>
        <a:p>
          <a:endParaRPr lang="en-US"/>
        </a:p>
      </dgm:t>
    </dgm:pt>
    <dgm:pt modelId="{28051D05-0CA2-4256-8CB8-531329C876C6}" type="pres">
      <dgm:prSet presAssocID="{1BB5FA9D-A5E6-463B-984F-DBA67A129B98}" presName="linear" presStyleCnt="0">
        <dgm:presLayoutVars>
          <dgm:animLvl val="lvl"/>
          <dgm:resizeHandles val="exact"/>
        </dgm:presLayoutVars>
      </dgm:prSet>
      <dgm:spPr/>
    </dgm:pt>
    <dgm:pt modelId="{314504A7-B711-4A3D-9C52-FF0B7F60FBD4}" type="pres">
      <dgm:prSet presAssocID="{115FCD67-E030-459C-806E-323EB920E835}" presName="parentText" presStyleLbl="node1" presStyleIdx="0" presStyleCnt="2">
        <dgm:presLayoutVars>
          <dgm:chMax val="0"/>
          <dgm:bulletEnabled val="1"/>
        </dgm:presLayoutVars>
      </dgm:prSet>
      <dgm:spPr/>
    </dgm:pt>
    <dgm:pt modelId="{26254EE1-ACE5-41F1-B396-29C63F84A17A}" type="pres">
      <dgm:prSet presAssocID="{32A76A48-B9CA-479C-B1CF-4881FDFE2805}" presName="spacer" presStyleCnt="0"/>
      <dgm:spPr/>
    </dgm:pt>
    <dgm:pt modelId="{2D0CDC79-B0CE-4BE3-9CCA-4EE4DF51A4D1}" type="pres">
      <dgm:prSet presAssocID="{71DB50CC-CAA3-4194-8D36-829C7D67F7BD}" presName="parentText" presStyleLbl="node1" presStyleIdx="1" presStyleCnt="2">
        <dgm:presLayoutVars>
          <dgm:chMax val="0"/>
          <dgm:bulletEnabled val="1"/>
        </dgm:presLayoutVars>
      </dgm:prSet>
      <dgm:spPr/>
    </dgm:pt>
  </dgm:ptLst>
  <dgm:cxnLst>
    <dgm:cxn modelId="{882F3A76-38B0-40CC-B06F-E17D3D93EA2D}" type="presOf" srcId="{71DB50CC-CAA3-4194-8D36-829C7D67F7BD}" destId="{2D0CDC79-B0CE-4BE3-9CCA-4EE4DF51A4D1}" srcOrd="0" destOrd="0" presId="urn:microsoft.com/office/officeart/2005/8/layout/vList2"/>
    <dgm:cxn modelId="{8773C38A-B236-4E4F-9586-BFB277CF025A}" type="presOf" srcId="{1BB5FA9D-A5E6-463B-984F-DBA67A129B98}" destId="{28051D05-0CA2-4256-8CB8-531329C876C6}" srcOrd="0" destOrd="0" presId="urn:microsoft.com/office/officeart/2005/8/layout/vList2"/>
    <dgm:cxn modelId="{C9EC8FC0-4690-4190-83E7-8A7CA83B80EE}" type="presOf" srcId="{115FCD67-E030-459C-806E-323EB920E835}" destId="{314504A7-B711-4A3D-9C52-FF0B7F60FBD4}" srcOrd="0" destOrd="0" presId="urn:microsoft.com/office/officeart/2005/8/layout/vList2"/>
    <dgm:cxn modelId="{3C35CDC1-91EF-48A5-9FD3-5DDB7D6DF3DC}" srcId="{1BB5FA9D-A5E6-463B-984F-DBA67A129B98}" destId="{115FCD67-E030-459C-806E-323EB920E835}" srcOrd="0" destOrd="0" parTransId="{DAFE20AB-91F9-4354-8D8A-808DFCD642C7}" sibTransId="{32A76A48-B9CA-479C-B1CF-4881FDFE2805}"/>
    <dgm:cxn modelId="{99E73AD6-2C65-4A94-94C1-1DF93EE1147C}" srcId="{1BB5FA9D-A5E6-463B-984F-DBA67A129B98}" destId="{71DB50CC-CAA3-4194-8D36-829C7D67F7BD}" srcOrd="1" destOrd="0" parTransId="{FF67825A-3143-41AC-A817-7B0B30055F9A}" sibTransId="{E3B053F4-A17F-4340-8CDB-244863C78EFC}"/>
    <dgm:cxn modelId="{4E66A2F0-E33A-4E97-8C57-FC86FB10CE5C}" type="presParOf" srcId="{28051D05-0CA2-4256-8CB8-531329C876C6}" destId="{314504A7-B711-4A3D-9C52-FF0B7F60FBD4}" srcOrd="0" destOrd="0" presId="urn:microsoft.com/office/officeart/2005/8/layout/vList2"/>
    <dgm:cxn modelId="{C6FE8291-CA01-4FD3-A779-A655FC79EA6C}" type="presParOf" srcId="{28051D05-0CA2-4256-8CB8-531329C876C6}" destId="{26254EE1-ACE5-41F1-B396-29C63F84A17A}" srcOrd="1" destOrd="0" presId="urn:microsoft.com/office/officeart/2005/8/layout/vList2"/>
    <dgm:cxn modelId="{C71364A4-47A8-49F4-8E3D-97B1797D7BAE}" type="presParOf" srcId="{28051D05-0CA2-4256-8CB8-531329C876C6}" destId="{2D0CDC79-B0CE-4BE3-9CCA-4EE4DF51A4D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7DD0F8-9638-4EFE-996C-DAAA29CB189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CDADC59-9361-423F-8496-ADC22F54930E}">
      <dgm:prSet/>
      <dgm:spPr/>
      <dgm:t>
        <a:bodyPr/>
        <a:lstStyle/>
        <a:p>
          <a:r>
            <a:rPr lang="en-GB" b="0" i="0" baseline="0" noProof="0" dirty="0"/>
            <a:t>Training supports Amazon’s customer-centric strategy and innovation culture (Amazon, 2024).</a:t>
          </a:r>
          <a:endParaRPr lang="en-GB" noProof="0" dirty="0"/>
        </a:p>
      </dgm:t>
    </dgm:pt>
    <dgm:pt modelId="{E1FBF4BB-A258-4335-BCA2-189F87BC1770}" type="parTrans" cxnId="{52C32B2D-6952-4E25-AB6E-0096A18500DD}">
      <dgm:prSet/>
      <dgm:spPr/>
      <dgm:t>
        <a:bodyPr/>
        <a:lstStyle/>
        <a:p>
          <a:endParaRPr lang="en-US"/>
        </a:p>
      </dgm:t>
    </dgm:pt>
    <dgm:pt modelId="{E3C10A80-50A6-491E-B3C7-464B8BF1C632}" type="sibTrans" cxnId="{52C32B2D-6952-4E25-AB6E-0096A18500DD}">
      <dgm:prSet/>
      <dgm:spPr/>
      <dgm:t>
        <a:bodyPr/>
        <a:lstStyle/>
        <a:p>
          <a:endParaRPr lang="en-GB" noProof="0" dirty="0"/>
        </a:p>
      </dgm:t>
    </dgm:pt>
    <dgm:pt modelId="{384F6C56-0557-4B08-BDBC-C265584AED72}">
      <dgm:prSet/>
      <dgm:spPr/>
      <dgm:t>
        <a:bodyPr/>
        <a:lstStyle/>
        <a:p>
          <a:r>
            <a:rPr lang="en-GB" b="0" i="0" baseline="0" noProof="0" dirty="0"/>
            <a:t>Developing global talent strengthens Amazon’s international operations (Cascio &amp; Boudreau, 2016).</a:t>
          </a:r>
          <a:endParaRPr lang="en-GB" noProof="0" dirty="0"/>
        </a:p>
      </dgm:t>
    </dgm:pt>
    <dgm:pt modelId="{FDE87DF0-637C-4660-AA2A-E1717951F14C}" type="parTrans" cxnId="{D103F205-8BE6-4C10-B6C8-FE50AA1C601A}">
      <dgm:prSet/>
      <dgm:spPr/>
      <dgm:t>
        <a:bodyPr/>
        <a:lstStyle/>
        <a:p>
          <a:endParaRPr lang="en-US"/>
        </a:p>
      </dgm:t>
    </dgm:pt>
    <dgm:pt modelId="{F0E3EDAA-74A7-4598-9D24-0B853E9CCC93}" type="sibTrans" cxnId="{D103F205-8BE6-4C10-B6C8-FE50AA1C601A}">
      <dgm:prSet/>
      <dgm:spPr/>
      <dgm:t>
        <a:bodyPr/>
        <a:lstStyle/>
        <a:p>
          <a:endParaRPr lang="en-US"/>
        </a:p>
      </dgm:t>
    </dgm:pt>
    <dgm:pt modelId="{815E3819-44E7-4F0D-B3B0-B7939354AE9C}" type="pres">
      <dgm:prSet presAssocID="{CA7DD0F8-9638-4EFE-996C-DAAA29CB1892}" presName="outerComposite" presStyleCnt="0">
        <dgm:presLayoutVars>
          <dgm:chMax val="5"/>
          <dgm:dir/>
          <dgm:resizeHandles val="exact"/>
        </dgm:presLayoutVars>
      </dgm:prSet>
      <dgm:spPr/>
    </dgm:pt>
    <dgm:pt modelId="{4B2084CB-5486-4D9D-997E-5976691057D0}" type="pres">
      <dgm:prSet presAssocID="{CA7DD0F8-9638-4EFE-996C-DAAA29CB1892}" presName="dummyMaxCanvas" presStyleCnt="0">
        <dgm:presLayoutVars/>
      </dgm:prSet>
      <dgm:spPr/>
    </dgm:pt>
    <dgm:pt modelId="{656242EC-E326-4F61-BE72-FB9E282D54A0}" type="pres">
      <dgm:prSet presAssocID="{CA7DD0F8-9638-4EFE-996C-DAAA29CB1892}" presName="TwoNodes_1" presStyleLbl="node1" presStyleIdx="0" presStyleCnt="2">
        <dgm:presLayoutVars>
          <dgm:bulletEnabled val="1"/>
        </dgm:presLayoutVars>
      </dgm:prSet>
      <dgm:spPr/>
    </dgm:pt>
    <dgm:pt modelId="{0AEB2E68-3618-4EEB-81E6-ED6019944B72}" type="pres">
      <dgm:prSet presAssocID="{CA7DD0F8-9638-4EFE-996C-DAAA29CB1892}" presName="TwoNodes_2" presStyleLbl="node1" presStyleIdx="1" presStyleCnt="2">
        <dgm:presLayoutVars>
          <dgm:bulletEnabled val="1"/>
        </dgm:presLayoutVars>
      </dgm:prSet>
      <dgm:spPr/>
    </dgm:pt>
    <dgm:pt modelId="{CB624048-E5CC-4211-B7B7-C0F6328D0271}" type="pres">
      <dgm:prSet presAssocID="{CA7DD0F8-9638-4EFE-996C-DAAA29CB1892}" presName="TwoConn_1-2" presStyleLbl="fgAccFollowNode1" presStyleIdx="0" presStyleCnt="1">
        <dgm:presLayoutVars>
          <dgm:bulletEnabled val="1"/>
        </dgm:presLayoutVars>
      </dgm:prSet>
      <dgm:spPr/>
    </dgm:pt>
    <dgm:pt modelId="{B4CAC664-4DD2-45E1-961C-E5737915357E}" type="pres">
      <dgm:prSet presAssocID="{CA7DD0F8-9638-4EFE-996C-DAAA29CB1892}" presName="TwoNodes_1_text" presStyleLbl="node1" presStyleIdx="1" presStyleCnt="2">
        <dgm:presLayoutVars>
          <dgm:bulletEnabled val="1"/>
        </dgm:presLayoutVars>
      </dgm:prSet>
      <dgm:spPr/>
    </dgm:pt>
    <dgm:pt modelId="{C7047789-2CA7-4185-8846-183FECABAC72}" type="pres">
      <dgm:prSet presAssocID="{CA7DD0F8-9638-4EFE-996C-DAAA29CB1892}" presName="TwoNodes_2_text" presStyleLbl="node1" presStyleIdx="1" presStyleCnt="2">
        <dgm:presLayoutVars>
          <dgm:bulletEnabled val="1"/>
        </dgm:presLayoutVars>
      </dgm:prSet>
      <dgm:spPr/>
    </dgm:pt>
  </dgm:ptLst>
  <dgm:cxnLst>
    <dgm:cxn modelId="{D103F205-8BE6-4C10-B6C8-FE50AA1C601A}" srcId="{CA7DD0F8-9638-4EFE-996C-DAAA29CB1892}" destId="{384F6C56-0557-4B08-BDBC-C265584AED72}" srcOrd="1" destOrd="0" parTransId="{FDE87DF0-637C-4660-AA2A-E1717951F14C}" sibTransId="{F0E3EDAA-74A7-4598-9D24-0B853E9CCC93}"/>
    <dgm:cxn modelId="{52C32B2D-6952-4E25-AB6E-0096A18500DD}" srcId="{CA7DD0F8-9638-4EFE-996C-DAAA29CB1892}" destId="{CCDADC59-9361-423F-8496-ADC22F54930E}" srcOrd="0" destOrd="0" parTransId="{E1FBF4BB-A258-4335-BCA2-189F87BC1770}" sibTransId="{E3C10A80-50A6-491E-B3C7-464B8BF1C632}"/>
    <dgm:cxn modelId="{79157F3B-8812-4D61-A189-140A13890D57}" type="presOf" srcId="{CA7DD0F8-9638-4EFE-996C-DAAA29CB1892}" destId="{815E3819-44E7-4F0D-B3B0-B7939354AE9C}" srcOrd="0" destOrd="0" presId="urn:microsoft.com/office/officeart/2005/8/layout/vProcess5"/>
    <dgm:cxn modelId="{0F249264-A418-44C2-BA97-07B64EC7A085}" type="presOf" srcId="{384F6C56-0557-4B08-BDBC-C265584AED72}" destId="{C7047789-2CA7-4185-8846-183FECABAC72}" srcOrd="1" destOrd="0" presId="urn:microsoft.com/office/officeart/2005/8/layout/vProcess5"/>
    <dgm:cxn modelId="{87756095-DA88-4824-98FD-E35A6A64F456}" type="presOf" srcId="{384F6C56-0557-4B08-BDBC-C265584AED72}" destId="{0AEB2E68-3618-4EEB-81E6-ED6019944B72}" srcOrd="0" destOrd="0" presId="urn:microsoft.com/office/officeart/2005/8/layout/vProcess5"/>
    <dgm:cxn modelId="{F49A629F-18D6-4196-89C7-54C32CB3EFEC}" type="presOf" srcId="{CCDADC59-9361-423F-8496-ADC22F54930E}" destId="{B4CAC664-4DD2-45E1-961C-E5737915357E}" srcOrd="1" destOrd="0" presId="urn:microsoft.com/office/officeart/2005/8/layout/vProcess5"/>
    <dgm:cxn modelId="{F82E23DE-7759-4BD9-A95D-53DF0DF06616}" type="presOf" srcId="{E3C10A80-50A6-491E-B3C7-464B8BF1C632}" destId="{CB624048-E5CC-4211-B7B7-C0F6328D0271}" srcOrd="0" destOrd="0" presId="urn:microsoft.com/office/officeart/2005/8/layout/vProcess5"/>
    <dgm:cxn modelId="{F83142E6-CD12-413F-9021-C047C6C98A34}" type="presOf" srcId="{CCDADC59-9361-423F-8496-ADC22F54930E}" destId="{656242EC-E326-4F61-BE72-FB9E282D54A0}" srcOrd="0" destOrd="0" presId="urn:microsoft.com/office/officeart/2005/8/layout/vProcess5"/>
    <dgm:cxn modelId="{A2D7C7B8-A228-4F90-A6E7-F4A038EBDA12}" type="presParOf" srcId="{815E3819-44E7-4F0D-B3B0-B7939354AE9C}" destId="{4B2084CB-5486-4D9D-997E-5976691057D0}" srcOrd="0" destOrd="0" presId="urn:microsoft.com/office/officeart/2005/8/layout/vProcess5"/>
    <dgm:cxn modelId="{83254EAC-2160-498C-B589-59BF167F344A}" type="presParOf" srcId="{815E3819-44E7-4F0D-B3B0-B7939354AE9C}" destId="{656242EC-E326-4F61-BE72-FB9E282D54A0}" srcOrd="1" destOrd="0" presId="urn:microsoft.com/office/officeart/2005/8/layout/vProcess5"/>
    <dgm:cxn modelId="{0796B6A4-F7F7-4C4E-AD2E-77BEBC33EBE4}" type="presParOf" srcId="{815E3819-44E7-4F0D-B3B0-B7939354AE9C}" destId="{0AEB2E68-3618-4EEB-81E6-ED6019944B72}" srcOrd="2" destOrd="0" presId="urn:microsoft.com/office/officeart/2005/8/layout/vProcess5"/>
    <dgm:cxn modelId="{1183057B-A276-4970-A125-1E29678ADD2F}" type="presParOf" srcId="{815E3819-44E7-4F0D-B3B0-B7939354AE9C}" destId="{CB624048-E5CC-4211-B7B7-C0F6328D0271}" srcOrd="3" destOrd="0" presId="urn:microsoft.com/office/officeart/2005/8/layout/vProcess5"/>
    <dgm:cxn modelId="{F5489B0B-7314-4B72-8053-693403BA1E0D}" type="presParOf" srcId="{815E3819-44E7-4F0D-B3B0-B7939354AE9C}" destId="{B4CAC664-4DD2-45E1-961C-E5737915357E}" srcOrd="4" destOrd="0" presId="urn:microsoft.com/office/officeart/2005/8/layout/vProcess5"/>
    <dgm:cxn modelId="{E4971554-9A46-4323-BA8B-E9BF4EE3193C}" type="presParOf" srcId="{815E3819-44E7-4F0D-B3B0-B7939354AE9C}" destId="{C7047789-2CA7-4185-8846-183FECABAC72}"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C50BAD-0121-4AC7-B34B-8D008428DBA4}"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97E38CAF-0088-42AA-B3BD-6A41D6DD33FB}">
      <dgm:prSet/>
      <dgm:spPr/>
      <dgm:t>
        <a:bodyPr/>
        <a:lstStyle/>
        <a:p>
          <a:r>
            <a:rPr lang="en-GB" b="0" i="0" baseline="0" noProof="0" dirty="0"/>
            <a:t>Implement locally adapted cultural training modules (Hofstede, 2011).</a:t>
          </a:r>
          <a:endParaRPr lang="en-GB" noProof="0" dirty="0"/>
        </a:p>
      </dgm:t>
    </dgm:pt>
    <dgm:pt modelId="{E670F84A-C9E6-4313-8686-EDCD5C9D3339}" type="parTrans" cxnId="{B609FA20-668C-46F0-A94B-38B0CB9CB005}">
      <dgm:prSet/>
      <dgm:spPr/>
      <dgm:t>
        <a:bodyPr/>
        <a:lstStyle/>
        <a:p>
          <a:endParaRPr lang="en-US"/>
        </a:p>
      </dgm:t>
    </dgm:pt>
    <dgm:pt modelId="{9D284B77-2D7D-4917-9F7D-69AEDC36E6E8}" type="sibTrans" cxnId="{B609FA20-668C-46F0-A94B-38B0CB9CB005}">
      <dgm:prSet phldrT="01" phldr="0"/>
      <dgm:spPr/>
      <dgm:t>
        <a:bodyPr/>
        <a:lstStyle/>
        <a:p>
          <a:r>
            <a:rPr lang="en-GB" noProof="0" dirty="0"/>
            <a:t>01</a:t>
          </a:r>
        </a:p>
      </dgm:t>
    </dgm:pt>
    <dgm:pt modelId="{4A6710E8-7514-4116-AB22-15550C7F4B4F}">
      <dgm:prSet/>
      <dgm:spPr/>
      <dgm:t>
        <a:bodyPr/>
        <a:lstStyle/>
        <a:p>
          <a:r>
            <a:rPr lang="en-GB" b="0" i="0" baseline="0" noProof="0" dirty="0"/>
            <a:t>Improve retention with personalised development pathways.</a:t>
          </a:r>
          <a:endParaRPr lang="en-GB" noProof="0" dirty="0"/>
        </a:p>
      </dgm:t>
    </dgm:pt>
    <dgm:pt modelId="{4EC37067-8945-479C-B8FD-08D7A6F8B4A3}" type="parTrans" cxnId="{16B9E6D1-E72F-4C40-9378-CCAC37D62C29}">
      <dgm:prSet/>
      <dgm:spPr/>
      <dgm:t>
        <a:bodyPr/>
        <a:lstStyle/>
        <a:p>
          <a:endParaRPr lang="en-US"/>
        </a:p>
      </dgm:t>
    </dgm:pt>
    <dgm:pt modelId="{6C5F4EDE-F288-43FC-B959-DB71818DA418}" type="sibTrans" cxnId="{16B9E6D1-E72F-4C40-9378-CCAC37D62C29}">
      <dgm:prSet phldrT="02" phldr="0"/>
      <dgm:spPr/>
      <dgm:t>
        <a:bodyPr/>
        <a:lstStyle/>
        <a:p>
          <a:r>
            <a:rPr lang="en-GB" noProof="0" dirty="0"/>
            <a:t>02</a:t>
          </a:r>
        </a:p>
      </dgm:t>
    </dgm:pt>
    <dgm:pt modelId="{95207DA2-2D3D-4AA7-A658-89DF2998DBDD}">
      <dgm:prSet/>
      <dgm:spPr/>
      <dgm:t>
        <a:bodyPr/>
        <a:lstStyle/>
        <a:p>
          <a:r>
            <a:rPr lang="en-GB" b="0" i="0" baseline="0" noProof="0" dirty="0"/>
            <a:t>Increase leadership mentoring to build internal talent pipelines.</a:t>
          </a:r>
          <a:endParaRPr lang="en-GB" noProof="0" dirty="0"/>
        </a:p>
      </dgm:t>
    </dgm:pt>
    <dgm:pt modelId="{032C8CB9-C1A3-4AFA-A380-932789729A32}" type="parTrans" cxnId="{88D95E4A-B360-4388-89B5-97D77206070E}">
      <dgm:prSet/>
      <dgm:spPr/>
      <dgm:t>
        <a:bodyPr/>
        <a:lstStyle/>
        <a:p>
          <a:endParaRPr lang="en-US"/>
        </a:p>
      </dgm:t>
    </dgm:pt>
    <dgm:pt modelId="{F7E3B45D-7B89-49BA-A2FE-093F4B29D552}" type="sibTrans" cxnId="{88D95E4A-B360-4388-89B5-97D77206070E}">
      <dgm:prSet phldrT="03" phldr="0"/>
      <dgm:spPr/>
      <dgm:t>
        <a:bodyPr/>
        <a:lstStyle/>
        <a:p>
          <a:r>
            <a:rPr lang="en-GB" noProof="0" dirty="0"/>
            <a:t>03</a:t>
          </a:r>
        </a:p>
      </dgm:t>
    </dgm:pt>
    <dgm:pt modelId="{D32B40D4-1265-4C60-8A9E-B287D315B2C8}" type="pres">
      <dgm:prSet presAssocID="{92C50BAD-0121-4AC7-B34B-8D008428DBA4}" presName="Name0" presStyleCnt="0">
        <dgm:presLayoutVars>
          <dgm:animLvl val="lvl"/>
          <dgm:resizeHandles val="exact"/>
        </dgm:presLayoutVars>
      </dgm:prSet>
      <dgm:spPr/>
    </dgm:pt>
    <dgm:pt modelId="{7233D1FD-4111-4709-B1FA-C70832B4515C}" type="pres">
      <dgm:prSet presAssocID="{97E38CAF-0088-42AA-B3BD-6A41D6DD33FB}" presName="compositeNode" presStyleCnt="0">
        <dgm:presLayoutVars>
          <dgm:bulletEnabled val="1"/>
        </dgm:presLayoutVars>
      </dgm:prSet>
      <dgm:spPr/>
    </dgm:pt>
    <dgm:pt modelId="{5D59EB5C-A2B4-471E-B748-794822543748}" type="pres">
      <dgm:prSet presAssocID="{97E38CAF-0088-42AA-B3BD-6A41D6DD33FB}" presName="bgRect" presStyleLbl="alignNode1" presStyleIdx="0" presStyleCnt="3"/>
      <dgm:spPr/>
    </dgm:pt>
    <dgm:pt modelId="{9F0B064C-CD2C-44B8-8C22-9CAEA3FFC8EA}" type="pres">
      <dgm:prSet presAssocID="{9D284B77-2D7D-4917-9F7D-69AEDC36E6E8}" presName="sibTransNodeRect" presStyleLbl="alignNode1" presStyleIdx="0" presStyleCnt="3">
        <dgm:presLayoutVars>
          <dgm:chMax val="0"/>
          <dgm:bulletEnabled val="1"/>
        </dgm:presLayoutVars>
      </dgm:prSet>
      <dgm:spPr/>
    </dgm:pt>
    <dgm:pt modelId="{D1015F52-A20B-4214-9B41-80ED57B6321D}" type="pres">
      <dgm:prSet presAssocID="{97E38CAF-0088-42AA-B3BD-6A41D6DD33FB}" presName="nodeRect" presStyleLbl="alignNode1" presStyleIdx="0" presStyleCnt="3">
        <dgm:presLayoutVars>
          <dgm:bulletEnabled val="1"/>
        </dgm:presLayoutVars>
      </dgm:prSet>
      <dgm:spPr/>
    </dgm:pt>
    <dgm:pt modelId="{0FC3C21F-0E6F-4752-AD15-7C6146EA654F}" type="pres">
      <dgm:prSet presAssocID="{9D284B77-2D7D-4917-9F7D-69AEDC36E6E8}" presName="sibTrans" presStyleCnt="0"/>
      <dgm:spPr/>
    </dgm:pt>
    <dgm:pt modelId="{52170723-FED1-4DF7-8E7A-AF6379D6A9CB}" type="pres">
      <dgm:prSet presAssocID="{4A6710E8-7514-4116-AB22-15550C7F4B4F}" presName="compositeNode" presStyleCnt="0">
        <dgm:presLayoutVars>
          <dgm:bulletEnabled val="1"/>
        </dgm:presLayoutVars>
      </dgm:prSet>
      <dgm:spPr/>
    </dgm:pt>
    <dgm:pt modelId="{0847A364-8F10-4DCB-9B82-A88AD39956FB}" type="pres">
      <dgm:prSet presAssocID="{4A6710E8-7514-4116-AB22-15550C7F4B4F}" presName="bgRect" presStyleLbl="alignNode1" presStyleIdx="1" presStyleCnt="3"/>
      <dgm:spPr/>
    </dgm:pt>
    <dgm:pt modelId="{457D0CF6-4DAB-407A-9F40-DA82A00401E4}" type="pres">
      <dgm:prSet presAssocID="{6C5F4EDE-F288-43FC-B959-DB71818DA418}" presName="sibTransNodeRect" presStyleLbl="alignNode1" presStyleIdx="1" presStyleCnt="3">
        <dgm:presLayoutVars>
          <dgm:chMax val="0"/>
          <dgm:bulletEnabled val="1"/>
        </dgm:presLayoutVars>
      </dgm:prSet>
      <dgm:spPr/>
    </dgm:pt>
    <dgm:pt modelId="{41C59B82-F0CD-4682-89A8-041E4A0E79A5}" type="pres">
      <dgm:prSet presAssocID="{4A6710E8-7514-4116-AB22-15550C7F4B4F}" presName="nodeRect" presStyleLbl="alignNode1" presStyleIdx="1" presStyleCnt="3">
        <dgm:presLayoutVars>
          <dgm:bulletEnabled val="1"/>
        </dgm:presLayoutVars>
      </dgm:prSet>
      <dgm:spPr/>
    </dgm:pt>
    <dgm:pt modelId="{311AA6F2-E01B-406F-82E5-0236A4E423DE}" type="pres">
      <dgm:prSet presAssocID="{6C5F4EDE-F288-43FC-B959-DB71818DA418}" presName="sibTrans" presStyleCnt="0"/>
      <dgm:spPr/>
    </dgm:pt>
    <dgm:pt modelId="{DEAA45AD-CA9E-48A3-98C5-A3F2207096B9}" type="pres">
      <dgm:prSet presAssocID="{95207DA2-2D3D-4AA7-A658-89DF2998DBDD}" presName="compositeNode" presStyleCnt="0">
        <dgm:presLayoutVars>
          <dgm:bulletEnabled val="1"/>
        </dgm:presLayoutVars>
      </dgm:prSet>
      <dgm:spPr/>
    </dgm:pt>
    <dgm:pt modelId="{6F793DAB-14CF-48E6-B27C-89A54AC5E7B6}" type="pres">
      <dgm:prSet presAssocID="{95207DA2-2D3D-4AA7-A658-89DF2998DBDD}" presName="bgRect" presStyleLbl="alignNode1" presStyleIdx="2" presStyleCnt="3"/>
      <dgm:spPr/>
    </dgm:pt>
    <dgm:pt modelId="{A54AA461-55CF-4FF7-859B-7995C54BA6C6}" type="pres">
      <dgm:prSet presAssocID="{F7E3B45D-7B89-49BA-A2FE-093F4B29D552}" presName="sibTransNodeRect" presStyleLbl="alignNode1" presStyleIdx="2" presStyleCnt="3">
        <dgm:presLayoutVars>
          <dgm:chMax val="0"/>
          <dgm:bulletEnabled val="1"/>
        </dgm:presLayoutVars>
      </dgm:prSet>
      <dgm:spPr/>
    </dgm:pt>
    <dgm:pt modelId="{BAFCD484-3E0A-4840-B0B0-C4CA9F5C31CF}" type="pres">
      <dgm:prSet presAssocID="{95207DA2-2D3D-4AA7-A658-89DF2998DBDD}" presName="nodeRect" presStyleLbl="alignNode1" presStyleIdx="2" presStyleCnt="3">
        <dgm:presLayoutVars>
          <dgm:bulletEnabled val="1"/>
        </dgm:presLayoutVars>
      </dgm:prSet>
      <dgm:spPr/>
    </dgm:pt>
  </dgm:ptLst>
  <dgm:cxnLst>
    <dgm:cxn modelId="{B609FA20-668C-46F0-A94B-38B0CB9CB005}" srcId="{92C50BAD-0121-4AC7-B34B-8D008428DBA4}" destId="{97E38CAF-0088-42AA-B3BD-6A41D6DD33FB}" srcOrd="0" destOrd="0" parTransId="{E670F84A-C9E6-4313-8686-EDCD5C9D3339}" sibTransId="{9D284B77-2D7D-4917-9F7D-69AEDC36E6E8}"/>
    <dgm:cxn modelId="{9B031B24-BD52-4271-859E-0BC6CE50BFB3}" type="presOf" srcId="{92C50BAD-0121-4AC7-B34B-8D008428DBA4}" destId="{D32B40D4-1265-4C60-8A9E-B287D315B2C8}" srcOrd="0" destOrd="0" presId="urn:microsoft.com/office/officeart/2016/7/layout/LinearBlockProcessNumbered"/>
    <dgm:cxn modelId="{88D95E4A-B360-4388-89B5-97D77206070E}" srcId="{92C50BAD-0121-4AC7-B34B-8D008428DBA4}" destId="{95207DA2-2D3D-4AA7-A658-89DF2998DBDD}" srcOrd="2" destOrd="0" parTransId="{032C8CB9-C1A3-4AFA-A380-932789729A32}" sibTransId="{F7E3B45D-7B89-49BA-A2FE-093F4B29D552}"/>
    <dgm:cxn modelId="{8F7CDE4B-9B60-4AB5-B8BA-04820D307578}" type="presOf" srcId="{4A6710E8-7514-4116-AB22-15550C7F4B4F}" destId="{0847A364-8F10-4DCB-9B82-A88AD39956FB}" srcOrd="0" destOrd="0" presId="urn:microsoft.com/office/officeart/2016/7/layout/LinearBlockProcessNumbered"/>
    <dgm:cxn modelId="{7E474172-618F-4503-98A5-6B31E376B9AF}" type="presOf" srcId="{F7E3B45D-7B89-49BA-A2FE-093F4B29D552}" destId="{A54AA461-55CF-4FF7-859B-7995C54BA6C6}" srcOrd="0" destOrd="0" presId="urn:microsoft.com/office/officeart/2016/7/layout/LinearBlockProcessNumbered"/>
    <dgm:cxn modelId="{C568D472-80BE-4CDC-92CF-72A368D86D2C}" type="presOf" srcId="{97E38CAF-0088-42AA-B3BD-6A41D6DD33FB}" destId="{5D59EB5C-A2B4-471E-B748-794822543748}" srcOrd="0" destOrd="0" presId="urn:microsoft.com/office/officeart/2016/7/layout/LinearBlockProcessNumbered"/>
    <dgm:cxn modelId="{77160675-09FD-4F97-8047-521654CAA571}" type="presOf" srcId="{9D284B77-2D7D-4917-9F7D-69AEDC36E6E8}" destId="{9F0B064C-CD2C-44B8-8C22-9CAEA3FFC8EA}" srcOrd="0" destOrd="0" presId="urn:microsoft.com/office/officeart/2016/7/layout/LinearBlockProcessNumbered"/>
    <dgm:cxn modelId="{C9537890-4804-434C-A946-B33A36ED197D}" type="presOf" srcId="{95207DA2-2D3D-4AA7-A658-89DF2998DBDD}" destId="{BAFCD484-3E0A-4840-B0B0-C4CA9F5C31CF}" srcOrd="1" destOrd="0" presId="urn:microsoft.com/office/officeart/2016/7/layout/LinearBlockProcessNumbered"/>
    <dgm:cxn modelId="{33935EB1-9CB5-4C92-85BF-065C4440DE15}" type="presOf" srcId="{97E38CAF-0088-42AA-B3BD-6A41D6DD33FB}" destId="{D1015F52-A20B-4214-9B41-80ED57B6321D}" srcOrd="1" destOrd="0" presId="urn:microsoft.com/office/officeart/2016/7/layout/LinearBlockProcessNumbered"/>
    <dgm:cxn modelId="{D851E6B4-4E9F-43E9-AA4D-CBACEB7B4DCF}" type="presOf" srcId="{95207DA2-2D3D-4AA7-A658-89DF2998DBDD}" destId="{6F793DAB-14CF-48E6-B27C-89A54AC5E7B6}" srcOrd="0" destOrd="0" presId="urn:microsoft.com/office/officeart/2016/7/layout/LinearBlockProcessNumbered"/>
    <dgm:cxn modelId="{16B9E6D1-E72F-4C40-9378-CCAC37D62C29}" srcId="{92C50BAD-0121-4AC7-B34B-8D008428DBA4}" destId="{4A6710E8-7514-4116-AB22-15550C7F4B4F}" srcOrd="1" destOrd="0" parTransId="{4EC37067-8945-479C-B8FD-08D7A6F8B4A3}" sibTransId="{6C5F4EDE-F288-43FC-B959-DB71818DA418}"/>
    <dgm:cxn modelId="{1936AAD6-80FC-4DAE-BB0E-090C0310EA64}" type="presOf" srcId="{6C5F4EDE-F288-43FC-B959-DB71818DA418}" destId="{457D0CF6-4DAB-407A-9F40-DA82A00401E4}" srcOrd="0" destOrd="0" presId="urn:microsoft.com/office/officeart/2016/7/layout/LinearBlockProcessNumbered"/>
    <dgm:cxn modelId="{4885EAF1-ED53-46F8-986E-3EBB60D80466}" type="presOf" srcId="{4A6710E8-7514-4116-AB22-15550C7F4B4F}" destId="{41C59B82-F0CD-4682-89A8-041E4A0E79A5}" srcOrd="1" destOrd="0" presId="urn:microsoft.com/office/officeart/2016/7/layout/LinearBlockProcessNumbered"/>
    <dgm:cxn modelId="{003D9A38-20E9-498F-9123-4CBA9F90910F}" type="presParOf" srcId="{D32B40D4-1265-4C60-8A9E-B287D315B2C8}" destId="{7233D1FD-4111-4709-B1FA-C70832B4515C}" srcOrd="0" destOrd="0" presId="urn:microsoft.com/office/officeart/2016/7/layout/LinearBlockProcessNumbered"/>
    <dgm:cxn modelId="{5AC49240-9BF2-4FA6-A899-3778AE76F480}" type="presParOf" srcId="{7233D1FD-4111-4709-B1FA-C70832B4515C}" destId="{5D59EB5C-A2B4-471E-B748-794822543748}" srcOrd="0" destOrd="0" presId="urn:microsoft.com/office/officeart/2016/7/layout/LinearBlockProcessNumbered"/>
    <dgm:cxn modelId="{D083B3D7-084B-428B-B598-4CD27DEB0B82}" type="presParOf" srcId="{7233D1FD-4111-4709-B1FA-C70832B4515C}" destId="{9F0B064C-CD2C-44B8-8C22-9CAEA3FFC8EA}" srcOrd="1" destOrd="0" presId="urn:microsoft.com/office/officeart/2016/7/layout/LinearBlockProcessNumbered"/>
    <dgm:cxn modelId="{079B32D7-2836-4733-9CD5-F53DA5A6F808}" type="presParOf" srcId="{7233D1FD-4111-4709-B1FA-C70832B4515C}" destId="{D1015F52-A20B-4214-9B41-80ED57B6321D}" srcOrd="2" destOrd="0" presId="urn:microsoft.com/office/officeart/2016/7/layout/LinearBlockProcessNumbered"/>
    <dgm:cxn modelId="{E00177BE-713C-4AD4-8BF8-8BB4B32975AF}" type="presParOf" srcId="{D32B40D4-1265-4C60-8A9E-B287D315B2C8}" destId="{0FC3C21F-0E6F-4752-AD15-7C6146EA654F}" srcOrd="1" destOrd="0" presId="urn:microsoft.com/office/officeart/2016/7/layout/LinearBlockProcessNumbered"/>
    <dgm:cxn modelId="{BA14D986-1AEF-4EBA-955E-F2FF8C72861A}" type="presParOf" srcId="{D32B40D4-1265-4C60-8A9E-B287D315B2C8}" destId="{52170723-FED1-4DF7-8E7A-AF6379D6A9CB}" srcOrd="2" destOrd="0" presId="urn:microsoft.com/office/officeart/2016/7/layout/LinearBlockProcessNumbered"/>
    <dgm:cxn modelId="{16AF033B-8CDF-4BD3-8A13-D9578C530473}" type="presParOf" srcId="{52170723-FED1-4DF7-8E7A-AF6379D6A9CB}" destId="{0847A364-8F10-4DCB-9B82-A88AD39956FB}" srcOrd="0" destOrd="0" presId="urn:microsoft.com/office/officeart/2016/7/layout/LinearBlockProcessNumbered"/>
    <dgm:cxn modelId="{1309974A-AE05-4778-9CCC-ABED5491F3F8}" type="presParOf" srcId="{52170723-FED1-4DF7-8E7A-AF6379D6A9CB}" destId="{457D0CF6-4DAB-407A-9F40-DA82A00401E4}" srcOrd="1" destOrd="0" presId="urn:microsoft.com/office/officeart/2016/7/layout/LinearBlockProcessNumbered"/>
    <dgm:cxn modelId="{E9F28C1B-96C3-48DE-826B-C1CA686F825F}" type="presParOf" srcId="{52170723-FED1-4DF7-8E7A-AF6379D6A9CB}" destId="{41C59B82-F0CD-4682-89A8-041E4A0E79A5}" srcOrd="2" destOrd="0" presId="urn:microsoft.com/office/officeart/2016/7/layout/LinearBlockProcessNumbered"/>
    <dgm:cxn modelId="{263B4E72-6E4B-4658-B2CB-26E177259D04}" type="presParOf" srcId="{D32B40D4-1265-4C60-8A9E-B287D315B2C8}" destId="{311AA6F2-E01B-406F-82E5-0236A4E423DE}" srcOrd="3" destOrd="0" presId="urn:microsoft.com/office/officeart/2016/7/layout/LinearBlockProcessNumbered"/>
    <dgm:cxn modelId="{34E59AFA-A08B-4377-94F1-904C6A2830D2}" type="presParOf" srcId="{D32B40D4-1265-4C60-8A9E-B287D315B2C8}" destId="{DEAA45AD-CA9E-48A3-98C5-A3F2207096B9}" srcOrd="4" destOrd="0" presId="urn:microsoft.com/office/officeart/2016/7/layout/LinearBlockProcessNumbered"/>
    <dgm:cxn modelId="{3E21D405-8995-440B-8102-E072B2DCB54B}" type="presParOf" srcId="{DEAA45AD-CA9E-48A3-98C5-A3F2207096B9}" destId="{6F793DAB-14CF-48E6-B27C-89A54AC5E7B6}" srcOrd="0" destOrd="0" presId="urn:microsoft.com/office/officeart/2016/7/layout/LinearBlockProcessNumbered"/>
    <dgm:cxn modelId="{07599BB5-EB36-4F6E-A451-EAC395A882CE}" type="presParOf" srcId="{DEAA45AD-CA9E-48A3-98C5-A3F2207096B9}" destId="{A54AA461-55CF-4FF7-859B-7995C54BA6C6}" srcOrd="1" destOrd="0" presId="urn:microsoft.com/office/officeart/2016/7/layout/LinearBlockProcessNumbered"/>
    <dgm:cxn modelId="{B51B9C52-76F6-4AE4-9998-D18AE8C022D6}" type="presParOf" srcId="{DEAA45AD-CA9E-48A3-98C5-A3F2207096B9}" destId="{BAFCD484-3E0A-4840-B0B0-C4CA9F5C31CF}"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1A8D6F-2D44-418B-B273-D09DB042FC8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6E9FA45-3707-45B1-948D-D48C12E05BFD}">
      <dgm:prSet/>
      <dgm:spPr/>
      <dgm:t>
        <a:bodyPr/>
        <a:lstStyle/>
        <a:p>
          <a:pPr>
            <a:lnSpc>
              <a:spcPct val="100000"/>
            </a:lnSpc>
          </a:pPr>
          <a:r>
            <a:rPr lang="en-GB" noProof="0" dirty="0"/>
            <a:t>Amazon invests heavily in training but faces challenges with turnover, global cultural differences, and rapid tech change.</a:t>
          </a:r>
        </a:p>
      </dgm:t>
    </dgm:pt>
    <dgm:pt modelId="{90202097-14B7-45AA-960B-86B22A30B7A8}" type="parTrans" cxnId="{0D611FE9-0405-48AC-9D84-D8B87A4CEFF6}">
      <dgm:prSet/>
      <dgm:spPr/>
      <dgm:t>
        <a:bodyPr/>
        <a:lstStyle/>
        <a:p>
          <a:endParaRPr lang="en-US"/>
        </a:p>
      </dgm:t>
    </dgm:pt>
    <dgm:pt modelId="{7E20FB4A-3D04-4978-B1E5-DF9A52A0FF64}" type="sibTrans" cxnId="{0D611FE9-0405-48AC-9D84-D8B87A4CEFF6}">
      <dgm:prSet/>
      <dgm:spPr/>
      <dgm:t>
        <a:bodyPr/>
        <a:lstStyle/>
        <a:p>
          <a:pPr>
            <a:lnSpc>
              <a:spcPct val="100000"/>
            </a:lnSpc>
          </a:pPr>
          <a:endParaRPr lang="en-US"/>
        </a:p>
      </dgm:t>
    </dgm:pt>
    <dgm:pt modelId="{E8F96DD8-ED3B-4EE6-9068-3259132364C2}">
      <dgm:prSet/>
      <dgm:spPr/>
      <dgm:t>
        <a:bodyPr/>
        <a:lstStyle/>
        <a:p>
          <a:pPr>
            <a:lnSpc>
              <a:spcPct val="100000"/>
            </a:lnSpc>
          </a:pPr>
          <a:r>
            <a:rPr lang="en-GB" noProof="0" dirty="0"/>
            <a:t>Strengthening localised training and enhancing line-manager capability will improve global consistency.</a:t>
          </a:r>
        </a:p>
      </dgm:t>
    </dgm:pt>
    <dgm:pt modelId="{846B8813-092E-4555-842B-79DB61473E81}" type="parTrans" cxnId="{87EE8EA2-C3C1-4332-9AC0-CE4F47869DC1}">
      <dgm:prSet/>
      <dgm:spPr/>
      <dgm:t>
        <a:bodyPr/>
        <a:lstStyle/>
        <a:p>
          <a:endParaRPr lang="en-US"/>
        </a:p>
      </dgm:t>
    </dgm:pt>
    <dgm:pt modelId="{A5B1F918-E7A0-4CA3-ACA2-8795EEB04E30}" type="sibTrans" cxnId="{87EE8EA2-C3C1-4332-9AC0-CE4F47869DC1}">
      <dgm:prSet/>
      <dgm:spPr/>
      <dgm:t>
        <a:bodyPr/>
        <a:lstStyle/>
        <a:p>
          <a:endParaRPr lang="en-US"/>
        </a:p>
      </dgm:t>
    </dgm:pt>
    <dgm:pt modelId="{22DBEF51-4265-42C2-8E54-38EEB9875959}" type="pres">
      <dgm:prSet presAssocID="{6F1A8D6F-2D44-418B-B273-D09DB042FC8F}" presName="root" presStyleCnt="0">
        <dgm:presLayoutVars>
          <dgm:dir/>
          <dgm:resizeHandles val="exact"/>
        </dgm:presLayoutVars>
      </dgm:prSet>
      <dgm:spPr/>
    </dgm:pt>
    <dgm:pt modelId="{4586D71D-3AA0-49A5-9626-B9D962D79B8C}" type="pres">
      <dgm:prSet presAssocID="{6F1A8D6F-2D44-418B-B273-D09DB042FC8F}" presName="container" presStyleCnt="0">
        <dgm:presLayoutVars>
          <dgm:dir/>
          <dgm:resizeHandles val="exact"/>
        </dgm:presLayoutVars>
      </dgm:prSet>
      <dgm:spPr/>
    </dgm:pt>
    <dgm:pt modelId="{1A3FFDA6-C253-4723-AD05-E5A9F3B151B8}" type="pres">
      <dgm:prSet presAssocID="{E6E9FA45-3707-45B1-948D-D48C12E05BFD}" presName="compNode" presStyleCnt="0"/>
      <dgm:spPr/>
    </dgm:pt>
    <dgm:pt modelId="{F25812B5-EAA4-44F8-8FFF-09594BD6B969}" type="pres">
      <dgm:prSet presAssocID="{E6E9FA45-3707-45B1-948D-D48C12E05BFD}" presName="iconBgRect" presStyleLbl="bgShp" presStyleIdx="0" presStyleCnt="2"/>
      <dgm:spPr/>
    </dgm:pt>
    <dgm:pt modelId="{4BD3647F-7F63-44DA-946E-ABC861884C39}" type="pres">
      <dgm:prSet presAssocID="{E6E9FA45-3707-45B1-948D-D48C12E05BF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E81EA4A6-FF6B-46DF-B030-0298EA1B9B5D}" type="pres">
      <dgm:prSet presAssocID="{E6E9FA45-3707-45B1-948D-D48C12E05BFD}" presName="spaceRect" presStyleCnt="0"/>
      <dgm:spPr/>
    </dgm:pt>
    <dgm:pt modelId="{421F9FFC-ED5A-4D83-9A35-6C09DF62FFDD}" type="pres">
      <dgm:prSet presAssocID="{E6E9FA45-3707-45B1-948D-D48C12E05BFD}" presName="textRect" presStyleLbl="revTx" presStyleIdx="0" presStyleCnt="2">
        <dgm:presLayoutVars>
          <dgm:chMax val="1"/>
          <dgm:chPref val="1"/>
        </dgm:presLayoutVars>
      </dgm:prSet>
      <dgm:spPr/>
    </dgm:pt>
    <dgm:pt modelId="{81C7B3DB-2EAD-4AA1-A3FB-EB34E74F571D}" type="pres">
      <dgm:prSet presAssocID="{7E20FB4A-3D04-4978-B1E5-DF9A52A0FF64}" presName="sibTrans" presStyleLbl="sibTrans2D1" presStyleIdx="0" presStyleCnt="0"/>
      <dgm:spPr/>
    </dgm:pt>
    <dgm:pt modelId="{0DA8D264-92A8-4396-8C95-D223A7B55D7E}" type="pres">
      <dgm:prSet presAssocID="{E8F96DD8-ED3B-4EE6-9068-3259132364C2}" presName="compNode" presStyleCnt="0"/>
      <dgm:spPr/>
    </dgm:pt>
    <dgm:pt modelId="{6FC3DE7C-F3A0-4018-A647-3BA0C68E2CDA}" type="pres">
      <dgm:prSet presAssocID="{E8F96DD8-ED3B-4EE6-9068-3259132364C2}" presName="iconBgRect" presStyleLbl="bgShp" presStyleIdx="1" presStyleCnt="2"/>
      <dgm:spPr/>
    </dgm:pt>
    <dgm:pt modelId="{4A7DF608-17AF-4057-870E-74CE79AD79B6}" type="pres">
      <dgm:prSet presAssocID="{E8F96DD8-ED3B-4EE6-9068-3259132364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CA572B2D-F277-47ED-B35F-484228A7D815}" type="pres">
      <dgm:prSet presAssocID="{E8F96DD8-ED3B-4EE6-9068-3259132364C2}" presName="spaceRect" presStyleCnt="0"/>
      <dgm:spPr/>
    </dgm:pt>
    <dgm:pt modelId="{0D80697A-64F6-4B48-ACE9-CEB4E4ED772C}" type="pres">
      <dgm:prSet presAssocID="{E8F96DD8-ED3B-4EE6-9068-3259132364C2}" presName="textRect" presStyleLbl="revTx" presStyleIdx="1" presStyleCnt="2">
        <dgm:presLayoutVars>
          <dgm:chMax val="1"/>
          <dgm:chPref val="1"/>
        </dgm:presLayoutVars>
      </dgm:prSet>
      <dgm:spPr/>
    </dgm:pt>
  </dgm:ptLst>
  <dgm:cxnLst>
    <dgm:cxn modelId="{262C521F-BA7E-49F1-8197-A6589266A76F}" type="presOf" srcId="{E8F96DD8-ED3B-4EE6-9068-3259132364C2}" destId="{0D80697A-64F6-4B48-ACE9-CEB4E4ED772C}" srcOrd="0" destOrd="0" presId="urn:microsoft.com/office/officeart/2018/2/layout/IconCircleList"/>
    <dgm:cxn modelId="{87EE8EA2-C3C1-4332-9AC0-CE4F47869DC1}" srcId="{6F1A8D6F-2D44-418B-B273-D09DB042FC8F}" destId="{E8F96DD8-ED3B-4EE6-9068-3259132364C2}" srcOrd="1" destOrd="0" parTransId="{846B8813-092E-4555-842B-79DB61473E81}" sibTransId="{A5B1F918-E7A0-4CA3-ACA2-8795EEB04E30}"/>
    <dgm:cxn modelId="{4CBB0AB9-3E9D-4DD1-8138-F033CE4E5F1E}" type="presOf" srcId="{E6E9FA45-3707-45B1-948D-D48C12E05BFD}" destId="{421F9FFC-ED5A-4D83-9A35-6C09DF62FFDD}" srcOrd="0" destOrd="0" presId="urn:microsoft.com/office/officeart/2018/2/layout/IconCircleList"/>
    <dgm:cxn modelId="{514080E1-2940-4FB0-842E-E794E160E038}" type="presOf" srcId="{6F1A8D6F-2D44-418B-B273-D09DB042FC8F}" destId="{22DBEF51-4265-42C2-8E54-38EEB9875959}" srcOrd="0" destOrd="0" presId="urn:microsoft.com/office/officeart/2018/2/layout/IconCircleList"/>
    <dgm:cxn modelId="{0D611FE9-0405-48AC-9D84-D8B87A4CEFF6}" srcId="{6F1A8D6F-2D44-418B-B273-D09DB042FC8F}" destId="{E6E9FA45-3707-45B1-948D-D48C12E05BFD}" srcOrd="0" destOrd="0" parTransId="{90202097-14B7-45AA-960B-86B22A30B7A8}" sibTransId="{7E20FB4A-3D04-4978-B1E5-DF9A52A0FF64}"/>
    <dgm:cxn modelId="{9E5D9DF9-61EA-474C-B4A1-11EA8DABBBDF}" type="presOf" srcId="{7E20FB4A-3D04-4978-B1E5-DF9A52A0FF64}" destId="{81C7B3DB-2EAD-4AA1-A3FB-EB34E74F571D}" srcOrd="0" destOrd="0" presId="urn:microsoft.com/office/officeart/2018/2/layout/IconCircleList"/>
    <dgm:cxn modelId="{44C02DFF-B36C-48E5-BA01-C8549C7332D8}" type="presParOf" srcId="{22DBEF51-4265-42C2-8E54-38EEB9875959}" destId="{4586D71D-3AA0-49A5-9626-B9D962D79B8C}" srcOrd="0" destOrd="0" presId="urn:microsoft.com/office/officeart/2018/2/layout/IconCircleList"/>
    <dgm:cxn modelId="{4B41E395-7DD4-44F8-B047-7C77DD2DEA85}" type="presParOf" srcId="{4586D71D-3AA0-49A5-9626-B9D962D79B8C}" destId="{1A3FFDA6-C253-4723-AD05-E5A9F3B151B8}" srcOrd="0" destOrd="0" presId="urn:microsoft.com/office/officeart/2018/2/layout/IconCircleList"/>
    <dgm:cxn modelId="{B0BC5BDD-B689-4090-8392-CA15E5D291EF}" type="presParOf" srcId="{1A3FFDA6-C253-4723-AD05-E5A9F3B151B8}" destId="{F25812B5-EAA4-44F8-8FFF-09594BD6B969}" srcOrd="0" destOrd="0" presId="urn:microsoft.com/office/officeart/2018/2/layout/IconCircleList"/>
    <dgm:cxn modelId="{2FFC3106-FFF8-4B3E-A40F-509CBE3B95A1}" type="presParOf" srcId="{1A3FFDA6-C253-4723-AD05-E5A9F3B151B8}" destId="{4BD3647F-7F63-44DA-946E-ABC861884C39}" srcOrd="1" destOrd="0" presId="urn:microsoft.com/office/officeart/2018/2/layout/IconCircleList"/>
    <dgm:cxn modelId="{3704739E-6071-48D6-8C41-44D0B283B9F0}" type="presParOf" srcId="{1A3FFDA6-C253-4723-AD05-E5A9F3B151B8}" destId="{E81EA4A6-FF6B-46DF-B030-0298EA1B9B5D}" srcOrd="2" destOrd="0" presId="urn:microsoft.com/office/officeart/2018/2/layout/IconCircleList"/>
    <dgm:cxn modelId="{5E1D3EB7-5715-49BB-A375-4C02AAB5C29F}" type="presParOf" srcId="{1A3FFDA6-C253-4723-AD05-E5A9F3B151B8}" destId="{421F9FFC-ED5A-4D83-9A35-6C09DF62FFDD}" srcOrd="3" destOrd="0" presId="urn:microsoft.com/office/officeart/2018/2/layout/IconCircleList"/>
    <dgm:cxn modelId="{5083807B-C63A-45E9-ABAE-6B30F74CFF06}" type="presParOf" srcId="{4586D71D-3AA0-49A5-9626-B9D962D79B8C}" destId="{81C7B3DB-2EAD-4AA1-A3FB-EB34E74F571D}" srcOrd="1" destOrd="0" presId="urn:microsoft.com/office/officeart/2018/2/layout/IconCircleList"/>
    <dgm:cxn modelId="{D64DD646-5F31-426C-B50F-1BBB63388AD2}" type="presParOf" srcId="{4586D71D-3AA0-49A5-9626-B9D962D79B8C}" destId="{0DA8D264-92A8-4396-8C95-D223A7B55D7E}" srcOrd="2" destOrd="0" presId="urn:microsoft.com/office/officeart/2018/2/layout/IconCircleList"/>
    <dgm:cxn modelId="{F26F89D4-D790-476E-BC05-11F7987F68A7}" type="presParOf" srcId="{0DA8D264-92A8-4396-8C95-D223A7B55D7E}" destId="{6FC3DE7C-F3A0-4018-A647-3BA0C68E2CDA}" srcOrd="0" destOrd="0" presId="urn:microsoft.com/office/officeart/2018/2/layout/IconCircleList"/>
    <dgm:cxn modelId="{2D5C6F6E-3039-4CEC-9B08-7283A924D0A3}" type="presParOf" srcId="{0DA8D264-92A8-4396-8C95-D223A7B55D7E}" destId="{4A7DF608-17AF-4057-870E-74CE79AD79B6}" srcOrd="1" destOrd="0" presId="urn:microsoft.com/office/officeart/2018/2/layout/IconCircleList"/>
    <dgm:cxn modelId="{43AE6361-806D-4451-A899-0860272ED995}" type="presParOf" srcId="{0DA8D264-92A8-4396-8C95-D223A7B55D7E}" destId="{CA572B2D-F277-47ED-B35F-484228A7D815}" srcOrd="2" destOrd="0" presId="urn:microsoft.com/office/officeart/2018/2/layout/IconCircleList"/>
    <dgm:cxn modelId="{21B1EF79-A786-4195-A98A-6B853D6DE4F3}" type="presParOf" srcId="{0DA8D264-92A8-4396-8C95-D223A7B55D7E}" destId="{0D80697A-64F6-4B48-ACE9-CEB4E4ED772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BCFE2CD-F5B2-4DAB-B7C0-65C16E55141D}" type="doc">
      <dgm:prSet loTypeId="urn:microsoft.com/office/officeart/2005/8/layout/hierarchy1" loCatId="hierarchy" qsTypeId="urn:microsoft.com/office/officeart/2005/8/quickstyle/simple4" qsCatId="simple" csTypeId="urn:microsoft.com/office/officeart/2005/8/colors/accent5_2" csCatId="accent5"/>
      <dgm:spPr/>
      <dgm:t>
        <a:bodyPr/>
        <a:lstStyle/>
        <a:p>
          <a:endParaRPr lang="en-US"/>
        </a:p>
      </dgm:t>
    </dgm:pt>
    <dgm:pt modelId="{8CA6F06B-64F0-4FF5-9A52-DF99E217768A}">
      <dgm:prSet/>
      <dgm:spPr/>
      <dgm:t>
        <a:bodyPr/>
        <a:lstStyle/>
        <a:p>
          <a:r>
            <a:rPr lang="en-GB" noProof="0" dirty="0"/>
            <a:t>Amazon uses a competency-based selection process aligned to Leadership Principles (Amazon, 2024).</a:t>
          </a:r>
        </a:p>
      </dgm:t>
    </dgm:pt>
    <dgm:pt modelId="{6CBAB91D-A2B4-4265-B7FF-72DBC82728A6}" type="parTrans" cxnId="{007F0B34-1C8A-4BF1-A179-87F65D5A72E3}">
      <dgm:prSet/>
      <dgm:spPr/>
      <dgm:t>
        <a:bodyPr/>
        <a:lstStyle/>
        <a:p>
          <a:endParaRPr lang="en-US"/>
        </a:p>
      </dgm:t>
    </dgm:pt>
    <dgm:pt modelId="{F337513D-FAF7-4CC5-9729-DD63867EF99D}" type="sibTrans" cxnId="{007F0B34-1C8A-4BF1-A179-87F65D5A72E3}">
      <dgm:prSet/>
      <dgm:spPr/>
      <dgm:t>
        <a:bodyPr/>
        <a:lstStyle/>
        <a:p>
          <a:endParaRPr lang="en-GB" noProof="0" dirty="0"/>
        </a:p>
      </dgm:t>
    </dgm:pt>
    <dgm:pt modelId="{72A72F5C-3663-47A6-8510-DD661F4EBFFD}">
      <dgm:prSet/>
      <dgm:spPr/>
      <dgm:t>
        <a:bodyPr/>
        <a:lstStyle/>
        <a:p>
          <a:r>
            <a:rPr lang="en-GB" noProof="0" dirty="0"/>
            <a:t>Global hiring through Amazon.jobs platform (Amazon, 2024).</a:t>
          </a:r>
        </a:p>
      </dgm:t>
    </dgm:pt>
    <dgm:pt modelId="{F559C14C-94FA-4E16-B9BA-DCE5CC216C42}" type="parTrans" cxnId="{0F93C7C7-2177-43D2-B90C-D269F76ECF7B}">
      <dgm:prSet/>
      <dgm:spPr/>
      <dgm:t>
        <a:bodyPr/>
        <a:lstStyle/>
        <a:p>
          <a:endParaRPr lang="en-US"/>
        </a:p>
      </dgm:t>
    </dgm:pt>
    <dgm:pt modelId="{B6FF20E2-65DB-4808-BDB8-57844367D859}" type="sibTrans" cxnId="{0F93C7C7-2177-43D2-B90C-D269F76ECF7B}">
      <dgm:prSet/>
      <dgm:spPr/>
      <dgm:t>
        <a:bodyPr/>
        <a:lstStyle/>
        <a:p>
          <a:endParaRPr lang="en-GB" noProof="0" dirty="0"/>
        </a:p>
      </dgm:t>
    </dgm:pt>
    <dgm:pt modelId="{82DD4996-A7CD-455C-B29B-87C809E3E424}">
      <dgm:prSet/>
      <dgm:spPr/>
      <dgm:t>
        <a:bodyPr/>
        <a:lstStyle/>
        <a:p>
          <a:r>
            <a:rPr lang="en-GB" noProof="0" dirty="0"/>
            <a:t>Uses behavioural interviews and data-driven assessment (Armstrong &amp; Taylor, 2023).</a:t>
          </a:r>
        </a:p>
      </dgm:t>
    </dgm:pt>
    <dgm:pt modelId="{AA6376B5-2B9D-4523-A2B3-3B3FD77C5898}" type="parTrans" cxnId="{3E254A31-5AFA-4861-B8CC-DC62705B4A07}">
      <dgm:prSet/>
      <dgm:spPr/>
      <dgm:t>
        <a:bodyPr/>
        <a:lstStyle/>
        <a:p>
          <a:endParaRPr lang="en-US"/>
        </a:p>
      </dgm:t>
    </dgm:pt>
    <dgm:pt modelId="{2EFE44CF-64E0-4F23-B995-E03B59A00E79}" type="sibTrans" cxnId="{3E254A31-5AFA-4861-B8CC-DC62705B4A07}">
      <dgm:prSet/>
      <dgm:spPr/>
      <dgm:t>
        <a:bodyPr/>
        <a:lstStyle/>
        <a:p>
          <a:endParaRPr lang="en-US"/>
        </a:p>
      </dgm:t>
    </dgm:pt>
    <dgm:pt modelId="{2EF56E9B-1A96-4555-BA42-964A928ED7B7}" type="pres">
      <dgm:prSet presAssocID="{7BCFE2CD-F5B2-4DAB-B7C0-65C16E55141D}" presName="hierChild1" presStyleCnt="0">
        <dgm:presLayoutVars>
          <dgm:chPref val="1"/>
          <dgm:dir/>
          <dgm:animOne val="branch"/>
          <dgm:animLvl val="lvl"/>
          <dgm:resizeHandles/>
        </dgm:presLayoutVars>
      </dgm:prSet>
      <dgm:spPr/>
    </dgm:pt>
    <dgm:pt modelId="{10F322C3-488D-4BE2-8014-BB5FFBE023B5}" type="pres">
      <dgm:prSet presAssocID="{8CA6F06B-64F0-4FF5-9A52-DF99E217768A}" presName="hierRoot1" presStyleCnt="0"/>
      <dgm:spPr/>
    </dgm:pt>
    <dgm:pt modelId="{0E0FCEB3-B9CB-4D91-B385-582EEED17A55}" type="pres">
      <dgm:prSet presAssocID="{8CA6F06B-64F0-4FF5-9A52-DF99E217768A}" presName="composite" presStyleCnt="0"/>
      <dgm:spPr/>
    </dgm:pt>
    <dgm:pt modelId="{A617D756-EB0B-45C2-BEB8-3B647F3AD832}" type="pres">
      <dgm:prSet presAssocID="{8CA6F06B-64F0-4FF5-9A52-DF99E217768A}" presName="background" presStyleLbl="node0" presStyleIdx="0" presStyleCnt="3"/>
      <dgm:spPr/>
    </dgm:pt>
    <dgm:pt modelId="{B9F5E8E3-661D-4AF3-AAA4-C909F744A23E}" type="pres">
      <dgm:prSet presAssocID="{8CA6F06B-64F0-4FF5-9A52-DF99E217768A}" presName="text" presStyleLbl="fgAcc0" presStyleIdx="0" presStyleCnt="3">
        <dgm:presLayoutVars>
          <dgm:chPref val="3"/>
        </dgm:presLayoutVars>
      </dgm:prSet>
      <dgm:spPr/>
    </dgm:pt>
    <dgm:pt modelId="{00ACAB59-A761-423A-A092-80947FEADCDB}" type="pres">
      <dgm:prSet presAssocID="{8CA6F06B-64F0-4FF5-9A52-DF99E217768A}" presName="hierChild2" presStyleCnt="0"/>
      <dgm:spPr/>
    </dgm:pt>
    <dgm:pt modelId="{DCD040A7-F562-4C7B-925F-0994B80014E9}" type="pres">
      <dgm:prSet presAssocID="{72A72F5C-3663-47A6-8510-DD661F4EBFFD}" presName="hierRoot1" presStyleCnt="0"/>
      <dgm:spPr/>
    </dgm:pt>
    <dgm:pt modelId="{FDE5D7FA-45B2-452A-9675-3E4BCCBFC530}" type="pres">
      <dgm:prSet presAssocID="{72A72F5C-3663-47A6-8510-DD661F4EBFFD}" presName="composite" presStyleCnt="0"/>
      <dgm:spPr/>
    </dgm:pt>
    <dgm:pt modelId="{D2261406-E2AE-47F2-82F6-E33560759C4D}" type="pres">
      <dgm:prSet presAssocID="{72A72F5C-3663-47A6-8510-DD661F4EBFFD}" presName="background" presStyleLbl="node0" presStyleIdx="1" presStyleCnt="3"/>
      <dgm:spPr/>
    </dgm:pt>
    <dgm:pt modelId="{D6BAB367-246A-4F1D-A41E-436997F4021A}" type="pres">
      <dgm:prSet presAssocID="{72A72F5C-3663-47A6-8510-DD661F4EBFFD}" presName="text" presStyleLbl="fgAcc0" presStyleIdx="1" presStyleCnt="3">
        <dgm:presLayoutVars>
          <dgm:chPref val="3"/>
        </dgm:presLayoutVars>
      </dgm:prSet>
      <dgm:spPr/>
    </dgm:pt>
    <dgm:pt modelId="{5C673F59-6F7C-4886-B2EE-FE22F9C8F58A}" type="pres">
      <dgm:prSet presAssocID="{72A72F5C-3663-47A6-8510-DD661F4EBFFD}" presName="hierChild2" presStyleCnt="0"/>
      <dgm:spPr/>
    </dgm:pt>
    <dgm:pt modelId="{5512F560-D2F7-47C1-B7FE-81CBCA9FA4DD}" type="pres">
      <dgm:prSet presAssocID="{82DD4996-A7CD-455C-B29B-87C809E3E424}" presName="hierRoot1" presStyleCnt="0"/>
      <dgm:spPr/>
    </dgm:pt>
    <dgm:pt modelId="{6C810892-DB52-4186-9897-0BA35C03F8BE}" type="pres">
      <dgm:prSet presAssocID="{82DD4996-A7CD-455C-B29B-87C809E3E424}" presName="composite" presStyleCnt="0"/>
      <dgm:spPr/>
    </dgm:pt>
    <dgm:pt modelId="{490F51BB-723E-4A99-A49E-E6A95B47E72F}" type="pres">
      <dgm:prSet presAssocID="{82DD4996-A7CD-455C-B29B-87C809E3E424}" presName="background" presStyleLbl="node0" presStyleIdx="2" presStyleCnt="3"/>
      <dgm:spPr/>
    </dgm:pt>
    <dgm:pt modelId="{82CE658E-2612-4965-9100-CBCEA7C6FF7B}" type="pres">
      <dgm:prSet presAssocID="{82DD4996-A7CD-455C-B29B-87C809E3E424}" presName="text" presStyleLbl="fgAcc0" presStyleIdx="2" presStyleCnt="3">
        <dgm:presLayoutVars>
          <dgm:chPref val="3"/>
        </dgm:presLayoutVars>
      </dgm:prSet>
      <dgm:spPr/>
    </dgm:pt>
    <dgm:pt modelId="{5A1F8F25-0D94-40F5-B5B0-74FFA79B0C48}" type="pres">
      <dgm:prSet presAssocID="{82DD4996-A7CD-455C-B29B-87C809E3E424}" presName="hierChild2" presStyleCnt="0"/>
      <dgm:spPr/>
    </dgm:pt>
  </dgm:ptLst>
  <dgm:cxnLst>
    <dgm:cxn modelId="{A3FDF209-D5FA-49CF-80AD-445739C30E42}" type="presOf" srcId="{72A72F5C-3663-47A6-8510-DD661F4EBFFD}" destId="{D6BAB367-246A-4F1D-A41E-436997F4021A}" srcOrd="0" destOrd="0" presId="urn:microsoft.com/office/officeart/2005/8/layout/hierarchy1"/>
    <dgm:cxn modelId="{7D9B4F20-5A8B-4DDC-ACF5-E688138A0D7B}" type="presOf" srcId="{82DD4996-A7CD-455C-B29B-87C809E3E424}" destId="{82CE658E-2612-4965-9100-CBCEA7C6FF7B}" srcOrd="0" destOrd="0" presId="urn:microsoft.com/office/officeart/2005/8/layout/hierarchy1"/>
    <dgm:cxn modelId="{3E254A31-5AFA-4861-B8CC-DC62705B4A07}" srcId="{7BCFE2CD-F5B2-4DAB-B7C0-65C16E55141D}" destId="{82DD4996-A7CD-455C-B29B-87C809E3E424}" srcOrd="2" destOrd="0" parTransId="{AA6376B5-2B9D-4523-A2B3-3B3FD77C5898}" sibTransId="{2EFE44CF-64E0-4F23-B995-E03B59A00E79}"/>
    <dgm:cxn modelId="{007F0B34-1C8A-4BF1-A179-87F65D5A72E3}" srcId="{7BCFE2CD-F5B2-4DAB-B7C0-65C16E55141D}" destId="{8CA6F06B-64F0-4FF5-9A52-DF99E217768A}" srcOrd="0" destOrd="0" parTransId="{6CBAB91D-A2B4-4265-B7FF-72DBC82728A6}" sibTransId="{F337513D-FAF7-4CC5-9729-DD63867EF99D}"/>
    <dgm:cxn modelId="{9D0D49B4-A74A-4714-8511-258A97FEB993}" type="presOf" srcId="{8CA6F06B-64F0-4FF5-9A52-DF99E217768A}" destId="{B9F5E8E3-661D-4AF3-AAA4-C909F744A23E}" srcOrd="0" destOrd="0" presId="urn:microsoft.com/office/officeart/2005/8/layout/hierarchy1"/>
    <dgm:cxn modelId="{0F93C7C7-2177-43D2-B90C-D269F76ECF7B}" srcId="{7BCFE2CD-F5B2-4DAB-B7C0-65C16E55141D}" destId="{72A72F5C-3663-47A6-8510-DD661F4EBFFD}" srcOrd="1" destOrd="0" parTransId="{F559C14C-94FA-4E16-B9BA-DCE5CC216C42}" sibTransId="{B6FF20E2-65DB-4808-BDB8-57844367D859}"/>
    <dgm:cxn modelId="{9A6D20DE-739A-49BE-ACB6-CE2A3A8D250F}" type="presOf" srcId="{7BCFE2CD-F5B2-4DAB-B7C0-65C16E55141D}" destId="{2EF56E9B-1A96-4555-BA42-964A928ED7B7}" srcOrd="0" destOrd="0" presId="urn:microsoft.com/office/officeart/2005/8/layout/hierarchy1"/>
    <dgm:cxn modelId="{53B63383-15EA-4D9E-A255-CF82FA51E507}" type="presParOf" srcId="{2EF56E9B-1A96-4555-BA42-964A928ED7B7}" destId="{10F322C3-488D-4BE2-8014-BB5FFBE023B5}" srcOrd="0" destOrd="0" presId="urn:microsoft.com/office/officeart/2005/8/layout/hierarchy1"/>
    <dgm:cxn modelId="{D44EC4FB-D519-473A-B5C2-47770CA14A49}" type="presParOf" srcId="{10F322C3-488D-4BE2-8014-BB5FFBE023B5}" destId="{0E0FCEB3-B9CB-4D91-B385-582EEED17A55}" srcOrd="0" destOrd="0" presId="urn:microsoft.com/office/officeart/2005/8/layout/hierarchy1"/>
    <dgm:cxn modelId="{7D3767DA-1089-40B7-AD1F-DAB14994034B}" type="presParOf" srcId="{0E0FCEB3-B9CB-4D91-B385-582EEED17A55}" destId="{A617D756-EB0B-45C2-BEB8-3B647F3AD832}" srcOrd="0" destOrd="0" presId="urn:microsoft.com/office/officeart/2005/8/layout/hierarchy1"/>
    <dgm:cxn modelId="{F1F3881F-2A71-4CEC-B27B-E2FCD1849AB6}" type="presParOf" srcId="{0E0FCEB3-B9CB-4D91-B385-582EEED17A55}" destId="{B9F5E8E3-661D-4AF3-AAA4-C909F744A23E}" srcOrd="1" destOrd="0" presId="urn:microsoft.com/office/officeart/2005/8/layout/hierarchy1"/>
    <dgm:cxn modelId="{E26E5884-BFCB-40BE-B9AD-F0AFF13DEC6E}" type="presParOf" srcId="{10F322C3-488D-4BE2-8014-BB5FFBE023B5}" destId="{00ACAB59-A761-423A-A092-80947FEADCDB}" srcOrd="1" destOrd="0" presId="urn:microsoft.com/office/officeart/2005/8/layout/hierarchy1"/>
    <dgm:cxn modelId="{EE0B9CF1-F0F7-4BCA-A619-4AAAF1F768CF}" type="presParOf" srcId="{2EF56E9B-1A96-4555-BA42-964A928ED7B7}" destId="{DCD040A7-F562-4C7B-925F-0994B80014E9}" srcOrd="1" destOrd="0" presId="urn:microsoft.com/office/officeart/2005/8/layout/hierarchy1"/>
    <dgm:cxn modelId="{06B5EC11-A693-460D-9CB1-DAFD2556EFFA}" type="presParOf" srcId="{DCD040A7-F562-4C7B-925F-0994B80014E9}" destId="{FDE5D7FA-45B2-452A-9675-3E4BCCBFC530}" srcOrd="0" destOrd="0" presId="urn:microsoft.com/office/officeart/2005/8/layout/hierarchy1"/>
    <dgm:cxn modelId="{6016D77A-5F19-4E32-8123-39B8E94DEB8E}" type="presParOf" srcId="{FDE5D7FA-45B2-452A-9675-3E4BCCBFC530}" destId="{D2261406-E2AE-47F2-82F6-E33560759C4D}" srcOrd="0" destOrd="0" presId="urn:microsoft.com/office/officeart/2005/8/layout/hierarchy1"/>
    <dgm:cxn modelId="{913B63D0-502E-4779-B647-43712796026A}" type="presParOf" srcId="{FDE5D7FA-45B2-452A-9675-3E4BCCBFC530}" destId="{D6BAB367-246A-4F1D-A41E-436997F4021A}" srcOrd="1" destOrd="0" presId="urn:microsoft.com/office/officeart/2005/8/layout/hierarchy1"/>
    <dgm:cxn modelId="{76D4BB74-5BAA-4CE9-BD21-D94E8C01649B}" type="presParOf" srcId="{DCD040A7-F562-4C7B-925F-0994B80014E9}" destId="{5C673F59-6F7C-4886-B2EE-FE22F9C8F58A}" srcOrd="1" destOrd="0" presId="urn:microsoft.com/office/officeart/2005/8/layout/hierarchy1"/>
    <dgm:cxn modelId="{9A875ED5-1883-4B6A-BFFD-71C53CBFD739}" type="presParOf" srcId="{2EF56E9B-1A96-4555-BA42-964A928ED7B7}" destId="{5512F560-D2F7-47C1-B7FE-81CBCA9FA4DD}" srcOrd="2" destOrd="0" presId="urn:microsoft.com/office/officeart/2005/8/layout/hierarchy1"/>
    <dgm:cxn modelId="{7B56E5EB-9E0B-4960-88FC-BB356C569AAE}" type="presParOf" srcId="{5512F560-D2F7-47C1-B7FE-81CBCA9FA4DD}" destId="{6C810892-DB52-4186-9897-0BA35C03F8BE}" srcOrd="0" destOrd="0" presId="urn:microsoft.com/office/officeart/2005/8/layout/hierarchy1"/>
    <dgm:cxn modelId="{C1A445A1-11DD-4802-BC0C-07966CCBB9AC}" type="presParOf" srcId="{6C810892-DB52-4186-9897-0BA35C03F8BE}" destId="{490F51BB-723E-4A99-A49E-E6A95B47E72F}" srcOrd="0" destOrd="0" presId="urn:microsoft.com/office/officeart/2005/8/layout/hierarchy1"/>
    <dgm:cxn modelId="{5BFBE268-6242-4597-A91A-DC5E0B03E6BC}" type="presParOf" srcId="{6C810892-DB52-4186-9897-0BA35C03F8BE}" destId="{82CE658E-2612-4965-9100-CBCEA7C6FF7B}" srcOrd="1" destOrd="0" presId="urn:microsoft.com/office/officeart/2005/8/layout/hierarchy1"/>
    <dgm:cxn modelId="{18D98D30-892C-4205-8977-6E89F86B666E}" type="presParOf" srcId="{5512F560-D2F7-47C1-B7FE-81CBCA9FA4DD}" destId="{5A1F8F25-0D94-40F5-B5B0-74FFA79B0C4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3B46F7-5AD1-4F1D-B574-871AC078CA33}" type="doc">
      <dgm:prSet loTypeId="urn:microsoft.com/office/officeart/2005/8/layout/arrow1" loCatId="relationship" qsTypeId="urn:microsoft.com/office/officeart/2005/8/quickstyle/simple2" qsCatId="simple" csTypeId="urn:microsoft.com/office/officeart/2005/8/colors/accent3_2" csCatId="accent3"/>
      <dgm:spPr/>
      <dgm:t>
        <a:bodyPr/>
        <a:lstStyle/>
        <a:p>
          <a:endParaRPr lang="en-US"/>
        </a:p>
      </dgm:t>
    </dgm:pt>
    <dgm:pt modelId="{9F1EC927-71D8-4E4B-A666-7AA8FEDEB79A}">
      <dgm:prSet/>
      <dgm:spPr/>
      <dgm:t>
        <a:bodyPr/>
        <a:lstStyle/>
        <a:p>
          <a:r>
            <a:rPr lang="en-GB" b="0" i="0" baseline="0" noProof="0" dirty="0"/>
            <a:t>Global staffing strategies reflect ethnocentric, polycentric, and geocentric approaches (Dowling et al., 2013).</a:t>
          </a:r>
          <a:endParaRPr lang="en-GB" noProof="0" dirty="0"/>
        </a:p>
      </dgm:t>
    </dgm:pt>
    <dgm:pt modelId="{5320817C-DBBC-4945-9E0D-F616D2A4D2DC}" type="parTrans" cxnId="{2E0029BA-6E44-4043-86DD-3A15BACBF3B7}">
      <dgm:prSet/>
      <dgm:spPr/>
      <dgm:t>
        <a:bodyPr/>
        <a:lstStyle/>
        <a:p>
          <a:endParaRPr lang="en-US"/>
        </a:p>
      </dgm:t>
    </dgm:pt>
    <dgm:pt modelId="{534D1F45-058C-4308-B3C4-A4A6008C2425}" type="sibTrans" cxnId="{2E0029BA-6E44-4043-86DD-3A15BACBF3B7}">
      <dgm:prSet phldrT="1" phldr="0"/>
      <dgm:spPr/>
      <dgm:t>
        <a:bodyPr/>
        <a:lstStyle/>
        <a:p>
          <a:endParaRPr lang="en-US"/>
        </a:p>
      </dgm:t>
    </dgm:pt>
    <dgm:pt modelId="{CD81B34E-C6DC-411F-A2E5-315FDF989BED}">
      <dgm:prSet/>
      <dgm:spPr/>
      <dgm:t>
        <a:bodyPr/>
        <a:lstStyle/>
        <a:p>
          <a:r>
            <a:rPr lang="en-GB" b="0" i="0" baseline="0" noProof="0" dirty="0"/>
            <a:t>Effective R&amp;S is linked to sustainable competitive advantage (Boxall et al., 2007).</a:t>
          </a:r>
          <a:endParaRPr lang="en-GB" noProof="0" dirty="0"/>
        </a:p>
      </dgm:t>
    </dgm:pt>
    <dgm:pt modelId="{C7B32A6D-2EAD-4EA4-8F0D-A74772637FFE}" type="parTrans" cxnId="{5B794381-B22E-4468-AFD4-78A4683B842C}">
      <dgm:prSet/>
      <dgm:spPr/>
      <dgm:t>
        <a:bodyPr/>
        <a:lstStyle/>
        <a:p>
          <a:endParaRPr lang="en-US"/>
        </a:p>
      </dgm:t>
    </dgm:pt>
    <dgm:pt modelId="{8D32D68E-93AA-4382-B5B9-0205E17CB703}" type="sibTrans" cxnId="{5B794381-B22E-4468-AFD4-78A4683B842C}">
      <dgm:prSet phldrT="2" phldr="0"/>
      <dgm:spPr/>
      <dgm:t>
        <a:bodyPr/>
        <a:lstStyle/>
        <a:p>
          <a:endParaRPr lang="en-US"/>
        </a:p>
      </dgm:t>
    </dgm:pt>
    <dgm:pt modelId="{A69164C6-63C5-40CA-81CC-ADED79785AA8}" type="pres">
      <dgm:prSet presAssocID="{A43B46F7-5AD1-4F1D-B574-871AC078CA33}" presName="cycle" presStyleCnt="0">
        <dgm:presLayoutVars>
          <dgm:dir/>
          <dgm:resizeHandles val="exact"/>
        </dgm:presLayoutVars>
      </dgm:prSet>
      <dgm:spPr/>
    </dgm:pt>
    <dgm:pt modelId="{8AB6701D-985E-4A63-9708-62A67192A45B}" type="pres">
      <dgm:prSet presAssocID="{9F1EC927-71D8-4E4B-A666-7AA8FEDEB79A}" presName="arrow" presStyleLbl="node1" presStyleIdx="0" presStyleCnt="2">
        <dgm:presLayoutVars>
          <dgm:bulletEnabled val="1"/>
        </dgm:presLayoutVars>
      </dgm:prSet>
      <dgm:spPr/>
    </dgm:pt>
    <dgm:pt modelId="{41F6234D-1A14-4D21-8160-4197ACBCD430}" type="pres">
      <dgm:prSet presAssocID="{CD81B34E-C6DC-411F-A2E5-315FDF989BED}" presName="arrow" presStyleLbl="node1" presStyleIdx="1" presStyleCnt="2">
        <dgm:presLayoutVars>
          <dgm:bulletEnabled val="1"/>
        </dgm:presLayoutVars>
      </dgm:prSet>
      <dgm:spPr/>
    </dgm:pt>
  </dgm:ptLst>
  <dgm:cxnLst>
    <dgm:cxn modelId="{D0611928-E56E-4C84-A88F-86F99599F58D}" type="presOf" srcId="{A43B46F7-5AD1-4F1D-B574-871AC078CA33}" destId="{A69164C6-63C5-40CA-81CC-ADED79785AA8}" srcOrd="0" destOrd="0" presId="urn:microsoft.com/office/officeart/2005/8/layout/arrow1"/>
    <dgm:cxn modelId="{CDB51C5D-C1CA-4465-AF42-E566EE6BA0BD}" type="presOf" srcId="{9F1EC927-71D8-4E4B-A666-7AA8FEDEB79A}" destId="{8AB6701D-985E-4A63-9708-62A67192A45B}" srcOrd="0" destOrd="0" presId="urn:microsoft.com/office/officeart/2005/8/layout/arrow1"/>
    <dgm:cxn modelId="{5B794381-B22E-4468-AFD4-78A4683B842C}" srcId="{A43B46F7-5AD1-4F1D-B574-871AC078CA33}" destId="{CD81B34E-C6DC-411F-A2E5-315FDF989BED}" srcOrd="1" destOrd="0" parTransId="{C7B32A6D-2EAD-4EA4-8F0D-A74772637FFE}" sibTransId="{8D32D68E-93AA-4382-B5B9-0205E17CB703}"/>
    <dgm:cxn modelId="{2E0029BA-6E44-4043-86DD-3A15BACBF3B7}" srcId="{A43B46F7-5AD1-4F1D-B574-871AC078CA33}" destId="{9F1EC927-71D8-4E4B-A666-7AA8FEDEB79A}" srcOrd="0" destOrd="0" parTransId="{5320817C-DBBC-4945-9E0D-F616D2A4D2DC}" sibTransId="{534D1F45-058C-4308-B3C4-A4A6008C2425}"/>
    <dgm:cxn modelId="{14911FD4-ED3A-491D-84D7-A15E157C49C4}" type="presOf" srcId="{CD81B34E-C6DC-411F-A2E5-315FDF989BED}" destId="{41F6234D-1A14-4D21-8160-4197ACBCD430}" srcOrd="0" destOrd="0" presId="urn:microsoft.com/office/officeart/2005/8/layout/arrow1"/>
    <dgm:cxn modelId="{5DBEA629-2979-4B77-AF34-E13A2F9A361C}" type="presParOf" srcId="{A69164C6-63C5-40CA-81CC-ADED79785AA8}" destId="{8AB6701D-985E-4A63-9708-62A67192A45B}" srcOrd="0" destOrd="0" presId="urn:microsoft.com/office/officeart/2005/8/layout/arrow1"/>
    <dgm:cxn modelId="{32165354-7046-4075-9FFC-2E789870A61F}" type="presParOf" srcId="{A69164C6-63C5-40CA-81CC-ADED79785AA8}" destId="{41F6234D-1A14-4D21-8160-4197ACBCD430}" srcOrd="1" destOrd="0" presId="urn:microsoft.com/office/officeart/2005/8/layout/arrow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D92C6EA-4D6F-45C3-9B45-DEEE1DF9DE99}" type="doc">
      <dgm:prSet loTypeId="urn:microsoft.com/office/officeart/2005/8/layout/process5" loCatId="process" qsTypeId="urn:microsoft.com/office/officeart/2005/8/quickstyle/simple4" qsCatId="simple" csTypeId="urn:microsoft.com/office/officeart/2005/8/colors/accent2_2" csCatId="accent2"/>
      <dgm:spPr/>
      <dgm:t>
        <a:bodyPr/>
        <a:lstStyle/>
        <a:p>
          <a:endParaRPr lang="en-US"/>
        </a:p>
      </dgm:t>
    </dgm:pt>
    <dgm:pt modelId="{715FF524-5D8B-4604-96E7-C2DB1498EFE5}">
      <dgm:prSet/>
      <dgm:spPr/>
      <dgm:t>
        <a:bodyPr/>
        <a:lstStyle/>
        <a:p>
          <a:r>
            <a:rPr lang="en-GB" b="0" i="0" baseline="0" noProof="0" dirty="0"/>
            <a:t>Large-scale hiring increases risks of inconsistency.</a:t>
          </a:r>
          <a:endParaRPr lang="en-GB" noProof="0" dirty="0"/>
        </a:p>
      </dgm:t>
    </dgm:pt>
    <dgm:pt modelId="{D018FD4E-09B4-42F8-A312-0DAB01DBD8B1}" type="parTrans" cxnId="{99B89C8F-2A75-4D24-96A6-BDAB3CA40CB1}">
      <dgm:prSet/>
      <dgm:spPr/>
      <dgm:t>
        <a:bodyPr/>
        <a:lstStyle/>
        <a:p>
          <a:endParaRPr lang="en-US"/>
        </a:p>
      </dgm:t>
    </dgm:pt>
    <dgm:pt modelId="{AEBF4921-7B36-4510-B7BD-0893145158E5}" type="sibTrans" cxnId="{99B89C8F-2A75-4D24-96A6-BDAB3CA40CB1}">
      <dgm:prSet/>
      <dgm:spPr/>
      <dgm:t>
        <a:bodyPr/>
        <a:lstStyle/>
        <a:p>
          <a:endParaRPr lang="en-GB" noProof="0" dirty="0"/>
        </a:p>
      </dgm:t>
    </dgm:pt>
    <dgm:pt modelId="{3BBE8FEC-5A2A-4607-8198-3CB1D5D043C3}">
      <dgm:prSet/>
      <dgm:spPr/>
      <dgm:t>
        <a:bodyPr/>
        <a:lstStyle/>
        <a:p>
          <a:r>
            <a:rPr lang="en-GB" b="0" i="0" baseline="0" noProof="0" dirty="0"/>
            <a:t>Public scrutiny regarding workplace safety affects employer branding (The Guardian, 2024).</a:t>
          </a:r>
          <a:endParaRPr lang="en-GB" noProof="0" dirty="0"/>
        </a:p>
      </dgm:t>
    </dgm:pt>
    <dgm:pt modelId="{F74054E2-968C-4238-8EFF-643184FF0121}" type="parTrans" cxnId="{30DF217E-6FB8-453E-B946-1F83307F1A8D}">
      <dgm:prSet/>
      <dgm:spPr/>
      <dgm:t>
        <a:bodyPr/>
        <a:lstStyle/>
        <a:p>
          <a:endParaRPr lang="en-US"/>
        </a:p>
      </dgm:t>
    </dgm:pt>
    <dgm:pt modelId="{1067A16B-55A6-4924-A767-E9A139DD24A4}" type="sibTrans" cxnId="{30DF217E-6FB8-453E-B946-1F83307F1A8D}">
      <dgm:prSet/>
      <dgm:spPr/>
      <dgm:t>
        <a:bodyPr/>
        <a:lstStyle/>
        <a:p>
          <a:endParaRPr lang="en-GB" noProof="0" dirty="0"/>
        </a:p>
      </dgm:t>
    </dgm:pt>
    <dgm:pt modelId="{307B5E5C-3FEB-4917-A286-6192060FEBD7}">
      <dgm:prSet/>
      <dgm:spPr/>
      <dgm:t>
        <a:bodyPr/>
        <a:lstStyle/>
        <a:p>
          <a:r>
            <a:rPr lang="en-GB" b="0" i="0" baseline="0" noProof="0" dirty="0"/>
            <a:t>Global labour shortages in tech roles (Cascio &amp; Boudreau, 2016).</a:t>
          </a:r>
          <a:endParaRPr lang="en-GB" noProof="0" dirty="0"/>
        </a:p>
      </dgm:t>
    </dgm:pt>
    <dgm:pt modelId="{5F063835-0FD5-4F5B-8728-0B967EE7AC78}" type="parTrans" cxnId="{1851DDDE-CEEF-4AE5-81A3-A8CDA42AFFAB}">
      <dgm:prSet/>
      <dgm:spPr/>
      <dgm:t>
        <a:bodyPr/>
        <a:lstStyle/>
        <a:p>
          <a:endParaRPr lang="en-US"/>
        </a:p>
      </dgm:t>
    </dgm:pt>
    <dgm:pt modelId="{88B782D4-ACDC-4ACE-835C-B063EEC89D3A}" type="sibTrans" cxnId="{1851DDDE-CEEF-4AE5-81A3-A8CDA42AFFAB}">
      <dgm:prSet/>
      <dgm:spPr/>
      <dgm:t>
        <a:bodyPr/>
        <a:lstStyle/>
        <a:p>
          <a:endParaRPr lang="en-US"/>
        </a:p>
      </dgm:t>
    </dgm:pt>
    <dgm:pt modelId="{E0B74FE8-3A85-47B2-92D8-E9E5308C2A90}" type="pres">
      <dgm:prSet presAssocID="{3D92C6EA-4D6F-45C3-9B45-DEEE1DF9DE99}" presName="diagram" presStyleCnt="0">
        <dgm:presLayoutVars>
          <dgm:dir/>
          <dgm:resizeHandles val="exact"/>
        </dgm:presLayoutVars>
      </dgm:prSet>
      <dgm:spPr/>
    </dgm:pt>
    <dgm:pt modelId="{EED65EBE-D9BE-47D3-A230-B5B43C10F6B9}" type="pres">
      <dgm:prSet presAssocID="{715FF524-5D8B-4604-96E7-C2DB1498EFE5}" presName="node" presStyleLbl="node1" presStyleIdx="0" presStyleCnt="3">
        <dgm:presLayoutVars>
          <dgm:bulletEnabled val="1"/>
        </dgm:presLayoutVars>
      </dgm:prSet>
      <dgm:spPr/>
    </dgm:pt>
    <dgm:pt modelId="{C1F25E99-3C60-4BFE-8AD4-06D7EDE9BCF6}" type="pres">
      <dgm:prSet presAssocID="{AEBF4921-7B36-4510-B7BD-0893145158E5}" presName="sibTrans" presStyleLbl="sibTrans2D1" presStyleIdx="0" presStyleCnt="2"/>
      <dgm:spPr/>
    </dgm:pt>
    <dgm:pt modelId="{C6F2C464-8406-49BA-80B6-E052AAFC3174}" type="pres">
      <dgm:prSet presAssocID="{AEBF4921-7B36-4510-B7BD-0893145158E5}" presName="connectorText" presStyleLbl="sibTrans2D1" presStyleIdx="0" presStyleCnt="2"/>
      <dgm:spPr/>
    </dgm:pt>
    <dgm:pt modelId="{C847CE69-4B90-4368-8CF2-B555EF0F8D68}" type="pres">
      <dgm:prSet presAssocID="{3BBE8FEC-5A2A-4607-8198-3CB1D5D043C3}" presName="node" presStyleLbl="node1" presStyleIdx="1" presStyleCnt="3">
        <dgm:presLayoutVars>
          <dgm:bulletEnabled val="1"/>
        </dgm:presLayoutVars>
      </dgm:prSet>
      <dgm:spPr/>
    </dgm:pt>
    <dgm:pt modelId="{EC96F63E-4B52-4270-9ED2-A50495FECE90}" type="pres">
      <dgm:prSet presAssocID="{1067A16B-55A6-4924-A767-E9A139DD24A4}" presName="sibTrans" presStyleLbl="sibTrans2D1" presStyleIdx="1" presStyleCnt="2"/>
      <dgm:spPr/>
    </dgm:pt>
    <dgm:pt modelId="{D5A2DBF2-1E67-498A-87D5-AB5B01E258AC}" type="pres">
      <dgm:prSet presAssocID="{1067A16B-55A6-4924-A767-E9A139DD24A4}" presName="connectorText" presStyleLbl="sibTrans2D1" presStyleIdx="1" presStyleCnt="2"/>
      <dgm:spPr/>
    </dgm:pt>
    <dgm:pt modelId="{C6E4F446-84D4-4826-AFA1-394FE0A62EAD}" type="pres">
      <dgm:prSet presAssocID="{307B5E5C-3FEB-4917-A286-6192060FEBD7}" presName="node" presStyleLbl="node1" presStyleIdx="2" presStyleCnt="3">
        <dgm:presLayoutVars>
          <dgm:bulletEnabled val="1"/>
        </dgm:presLayoutVars>
      </dgm:prSet>
      <dgm:spPr/>
    </dgm:pt>
  </dgm:ptLst>
  <dgm:cxnLst>
    <dgm:cxn modelId="{30DF217E-6FB8-453E-B946-1F83307F1A8D}" srcId="{3D92C6EA-4D6F-45C3-9B45-DEEE1DF9DE99}" destId="{3BBE8FEC-5A2A-4607-8198-3CB1D5D043C3}" srcOrd="1" destOrd="0" parTransId="{F74054E2-968C-4238-8EFF-643184FF0121}" sibTransId="{1067A16B-55A6-4924-A767-E9A139DD24A4}"/>
    <dgm:cxn modelId="{AB5EA685-570E-4B3E-B73B-A6BAD8D2BCB0}" type="presOf" srcId="{3D92C6EA-4D6F-45C3-9B45-DEEE1DF9DE99}" destId="{E0B74FE8-3A85-47B2-92D8-E9E5308C2A90}" srcOrd="0" destOrd="0" presId="urn:microsoft.com/office/officeart/2005/8/layout/process5"/>
    <dgm:cxn modelId="{8A7CEE88-BA26-49B7-BC88-5623BCDE659C}" type="presOf" srcId="{715FF524-5D8B-4604-96E7-C2DB1498EFE5}" destId="{EED65EBE-D9BE-47D3-A230-B5B43C10F6B9}" srcOrd="0" destOrd="0" presId="urn:microsoft.com/office/officeart/2005/8/layout/process5"/>
    <dgm:cxn modelId="{92F74289-B793-4AD2-82E0-E4BFFE86C138}" type="presOf" srcId="{1067A16B-55A6-4924-A767-E9A139DD24A4}" destId="{D5A2DBF2-1E67-498A-87D5-AB5B01E258AC}" srcOrd="1" destOrd="0" presId="urn:microsoft.com/office/officeart/2005/8/layout/process5"/>
    <dgm:cxn modelId="{99B89C8F-2A75-4D24-96A6-BDAB3CA40CB1}" srcId="{3D92C6EA-4D6F-45C3-9B45-DEEE1DF9DE99}" destId="{715FF524-5D8B-4604-96E7-C2DB1498EFE5}" srcOrd="0" destOrd="0" parTransId="{D018FD4E-09B4-42F8-A312-0DAB01DBD8B1}" sibTransId="{AEBF4921-7B36-4510-B7BD-0893145158E5}"/>
    <dgm:cxn modelId="{269D7B92-CE03-40F3-A2A7-48B9EF90005E}" type="presOf" srcId="{1067A16B-55A6-4924-A767-E9A139DD24A4}" destId="{EC96F63E-4B52-4270-9ED2-A50495FECE90}" srcOrd="0" destOrd="0" presId="urn:microsoft.com/office/officeart/2005/8/layout/process5"/>
    <dgm:cxn modelId="{04A6B39C-AC58-4025-8A08-BC61DA660FAB}" type="presOf" srcId="{AEBF4921-7B36-4510-B7BD-0893145158E5}" destId="{C6F2C464-8406-49BA-80B6-E052AAFC3174}" srcOrd="1" destOrd="0" presId="urn:microsoft.com/office/officeart/2005/8/layout/process5"/>
    <dgm:cxn modelId="{588173AE-7159-4E5F-909A-277F04F8A50A}" type="presOf" srcId="{3BBE8FEC-5A2A-4607-8198-3CB1D5D043C3}" destId="{C847CE69-4B90-4368-8CF2-B555EF0F8D68}" srcOrd="0" destOrd="0" presId="urn:microsoft.com/office/officeart/2005/8/layout/process5"/>
    <dgm:cxn modelId="{1851DDDE-CEEF-4AE5-81A3-A8CDA42AFFAB}" srcId="{3D92C6EA-4D6F-45C3-9B45-DEEE1DF9DE99}" destId="{307B5E5C-3FEB-4917-A286-6192060FEBD7}" srcOrd="2" destOrd="0" parTransId="{5F063835-0FD5-4F5B-8728-0B967EE7AC78}" sibTransId="{88B782D4-ACDC-4ACE-835C-B063EEC89D3A}"/>
    <dgm:cxn modelId="{C533A6E3-8E67-4607-9CCD-86153AA3C587}" type="presOf" srcId="{AEBF4921-7B36-4510-B7BD-0893145158E5}" destId="{C1F25E99-3C60-4BFE-8AD4-06D7EDE9BCF6}" srcOrd="0" destOrd="0" presId="urn:microsoft.com/office/officeart/2005/8/layout/process5"/>
    <dgm:cxn modelId="{07A976EB-6FC9-4A01-AB58-1837FC1651B8}" type="presOf" srcId="{307B5E5C-3FEB-4917-A286-6192060FEBD7}" destId="{C6E4F446-84D4-4826-AFA1-394FE0A62EAD}" srcOrd="0" destOrd="0" presId="urn:microsoft.com/office/officeart/2005/8/layout/process5"/>
    <dgm:cxn modelId="{E8292A8B-37BA-437B-AE88-CF08BCD031EF}" type="presParOf" srcId="{E0B74FE8-3A85-47B2-92D8-E9E5308C2A90}" destId="{EED65EBE-D9BE-47D3-A230-B5B43C10F6B9}" srcOrd="0" destOrd="0" presId="urn:microsoft.com/office/officeart/2005/8/layout/process5"/>
    <dgm:cxn modelId="{3CD35329-1326-4D71-B7AB-8818DDE94A9F}" type="presParOf" srcId="{E0B74FE8-3A85-47B2-92D8-E9E5308C2A90}" destId="{C1F25E99-3C60-4BFE-8AD4-06D7EDE9BCF6}" srcOrd="1" destOrd="0" presId="urn:microsoft.com/office/officeart/2005/8/layout/process5"/>
    <dgm:cxn modelId="{8497EF82-F136-47A1-84A0-5A85693E8AE2}" type="presParOf" srcId="{C1F25E99-3C60-4BFE-8AD4-06D7EDE9BCF6}" destId="{C6F2C464-8406-49BA-80B6-E052AAFC3174}" srcOrd="0" destOrd="0" presId="urn:microsoft.com/office/officeart/2005/8/layout/process5"/>
    <dgm:cxn modelId="{A83237FE-AEF1-4395-B6C5-47A6789C5F48}" type="presParOf" srcId="{E0B74FE8-3A85-47B2-92D8-E9E5308C2A90}" destId="{C847CE69-4B90-4368-8CF2-B555EF0F8D68}" srcOrd="2" destOrd="0" presId="urn:microsoft.com/office/officeart/2005/8/layout/process5"/>
    <dgm:cxn modelId="{850EBBE4-8FA4-4FD7-9C48-97B8F4C848A7}" type="presParOf" srcId="{E0B74FE8-3A85-47B2-92D8-E9E5308C2A90}" destId="{EC96F63E-4B52-4270-9ED2-A50495FECE90}" srcOrd="3" destOrd="0" presId="urn:microsoft.com/office/officeart/2005/8/layout/process5"/>
    <dgm:cxn modelId="{9B1A576E-8091-4092-9FD5-FA5D77EAEE21}" type="presParOf" srcId="{EC96F63E-4B52-4270-9ED2-A50495FECE90}" destId="{D5A2DBF2-1E67-498A-87D5-AB5B01E258AC}" srcOrd="0" destOrd="0" presId="urn:microsoft.com/office/officeart/2005/8/layout/process5"/>
    <dgm:cxn modelId="{FF90183C-AF33-4476-AACF-EB666C309D52}" type="presParOf" srcId="{E0B74FE8-3A85-47B2-92D8-E9E5308C2A90}" destId="{C6E4F446-84D4-4826-AFA1-394FE0A62EAD}"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E72469-139B-4D75-876A-B221635EB55C}"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08D4A78A-A3E5-45B5-A147-CF49C9130152}">
      <dgm:prSet/>
      <dgm:spPr/>
      <dgm:t>
        <a:bodyPr/>
        <a:lstStyle/>
        <a:p>
          <a:r>
            <a:rPr lang="en-GB" b="0" i="0" baseline="0" noProof="0" dirty="0"/>
            <a:t>Line managers conduct interviews and evaluate candidates based on cultural fit (Purcell &amp; Hutchinson, 2007).</a:t>
          </a:r>
          <a:endParaRPr lang="en-GB" noProof="0" dirty="0"/>
        </a:p>
      </dgm:t>
    </dgm:pt>
    <dgm:pt modelId="{161EADF3-7E72-4062-AA42-5A97A510DF4A}" type="parTrans" cxnId="{43B9D9D9-52E8-44AE-8EBC-9C2473E40B33}">
      <dgm:prSet/>
      <dgm:spPr/>
      <dgm:t>
        <a:bodyPr/>
        <a:lstStyle/>
        <a:p>
          <a:endParaRPr lang="en-US"/>
        </a:p>
      </dgm:t>
    </dgm:pt>
    <dgm:pt modelId="{0A9BC159-BD20-4A07-BD73-88E306991A32}" type="sibTrans" cxnId="{43B9D9D9-52E8-44AE-8EBC-9C2473E40B33}">
      <dgm:prSet/>
      <dgm:spPr/>
      <dgm:t>
        <a:bodyPr/>
        <a:lstStyle/>
        <a:p>
          <a:endParaRPr lang="en-US"/>
        </a:p>
      </dgm:t>
    </dgm:pt>
    <dgm:pt modelId="{9321221A-1B05-40DE-9382-032EFED7B729}">
      <dgm:prSet/>
      <dgm:spPr/>
      <dgm:t>
        <a:bodyPr/>
        <a:lstStyle/>
        <a:p>
          <a:r>
            <a:rPr lang="en-GB" b="0" i="0" baseline="0" noProof="0" dirty="0"/>
            <a:t>They ensure hiring decisions support strategic goals (Armstrong &amp; Taylor, 2023).</a:t>
          </a:r>
          <a:endParaRPr lang="en-GB" noProof="0" dirty="0"/>
        </a:p>
      </dgm:t>
    </dgm:pt>
    <dgm:pt modelId="{AEF41327-34AB-4845-8C4C-D34D43112249}" type="parTrans" cxnId="{4A662C2E-47C2-4467-A32C-E26F2ED659A2}">
      <dgm:prSet/>
      <dgm:spPr/>
      <dgm:t>
        <a:bodyPr/>
        <a:lstStyle/>
        <a:p>
          <a:endParaRPr lang="en-US"/>
        </a:p>
      </dgm:t>
    </dgm:pt>
    <dgm:pt modelId="{F1E7B683-7742-4BBF-B796-FB6EB2D746DE}" type="sibTrans" cxnId="{4A662C2E-47C2-4467-A32C-E26F2ED659A2}">
      <dgm:prSet/>
      <dgm:spPr/>
      <dgm:t>
        <a:bodyPr/>
        <a:lstStyle/>
        <a:p>
          <a:endParaRPr lang="en-US"/>
        </a:p>
      </dgm:t>
    </dgm:pt>
    <dgm:pt modelId="{4C5AC16F-CA48-49F1-92C9-91BC261502E5}" type="pres">
      <dgm:prSet presAssocID="{F7E72469-139B-4D75-876A-B221635EB55C}" presName="root" presStyleCnt="0">
        <dgm:presLayoutVars>
          <dgm:dir/>
          <dgm:resizeHandles val="exact"/>
        </dgm:presLayoutVars>
      </dgm:prSet>
      <dgm:spPr/>
    </dgm:pt>
    <dgm:pt modelId="{66F6A80C-960D-457B-9575-1E6DD57D9C31}" type="pres">
      <dgm:prSet presAssocID="{08D4A78A-A3E5-45B5-A147-CF49C9130152}" presName="compNode" presStyleCnt="0"/>
      <dgm:spPr/>
    </dgm:pt>
    <dgm:pt modelId="{464D4AAB-BFCA-4BA5-8A41-DC4112547EB8}" type="pres">
      <dgm:prSet presAssocID="{08D4A78A-A3E5-45B5-A147-CF49C9130152}" presName="bgRect" presStyleLbl="bgShp" presStyleIdx="0" presStyleCnt="2"/>
      <dgm:spPr/>
    </dgm:pt>
    <dgm:pt modelId="{B85C6554-B1F6-49A2-8437-FA50A3260B09}" type="pres">
      <dgm:prSet presAssocID="{08D4A78A-A3E5-45B5-A147-CF49C91301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prechaun Hat"/>
        </a:ext>
      </dgm:extLst>
    </dgm:pt>
    <dgm:pt modelId="{F3D76895-DBCB-4A85-9C33-1AF04A3D2776}" type="pres">
      <dgm:prSet presAssocID="{08D4A78A-A3E5-45B5-A147-CF49C9130152}" presName="spaceRect" presStyleCnt="0"/>
      <dgm:spPr/>
    </dgm:pt>
    <dgm:pt modelId="{0841433C-542C-47B8-8ACB-12365773A55F}" type="pres">
      <dgm:prSet presAssocID="{08D4A78A-A3E5-45B5-A147-CF49C9130152}" presName="parTx" presStyleLbl="revTx" presStyleIdx="0" presStyleCnt="2">
        <dgm:presLayoutVars>
          <dgm:chMax val="0"/>
          <dgm:chPref val="0"/>
        </dgm:presLayoutVars>
      </dgm:prSet>
      <dgm:spPr/>
    </dgm:pt>
    <dgm:pt modelId="{1F25C88F-2481-4912-A7DE-1A1B3847239A}" type="pres">
      <dgm:prSet presAssocID="{0A9BC159-BD20-4A07-BD73-88E306991A32}" presName="sibTrans" presStyleCnt="0"/>
      <dgm:spPr/>
    </dgm:pt>
    <dgm:pt modelId="{5C7AB3FC-9129-40D3-B6E6-C79A92BBB83A}" type="pres">
      <dgm:prSet presAssocID="{9321221A-1B05-40DE-9382-032EFED7B729}" presName="compNode" presStyleCnt="0"/>
      <dgm:spPr/>
    </dgm:pt>
    <dgm:pt modelId="{D80DB281-AAB4-4164-8BD4-1A0912A9C168}" type="pres">
      <dgm:prSet presAssocID="{9321221A-1B05-40DE-9382-032EFED7B729}" presName="bgRect" presStyleLbl="bgShp" presStyleIdx="1" presStyleCnt="2"/>
      <dgm:spPr/>
    </dgm:pt>
    <dgm:pt modelId="{BE222D7E-C6E5-4681-ACBA-E49CF22FEBF5}" type="pres">
      <dgm:prSet presAssocID="{9321221A-1B05-40DE-9382-032EFED7B72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stronaut"/>
        </a:ext>
      </dgm:extLst>
    </dgm:pt>
    <dgm:pt modelId="{3FD513AE-0C13-4E7B-897E-9D7807CBD786}" type="pres">
      <dgm:prSet presAssocID="{9321221A-1B05-40DE-9382-032EFED7B729}" presName="spaceRect" presStyleCnt="0"/>
      <dgm:spPr/>
    </dgm:pt>
    <dgm:pt modelId="{AECBF657-8243-4364-AF71-3F52057E6B70}" type="pres">
      <dgm:prSet presAssocID="{9321221A-1B05-40DE-9382-032EFED7B729}" presName="parTx" presStyleLbl="revTx" presStyleIdx="1" presStyleCnt="2">
        <dgm:presLayoutVars>
          <dgm:chMax val="0"/>
          <dgm:chPref val="0"/>
        </dgm:presLayoutVars>
      </dgm:prSet>
      <dgm:spPr/>
    </dgm:pt>
  </dgm:ptLst>
  <dgm:cxnLst>
    <dgm:cxn modelId="{4A662C2E-47C2-4467-A32C-E26F2ED659A2}" srcId="{F7E72469-139B-4D75-876A-B221635EB55C}" destId="{9321221A-1B05-40DE-9382-032EFED7B729}" srcOrd="1" destOrd="0" parTransId="{AEF41327-34AB-4845-8C4C-D34D43112249}" sibTransId="{F1E7B683-7742-4BBF-B796-FB6EB2D746DE}"/>
    <dgm:cxn modelId="{82E89B73-B82D-42A9-968A-04AB8620B441}" type="presOf" srcId="{F7E72469-139B-4D75-876A-B221635EB55C}" destId="{4C5AC16F-CA48-49F1-92C9-91BC261502E5}" srcOrd="0" destOrd="0" presId="urn:microsoft.com/office/officeart/2018/2/layout/IconVerticalSolidList"/>
    <dgm:cxn modelId="{55377DCD-EE93-4570-8F0D-712D5470EF6D}" type="presOf" srcId="{08D4A78A-A3E5-45B5-A147-CF49C9130152}" destId="{0841433C-542C-47B8-8ACB-12365773A55F}" srcOrd="0" destOrd="0" presId="urn:microsoft.com/office/officeart/2018/2/layout/IconVerticalSolidList"/>
    <dgm:cxn modelId="{E7B682CF-0B93-4023-97A8-E1C84D353096}" type="presOf" srcId="{9321221A-1B05-40DE-9382-032EFED7B729}" destId="{AECBF657-8243-4364-AF71-3F52057E6B70}" srcOrd="0" destOrd="0" presId="urn:microsoft.com/office/officeart/2018/2/layout/IconVerticalSolidList"/>
    <dgm:cxn modelId="{43B9D9D9-52E8-44AE-8EBC-9C2473E40B33}" srcId="{F7E72469-139B-4D75-876A-B221635EB55C}" destId="{08D4A78A-A3E5-45B5-A147-CF49C9130152}" srcOrd="0" destOrd="0" parTransId="{161EADF3-7E72-4062-AA42-5A97A510DF4A}" sibTransId="{0A9BC159-BD20-4A07-BD73-88E306991A32}"/>
    <dgm:cxn modelId="{B989D3A7-8F7A-440F-BBAD-B7A6B48C3FE2}" type="presParOf" srcId="{4C5AC16F-CA48-49F1-92C9-91BC261502E5}" destId="{66F6A80C-960D-457B-9575-1E6DD57D9C31}" srcOrd="0" destOrd="0" presId="urn:microsoft.com/office/officeart/2018/2/layout/IconVerticalSolidList"/>
    <dgm:cxn modelId="{5AB784AA-FF36-4858-9A55-AEEBECD3A581}" type="presParOf" srcId="{66F6A80C-960D-457B-9575-1E6DD57D9C31}" destId="{464D4AAB-BFCA-4BA5-8A41-DC4112547EB8}" srcOrd="0" destOrd="0" presId="urn:microsoft.com/office/officeart/2018/2/layout/IconVerticalSolidList"/>
    <dgm:cxn modelId="{5AD029BA-9A0E-41C0-96D5-9C0E5DB16656}" type="presParOf" srcId="{66F6A80C-960D-457B-9575-1E6DD57D9C31}" destId="{B85C6554-B1F6-49A2-8437-FA50A3260B09}" srcOrd="1" destOrd="0" presId="urn:microsoft.com/office/officeart/2018/2/layout/IconVerticalSolidList"/>
    <dgm:cxn modelId="{81C345A0-0E50-4ABC-AF17-D6C9A40CC0A4}" type="presParOf" srcId="{66F6A80C-960D-457B-9575-1E6DD57D9C31}" destId="{F3D76895-DBCB-4A85-9C33-1AF04A3D2776}" srcOrd="2" destOrd="0" presId="urn:microsoft.com/office/officeart/2018/2/layout/IconVerticalSolidList"/>
    <dgm:cxn modelId="{931F688F-68F3-47B1-89B8-13ED4E54FD2F}" type="presParOf" srcId="{66F6A80C-960D-457B-9575-1E6DD57D9C31}" destId="{0841433C-542C-47B8-8ACB-12365773A55F}" srcOrd="3" destOrd="0" presId="urn:microsoft.com/office/officeart/2018/2/layout/IconVerticalSolidList"/>
    <dgm:cxn modelId="{2CD405B5-2F5C-4A01-AE0E-4F8F28C0B55D}" type="presParOf" srcId="{4C5AC16F-CA48-49F1-92C9-91BC261502E5}" destId="{1F25C88F-2481-4912-A7DE-1A1B3847239A}" srcOrd="1" destOrd="0" presId="urn:microsoft.com/office/officeart/2018/2/layout/IconVerticalSolidList"/>
    <dgm:cxn modelId="{A325E7C7-B396-4257-A3E0-B0CA7194CAB0}" type="presParOf" srcId="{4C5AC16F-CA48-49F1-92C9-91BC261502E5}" destId="{5C7AB3FC-9129-40D3-B6E6-C79A92BBB83A}" srcOrd="2" destOrd="0" presId="urn:microsoft.com/office/officeart/2018/2/layout/IconVerticalSolidList"/>
    <dgm:cxn modelId="{066EB8BB-909C-4082-9233-1AD6242A05B3}" type="presParOf" srcId="{5C7AB3FC-9129-40D3-B6E6-C79A92BBB83A}" destId="{D80DB281-AAB4-4164-8BD4-1A0912A9C168}" srcOrd="0" destOrd="0" presId="urn:microsoft.com/office/officeart/2018/2/layout/IconVerticalSolidList"/>
    <dgm:cxn modelId="{D012BB3D-7808-4DB5-8B5C-4E7A5C58EA8C}" type="presParOf" srcId="{5C7AB3FC-9129-40D3-B6E6-C79A92BBB83A}" destId="{BE222D7E-C6E5-4681-ACBA-E49CF22FEBF5}" srcOrd="1" destOrd="0" presId="urn:microsoft.com/office/officeart/2018/2/layout/IconVerticalSolidList"/>
    <dgm:cxn modelId="{EA8E4345-CFA3-4BCD-A425-2D4E8E38FDE7}" type="presParOf" srcId="{5C7AB3FC-9129-40D3-B6E6-C79A92BBB83A}" destId="{3FD513AE-0C13-4E7B-897E-9D7807CBD786}" srcOrd="2" destOrd="0" presId="urn:microsoft.com/office/officeart/2018/2/layout/IconVerticalSolidList"/>
    <dgm:cxn modelId="{C458F35E-AF93-48B1-9934-4304617B00C2}" type="presParOf" srcId="{5C7AB3FC-9129-40D3-B6E6-C79A92BBB83A}" destId="{AECBF657-8243-4364-AF71-3F52057E6B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A690162-E89F-453F-8184-C9DB3B2F557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76D2CE0-0CDD-4270-B44B-7BEDE054EFD0}">
      <dgm:prSet/>
      <dgm:spPr/>
      <dgm:t>
        <a:bodyPr/>
        <a:lstStyle/>
        <a:p>
          <a:r>
            <a:rPr lang="en-GB" b="0" i="0" baseline="0" noProof="0" dirty="0"/>
            <a:t>Recruitment supports Amazon’s goal of operational excellence and innovation (Amazon, 2024).</a:t>
          </a:r>
          <a:endParaRPr lang="en-GB" noProof="0" dirty="0"/>
        </a:p>
      </dgm:t>
    </dgm:pt>
    <dgm:pt modelId="{891D8294-1608-448B-9057-891FFF0B8195}" type="parTrans" cxnId="{2345E391-AC79-42D0-BA69-6CB177E8CFD1}">
      <dgm:prSet/>
      <dgm:spPr/>
      <dgm:t>
        <a:bodyPr/>
        <a:lstStyle/>
        <a:p>
          <a:endParaRPr lang="en-US"/>
        </a:p>
      </dgm:t>
    </dgm:pt>
    <dgm:pt modelId="{BA4DF4C7-4EFC-4335-B30D-210850FF9CA9}" type="sibTrans" cxnId="{2345E391-AC79-42D0-BA69-6CB177E8CFD1}">
      <dgm:prSet/>
      <dgm:spPr/>
      <dgm:t>
        <a:bodyPr/>
        <a:lstStyle/>
        <a:p>
          <a:endParaRPr lang="en-GB" noProof="0" dirty="0"/>
        </a:p>
      </dgm:t>
    </dgm:pt>
    <dgm:pt modelId="{A740A24C-7DC3-4348-8A58-89527F8857CA}">
      <dgm:prSet/>
      <dgm:spPr/>
      <dgm:t>
        <a:bodyPr/>
        <a:lstStyle/>
        <a:p>
          <a:r>
            <a:rPr lang="en-GB" b="0" i="0" baseline="0" noProof="0" dirty="0"/>
            <a:t>Strategic workforce planning enables global expansion (Briscoe et al., 2012).</a:t>
          </a:r>
          <a:endParaRPr lang="en-GB" noProof="0" dirty="0"/>
        </a:p>
      </dgm:t>
    </dgm:pt>
    <dgm:pt modelId="{3FEAA905-2DC7-4E48-9FA1-DDBD81A2897C}" type="parTrans" cxnId="{0AB644CB-4422-4902-934B-640551996957}">
      <dgm:prSet/>
      <dgm:spPr/>
      <dgm:t>
        <a:bodyPr/>
        <a:lstStyle/>
        <a:p>
          <a:endParaRPr lang="en-US"/>
        </a:p>
      </dgm:t>
    </dgm:pt>
    <dgm:pt modelId="{EF80F4F3-D439-4243-B41F-0ABFE170F0EA}" type="sibTrans" cxnId="{0AB644CB-4422-4902-934B-640551996957}">
      <dgm:prSet/>
      <dgm:spPr/>
      <dgm:t>
        <a:bodyPr/>
        <a:lstStyle/>
        <a:p>
          <a:endParaRPr lang="en-US"/>
        </a:p>
      </dgm:t>
    </dgm:pt>
    <dgm:pt modelId="{06232EA0-C203-4805-A841-69A2480767EC}" type="pres">
      <dgm:prSet presAssocID="{9A690162-E89F-453F-8184-C9DB3B2F557D}" presName="outerComposite" presStyleCnt="0">
        <dgm:presLayoutVars>
          <dgm:chMax val="5"/>
          <dgm:dir/>
          <dgm:resizeHandles val="exact"/>
        </dgm:presLayoutVars>
      </dgm:prSet>
      <dgm:spPr/>
    </dgm:pt>
    <dgm:pt modelId="{D1DF38A9-748D-4C60-9907-0A35EB2C6265}" type="pres">
      <dgm:prSet presAssocID="{9A690162-E89F-453F-8184-C9DB3B2F557D}" presName="dummyMaxCanvas" presStyleCnt="0">
        <dgm:presLayoutVars/>
      </dgm:prSet>
      <dgm:spPr/>
    </dgm:pt>
    <dgm:pt modelId="{3AA233C2-AC00-4CD9-85FB-694428332721}" type="pres">
      <dgm:prSet presAssocID="{9A690162-E89F-453F-8184-C9DB3B2F557D}" presName="TwoNodes_1" presStyleLbl="node1" presStyleIdx="0" presStyleCnt="2">
        <dgm:presLayoutVars>
          <dgm:bulletEnabled val="1"/>
        </dgm:presLayoutVars>
      </dgm:prSet>
      <dgm:spPr/>
    </dgm:pt>
    <dgm:pt modelId="{5BC1EDF1-0614-41ED-A771-DC90823B8BFB}" type="pres">
      <dgm:prSet presAssocID="{9A690162-E89F-453F-8184-C9DB3B2F557D}" presName="TwoNodes_2" presStyleLbl="node1" presStyleIdx="1" presStyleCnt="2">
        <dgm:presLayoutVars>
          <dgm:bulletEnabled val="1"/>
        </dgm:presLayoutVars>
      </dgm:prSet>
      <dgm:spPr/>
    </dgm:pt>
    <dgm:pt modelId="{FDDE623A-2DE5-4932-9CBF-95E06F40E0EF}" type="pres">
      <dgm:prSet presAssocID="{9A690162-E89F-453F-8184-C9DB3B2F557D}" presName="TwoConn_1-2" presStyleLbl="fgAccFollowNode1" presStyleIdx="0" presStyleCnt="1">
        <dgm:presLayoutVars>
          <dgm:bulletEnabled val="1"/>
        </dgm:presLayoutVars>
      </dgm:prSet>
      <dgm:spPr/>
    </dgm:pt>
    <dgm:pt modelId="{D7F99CE2-48CA-49D5-A51D-CD25CB590BF3}" type="pres">
      <dgm:prSet presAssocID="{9A690162-E89F-453F-8184-C9DB3B2F557D}" presName="TwoNodes_1_text" presStyleLbl="node1" presStyleIdx="1" presStyleCnt="2">
        <dgm:presLayoutVars>
          <dgm:bulletEnabled val="1"/>
        </dgm:presLayoutVars>
      </dgm:prSet>
      <dgm:spPr/>
    </dgm:pt>
    <dgm:pt modelId="{24B27CEE-B084-4915-8643-BE3E3960127E}" type="pres">
      <dgm:prSet presAssocID="{9A690162-E89F-453F-8184-C9DB3B2F557D}" presName="TwoNodes_2_text" presStyleLbl="node1" presStyleIdx="1" presStyleCnt="2">
        <dgm:presLayoutVars>
          <dgm:bulletEnabled val="1"/>
        </dgm:presLayoutVars>
      </dgm:prSet>
      <dgm:spPr/>
    </dgm:pt>
  </dgm:ptLst>
  <dgm:cxnLst>
    <dgm:cxn modelId="{2C81970F-9E41-45C6-8A02-699FE6AAC49F}" type="presOf" srcId="{9A690162-E89F-453F-8184-C9DB3B2F557D}" destId="{06232EA0-C203-4805-A841-69A2480767EC}" srcOrd="0" destOrd="0" presId="urn:microsoft.com/office/officeart/2005/8/layout/vProcess5"/>
    <dgm:cxn modelId="{FBD8FB41-FB1B-4542-BE12-C891D90B1E56}" type="presOf" srcId="{A740A24C-7DC3-4348-8A58-89527F8857CA}" destId="{5BC1EDF1-0614-41ED-A771-DC90823B8BFB}" srcOrd="0" destOrd="0" presId="urn:microsoft.com/office/officeart/2005/8/layout/vProcess5"/>
    <dgm:cxn modelId="{2345E391-AC79-42D0-BA69-6CB177E8CFD1}" srcId="{9A690162-E89F-453F-8184-C9DB3B2F557D}" destId="{676D2CE0-0CDD-4270-B44B-7BEDE054EFD0}" srcOrd="0" destOrd="0" parTransId="{891D8294-1608-448B-9057-891FFF0B8195}" sibTransId="{BA4DF4C7-4EFC-4335-B30D-210850FF9CA9}"/>
    <dgm:cxn modelId="{E7E4DEA4-9365-4FD8-BD9E-790832AD4B08}" type="presOf" srcId="{676D2CE0-0CDD-4270-B44B-7BEDE054EFD0}" destId="{D7F99CE2-48CA-49D5-A51D-CD25CB590BF3}" srcOrd="1" destOrd="0" presId="urn:microsoft.com/office/officeart/2005/8/layout/vProcess5"/>
    <dgm:cxn modelId="{67A4C6C9-3223-4098-9C3D-657B0F915AE8}" type="presOf" srcId="{676D2CE0-0CDD-4270-B44B-7BEDE054EFD0}" destId="{3AA233C2-AC00-4CD9-85FB-694428332721}" srcOrd="0" destOrd="0" presId="urn:microsoft.com/office/officeart/2005/8/layout/vProcess5"/>
    <dgm:cxn modelId="{0AB644CB-4422-4902-934B-640551996957}" srcId="{9A690162-E89F-453F-8184-C9DB3B2F557D}" destId="{A740A24C-7DC3-4348-8A58-89527F8857CA}" srcOrd="1" destOrd="0" parTransId="{3FEAA905-2DC7-4E48-9FA1-DDBD81A2897C}" sibTransId="{EF80F4F3-D439-4243-B41F-0ABFE170F0EA}"/>
    <dgm:cxn modelId="{B35C5DDE-755D-4BC5-ABBE-E7824BB905CB}" type="presOf" srcId="{A740A24C-7DC3-4348-8A58-89527F8857CA}" destId="{24B27CEE-B084-4915-8643-BE3E3960127E}" srcOrd="1" destOrd="0" presId="urn:microsoft.com/office/officeart/2005/8/layout/vProcess5"/>
    <dgm:cxn modelId="{254A55FA-1D5B-4FB3-8A4B-AF8D9AF1E9C4}" type="presOf" srcId="{BA4DF4C7-4EFC-4335-B30D-210850FF9CA9}" destId="{FDDE623A-2DE5-4932-9CBF-95E06F40E0EF}" srcOrd="0" destOrd="0" presId="urn:microsoft.com/office/officeart/2005/8/layout/vProcess5"/>
    <dgm:cxn modelId="{24353AC5-26DB-4914-A707-8831F4A8880B}" type="presParOf" srcId="{06232EA0-C203-4805-A841-69A2480767EC}" destId="{D1DF38A9-748D-4C60-9907-0A35EB2C6265}" srcOrd="0" destOrd="0" presId="urn:microsoft.com/office/officeart/2005/8/layout/vProcess5"/>
    <dgm:cxn modelId="{A7BE2483-371A-4440-91DE-312885019B4C}" type="presParOf" srcId="{06232EA0-C203-4805-A841-69A2480767EC}" destId="{3AA233C2-AC00-4CD9-85FB-694428332721}" srcOrd="1" destOrd="0" presId="urn:microsoft.com/office/officeart/2005/8/layout/vProcess5"/>
    <dgm:cxn modelId="{74915A36-7F50-4D44-8FA4-4F9AC001CF78}" type="presParOf" srcId="{06232EA0-C203-4805-A841-69A2480767EC}" destId="{5BC1EDF1-0614-41ED-A771-DC90823B8BFB}" srcOrd="2" destOrd="0" presId="urn:microsoft.com/office/officeart/2005/8/layout/vProcess5"/>
    <dgm:cxn modelId="{D42FB694-D326-4159-AD9B-97E1D758D3CC}" type="presParOf" srcId="{06232EA0-C203-4805-A841-69A2480767EC}" destId="{FDDE623A-2DE5-4932-9CBF-95E06F40E0EF}" srcOrd="3" destOrd="0" presId="urn:microsoft.com/office/officeart/2005/8/layout/vProcess5"/>
    <dgm:cxn modelId="{560141CF-75D9-4B0D-B506-74F81EB58979}" type="presParOf" srcId="{06232EA0-C203-4805-A841-69A2480767EC}" destId="{D7F99CE2-48CA-49D5-A51D-CD25CB590BF3}" srcOrd="4" destOrd="0" presId="urn:microsoft.com/office/officeart/2005/8/layout/vProcess5"/>
    <dgm:cxn modelId="{D28D8D49-E0BE-455D-A1B8-8D29194B10DF}" type="presParOf" srcId="{06232EA0-C203-4805-A841-69A2480767EC}" destId="{24B27CEE-B084-4915-8643-BE3E3960127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16B245B-7920-4E67-91E8-43C55E39ECA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C6D9E4-ABB0-4300-AD6A-C2F275BE74FF}">
      <dgm:prSet/>
      <dgm:spPr/>
      <dgm:t>
        <a:bodyPr/>
        <a:lstStyle/>
        <a:p>
          <a:r>
            <a:rPr lang="en-GB" noProof="0" dirty="0"/>
            <a:t>Strengthen employer branding to address safety concerns (Reuters, 2024).</a:t>
          </a:r>
        </a:p>
      </dgm:t>
    </dgm:pt>
    <dgm:pt modelId="{FB767915-AE79-477E-89EA-23ECE97A33E3}" type="parTrans" cxnId="{1C7829CE-478C-40BD-B3C8-1922A8381CF5}">
      <dgm:prSet/>
      <dgm:spPr/>
      <dgm:t>
        <a:bodyPr/>
        <a:lstStyle/>
        <a:p>
          <a:endParaRPr lang="en-US"/>
        </a:p>
      </dgm:t>
    </dgm:pt>
    <dgm:pt modelId="{C39572E5-AF49-47AC-AA2B-11382688E779}" type="sibTrans" cxnId="{1C7829CE-478C-40BD-B3C8-1922A8381CF5}">
      <dgm:prSet/>
      <dgm:spPr/>
      <dgm:t>
        <a:bodyPr/>
        <a:lstStyle/>
        <a:p>
          <a:endParaRPr lang="en-US"/>
        </a:p>
      </dgm:t>
    </dgm:pt>
    <dgm:pt modelId="{23A87CBC-64D7-4E7F-ABDC-D95AA7F3A21A}">
      <dgm:prSet/>
      <dgm:spPr/>
      <dgm:t>
        <a:bodyPr/>
        <a:lstStyle/>
        <a:p>
          <a:r>
            <a:rPr lang="en-GB" noProof="0" dirty="0"/>
            <a:t>Improve global candidate experience with AI-enabled hiring tools (</a:t>
          </a:r>
          <a:r>
            <a:rPr lang="en-GB" noProof="0" dirty="0" err="1"/>
            <a:t>Bondarouk</a:t>
          </a:r>
          <a:r>
            <a:rPr lang="en-GB" noProof="0" dirty="0"/>
            <a:t> &amp; Brewster, 2016).</a:t>
          </a:r>
        </a:p>
      </dgm:t>
    </dgm:pt>
    <dgm:pt modelId="{E47F3E17-C9FB-421E-BA28-CBD7B69A69C3}" type="parTrans" cxnId="{57AB3D23-4BCF-4284-9913-097D6D4D9C1B}">
      <dgm:prSet/>
      <dgm:spPr/>
      <dgm:t>
        <a:bodyPr/>
        <a:lstStyle/>
        <a:p>
          <a:endParaRPr lang="en-US"/>
        </a:p>
      </dgm:t>
    </dgm:pt>
    <dgm:pt modelId="{8FA82A8F-DE95-4216-ACAD-6869A2D350B1}" type="sibTrans" cxnId="{57AB3D23-4BCF-4284-9913-097D6D4D9C1B}">
      <dgm:prSet/>
      <dgm:spPr/>
      <dgm:t>
        <a:bodyPr/>
        <a:lstStyle/>
        <a:p>
          <a:endParaRPr lang="en-US"/>
        </a:p>
      </dgm:t>
    </dgm:pt>
    <dgm:pt modelId="{441B2A34-F2D8-406C-B441-263BD575FC47}" type="pres">
      <dgm:prSet presAssocID="{916B245B-7920-4E67-91E8-43C55E39ECAB}" presName="root" presStyleCnt="0">
        <dgm:presLayoutVars>
          <dgm:dir/>
          <dgm:resizeHandles val="exact"/>
        </dgm:presLayoutVars>
      </dgm:prSet>
      <dgm:spPr/>
    </dgm:pt>
    <dgm:pt modelId="{52945546-905F-4EF8-8AAB-4295429AE18D}" type="pres">
      <dgm:prSet presAssocID="{76C6D9E4-ABB0-4300-AD6A-C2F275BE74FF}" presName="compNode" presStyleCnt="0"/>
      <dgm:spPr/>
    </dgm:pt>
    <dgm:pt modelId="{383CD4F0-B4F2-4F57-AFD4-C9310AF54D69}" type="pres">
      <dgm:prSet presAssocID="{76C6D9E4-ABB0-4300-AD6A-C2F275BE74FF}" presName="bgRect" presStyleLbl="bgShp" presStyleIdx="0" presStyleCnt="2"/>
      <dgm:spPr/>
    </dgm:pt>
    <dgm:pt modelId="{46E0D91E-B8F2-492E-ADB2-441A00121A6B}" type="pres">
      <dgm:prSet presAssocID="{76C6D9E4-ABB0-4300-AD6A-C2F275BE74F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7D890D8B-107B-4016-8479-15F06F0342E0}" type="pres">
      <dgm:prSet presAssocID="{76C6D9E4-ABB0-4300-AD6A-C2F275BE74FF}" presName="spaceRect" presStyleCnt="0"/>
      <dgm:spPr/>
    </dgm:pt>
    <dgm:pt modelId="{300578CC-1438-402F-97C7-E075E6C95C6D}" type="pres">
      <dgm:prSet presAssocID="{76C6D9E4-ABB0-4300-AD6A-C2F275BE74FF}" presName="parTx" presStyleLbl="revTx" presStyleIdx="0" presStyleCnt="2">
        <dgm:presLayoutVars>
          <dgm:chMax val="0"/>
          <dgm:chPref val="0"/>
        </dgm:presLayoutVars>
      </dgm:prSet>
      <dgm:spPr/>
    </dgm:pt>
    <dgm:pt modelId="{40957848-66E4-4819-BD64-BF1ECC2CDC95}" type="pres">
      <dgm:prSet presAssocID="{C39572E5-AF49-47AC-AA2B-11382688E779}" presName="sibTrans" presStyleCnt="0"/>
      <dgm:spPr/>
    </dgm:pt>
    <dgm:pt modelId="{BC369C43-9225-400C-8587-58B5D8DFD5DA}" type="pres">
      <dgm:prSet presAssocID="{23A87CBC-64D7-4E7F-ABDC-D95AA7F3A21A}" presName="compNode" presStyleCnt="0"/>
      <dgm:spPr/>
    </dgm:pt>
    <dgm:pt modelId="{8ADBC713-585B-4003-B590-C35C15267282}" type="pres">
      <dgm:prSet presAssocID="{23A87CBC-64D7-4E7F-ABDC-D95AA7F3A21A}" presName="bgRect" presStyleLbl="bgShp" presStyleIdx="1" presStyleCnt="2"/>
      <dgm:spPr/>
    </dgm:pt>
    <dgm:pt modelId="{8218A313-3B7F-4065-8E1F-123228BD213B}" type="pres">
      <dgm:prSet presAssocID="{23A87CBC-64D7-4E7F-ABDC-D95AA7F3A21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9BBBA00A-C50C-4E8D-B014-6267A95FBF5E}" type="pres">
      <dgm:prSet presAssocID="{23A87CBC-64D7-4E7F-ABDC-D95AA7F3A21A}" presName="spaceRect" presStyleCnt="0"/>
      <dgm:spPr/>
    </dgm:pt>
    <dgm:pt modelId="{7ABD4E4B-9F3B-44E4-B49F-0AD4B5C50D7B}" type="pres">
      <dgm:prSet presAssocID="{23A87CBC-64D7-4E7F-ABDC-D95AA7F3A21A}" presName="parTx" presStyleLbl="revTx" presStyleIdx="1" presStyleCnt="2">
        <dgm:presLayoutVars>
          <dgm:chMax val="0"/>
          <dgm:chPref val="0"/>
        </dgm:presLayoutVars>
      </dgm:prSet>
      <dgm:spPr/>
    </dgm:pt>
  </dgm:ptLst>
  <dgm:cxnLst>
    <dgm:cxn modelId="{57AB3D23-4BCF-4284-9913-097D6D4D9C1B}" srcId="{916B245B-7920-4E67-91E8-43C55E39ECAB}" destId="{23A87CBC-64D7-4E7F-ABDC-D95AA7F3A21A}" srcOrd="1" destOrd="0" parTransId="{E47F3E17-C9FB-421E-BA28-CBD7B69A69C3}" sibTransId="{8FA82A8F-DE95-4216-ACAD-6869A2D350B1}"/>
    <dgm:cxn modelId="{E44A672B-DD6F-4997-9A31-C8BFBB0472CC}" type="presOf" srcId="{76C6D9E4-ABB0-4300-AD6A-C2F275BE74FF}" destId="{300578CC-1438-402F-97C7-E075E6C95C6D}" srcOrd="0" destOrd="0" presId="urn:microsoft.com/office/officeart/2018/2/layout/IconVerticalSolidList"/>
    <dgm:cxn modelId="{A6885490-12F0-47C9-A170-177C5EA09A2A}" type="presOf" srcId="{23A87CBC-64D7-4E7F-ABDC-D95AA7F3A21A}" destId="{7ABD4E4B-9F3B-44E4-B49F-0AD4B5C50D7B}" srcOrd="0" destOrd="0" presId="urn:microsoft.com/office/officeart/2018/2/layout/IconVerticalSolidList"/>
    <dgm:cxn modelId="{1C7829CE-478C-40BD-B3C8-1922A8381CF5}" srcId="{916B245B-7920-4E67-91E8-43C55E39ECAB}" destId="{76C6D9E4-ABB0-4300-AD6A-C2F275BE74FF}" srcOrd="0" destOrd="0" parTransId="{FB767915-AE79-477E-89EA-23ECE97A33E3}" sibTransId="{C39572E5-AF49-47AC-AA2B-11382688E779}"/>
    <dgm:cxn modelId="{734F42E9-807A-4492-B8F5-C01A91B0513B}" type="presOf" srcId="{916B245B-7920-4E67-91E8-43C55E39ECAB}" destId="{441B2A34-F2D8-406C-B441-263BD575FC47}" srcOrd="0" destOrd="0" presId="urn:microsoft.com/office/officeart/2018/2/layout/IconVerticalSolidList"/>
    <dgm:cxn modelId="{55031D03-3373-4E24-A8DA-46690EFAFEB3}" type="presParOf" srcId="{441B2A34-F2D8-406C-B441-263BD575FC47}" destId="{52945546-905F-4EF8-8AAB-4295429AE18D}" srcOrd="0" destOrd="0" presId="urn:microsoft.com/office/officeart/2018/2/layout/IconVerticalSolidList"/>
    <dgm:cxn modelId="{5D0222F1-58CF-4AD5-81ED-62B382942A78}" type="presParOf" srcId="{52945546-905F-4EF8-8AAB-4295429AE18D}" destId="{383CD4F0-B4F2-4F57-AFD4-C9310AF54D69}" srcOrd="0" destOrd="0" presId="urn:microsoft.com/office/officeart/2018/2/layout/IconVerticalSolidList"/>
    <dgm:cxn modelId="{2E92A614-F5D4-4273-A81C-633037E0F25B}" type="presParOf" srcId="{52945546-905F-4EF8-8AAB-4295429AE18D}" destId="{46E0D91E-B8F2-492E-ADB2-441A00121A6B}" srcOrd="1" destOrd="0" presId="urn:microsoft.com/office/officeart/2018/2/layout/IconVerticalSolidList"/>
    <dgm:cxn modelId="{017347A6-0B91-4176-8B6D-FE5D4184C364}" type="presParOf" srcId="{52945546-905F-4EF8-8AAB-4295429AE18D}" destId="{7D890D8B-107B-4016-8479-15F06F0342E0}" srcOrd="2" destOrd="0" presId="urn:microsoft.com/office/officeart/2018/2/layout/IconVerticalSolidList"/>
    <dgm:cxn modelId="{5041D65B-4CFC-409D-95CD-70709BE54386}" type="presParOf" srcId="{52945546-905F-4EF8-8AAB-4295429AE18D}" destId="{300578CC-1438-402F-97C7-E075E6C95C6D}" srcOrd="3" destOrd="0" presId="urn:microsoft.com/office/officeart/2018/2/layout/IconVerticalSolidList"/>
    <dgm:cxn modelId="{C613BB5A-69F7-49C4-8EA6-2A890CC50D64}" type="presParOf" srcId="{441B2A34-F2D8-406C-B441-263BD575FC47}" destId="{40957848-66E4-4819-BD64-BF1ECC2CDC95}" srcOrd="1" destOrd="0" presId="urn:microsoft.com/office/officeart/2018/2/layout/IconVerticalSolidList"/>
    <dgm:cxn modelId="{5CD3E81D-3C7C-4E0A-B829-714F0BB9B590}" type="presParOf" srcId="{441B2A34-F2D8-406C-B441-263BD575FC47}" destId="{BC369C43-9225-400C-8587-58B5D8DFD5DA}" srcOrd="2" destOrd="0" presId="urn:microsoft.com/office/officeart/2018/2/layout/IconVerticalSolidList"/>
    <dgm:cxn modelId="{7E345F59-32E6-41CE-BA27-752B4D9275F5}" type="presParOf" srcId="{BC369C43-9225-400C-8587-58B5D8DFD5DA}" destId="{8ADBC713-585B-4003-B590-C35C15267282}" srcOrd="0" destOrd="0" presId="urn:microsoft.com/office/officeart/2018/2/layout/IconVerticalSolidList"/>
    <dgm:cxn modelId="{389A7EE2-5C8C-4DCD-9957-CB23ABAD4711}" type="presParOf" srcId="{BC369C43-9225-400C-8587-58B5D8DFD5DA}" destId="{8218A313-3B7F-4065-8E1F-123228BD213B}" srcOrd="1" destOrd="0" presId="urn:microsoft.com/office/officeart/2018/2/layout/IconVerticalSolidList"/>
    <dgm:cxn modelId="{92EC3D01-A385-4FC8-9D96-75147CC0F4BC}" type="presParOf" srcId="{BC369C43-9225-400C-8587-58B5D8DFD5DA}" destId="{9BBBA00A-C50C-4E8D-B014-6267A95FBF5E}" srcOrd="2" destOrd="0" presId="urn:microsoft.com/office/officeart/2018/2/layout/IconVerticalSolidList"/>
    <dgm:cxn modelId="{F8B6338B-45E8-4438-846C-46E4204B9AAF}" type="presParOf" srcId="{BC369C43-9225-400C-8587-58B5D8DFD5DA}" destId="{7ABD4E4B-9F3B-44E4-B49F-0AD4B5C50D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F528648-CDBC-4BBE-AC24-FEFC1B9AEFB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5344446-E797-412A-9EB4-DA09648157DA}">
      <dgm:prSet/>
      <dgm:spPr/>
      <dgm:t>
        <a:bodyPr/>
        <a:lstStyle/>
        <a:p>
          <a:r>
            <a:rPr lang="en-GB" b="0" i="0" baseline="0" noProof="0" dirty="0"/>
            <a:t>Amazon’s recruitment is highly structured but challenged by scale, labour disputes and global talent shortages.</a:t>
          </a:r>
          <a:endParaRPr lang="en-GB" noProof="0" dirty="0"/>
        </a:p>
      </dgm:t>
    </dgm:pt>
    <dgm:pt modelId="{D1ABBCF9-B440-4B64-8BC8-D0C9FCDDB827}" type="parTrans" cxnId="{18BF6781-EAD6-4C44-AE06-15C7FABB75A7}">
      <dgm:prSet/>
      <dgm:spPr/>
      <dgm:t>
        <a:bodyPr/>
        <a:lstStyle/>
        <a:p>
          <a:endParaRPr lang="en-US"/>
        </a:p>
      </dgm:t>
    </dgm:pt>
    <dgm:pt modelId="{60922736-A9AA-426D-A9ED-3BE3BCFD4B13}" type="sibTrans" cxnId="{18BF6781-EAD6-4C44-AE06-15C7FABB75A7}">
      <dgm:prSet/>
      <dgm:spPr/>
      <dgm:t>
        <a:bodyPr/>
        <a:lstStyle/>
        <a:p>
          <a:endParaRPr lang="en-US"/>
        </a:p>
      </dgm:t>
    </dgm:pt>
    <dgm:pt modelId="{64F751DC-2BFB-42B0-8228-E3E54964065D}">
      <dgm:prSet/>
      <dgm:spPr/>
      <dgm:t>
        <a:bodyPr/>
        <a:lstStyle/>
        <a:p>
          <a:r>
            <a:rPr lang="en-GB" b="0" i="0" baseline="0" noProof="0" dirty="0"/>
            <a:t>Improvements in branding, safety practices and tech-driven hiring will be beneficial.</a:t>
          </a:r>
          <a:endParaRPr lang="en-GB" noProof="0" dirty="0"/>
        </a:p>
      </dgm:t>
    </dgm:pt>
    <dgm:pt modelId="{0615975B-6A35-4375-B4FF-E650E90709A8}" type="parTrans" cxnId="{DF8B0938-C732-4EFD-84B1-28CFF525F1B1}">
      <dgm:prSet/>
      <dgm:spPr/>
      <dgm:t>
        <a:bodyPr/>
        <a:lstStyle/>
        <a:p>
          <a:endParaRPr lang="en-US"/>
        </a:p>
      </dgm:t>
    </dgm:pt>
    <dgm:pt modelId="{6A70D3B8-D183-45EE-8B97-58FD2F9CB662}" type="sibTrans" cxnId="{DF8B0938-C732-4EFD-84B1-28CFF525F1B1}">
      <dgm:prSet/>
      <dgm:spPr/>
      <dgm:t>
        <a:bodyPr/>
        <a:lstStyle/>
        <a:p>
          <a:endParaRPr lang="en-US"/>
        </a:p>
      </dgm:t>
    </dgm:pt>
    <dgm:pt modelId="{B9D38E5A-8E42-4F65-ADE9-2A94453C09CB}" type="pres">
      <dgm:prSet presAssocID="{2F528648-CDBC-4BBE-AC24-FEFC1B9AEFB4}" presName="vert0" presStyleCnt="0">
        <dgm:presLayoutVars>
          <dgm:dir/>
          <dgm:animOne val="branch"/>
          <dgm:animLvl val="lvl"/>
        </dgm:presLayoutVars>
      </dgm:prSet>
      <dgm:spPr/>
    </dgm:pt>
    <dgm:pt modelId="{6D38187C-B424-4476-A343-FC8D6FD4CD3D}" type="pres">
      <dgm:prSet presAssocID="{D5344446-E797-412A-9EB4-DA09648157DA}" presName="thickLine" presStyleLbl="alignNode1" presStyleIdx="0" presStyleCnt="2"/>
      <dgm:spPr/>
    </dgm:pt>
    <dgm:pt modelId="{B3116F3E-2F9D-45C6-9F93-A10D46CAEE4E}" type="pres">
      <dgm:prSet presAssocID="{D5344446-E797-412A-9EB4-DA09648157DA}" presName="horz1" presStyleCnt="0"/>
      <dgm:spPr/>
    </dgm:pt>
    <dgm:pt modelId="{C7C24E3D-BD42-42ED-A34B-E80FBFAA1155}" type="pres">
      <dgm:prSet presAssocID="{D5344446-E797-412A-9EB4-DA09648157DA}" presName="tx1" presStyleLbl="revTx" presStyleIdx="0" presStyleCnt="2"/>
      <dgm:spPr/>
    </dgm:pt>
    <dgm:pt modelId="{8C305EF2-DCEF-439D-8146-19DBD886FCB2}" type="pres">
      <dgm:prSet presAssocID="{D5344446-E797-412A-9EB4-DA09648157DA}" presName="vert1" presStyleCnt="0"/>
      <dgm:spPr/>
    </dgm:pt>
    <dgm:pt modelId="{9703B77B-3DF4-43C1-B1E1-29B4F8505D59}" type="pres">
      <dgm:prSet presAssocID="{64F751DC-2BFB-42B0-8228-E3E54964065D}" presName="thickLine" presStyleLbl="alignNode1" presStyleIdx="1" presStyleCnt="2"/>
      <dgm:spPr/>
    </dgm:pt>
    <dgm:pt modelId="{89A7F112-ED14-4CC4-A588-3037A5537568}" type="pres">
      <dgm:prSet presAssocID="{64F751DC-2BFB-42B0-8228-E3E54964065D}" presName="horz1" presStyleCnt="0"/>
      <dgm:spPr/>
    </dgm:pt>
    <dgm:pt modelId="{CB2ABC3B-8A67-4325-A119-83D0D89879F7}" type="pres">
      <dgm:prSet presAssocID="{64F751DC-2BFB-42B0-8228-E3E54964065D}" presName="tx1" presStyleLbl="revTx" presStyleIdx="1" presStyleCnt="2"/>
      <dgm:spPr/>
    </dgm:pt>
    <dgm:pt modelId="{36081900-38C2-4EA0-8844-12231423D1B8}" type="pres">
      <dgm:prSet presAssocID="{64F751DC-2BFB-42B0-8228-E3E54964065D}" presName="vert1" presStyleCnt="0"/>
      <dgm:spPr/>
    </dgm:pt>
  </dgm:ptLst>
  <dgm:cxnLst>
    <dgm:cxn modelId="{DA848F2A-93B6-46FE-BF09-DC34E2BE263F}" type="presOf" srcId="{D5344446-E797-412A-9EB4-DA09648157DA}" destId="{C7C24E3D-BD42-42ED-A34B-E80FBFAA1155}" srcOrd="0" destOrd="0" presId="urn:microsoft.com/office/officeart/2008/layout/LinedList"/>
    <dgm:cxn modelId="{44CA6D32-8F61-44E0-94E4-DD67227D5282}" type="presOf" srcId="{64F751DC-2BFB-42B0-8228-E3E54964065D}" destId="{CB2ABC3B-8A67-4325-A119-83D0D89879F7}" srcOrd="0" destOrd="0" presId="urn:microsoft.com/office/officeart/2008/layout/LinedList"/>
    <dgm:cxn modelId="{DF8B0938-C732-4EFD-84B1-28CFF525F1B1}" srcId="{2F528648-CDBC-4BBE-AC24-FEFC1B9AEFB4}" destId="{64F751DC-2BFB-42B0-8228-E3E54964065D}" srcOrd="1" destOrd="0" parTransId="{0615975B-6A35-4375-B4FF-E650E90709A8}" sibTransId="{6A70D3B8-D183-45EE-8B97-58FD2F9CB662}"/>
    <dgm:cxn modelId="{18BF6781-EAD6-4C44-AE06-15C7FABB75A7}" srcId="{2F528648-CDBC-4BBE-AC24-FEFC1B9AEFB4}" destId="{D5344446-E797-412A-9EB4-DA09648157DA}" srcOrd="0" destOrd="0" parTransId="{D1ABBCF9-B440-4B64-8BC8-D0C9FCDDB827}" sibTransId="{60922736-A9AA-426D-A9ED-3BE3BCFD4B13}"/>
    <dgm:cxn modelId="{6C6444AB-9ACE-4124-90F9-F28A55FEBC4D}" type="presOf" srcId="{2F528648-CDBC-4BBE-AC24-FEFC1B9AEFB4}" destId="{B9D38E5A-8E42-4F65-ADE9-2A94453C09CB}" srcOrd="0" destOrd="0" presId="urn:microsoft.com/office/officeart/2008/layout/LinedList"/>
    <dgm:cxn modelId="{344BA04B-F4F1-4842-8D23-C4678158033D}" type="presParOf" srcId="{B9D38E5A-8E42-4F65-ADE9-2A94453C09CB}" destId="{6D38187C-B424-4476-A343-FC8D6FD4CD3D}" srcOrd="0" destOrd="0" presId="urn:microsoft.com/office/officeart/2008/layout/LinedList"/>
    <dgm:cxn modelId="{A35D62EC-AA44-42BE-8128-5CDE886A3E6C}" type="presParOf" srcId="{B9D38E5A-8E42-4F65-ADE9-2A94453C09CB}" destId="{B3116F3E-2F9D-45C6-9F93-A10D46CAEE4E}" srcOrd="1" destOrd="0" presId="urn:microsoft.com/office/officeart/2008/layout/LinedList"/>
    <dgm:cxn modelId="{AA4D8EBE-E7A4-4223-BA4D-4F6F7EB35D34}" type="presParOf" srcId="{B3116F3E-2F9D-45C6-9F93-A10D46CAEE4E}" destId="{C7C24E3D-BD42-42ED-A34B-E80FBFAA1155}" srcOrd="0" destOrd="0" presId="urn:microsoft.com/office/officeart/2008/layout/LinedList"/>
    <dgm:cxn modelId="{84C76ECF-6267-42C5-958F-A13B1A9E43F4}" type="presParOf" srcId="{B3116F3E-2F9D-45C6-9F93-A10D46CAEE4E}" destId="{8C305EF2-DCEF-439D-8146-19DBD886FCB2}" srcOrd="1" destOrd="0" presId="urn:microsoft.com/office/officeart/2008/layout/LinedList"/>
    <dgm:cxn modelId="{E91F1F0F-E7B0-410A-94ED-BB8C24DD7524}" type="presParOf" srcId="{B9D38E5A-8E42-4F65-ADE9-2A94453C09CB}" destId="{9703B77B-3DF4-43C1-B1E1-29B4F8505D59}" srcOrd="2" destOrd="0" presId="urn:microsoft.com/office/officeart/2008/layout/LinedList"/>
    <dgm:cxn modelId="{97E2D4F1-657A-41DA-8E88-2A257F1053A1}" type="presParOf" srcId="{B9D38E5A-8E42-4F65-ADE9-2A94453C09CB}" destId="{89A7F112-ED14-4CC4-A588-3037A5537568}" srcOrd="3" destOrd="0" presId="urn:microsoft.com/office/officeart/2008/layout/LinedList"/>
    <dgm:cxn modelId="{F3BD336D-8394-4CC2-9640-E9F74BCA6649}" type="presParOf" srcId="{89A7F112-ED14-4CC4-A588-3037A5537568}" destId="{CB2ABC3B-8A67-4325-A119-83D0D89879F7}" srcOrd="0" destOrd="0" presId="urn:microsoft.com/office/officeart/2008/layout/LinedList"/>
    <dgm:cxn modelId="{F10471F3-5784-4EF9-A677-959D3A4DB551}" type="presParOf" srcId="{89A7F112-ED14-4CC4-A588-3037A5537568}" destId="{36081900-38C2-4EA0-8844-12231423D1B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6EDE394-EE0D-4291-90B2-1BBC44FCA854}" type="doc">
      <dgm:prSet loTypeId="urn:microsoft.com/office/officeart/2005/8/layout/vProcess5" loCatId="process" qsTypeId="urn:microsoft.com/office/officeart/2005/8/quickstyle/simple4" qsCatId="simple" csTypeId="urn:microsoft.com/office/officeart/2005/8/colors/accent4_2" csCatId="accent4" phldr="1"/>
      <dgm:spPr/>
      <dgm:t>
        <a:bodyPr/>
        <a:lstStyle/>
        <a:p>
          <a:endParaRPr lang="en-US"/>
        </a:p>
      </dgm:t>
    </dgm:pt>
    <dgm:pt modelId="{1AA586D2-AC9D-4AD7-9B1D-94898922FB9A}">
      <dgm:prSet/>
      <dgm:spPr/>
      <dgm:t>
        <a:bodyPr/>
        <a:lstStyle/>
        <a:p>
          <a:r>
            <a:rPr lang="en-GB" b="0" i="0" baseline="0" noProof="0" dirty="0"/>
            <a:t>Amazon publicly reports its DEI progress and metrics (Amazon, 2024).</a:t>
          </a:r>
          <a:endParaRPr lang="en-GB" b="0" noProof="0" dirty="0"/>
        </a:p>
      </dgm:t>
    </dgm:pt>
    <dgm:pt modelId="{18983B07-7517-4A1E-AC04-E100F8902A64}" type="parTrans" cxnId="{4D5E66EE-2D40-447B-AA01-C3ED098F5C4B}">
      <dgm:prSet/>
      <dgm:spPr/>
      <dgm:t>
        <a:bodyPr/>
        <a:lstStyle/>
        <a:p>
          <a:endParaRPr lang="en-US" b="0"/>
        </a:p>
      </dgm:t>
    </dgm:pt>
    <dgm:pt modelId="{784E9129-B1F9-4F83-9CA3-8D8B9D13D992}" type="sibTrans" cxnId="{4D5E66EE-2D40-447B-AA01-C3ED098F5C4B}">
      <dgm:prSet/>
      <dgm:spPr/>
      <dgm:t>
        <a:bodyPr/>
        <a:lstStyle/>
        <a:p>
          <a:endParaRPr lang="en-GB" b="0" noProof="0" dirty="0"/>
        </a:p>
      </dgm:t>
    </dgm:pt>
    <dgm:pt modelId="{FDFEBAF5-EA02-4D1E-A043-5C4D32058940}">
      <dgm:prSet/>
      <dgm:spPr/>
      <dgm:t>
        <a:bodyPr/>
        <a:lstStyle/>
        <a:p>
          <a:r>
            <a:rPr lang="en-GB" b="0" i="0" baseline="0" noProof="0" dirty="0"/>
            <a:t>Inclusive culture initiatives are actively promoted, aligning with global HR standards (Shore et al., 2018).</a:t>
          </a:r>
          <a:endParaRPr lang="en-GB" b="0" noProof="0" dirty="0"/>
        </a:p>
      </dgm:t>
    </dgm:pt>
    <dgm:pt modelId="{948711EE-FCFD-4898-A70A-24C29524C5BB}" type="parTrans" cxnId="{23043E82-FA6E-49E5-9BEC-B74F2D5B45F9}">
      <dgm:prSet/>
      <dgm:spPr/>
      <dgm:t>
        <a:bodyPr/>
        <a:lstStyle/>
        <a:p>
          <a:endParaRPr lang="en-US" b="0"/>
        </a:p>
      </dgm:t>
    </dgm:pt>
    <dgm:pt modelId="{102918B3-B0A8-4219-A949-99C1C4B63B46}" type="sibTrans" cxnId="{23043E82-FA6E-49E5-9BEC-B74F2D5B45F9}">
      <dgm:prSet/>
      <dgm:spPr/>
      <dgm:t>
        <a:bodyPr/>
        <a:lstStyle/>
        <a:p>
          <a:endParaRPr lang="en-GB" b="0" noProof="0" dirty="0"/>
        </a:p>
      </dgm:t>
    </dgm:pt>
    <dgm:pt modelId="{6C26AB81-B0A6-4116-AAA7-6D980ED53B9A}">
      <dgm:prSet/>
      <dgm:spPr/>
      <dgm:t>
        <a:bodyPr/>
        <a:lstStyle/>
        <a:p>
          <a:r>
            <a:rPr lang="en-GB" b="0" i="0" baseline="0" noProof="0" dirty="0"/>
            <a:t>Strong focus on the promotion of employee well-being and supportive work environments (O’Donovan &amp; Collins, 2024).</a:t>
          </a:r>
          <a:endParaRPr lang="en-GB" b="0" noProof="0" dirty="0"/>
        </a:p>
      </dgm:t>
    </dgm:pt>
    <dgm:pt modelId="{F4DD96B1-40A4-4BEC-BD43-4D2D8EB98763}" type="parTrans" cxnId="{A69FD1F6-4370-46B1-A59E-5F1C7A312371}">
      <dgm:prSet/>
      <dgm:spPr/>
      <dgm:t>
        <a:bodyPr/>
        <a:lstStyle/>
        <a:p>
          <a:endParaRPr lang="en-US" b="0"/>
        </a:p>
      </dgm:t>
    </dgm:pt>
    <dgm:pt modelId="{2BB5AA3E-BC93-4092-9C2F-06DAD71DA829}" type="sibTrans" cxnId="{A69FD1F6-4370-46B1-A59E-5F1C7A312371}">
      <dgm:prSet/>
      <dgm:spPr/>
      <dgm:t>
        <a:bodyPr/>
        <a:lstStyle/>
        <a:p>
          <a:endParaRPr lang="en-US" b="0"/>
        </a:p>
      </dgm:t>
    </dgm:pt>
    <dgm:pt modelId="{AA53554D-DAD6-4C3D-B764-F3C147C253D8}" type="pres">
      <dgm:prSet presAssocID="{36EDE394-EE0D-4291-90B2-1BBC44FCA854}" presName="outerComposite" presStyleCnt="0">
        <dgm:presLayoutVars>
          <dgm:chMax val="5"/>
          <dgm:dir/>
          <dgm:resizeHandles val="exact"/>
        </dgm:presLayoutVars>
      </dgm:prSet>
      <dgm:spPr/>
    </dgm:pt>
    <dgm:pt modelId="{BD90531D-17C8-421C-AB50-DE31C1D72102}" type="pres">
      <dgm:prSet presAssocID="{36EDE394-EE0D-4291-90B2-1BBC44FCA854}" presName="dummyMaxCanvas" presStyleCnt="0">
        <dgm:presLayoutVars/>
      </dgm:prSet>
      <dgm:spPr/>
    </dgm:pt>
    <dgm:pt modelId="{E0DAB442-4D30-47B9-B7D8-715756E944AF}" type="pres">
      <dgm:prSet presAssocID="{36EDE394-EE0D-4291-90B2-1BBC44FCA854}" presName="ThreeNodes_1" presStyleLbl="node1" presStyleIdx="0" presStyleCnt="3">
        <dgm:presLayoutVars>
          <dgm:bulletEnabled val="1"/>
        </dgm:presLayoutVars>
      </dgm:prSet>
      <dgm:spPr/>
    </dgm:pt>
    <dgm:pt modelId="{3B79BEAA-0AB6-4DC8-A545-481F6D02C393}" type="pres">
      <dgm:prSet presAssocID="{36EDE394-EE0D-4291-90B2-1BBC44FCA854}" presName="ThreeNodes_2" presStyleLbl="node1" presStyleIdx="1" presStyleCnt="3">
        <dgm:presLayoutVars>
          <dgm:bulletEnabled val="1"/>
        </dgm:presLayoutVars>
      </dgm:prSet>
      <dgm:spPr/>
    </dgm:pt>
    <dgm:pt modelId="{EABBEE26-150E-4871-BC9A-3611B9409BC1}" type="pres">
      <dgm:prSet presAssocID="{36EDE394-EE0D-4291-90B2-1BBC44FCA854}" presName="ThreeNodes_3" presStyleLbl="node1" presStyleIdx="2" presStyleCnt="3">
        <dgm:presLayoutVars>
          <dgm:bulletEnabled val="1"/>
        </dgm:presLayoutVars>
      </dgm:prSet>
      <dgm:spPr/>
    </dgm:pt>
    <dgm:pt modelId="{837381AA-BDA5-40F7-8D24-2617ACB6ED57}" type="pres">
      <dgm:prSet presAssocID="{36EDE394-EE0D-4291-90B2-1BBC44FCA854}" presName="ThreeConn_1-2" presStyleLbl="fgAccFollowNode1" presStyleIdx="0" presStyleCnt="2">
        <dgm:presLayoutVars>
          <dgm:bulletEnabled val="1"/>
        </dgm:presLayoutVars>
      </dgm:prSet>
      <dgm:spPr/>
    </dgm:pt>
    <dgm:pt modelId="{0BD9A516-1DCF-4702-A398-079B1127CBE4}" type="pres">
      <dgm:prSet presAssocID="{36EDE394-EE0D-4291-90B2-1BBC44FCA854}" presName="ThreeConn_2-3" presStyleLbl="fgAccFollowNode1" presStyleIdx="1" presStyleCnt="2">
        <dgm:presLayoutVars>
          <dgm:bulletEnabled val="1"/>
        </dgm:presLayoutVars>
      </dgm:prSet>
      <dgm:spPr/>
    </dgm:pt>
    <dgm:pt modelId="{8864BF18-B54D-4E6F-B237-20E702083B96}" type="pres">
      <dgm:prSet presAssocID="{36EDE394-EE0D-4291-90B2-1BBC44FCA854}" presName="ThreeNodes_1_text" presStyleLbl="node1" presStyleIdx="2" presStyleCnt="3">
        <dgm:presLayoutVars>
          <dgm:bulletEnabled val="1"/>
        </dgm:presLayoutVars>
      </dgm:prSet>
      <dgm:spPr/>
    </dgm:pt>
    <dgm:pt modelId="{5B44152D-9A1B-43EB-8222-5D3E85CC9597}" type="pres">
      <dgm:prSet presAssocID="{36EDE394-EE0D-4291-90B2-1BBC44FCA854}" presName="ThreeNodes_2_text" presStyleLbl="node1" presStyleIdx="2" presStyleCnt="3">
        <dgm:presLayoutVars>
          <dgm:bulletEnabled val="1"/>
        </dgm:presLayoutVars>
      </dgm:prSet>
      <dgm:spPr/>
    </dgm:pt>
    <dgm:pt modelId="{6C1EF739-9BD4-4F1C-A6F3-1D38EADDFC8C}" type="pres">
      <dgm:prSet presAssocID="{36EDE394-EE0D-4291-90B2-1BBC44FCA854}" presName="ThreeNodes_3_text" presStyleLbl="node1" presStyleIdx="2" presStyleCnt="3">
        <dgm:presLayoutVars>
          <dgm:bulletEnabled val="1"/>
        </dgm:presLayoutVars>
      </dgm:prSet>
      <dgm:spPr/>
    </dgm:pt>
  </dgm:ptLst>
  <dgm:cxnLst>
    <dgm:cxn modelId="{7D0DF301-DCCA-4D67-A4D2-418A5D2B5381}" type="presOf" srcId="{FDFEBAF5-EA02-4D1E-A043-5C4D32058940}" destId="{5B44152D-9A1B-43EB-8222-5D3E85CC9597}" srcOrd="1" destOrd="0" presId="urn:microsoft.com/office/officeart/2005/8/layout/vProcess5"/>
    <dgm:cxn modelId="{342BC235-4B42-480E-BB44-E980F04373C0}" type="presOf" srcId="{102918B3-B0A8-4219-A949-99C1C4B63B46}" destId="{0BD9A516-1DCF-4702-A398-079B1127CBE4}" srcOrd="0" destOrd="0" presId="urn:microsoft.com/office/officeart/2005/8/layout/vProcess5"/>
    <dgm:cxn modelId="{CD97DB37-0FFE-4B48-8294-E8984D476384}" type="presOf" srcId="{1AA586D2-AC9D-4AD7-9B1D-94898922FB9A}" destId="{E0DAB442-4D30-47B9-B7D8-715756E944AF}" srcOrd="0" destOrd="0" presId="urn:microsoft.com/office/officeart/2005/8/layout/vProcess5"/>
    <dgm:cxn modelId="{7DD39A5C-7655-4C93-A8D0-7F3B2C02603C}" type="presOf" srcId="{FDFEBAF5-EA02-4D1E-A043-5C4D32058940}" destId="{3B79BEAA-0AB6-4DC8-A545-481F6D02C393}" srcOrd="0" destOrd="0" presId="urn:microsoft.com/office/officeart/2005/8/layout/vProcess5"/>
    <dgm:cxn modelId="{D4557250-A8AD-4AB2-9931-6BFDD9851B83}" type="presOf" srcId="{36EDE394-EE0D-4291-90B2-1BBC44FCA854}" destId="{AA53554D-DAD6-4C3D-B764-F3C147C253D8}" srcOrd="0" destOrd="0" presId="urn:microsoft.com/office/officeart/2005/8/layout/vProcess5"/>
    <dgm:cxn modelId="{48190D80-F35E-4DCC-9BB6-F543AE661935}" type="presOf" srcId="{1AA586D2-AC9D-4AD7-9B1D-94898922FB9A}" destId="{8864BF18-B54D-4E6F-B237-20E702083B96}" srcOrd="1" destOrd="0" presId="urn:microsoft.com/office/officeart/2005/8/layout/vProcess5"/>
    <dgm:cxn modelId="{23043E82-FA6E-49E5-9BEC-B74F2D5B45F9}" srcId="{36EDE394-EE0D-4291-90B2-1BBC44FCA854}" destId="{FDFEBAF5-EA02-4D1E-A043-5C4D32058940}" srcOrd="1" destOrd="0" parTransId="{948711EE-FCFD-4898-A70A-24C29524C5BB}" sibTransId="{102918B3-B0A8-4219-A949-99C1C4B63B46}"/>
    <dgm:cxn modelId="{32C04A8B-1CDE-4EC7-9846-DA5E85A8E230}" type="presOf" srcId="{6C26AB81-B0A6-4116-AAA7-6D980ED53B9A}" destId="{6C1EF739-9BD4-4F1C-A6F3-1D38EADDFC8C}" srcOrd="1" destOrd="0" presId="urn:microsoft.com/office/officeart/2005/8/layout/vProcess5"/>
    <dgm:cxn modelId="{ADA9FBB7-2BF6-4FB3-B5E5-AB607379E32C}" type="presOf" srcId="{6C26AB81-B0A6-4116-AAA7-6D980ED53B9A}" destId="{EABBEE26-150E-4871-BC9A-3611B9409BC1}" srcOrd="0" destOrd="0" presId="urn:microsoft.com/office/officeart/2005/8/layout/vProcess5"/>
    <dgm:cxn modelId="{E0BD12C9-7157-49FA-8EFE-3BEC8E9B7E51}" type="presOf" srcId="{784E9129-B1F9-4F83-9CA3-8D8B9D13D992}" destId="{837381AA-BDA5-40F7-8D24-2617ACB6ED57}" srcOrd="0" destOrd="0" presId="urn:microsoft.com/office/officeart/2005/8/layout/vProcess5"/>
    <dgm:cxn modelId="{4D5E66EE-2D40-447B-AA01-C3ED098F5C4B}" srcId="{36EDE394-EE0D-4291-90B2-1BBC44FCA854}" destId="{1AA586D2-AC9D-4AD7-9B1D-94898922FB9A}" srcOrd="0" destOrd="0" parTransId="{18983B07-7517-4A1E-AC04-E100F8902A64}" sibTransId="{784E9129-B1F9-4F83-9CA3-8D8B9D13D992}"/>
    <dgm:cxn modelId="{A69FD1F6-4370-46B1-A59E-5F1C7A312371}" srcId="{36EDE394-EE0D-4291-90B2-1BBC44FCA854}" destId="{6C26AB81-B0A6-4116-AAA7-6D980ED53B9A}" srcOrd="2" destOrd="0" parTransId="{F4DD96B1-40A4-4BEC-BD43-4D2D8EB98763}" sibTransId="{2BB5AA3E-BC93-4092-9C2F-06DAD71DA829}"/>
    <dgm:cxn modelId="{39315142-427A-4075-81F7-CC85F5865368}" type="presParOf" srcId="{AA53554D-DAD6-4C3D-B764-F3C147C253D8}" destId="{BD90531D-17C8-421C-AB50-DE31C1D72102}" srcOrd="0" destOrd="0" presId="urn:microsoft.com/office/officeart/2005/8/layout/vProcess5"/>
    <dgm:cxn modelId="{521CB727-8BF9-4C08-A26C-BA98DB9A5DA6}" type="presParOf" srcId="{AA53554D-DAD6-4C3D-B764-F3C147C253D8}" destId="{E0DAB442-4D30-47B9-B7D8-715756E944AF}" srcOrd="1" destOrd="0" presId="urn:microsoft.com/office/officeart/2005/8/layout/vProcess5"/>
    <dgm:cxn modelId="{D5DB2D73-325E-4F65-9B6B-B3C723DE77E1}" type="presParOf" srcId="{AA53554D-DAD6-4C3D-B764-F3C147C253D8}" destId="{3B79BEAA-0AB6-4DC8-A545-481F6D02C393}" srcOrd="2" destOrd="0" presId="urn:microsoft.com/office/officeart/2005/8/layout/vProcess5"/>
    <dgm:cxn modelId="{DBBECA2B-891F-4F65-8361-7260B2FE97D2}" type="presParOf" srcId="{AA53554D-DAD6-4C3D-B764-F3C147C253D8}" destId="{EABBEE26-150E-4871-BC9A-3611B9409BC1}" srcOrd="3" destOrd="0" presId="urn:microsoft.com/office/officeart/2005/8/layout/vProcess5"/>
    <dgm:cxn modelId="{525CBAC0-3FF8-4A64-994B-3FEDE48DAB93}" type="presParOf" srcId="{AA53554D-DAD6-4C3D-B764-F3C147C253D8}" destId="{837381AA-BDA5-40F7-8D24-2617ACB6ED57}" srcOrd="4" destOrd="0" presId="urn:microsoft.com/office/officeart/2005/8/layout/vProcess5"/>
    <dgm:cxn modelId="{E5D68FE3-6FEF-424A-9329-89FB6B25D1B6}" type="presParOf" srcId="{AA53554D-DAD6-4C3D-B764-F3C147C253D8}" destId="{0BD9A516-1DCF-4702-A398-079B1127CBE4}" srcOrd="5" destOrd="0" presId="urn:microsoft.com/office/officeart/2005/8/layout/vProcess5"/>
    <dgm:cxn modelId="{FE916D22-1BE8-4ACD-A07D-67E03048643C}" type="presParOf" srcId="{AA53554D-DAD6-4C3D-B764-F3C147C253D8}" destId="{8864BF18-B54D-4E6F-B237-20E702083B96}" srcOrd="6" destOrd="0" presId="urn:microsoft.com/office/officeart/2005/8/layout/vProcess5"/>
    <dgm:cxn modelId="{E4953649-39BE-423B-9573-581D3E8A2B66}" type="presParOf" srcId="{AA53554D-DAD6-4C3D-B764-F3C147C253D8}" destId="{5B44152D-9A1B-43EB-8222-5D3E85CC9597}" srcOrd="7" destOrd="0" presId="urn:microsoft.com/office/officeart/2005/8/layout/vProcess5"/>
    <dgm:cxn modelId="{BA302FCE-58C5-4A2D-A180-2461F6D9509C}" type="presParOf" srcId="{AA53554D-DAD6-4C3D-B764-F3C147C253D8}" destId="{6C1EF739-9BD4-4F1C-A6F3-1D38EADDFC8C}"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97D340F-AD66-466D-A839-F51A0FC087E3}" type="doc">
      <dgm:prSet loTypeId="urn:microsoft.com/office/officeart/2005/8/layout/hierarchy1" loCatId="hierarchy" qsTypeId="urn:microsoft.com/office/officeart/2005/8/quickstyle/simple5" qsCatId="simple" csTypeId="urn:microsoft.com/office/officeart/2005/8/colors/accent6_2" csCatId="accent6"/>
      <dgm:spPr/>
      <dgm:t>
        <a:bodyPr/>
        <a:lstStyle/>
        <a:p>
          <a:endParaRPr lang="en-US"/>
        </a:p>
      </dgm:t>
    </dgm:pt>
    <dgm:pt modelId="{A55DD717-4362-486F-B60E-8035B3A7F50E}">
      <dgm:prSet/>
      <dgm:spPr/>
      <dgm:t>
        <a:bodyPr/>
        <a:lstStyle/>
        <a:p>
          <a:r>
            <a:rPr lang="en-GB" b="0" i="0" baseline="0" noProof="0" dirty="0"/>
            <a:t>The Inclusive Workplace Model emphasizes psychological safety and a strong sense of belonging (Shore et al., 2018).</a:t>
          </a:r>
          <a:endParaRPr lang="en-GB" b="0" noProof="0" dirty="0"/>
        </a:p>
      </dgm:t>
    </dgm:pt>
    <dgm:pt modelId="{BB98A5D3-7529-4892-BEC9-2F7C393D04AD}" type="parTrans" cxnId="{416CD61B-A379-4AD1-972E-7DD1C3030DCC}">
      <dgm:prSet/>
      <dgm:spPr/>
      <dgm:t>
        <a:bodyPr/>
        <a:lstStyle/>
        <a:p>
          <a:endParaRPr lang="en-US" b="0"/>
        </a:p>
      </dgm:t>
    </dgm:pt>
    <dgm:pt modelId="{D65415D3-44BB-4153-82EA-9AD2FC11EB08}" type="sibTrans" cxnId="{416CD61B-A379-4AD1-972E-7DD1C3030DCC}">
      <dgm:prSet/>
      <dgm:spPr/>
      <dgm:t>
        <a:bodyPr/>
        <a:lstStyle/>
        <a:p>
          <a:endParaRPr lang="en-US" b="0"/>
        </a:p>
      </dgm:t>
    </dgm:pt>
    <dgm:pt modelId="{00733DF6-16C8-465E-966E-E380EF286F45}">
      <dgm:prSet/>
      <dgm:spPr/>
      <dgm:t>
        <a:bodyPr/>
        <a:lstStyle/>
        <a:p>
          <a:r>
            <a:rPr lang="en-GB" b="0" i="0" baseline="0" noProof="0" dirty="0"/>
            <a:t>DEI is no longer a separate initiative but a core part of Strategic Human Resource Management (SHRM) (Beer et al., 2015).</a:t>
          </a:r>
          <a:endParaRPr lang="en-GB" b="0" noProof="0" dirty="0"/>
        </a:p>
      </dgm:t>
    </dgm:pt>
    <dgm:pt modelId="{26C1C160-2AE6-466A-9CC3-0495AC76982A}" type="parTrans" cxnId="{6EFE4A2A-B851-4E8F-8F0E-4A05A75E23E0}">
      <dgm:prSet/>
      <dgm:spPr/>
      <dgm:t>
        <a:bodyPr/>
        <a:lstStyle/>
        <a:p>
          <a:endParaRPr lang="en-US" b="0"/>
        </a:p>
      </dgm:t>
    </dgm:pt>
    <dgm:pt modelId="{A00BC9EC-6152-4A92-8763-82A7764CCE9A}" type="sibTrans" cxnId="{6EFE4A2A-B851-4E8F-8F0E-4A05A75E23E0}">
      <dgm:prSet/>
      <dgm:spPr/>
      <dgm:t>
        <a:bodyPr/>
        <a:lstStyle/>
        <a:p>
          <a:endParaRPr lang="en-US" b="0"/>
        </a:p>
      </dgm:t>
    </dgm:pt>
    <dgm:pt modelId="{E02D63D0-B547-40A2-B62B-66033D1D072A}" type="pres">
      <dgm:prSet presAssocID="{A97D340F-AD66-466D-A839-F51A0FC087E3}" presName="hierChild1" presStyleCnt="0">
        <dgm:presLayoutVars>
          <dgm:chPref val="1"/>
          <dgm:dir/>
          <dgm:animOne val="branch"/>
          <dgm:animLvl val="lvl"/>
          <dgm:resizeHandles/>
        </dgm:presLayoutVars>
      </dgm:prSet>
      <dgm:spPr/>
    </dgm:pt>
    <dgm:pt modelId="{571D8DA8-8806-4092-9CE0-E1E979991830}" type="pres">
      <dgm:prSet presAssocID="{A55DD717-4362-486F-B60E-8035B3A7F50E}" presName="hierRoot1" presStyleCnt="0"/>
      <dgm:spPr/>
    </dgm:pt>
    <dgm:pt modelId="{C3971BFF-1FFF-48B9-BFFD-0CBCA037F800}" type="pres">
      <dgm:prSet presAssocID="{A55DD717-4362-486F-B60E-8035B3A7F50E}" presName="composite" presStyleCnt="0"/>
      <dgm:spPr/>
    </dgm:pt>
    <dgm:pt modelId="{EA291FE7-8B63-4B51-BBE0-B2B8548F8C77}" type="pres">
      <dgm:prSet presAssocID="{A55DD717-4362-486F-B60E-8035B3A7F50E}" presName="background" presStyleLbl="node0" presStyleIdx="0" presStyleCnt="2"/>
      <dgm:spPr/>
    </dgm:pt>
    <dgm:pt modelId="{B89554AB-FFE4-418C-A8B1-C58BC1DAE284}" type="pres">
      <dgm:prSet presAssocID="{A55DD717-4362-486F-B60E-8035B3A7F50E}" presName="text" presStyleLbl="fgAcc0" presStyleIdx="0" presStyleCnt="2">
        <dgm:presLayoutVars>
          <dgm:chPref val="3"/>
        </dgm:presLayoutVars>
      </dgm:prSet>
      <dgm:spPr/>
    </dgm:pt>
    <dgm:pt modelId="{EC00C79A-D5F4-4DE0-A2DD-2E5FE9E2815A}" type="pres">
      <dgm:prSet presAssocID="{A55DD717-4362-486F-B60E-8035B3A7F50E}" presName="hierChild2" presStyleCnt="0"/>
      <dgm:spPr/>
    </dgm:pt>
    <dgm:pt modelId="{240C29A9-FA26-447F-864D-3EAAA9AB540A}" type="pres">
      <dgm:prSet presAssocID="{00733DF6-16C8-465E-966E-E380EF286F45}" presName="hierRoot1" presStyleCnt="0"/>
      <dgm:spPr/>
    </dgm:pt>
    <dgm:pt modelId="{484664F2-D3EB-44CF-A6E0-F523BB0D713F}" type="pres">
      <dgm:prSet presAssocID="{00733DF6-16C8-465E-966E-E380EF286F45}" presName="composite" presStyleCnt="0"/>
      <dgm:spPr/>
    </dgm:pt>
    <dgm:pt modelId="{0F8FD838-F4DA-4D0F-B651-7A257775A7C3}" type="pres">
      <dgm:prSet presAssocID="{00733DF6-16C8-465E-966E-E380EF286F45}" presName="background" presStyleLbl="node0" presStyleIdx="1" presStyleCnt="2"/>
      <dgm:spPr/>
    </dgm:pt>
    <dgm:pt modelId="{115769A4-89EA-406D-B56A-359623D4460A}" type="pres">
      <dgm:prSet presAssocID="{00733DF6-16C8-465E-966E-E380EF286F45}" presName="text" presStyleLbl="fgAcc0" presStyleIdx="1" presStyleCnt="2">
        <dgm:presLayoutVars>
          <dgm:chPref val="3"/>
        </dgm:presLayoutVars>
      </dgm:prSet>
      <dgm:spPr/>
    </dgm:pt>
    <dgm:pt modelId="{159E0D9F-63B2-48BC-8E7C-005315143DF3}" type="pres">
      <dgm:prSet presAssocID="{00733DF6-16C8-465E-966E-E380EF286F45}" presName="hierChild2" presStyleCnt="0"/>
      <dgm:spPr/>
    </dgm:pt>
  </dgm:ptLst>
  <dgm:cxnLst>
    <dgm:cxn modelId="{416CD61B-A379-4AD1-972E-7DD1C3030DCC}" srcId="{A97D340F-AD66-466D-A839-F51A0FC087E3}" destId="{A55DD717-4362-486F-B60E-8035B3A7F50E}" srcOrd="0" destOrd="0" parTransId="{BB98A5D3-7529-4892-BEC9-2F7C393D04AD}" sibTransId="{D65415D3-44BB-4153-82EA-9AD2FC11EB08}"/>
    <dgm:cxn modelId="{6EFE4A2A-B851-4E8F-8F0E-4A05A75E23E0}" srcId="{A97D340F-AD66-466D-A839-F51A0FC087E3}" destId="{00733DF6-16C8-465E-966E-E380EF286F45}" srcOrd="1" destOrd="0" parTransId="{26C1C160-2AE6-466A-9CC3-0495AC76982A}" sibTransId="{A00BC9EC-6152-4A92-8763-82A7764CCE9A}"/>
    <dgm:cxn modelId="{C6CEBB2A-21C3-4225-A394-BF509E186F10}" type="presOf" srcId="{A55DD717-4362-486F-B60E-8035B3A7F50E}" destId="{B89554AB-FFE4-418C-A8B1-C58BC1DAE284}" srcOrd="0" destOrd="0" presId="urn:microsoft.com/office/officeart/2005/8/layout/hierarchy1"/>
    <dgm:cxn modelId="{C519B9A4-C60C-407E-ADE1-841060FA4CF8}" type="presOf" srcId="{A97D340F-AD66-466D-A839-F51A0FC087E3}" destId="{E02D63D0-B547-40A2-B62B-66033D1D072A}" srcOrd="0" destOrd="0" presId="urn:microsoft.com/office/officeart/2005/8/layout/hierarchy1"/>
    <dgm:cxn modelId="{C94716BB-5F1A-43F2-B441-8B319F497052}" type="presOf" srcId="{00733DF6-16C8-465E-966E-E380EF286F45}" destId="{115769A4-89EA-406D-B56A-359623D4460A}" srcOrd="0" destOrd="0" presId="urn:microsoft.com/office/officeart/2005/8/layout/hierarchy1"/>
    <dgm:cxn modelId="{37DE90A9-F7E1-410E-AD5D-A48944B6E46D}" type="presParOf" srcId="{E02D63D0-B547-40A2-B62B-66033D1D072A}" destId="{571D8DA8-8806-4092-9CE0-E1E979991830}" srcOrd="0" destOrd="0" presId="urn:microsoft.com/office/officeart/2005/8/layout/hierarchy1"/>
    <dgm:cxn modelId="{DAE590AC-1126-4F38-B1DE-0EB3AFCDD416}" type="presParOf" srcId="{571D8DA8-8806-4092-9CE0-E1E979991830}" destId="{C3971BFF-1FFF-48B9-BFFD-0CBCA037F800}" srcOrd="0" destOrd="0" presId="urn:microsoft.com/office/officeart/2005/8/layout/hierarchy1"/>
    <dgm:cxn modelId="{B88D174A-5B3B-4D58-9C00-E1DCF411BDB6}" type="presParOf" srcId="{C3971BFF-1FFF-48B9-BFFD-0CBCA037F800}" destId="{EA291FE7-8B63-4B51-BBE0-B2B8548F8C77}" srcOrd="0" destOrd="0" presId="urn:microsoft.com/office/officeart/2005/8/layout/hierarchy1"/>
    <dgm:cxn modelId="{09D5E5BA-8114-4675-83EC-FE7F2AF21EF1}" type="presParOf" srcId="{C3971BFF-1FFF-48B9-BFFD-0CBCA037F800}" destId="{B89554AB-FFE4-418C-A8B1-C58BC1DAE284}" srcOrd="1" destOrd="0" presId="urn:microsoft.com/office/officeart/2005/8/layout/hierarchy1"/>
    <dgm:cxn modelId="{54D7A8F5-C4E0-487C-98BD-08E5D1B452F3}" type="presParOf" srcId="{571D8DA8-8806-4092-9CE0-E1E979991830}" destId="{EC00C79A-D5F4-4DE0-A2DD-2E5FE9E2815A}" srcOrd="1" destOrd="0" presId="urn:microsoft.com/office/officeart/2005/8/layout/hierarchy1"/>
    <dgm:cxn modelId="{31F441DA-51E6-4FF2-A3B3-8CE34CA96A22}" type="presParOf" srcId="{E02D63D0-B547-40A2-B62B-66033D1D072A}" destId="{240C29A9-FA26-447F-864D-3EAAA9AB540A}" srcOrd="1" destOrd="0" presId="urn:microsoft.com/office/officeart/2005/8/layout/hierarchy1"/>
    <dgm:cxn modelId="{A3F02F24-39D9-49D0-912A-AA2FFFFD021B}" type="presParOf" srcId="{240C29A9-FA26-447F-864D-3EAAA9AB540A}" destId="{484664F2-D3EB-44CF-A6E0-F523BB0D713F}" srcOrd="0" destOrd="0" presId="urn:microsoft.com/office/officeart/2005/8/layout/hierarchy1"/>
    <dgm:cxn modelId="{E95ACECE-BF3F-4E4F-B828-F2423CFD23B1}" type="presParOf" srcId="{484664F2-D3EB-44CF-A6E0-F523BB0D713F}" destId="{0F8FD838-F4DA-4D0F-B651-7A257775A7C3}" srcOrd="0" destOrd="0" presId="urn:microsoft.com/office/officeart/2005/8/layout/hierarchy1"/>
    <dgm:cxn modelId="{9F9EB325-0D98-4FB3-94F2-144A31B4E7C6}" type="presParOf" srcId="{484664F2-D3EB-44CF-A6E0-F523BB0D713F}" destId="{115769A4-89EA-406D-B56A-359623D4460A}" srcOrd="1" destOrd="0" presId="urn:microsoft.com/office/officeart/2005/8/layout/hierarchy1"/>
    <dgm:cxn modelId="{67643093-1C2E-45A7-90D7-E14340CD40E2}" type="presParOf" srcId="{240C29A9-FA26-447F-864D-3EAAA9AB540A}" destId="{159E0D9F-63B2-48BC-8E7C-005315143DF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F57AB31-FBAF-4106-A72D-645982671B4A}"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4E170A2A-EA7C-4679-8808-9489EF225412}">
      <dgm:prSet/>
      <dgm:spPr/>
      <dgm:t>
        <a:bodyPr/>
        <a:lstStyle/>
        <a:p>
          <a:r>
            <a:rPr lang="en-GB" b="0" i="0" baseline="0" noProof="0" dirty="0"/>
            <a:t>Significant criticism over the treatment of warehouse workers and poor labour conditions (The Guardian, 2024).</a:t>
          </a:r>
          <a:endParaRPr lang="en-GB" b="0" noProof="0" dirty="0"/>
        </a:p>
      </dgm:t>
    </dgm:pt>
    <dgm:pt modelId="{C386DD33-C275-41AC-B2E3-A51A352B27E4}" type="parTrans" cxnId="{86E79ABF-9512-4FF6-A41D-3B19087F4252}">
      <dgm:prSet/>
      <dgm:spPr/>
      <dgm:t>
        <a:bodyPr/>
        <a:lstStyle/>
        <a:p>
          <a:endParaRPr lang="en-US" b="0"/>
        </a:p>
      </dgm:t>
    </dgm:pt>
    <dgm:pt modelId="{0124FD9C-8A8A-42EF-8786-8F6F23BB6DA2}" type="sibTrans" cxnId="{86E79ABF-9512-4FF6-A41D-3B19087F4252}">
      <dgm:prSet phldrT="01"/>
      <dgm:spPr/>
      <dgm:t>
        <a:bodyPr/>
        <a:lstStyle/>
        <a:p>
          <a:r>
            <a:rPr lang="en-GB" b="0" noProof="0" dirty="0"/>
            <a:t>01</a:t>
          </a:r>
        </a:p>
      </dgm:t>
    </dgm:pt>
    <dgm:pt modelId="{33751C91-D06E-4C18-B23B-FF3907A6692A}">
      <dgm:prSet/>
      <dgm:spPr/>
      <dgm:t>
        <a:bodyPr/>
        <a:lstStyle/>
        <a:p>
          <a:r>
            <a:rPr lang="en-GB" b="0" i="0" baseline="0" noProof="0" dirty="0"/>
            <a:t>Persistent gender representation gaps remain, particularly in technical and leadership roles (Statista, 2024).</a:t>
          </a:r>
          <a:endParaRPr lang="en-GB" b="0" noProof="0" dirty="0"/>
        </a:p>
      </dgm:t>
    </dgm:pt>
    <dgm:pt modelId="{56D35374-6CFD-4B5E-9424-90302AB3DE92}" type="parTrans" cxnId="{9DF84A63-28FC-498F-85E9-8ACAFA6F0882}">
      <dgm:prSet/>
      <dgm:spPr/>
      <dgm:t>
        <a:bodyPr/>
        <a:lstStyle/>
        <a:p>
          <a:endParaRPr lang="en-US" b="0"/>
        </a:p>
      </dgm:t>
    </dgm:pt>
    <dgm:pt modelId="{5C450202-0C9E-492D-8AD2-C166C80717DA}" type="sibTrans" cxnId="{9DF84A63-28FC-498F-85E9-8ACAFA6F0882}">
      <dgm:prSet phldrT="02"/>
      <dgm:spPr/>
      <dgm:t>
        <a:bodyPr/>
        <a:lstStyle/>
        <a:p>
          <a:r>
            <a:rPr lang="en-GB" b="0" noProof="0" dirty="0"/>
            <a:t>02</a:t>
          </a:r>
        </a:p>
      </dgm:t>
    </dgm:pt>
    <dgm:pt modelId="{2AA4AF43-C39F-4256-8EC9-56A6DBDD44A2}">
      <dgm:prSet/>
      <dgm:spPr/>
      <dgm:t>
        <a:bodyPr/>
        <a:lstStyle/>
        <a:p>
          <a:r>
            <a:rPr lang="en-GB" b="0" i="0" baseline="0" noProof="0" dirty="0"/>
            <a:t>Struggles with ensuring global consistency and respect for diverse cultural norms (Hofstede, 2011).</a:t>
          </a:r>
          <a:endParaRPr lang="en-GB" b="0" noProof="0" dirty="0"/>
        </a:p>
      </dgm:t>
    </dgm:pt>
    <dgm:pt modelId="{B70AD69D-743A-4523-8570-28165AFCBDE1}" type="parTrans" cxnId="{34CA2FBE-3065-48FB-83EE-8EC0DE1F348B}">
      <dgm:prSet/>
      <dgm:spPr/>
      <dgm:t>
        <a:bodyPr/>
        <a:lstStyle/>
        <a:p>
          <a:endParaRPr lang="en-US" b="0"/>
        </a:p>
      </dgm:t>
    </dgm:pt>
    <dgm:pt modelId="{CA70CDB0-47D2-4EA1-9381-6DEDA2A36EAD}" type="sibTrans" cxnId="{34CA2FBE-3065-48FB-83EE-8EC0DE1F348B}">
      <dgm:prSet phldrT="03"/>
      <dgm:spPr/>
      <dgm:t>
        <a:bodyPr/>
        <a:lstStyle/>
        <a:p>
          <a:r>
            <a:rPr lang="en-GB" b="0" noProof="0" dirty="0"/>
            <a:t>03</a:t>
          </a:r>
        </a:p>
      </dgm:t>
    </dgm:pt>
    <dgm:pt modelId="{9D095D3B-60F3-4D12-BE89-C4C335518BFB}" type="pres">
      <dgm:prSet presAssocID="{EF57AB31-FBAF-4106-A72D-645982671B4A}" presName="Name0" presStyleCnt="0">
        <dgm:presLayoutVars>
          <dgm:animLvl val="lvl"/>
          <dgm:resizeHandles val="exact"/>
        </dgm:presLayoutVars>
      </dgm:prSet>
      <dgm:spPr/>
    </dgm:pt>
    <dgm:pt modelId="{A6507828-5632-4A90-9478-0A5DD7ABFFE3}" type="pres">
      <dgm:prSet presAssocID="{4E170A2A-EA7C-4679-8808-9489EF225412}" presName="compositeNode" presStyleCnt="0">
        <dgm:presLayoutVars>
          <dgm:bulletEnabled val="1"/>
        </dgm:presLayoutVars>
      </dgm:prSet>
      <dgm:spPr/>
    </dgm:pt>
    <dgm:pt modelId="{E7FDB54C-2E0B-47BF-90C7-798680CD5A01}" type="pres">
      <dgm:prSet presAssocID="{4E170A2A-EA7C-4679-8808-9489EF225412}" presName="bgRect" presStyleLbl="alignNode1" presStyleIdx="0" presStyleCnt="3"/>
      <dgm:spPr/>
    </dgm:pt>
    <dgm:pt modelId="{19A1F226-F7A4-4AD9-BB7E-DEA7959FD674}" type="pres">
      <dgm:prSet presAssocID="{0124FD9C-8A8A-42EF-8786-8F6F23BB6DA2}" presName="sibTransNodeRect" presStyleLbl="alignNode1" presStyleIdx="0" presStyleCnt="3">
        <dgm:presLayoutVars>
          <dgm:chMax val="0"/>
          <dgm:bulletEnabled val="1"/>
        </dgm:presLayoutVars>
      </dgm:prSet>
      <dgm:spPr/>
    </dgm:pt>
    <dgm:pt modelId="{667E82E7-2020-4341-894E-25B04738045F}" type="pres">
      <dgm:prSet presAssocID="{4E170A2A-EA7C-4679-8808-9489EF225412}" presName="nodeRect" presStyleLbl="alignNode1" presStyleIdx="0" presStyleCnt="3">
        <dgm:presLayoutVars>
          <dgm:bulletEnabled val="1"/>
        </dgm:presLayoutVars>
      </dgm:prSet>
      <dgm:spPr/>
    </dgm:pt>
    <dgm:pt modelId="{041418DF-CB5A-4769-901D-70FA4AB10D94}" type="pres">
      <dgm:prSet presAssocID="{0124FD9C-8A8A-42EF-8786-8F6F23BB6DA2}" presName="sibTrans" presStyleCnt="0"/>
      <dgm:spPr/>
    </dgm:pt>
    <dgm:pt modelId="{EE928155-E91E-4B47-A1B2-7308384EA354}" type="pres">
      <dgm:prSet presAssocID="{33751C91-D06E-4C18-B23B-FF3907A6692A}" presName="compositeNode" presStyleCnt="0">
        <dgm:presLayoutVars>
          <dgm:bulletEnabled val="1"/>
        </dgm:presLayoutVars>
      </dgm:prSet>
      <dgm:spPr/>
    </dgm:pt>
    <dgm:pt modelId="{66F5566B-4D57-41B1-82A8-8B7F418F6B96}" type="pres">
      <dgm:prSet presAssocID="{33751C91-D06E-4C18-B23B-FF3907A6692A}" presName="bgRect" presStyleLbl="alignNode1" presStyleIdx="1" presStyleCnt="3"/>
      <dgm:spPr/>
    </dgm:pt>
    <dgm:pt modelId="{57821741-DDDF-420A-82A6-8F47CF1472BB}" type="pres">
      <dgm:prSet presAssocID="{5C450202-0C9E-492D-8AD2-C166C80717DA}" presName="sibTransNodeRect" presStyleLbl="alignNode1" presStyleIdx="1" presStyleCnt="3">
        <dgm:presLayoutVars>
          <dgm:chMax val="0"/>
          <dgm:bulletEnabled val="1"/>
        </dgm:presLayoutVars>
      </dgm:prSet>
      <dgm:spPr/>
    </dgm:pt>
    <dgm:pt modelId="{DC25D9C6-7943-4BC8-A8D2-FDCC57D68A47}" type="pres">
      <dgm:prSet presAssocID="{33751C91-D06E-4C18-B23B-FF3907A6692A}" presName="nodeRect" presStyleLbl="alignNode1" presStyleIdx="1" presStyleCnt="3">
        <dgm:presLayoutVars>
          <dgm:bulletEnabled val="1"/>
        </dgm:presLayoutVars>
      </dgm:prSet>
      <dgm:spPr/>
    </dgm:pt>
    <dgm:pt modelId="{6A579BF6-F9C3-4182-A022-77466D06B4CB}" type="pres">
      <dgm:prSet presAssocID="{5C450202-0C9E-492D-8AD2-C166C80717DA}" presName="sibTrans" presStyleCnt="0"/>
      <dgm:spPr/>
    </dgm:pt>
    <dgm:pt modelId="{3B5361D5-3511-44AD-AF93-D9BCCC4ABAB0}" type="pres">
      <dgm:prSet presAssocID="{2AA4AF43-C39F-4256-8EC9-56A6DBDD44A2}" presName="compositeNode" presStyleCnt="0">
        <dgm:presLayoutVars>
          <dgm:bulletEnabled val="1"/>
        </dgm:presLayoutVars>
      </dgm:prSet>
      <dgm:spPr/>
    </dgm:pt>
    <dgm:pt modelId="{255F5433-B119-46D5-9BDF-CAAE5139429F}" type="pres">
      <dgm:prSet presAssocID="{2AA4AF43-C39F-4256-8EC9-56A6DBDD44A2}" presName="bgRect" presStyleLbl="alignNode1" presStyleIdx="2" presStyleCnt="3"/>
      <dgm:spPr/>
    </dgm:pt>
    <dgm:pt modelId="{577462AB-5BFD-47B6-8B2A-26E4631F76B6}" type="pres">
      <dgm:prSet presAssocID="{CA70CDB0-47D2-4EA1-9381-6DEDA2A36EAD}" presName="sibTransNodeRect" presStyleLbl="alignNode1" presStyleIdx="2" presStyleCnt="3">
        <dgm:presLayoutVars>
          <dgm:chMax val="0"/>
          <dgm:bulletEnabled val="1"/>
        </dgm:presLayoutVars>
      </dgm:prSet>
      <dgm:spPr/>
    </dgm:pt>
    <dgm:pt modelId="{4DBF9F95-2049-46F0-BA9D-03606AB79A88}" type="pres">
      <dgm:prSet presAssocID="{2AA4AF43-C39F-4256-8EC9-56A6DBDD44A2}" presName="nodeRect" presStyleLbl="alignNode1" presStyleIdx="2" presStyleCnt="3">
        <dgm:presLayoutVars>
          <dgm:bulletEnabled val="1"/>
        </dgm:presLayoutVars>
      </dgm:prSet>
      <dgm:spPr/>
    </dgm:pt>
  </dgm:ptLst>
  <dgm:cxnLst>
    <dgm:cxn modelId="{8719AE05-1C3F-4681-A89B-A694E9CBF5EB}" type="presOf" srcId="{2AA4AF43-C39F-4256-8EC9-56A6DBDD44A2}" destId="{4DBF9F95-2049-46F0-BA9D-03606AB79A88}" srcOrd="1" destOrd="0" presId="urn:microsoft.com/office/officeart/2016/7/layout/LinearBlockProcessNumbered"/>
    <dgm:cxn modelId="{52F26E19-0A95-4BBE-9FBE-39D010528FC7}" type="presOf" srcId="{33751C91-D06E-4C18-B23B-FF3907A6692A}" destId="{66F5566B-4D57-41B1-82A8-8B7F418F6B96}" srcOrd="0" destOrd="0" presId="urn:microsoft.com/office/officeart/2016/7/layout/LinearBlockProcessNumbered"/>
    <dgm:cxn modelId="{38598C34-4B80-49C0-A518-B43CF0AD1D8F}" type="presOf" srcId="{4E170A2A-EA7C-4679-8808-9489EF225412}" destId="{E7FDB54C-2E0B-47BF-90C7-798680CD5A01}" srcOrd="0" destOrd="0" presId="urn:microsoft.com/office/officeart/2016/7/layout/LinearBlockProcessNumbered"/>
    <dgm:cxn modelId="{5B066C36-8490-418A-A371-97C0AB57BEFE}" type="presOf" srcId="{0124FD9C-8A8A-42EF-8786-8F6F23BB6DA2}" destId="{19A1F226-F7A4-4AD9-BB7E-DEA7959FD674}" srcOrd="0" destOrd="0" presId="urn:microsoft.com/office/officeart/2016/7/layout/LinearBlockProcessNumbered"/>
    <dgm:cxn modelId="{E5219838-3DA9-4898-82B4-BA148BD34EAA}" type="presOf" srcId="{33751C91-D06E-4C18-B23B-FF3907A6692A}" destId="{DC25D9C6-7943-4BC8-A8D2-FDCC57D68A47}" srcOrd="1" destOrd="0" presId="urn:microsoft.com/office/officeart/2016/7/layout/LinearBlockProcessNumbered"/>
    <dgm:cxn modelId="{9DF84A63-28FC-498F-85E9-8ACAFA6F0882}" srcId="{EF57AB31-FBAF-4106-A72D-645982671B4A}" destId="{33751C91-D06E-4C18-B23B-FF3907A6692A}" srcOrd="1" destOrd="0" parTransId="{56D35374-6CFD-4B5E-9424-90302AB3DE92}" sibTransId="{5C450202-0C9E-492D-8AD2-C166C80717DA}"/>
    <dgm:cxn modelId="{FBE9FC96-38EC-48BF-B4E8-E2B390E84281}" type="presOf" srcId="{CA70CDB0-47D2-4EA1-9381-6DEDA2A36EAD}" destId="{577462AB-5BFD-47B6-8B2A-26E4631F76B6}" srcOrd="0" destOrd="0" presId="urn:microsoft.com/office/officeart/2016/7/layout/LinearBlockProcessNumbered"/>
    <dgm:cxn modelId="{3D8482A6-4DD6-409D-8127-398F1C35C67D}" type="presOf" srcId="{5C450202-0C9E-492D-8AD2-C166C80717DA}" destId="{57821741-DDDF-420A-82A6-8F47CF1472BB}" srcOrd="0" destOrd="0" presId="urn:microsoft.com/office/officeart/2016/7/layout/LinearBlockProcessNumbered"/>
    <dgm:cxn modelId="{0CD7B6AA-D9ED-4EF9-B929-2169F0892373}" type="presOf" srcId="{4E170A2A-EA7C-4679-8808-9489EF225412}" destId="{667E82E7-2020-4341-894E-25B04738045F}" srcOrd="1" destOrd="0" presId="urn:microsoft.com/office/officeart/2016/7/layout/LinearBlockProcessNumbered"/>
    <dgm:cxn modelId="{A341C9B3-41C1-4430-82D7-67D1879C7879}" type="presOf" srcId="{2AA4AF43-C39F-4256-8EC9-56A6DBDD44A2}" destId="{255F5433-B119-46D5-9BDF-CAAE5139429F}" srcOrd="0" destOrd="0" presId="urn:microsoft.com/office/officeart/2016/7/layout/LinearBlockProcessNumbered"/>
    <dgm:cxn modelId="{34CA2FBE-3065-48FB-83EE-8EC0DE1F348B}" srcId="{EF57AB31-FBAF-4106-A72D-645982671B4A}" destId="{2AA4AF43-C39F-4256-8EC9-56A6DBDD44A2}" srcOrd="2" destOrd="0" parTransId="{B70AD69D-743A-4523-8570-28165AFCBDE1}" sibTransId="{CA70CDB0-47D2-4EA1-9381-6DEDA2A36EAD}"/>
    <dgm:cxn modelId="{86E79ABF-9512-4FF6-A41D-3B19087F4252}" srcId="{EF57AB31-FBAF-4106-A72D-645982671B4A}" destId="{4E170A2A-EA7C-4679-8808-9489EF225412}" srcOrd="0" destOrd="0" parTransId="{C386DD33-C275-41AC-B2E3-A51A352B27E4}" sibTransId="{0124FD9C-8A8A-42EF-8786-8F6F23BB6DA2}"/>
    <dgm:cxn modelId="{65987BD5-FE6D-4A9C-A422-492BDC0996B7}" type="presOf" srcId="{EF57AB31-FBAF-4106-A72D-645982671B4A}" destId="{9D095D3B-60F3-4D12-BE89-C4C335518BFB}" srcOrd="0" destOrd="0" presId="urn:microsoft.com/office/officeart/2016/7/layout/LinearBlockProcessNumbered"/>
    <dgm:cxn modelId="{8B2D3FC3-A0BA-44C3-9F99-909E43DDFC3A}" type="presParOf" srcId="{9D095D3B-60F3-4D12-BE89-C4C335518BFB}" destId="{A6507828-5632-4A90-9478-0A5DD7ABFFE3}" srcOrd="0" destOrd="0" presId="urn:microsoft.com/office/officeart/2016/7/layout/LinearBlockProcessNumbered"/>
    <dgm:cxn modelId="{CD94B418-D32A-4507-9D7C-537FBFD5EED4}" type="presParOf" srcId="{A6507828-5632-4A90-9478-0A5DD7ABFFE3}" destId="{E7FDB54C-2E0B-47BF-90C7-798680CD5A01}" srcOrd="0" destOrd="0" presId="urn:microsoft.com/office/officeart/2016/7/layout/LinearBlockProcessNumbered"/>
    <dgm:cxn modelId="{3C4485E8-09B2-40F4-B79C-CCCC25229D4A}" type="presParOf" srcId="{A6507828-5632-4A90-9478-0A5DD7ABFFE3}" destId="{19A1F226-F7A4-4AD9-BB7E-DEA7959FD674}" srcOrd="1" destOrd="0" presId="urn:microsoft.com/office/officeart/2016/7/layout/LinearBlockProcessNumbered"/>
    <dgm:cxn modelId="{5F99A104-16D1-463A-8DFA-CB78E222D462}" type="presParOf" srcId="{A6507828-5632-4A90-9478-0A5DD7ABFFE3}" destId="{667E82E7-2020-4341-894E-25B04738045F}" srcOrd="2" destOrd="0" presId="urn:microsoft.com/office/officeart/2016/7/layout/LinearBlockProcessNumbered"/>
    <dgm:cxn modelId="{C2E6A6CE-79B3-46B4-8170-D8EB6C0B4804}" type="presParOf" srcId="{9D095D3B-60F3-4D12-BE89-C4C335518BFB}" destId="{041418DF-CB5A-4769-901D-70FA4AB10D94}" srcOrd="1" destOrd="0" presId="urn:microsoft.com/office/officeart/2016/7/layout/LinearBlockProcessNumbered"/>
    <dgm:cxn modelId="{87CC41D7-104E-481E-AB03-D2D1BF081B2D}" type="presParOf" srcId="{9D095D3B-60F3-4D12-BE89-C4C335518BFB}" destId="{EE928155-E91E-4B47-A1B2-7308384EA354}" srcOrd="2" destOrd="0" presId="urn:microsoft.com/office/officeart/2016/7/layout/LinearBlockProcessNumbered"/>
    <dgm:cxn modelId="{0B3FADFA-57BF-4210-91B5-734040C81FBE}" type="presParOf" srcId="{EE928155-E91E-4B47-A1B2-7308384EA354}" destId="{66F5566B-4D57-41B1-82A8-8B7F418F6B96}" srcOrd="0" destOrd="0" presId="urn:microsoft.com/office/officeart/2016/7/layout/LinearBlockProcessNumbered"/>
    <dgm:cxn modelId="{1F94CDDA-B081-4F81-85C8-30D0B7395051}" type="presParOf" srcId="{EE928155-E91E-4B47-A1B2-7308384EA354}" destId="{57821741-DDDF-420A-82A6-8F47CF1472BB}" srcOrd="1" destOrd="0" presId="urn:microsoft.com/office/officeart/2016/7/layout/LinearBlockProcessNumbered"/>
    <dgm:cxn modelId="{77B25F68-06AC-49BE-B6E1-039BC015547A}" type="presParOf" srcId="{EE928155-E91E-4B47-A1B2-7308384EA354}" destId="{DC25D9C6-7943-4BC8-A8D2-FDCC57D68A47}" srcOrd="2" destOrd="0" presId="urn:microsoft.com/office/officeart/2016/7/layout/LinearBlockProcessNumbered"/>
    <dgm:cxn modelId="{DBF20C01-4805-4092-B594-47F092361E47}" type="presParOf" srcId="{9D095D3B-60F3-4D12-BE89-C4C335518BFB}" destId="{6A579BF6-F9C3-4182-A022-77466D06B4CB}" srcOrd="3" destOrd="0" presId="urn:microsoft.com/office/officeart/2016/7/layout/LinearBlockProcessNumbered"/>
    <dgm:cxn modelId="{49AC47B5-F765-4688-801D-F7C5861F6035}" type="presParOf" srcId="{9D095D3B-60F3-4D12-BE89-C4C335518BFB}" destId="{3B5361D5-3511-44AD-AF93-D9BCCC4ABAB0}" srcOrd="4" destOrd="0" presId="urn:microsoft.com/office/officeart/2016/7/layout/LinearBlockProcessNumbered"/>
    <dgm:cxn modelId="{8F773AFB-BA99-49E4-9B6F-5B6EF7F94B76}" type="presParOf" srcId="{3B5361D5-3511-44AD-AF93-D9BCCC4ABAB0}" destId="{255F5433-B119-46D5-9BDF-CAAE5139429F}" srcOrd="0" destOrd="0" presId="urn:microsoft.com/office/officeart/2016/7/layout/LinearBlockProcessNumbered"/>
    <dgm:cxn modelId="{218AE092-F903-44E4-BF7C-37C873F15F6E}" type="presParOf" srcId="{3B5361D5-3511-44AD-AF93-D9BCCC4ABAB0}" destId="{577462AB-5BFD-47B6-8B2A-26E4631F76B6}" srcOrd="1" destOrd="0" presId="urn:microsoft.com/office/officeart/2016/7/layout/LinearBlockProcessNumbered"/>
    <dgm:cxn modelId="{0DF65358-6C27-4CCE-881A-46A8373AC560}" type="presParOf" srcId="{3B5361D5-3511-44AD-AF93-D9BCCC4ABAB0}" destId="{4DBF9F95-2049-46F0-BA9D-03606AB79A8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05FEFCB-44AB-4868-A36D-C05E0C5BC9D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977DE4B-FF1C-47B2-98B6-94F719F133E1}">
      <dgm:prSet/>
      <dgm:spPr/>
      <dgm:t>
        <a:bodyPr/>
        <a:lstStyle/>
        <a:p>
          <a:r>
            <a:rPr lang="en-GB" b="0" i="0" baseline="0" noProof="0" dirty="0"/>
            <a:t>DEI supports Amazon’s strategic pillars of innovation and customer obsession (Amazon, 2024).</a:t>
          </a:r>
          <a:endParaRPr lang="en-GB" b="0" noProof="0" dirty="0"/>
        </a:p>
      </dgm:t>
    </dgm:pt>
    <dgm:pt modelId="{BFB67183-2545-41FC-A49A-7337994323E3}" type="parTrans" cxnId="{DA87EEEB-ED30-4F52-A78E-02091C7AB3A8}">
      <dgm:prSet/>
      <dgm:spPr/>
      <dgm:t>
        <a:bodyPr/>
        <a:lstStyle/>
        <a:p>
          <a:endParaRPr lang="en-US" b="0"/>
        </a:p>
      </dgm:t>
    </dgm:pt>
    <dgm:pt modelId="{05A5D70A-5AD6-4A0A-B4AA-9E944CC56F59}" type="sibTrans" cxnId="{DA87EEEB-ED30-4F52-A78E-02091C7AB3A8}">
      <dgm:prSet/>
      <dgm:spPr/>
      <dgm:t>
        <a:bodyPr/>
        <a:lstStyle/>
        <a:p>
          <a:endParaRPr lang="en-US" b="0"/>
        </a:p>
      </dgm:t>
    </dgm:pt>
    <dgm:pt modelId="{F508EBBA-ED10-498A-A7C4-02F8DF960EDE}">
      <dgm:prSet/>
      <dgm:spPr/>
      <dgm:t>
        <a:bodyPr/>
        <a:lstStyle/>
        <a:p>
          <a:r>
            <a:rPr lang="en-GB" b="0" i="0" baseline="0" noProof="0" dirty="0"/>
            <a:t>Evidence shows inclusive workplaces are strongly linked to increased employee creativity and performance (Shore et al., 2018).</a:t>
          </a:r>
          <a:endParaRPr lang="en-GB" b="0" noProof="0" dirty="0"/>
        </a:p>
      </dgm:t>
    </dgm:pt>
    <dgm:pt modelId="{27DBF14F-4010-458C-A664-7C35912A8E15}" type="parTrans" cxnId="{248459F8-BC30-4B3C-ACF8-D3FE87AB2AC7}">
      <dgm:prSet/>
      <dgm:spPr/>
      <dgm:t>
        <a:bodyPr/>
        <a:lstStyle/>
        <a:p>
          <a:endParaRPr lang="en-US" b="0"/>
        </a:p>
      </dgm:t>
    </dgm:pt>
    <dgm:pt modelId="{11DC3320-19EA-4A3A-A854-A7E0E853210D}" type="sibTrans" cxnId="{248459F8-BC30-4B3C-ACF8-D3FE87AB2AC7}">
      <dgm:prSet/>
      <dgm:spPr/>
      <dgm:t>
        <a:bodyPr/>
        <a:lstStyle/>
        <a:p>
          <a:endParaRPr lang="en-US" b="0"/>
        </a:p>
      </dgm:t>
    </dgm:pt>
    <dgm:pt modelId="{03D6E2EC-B985-4A32-8C1D-475578F9736F}" type="pres">
      <dgm:prSet presAssocID="{D05FEFCB-44AB-4868-A36D-C05E0C5BC9D7}" presName="hierChild1" presStyleCnt="0">
        <dgm:presLayoutVars>
          <dgm:chPref val="1"/>
          <dgm:dir/>
          <dgm:animOne val="branch"/>
          <dgm:animLvl val="lvl"/>
          <dgm:resizeHandles/>
        </dgm:presLayoutVars>
      </dgm:prSet>
      <dgm:spPr/>
    </dgm:pt>
    <dgm:pt modelId="{C9300841-CBBA-482E-B59B-51049C29889B}" type="pres">
      <dgm:prSet presAssocID="{F977DE4B-FF1C-47B2-98B6-94F719F133E1}" presName="hierRoot1" presStyleCnt="0"/>
      <dgm:spPr/>
    </dgm:pt>
    <dgm:pt modelId="{153BF68F-C602-448A-ABA0-2E09A7AAA40B}" type="pres">
      <dgm:prSet presAssocID="{F977DE4B-FF1C-47B2-98B6-94F719F133E1}" presName="composite" presStyleCnt="0"/>
      <dgm:spPr/>
    </dgm:pt>
    <dgm:pt modelId="{385B020F-794D-41FA-B321-D5A779FF4875}" type="pres">
      <dgm:prSet presAssocID="{F977DE4B-FF1C-47B2-98B6-94F719F133E1}" presName="background" presStyleLbl="node0" presStyleIdx="0" presStyleCnt="2"/>
      <dgm:spPr/>
    </dgm:pt>
    <dgm:pt modelId="{DE6FE72E-FE9C-4DB7-AF8A-AB13A4C8A490}" type="pres">
      <dgm:prSet presAssocID="{F977DE4B-FF1C-47B2-98B6-94F719F133E1}" presName="text" presStyleLbl="fgAcc0" presStyleIdx="0" presStyleCnt="2">
        <dgm:presLayoutVars>
          <dgm:chPref val="3"/>
        </dgm:presLayoutVars>
      </dgm:prSet>
      <dgm:spPr/>
    </dgm:pt>
    <dgm:pt modelId="{2D0FF6B4-A8D2-4E40-8A91-14B4ADB1E715}" type="pres">
      <dgm:prSet presAssocID="{F977DE4B-FF1C-47B2-98B6-94F719F133E1}" presName="hierChild2" presStyleCnt="0"/>
      <dgm:spPr/>
    </dgm:pt>
    <dgm:pt modelId="{0F2060FE-73CC-449C-8ACE-AF8F7EBF1CD3}" type="pres">
      <dgm:prSet presAssocID="{F508EBBA-ED10-498A-A7C4-02F8DF960EDE}" presName="hierRoot1" presStyleCnt="0"/>
      <dgm:spPr/>
    </dgm:pt>
    <dgm:pt modelId="{B486806A-9260-4EA8-A1DE-3FEAC2F7A1DA}" type="pres">
      <dgm:prSet presAssocID="{F508EBBA-ED10-498A-A7C4-02F8DF960EDE}" presName="composite" presStyleCnt="0"/>
      <dgm:spPr/>
    </dgm:pt>
    <dgm:pt modelId="{9A54B3B0-5ADF-4AF9-AC91-622B1F92508F}" type="pres">
      <dgm:prSet presAssocID="{F508EBBA-ED10-498A-A7C4-02F8DF960EDE}" presName="background" presStyleLbl="node0" presStyleIdx="1" presStyleCnt="2"/>
      <dgm:spPr/>
    </dgm:pt>
    <dgm:pt modelId="{89CF3E91-20CB-4EE9-9561-E1DDE0921505}" type="pres">
      <dgm:prSet presAssocID="{F508EBBA-ED10-498A-A7C4-02F8DF960EDE}" presName="text" presStyleLbl="fgAcc0" presStyleIdx="1" presStyleCnt="2">
        <dgm:presLayoutVars>
          <dgm:chPref val="3"/>
        </dgm:presLayoutVars>
      </dgm:prSet>
      <dgm:spPr/>
    </dgm:pt>
    <dgm:pt modelId="{002A4D77-09CF-4DAA-B595-D5AC436C2552}" type="pres">
      <dgm:prSet presAssocID="{F508EBBA-ED10-498A-A7C4-02F8DF960EDE}" presName="hierChild2" presStyleCnt="0"/>
      <dgm:spPr/>
    </dgm:pt>
  </dgm:ptLst>
  <dgm:cxnLst>
    <dgm:cxn modelId="{6E167C2C-B095-42E0-A204-6517C42CD3C2}" type="presOf" srcId="{F977DE4B-FF1C-47B2-98B6-94F719F133E1}" destId="{DE6FE72E-FE9C-4DB7-AF8A-AB13A4C8A490}" srcOrd="0" destOrd="0" presId="urn:microsoft.com/office/officeart/2005/8/layout/hierarchy1"/>
    <dgm:cxn modelId="{D53CE5C5-744E-486F-8B88-7B8088CC9659}" type="presOf" srcId="{F508EBBA-ED10-498A-A7C4-02F8DF960EDE}" destId="{89CF3E91-20CB-4EE9-9561-E1DDE0921505}" srcOrd="0" destOrd="0" presId="urn:microsoft.com/office/officeart/2005/8/layout/hierarchy1"/>
    <dgm:cxn modelId="{850EAFE3-C04B-42A7-9AC2-33BABF67AEEE}" type="presOf" srcId="{D05FEFCB-44AB-4868-A36D-C05E0C5BC9D7}" destId="{03D6E2EC-B985-4A32-8C1D-475578F9736F}" srcOrd="0" destOrd="0" presId="urn:microsoft.com/office/officeart/2005/8/layout/hierarchy1"/>
    <dgm:cxn modelId="{DA87EEEB-ED30-4F52-A78E-02091C7AB3A8}" srcId="{D05FEFCB-44AB-4868-A36D-C05E0C5BC9D7}" destId="{F977DE4B-FF1C-47B2-98B6-94F719F133E1}" srcOrd="0" destOrd="0" parTransId="{BFB67183-2545-41FC-A49A-7337994323E3}" sibTransId="{05A5D70A-5AD6-4A0A-B4AA-9E944CC56F59}"/>
    <dgm:cxn modelId="{248459F8-BC30-4B3C-ACF8-D3FE87AB2AC7}" srcId="{D05FEFCB-44AB-4868-A36D-C05E0C5BC9D7}" destId="{F508EBBA-ED10-498A-A7C4-02F8DF960EDE}" srcOrd="1" destOrd="0" parTransId="{27DBF14F-4010-458C-A664-7C35912A8E15}" sibTransId="{11DC3320-19EA-4A3A-A854-A7E0E853210D}"/>
    <dgm:cxn modelId="{21743728-EC5F-4201-BB57-68B71C2C4334}" type="presParOf" srcId="{03D6E2EC-B985-4A32-8C1D-475578F9736F}" destId="{C9300841-CBBA-482E-B59B-51049C29889B}" srcOrd="0" destOrd="0" presId="urn:microsoft.com/office/officeart/2005/8/layout/hierarchy1"/>
    <dgm:cxn modelId="{852F1E1E-9D0D-4095-9676-AE2DA8E9A4C6}" type="presParOf" srcId="{C9300841-CBBA-482E-B59B-51049C29889B}" destId="{153BF68F-C602-448A-ABA0-2E09A7AAA40B}" srcOrd="0" destOrd="0" presId="urn:microsoft.com/office/officeart/2005/8/layout/hierarchy1"/>
    <dgm:cxn modelId="{11198981-CD04-4E8D-BB06-B2F413345F93}" type="presParOf" srcId="{153BF68F-C602-448A-ABA0-2E09A7AAA40B}" destId="{385B020F-794D-41FA-B321-D5A779FF4875}" srcOrd="0" destOrd="0" presId="urn:microsoft.com/office/officeart/2005/8/layout/hierarchy1"/>
    <dgm:cxn modelId="{22D262C8-577E-42DB-9831-37BD5A9E82DF}" type="presParOf" srcId="{153BF68F-C602-448A-ABA0-2E09A7AAA40B}" destId="{DE6FE72E-FE9C-4DB7-AF8A-AB13A4C8A490}" srcOrd="1" destOrd="0" presId="urn:microsoft.com/office/officeart/2005/8/layout/hierarchy1"/>
    <dgm:cxn modelId="{F9863CD8-DD8F-4A87-A9B9-9DB6EEC7DF13}" type="presParOf" srcId="{C9300841-CBBA-482E-B59B-51049C29889B}" destId="{2D0FF6B4-A8D2-4E40-8A91-14B4ADB1E715}" srcOrd="1" destOrd="0" presId="urn:microsoft.com/office/officeart/2005/8/layout/hierarchy1"/>
    <dgm:cxn modelId="{F45CF17D-BE6A-4F6C-873C-80C925D3619E}" type="presParOf" srcId="{03D6E2EC-B985-4A32-8C1D-475578F9736F}" destId="{0F2060FE-73CC-449C-8ACE-AF8F7EBF1CD3}" srcOrd="1" destOrd="0" presId="urn:microsoft.com/office/officeart/2005/8/layout/hierarchy1"/>
    <dgm:cxn modelId="{E71CCF23-9DD5-439D-B37C-D17E8CB126D1}" type="presParOf" srcId="{0F2060FE-73CC-449C-8ACE-AF8F7EBF1CD3}" destId="{B486806A-9260-4EA8-A1DE-3FEAC2F7A1DA}" srcOrd="0" destOrd="0" presId="urn:microsoft.com/office/officeart/2005/8/layout/hierarchy1"/>
    <dgm:cxn modelId="{A70FFF6D-A660-4F0C-969E-D7909737B4AC}" type="presParOf" srcId="{B486806A-9260-4EA8-A1DE-3FEAC2F7A1DA}" destId="{9A54B3B0-5ADF-4AF9-AC91-622B1F92508F}" srcOrd="0" destOrd="0" presId="urn:microsoft.com/office/officeart/2005/8/layout/hierarchy1"/>
    <dgm:cxn modelId="{1964FCF3-1E25-446F-9BA7-9EC1D11F9247}" type="presParOf" srcId="{B486806A-9260-4EA8-A1DE-3FEAC2F7A1DA}" destId="{89CF3E91-20CB-4EE9-9561-E1DDE0921505}" srcOrd="1" destOrd="0" presId="urn:microsoft.com/office/officeart/2005/8/layout/hierarchy1"/>
    <dgm:cxn modelId="{1805B924-E96C-477C-A0D4-97B8967666F6}" type="presParOf" srcId="{0F2060FE-73CC-449C-8ACE-AF8F7EBF1CD3}" destId="{002A4D77-09CF-4DAA-B595-D5AC436C255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1951439-D06D-4125-BFE7-C74DB38945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7990D4-BDF1-4DDF-A3A3-3B8F1E90A8EA}">
      <dgm:prSet/>
      <dgm:spPr/>
      <dgm:t>
        <a:bodyPr/>
        <a:lstStyle/>
        <a:p>
          <a:r>
            <a:rPr lang="en-GB" b="0" i="0" baseline="0" noProof="0" dirty="0"/>
            <a:t>Strengthen fundamental warehouse worker rights and safety measures (Reuters, 2024).</a:t>
          </a:r>
          <a:endParaRPr lang="en-GB" b="0" noProof="0" dirty="0"/>
        </a:p>
      </dgm:t>
    </dgm:pt>
    <dgm:pt modelId="{42970047-C0A1-4E87-91C5-36DF91EDE9F0}" type="parTrans" cxnId="{C5F06A55-2AC5-456B-9922-33A3CD8DD468}">
      <dgm:prSet/>
      <dgm:spPr/>
      <dgm:t>
        <a:bodyPr/>
        <a:lstStyle/>
        <a:p>
          <a:endParaRPr lang="en-US" b="0"/>
        </a:p>
      </dgm:t>
    </dgm:pt>
    <dgm:pt modelId="{485876D9-EC27-4069-9ECC-88F323994080}" type="sibTrans" cxnId="{C5F06A55-2AC5-456B-9922-33A3CD8DD468}">
      <dgm:prSet/>
      <dgm:spPr/>
      <dgm:t>
        <a:bodyPr/>
        <a:lstStyle/>
        <a:p>
          <a:endParaRPr lang="en-US" b="0"/>
        </a:p>
      </dgm:t>
    </dgm:pt>
    <dgm:pt modelId="{3CE9EF51-FE4F-4FAC-B29B-11AFEC79B5D6}">
      <dgm:prSet/>
      <dgm:spPr/>
      <dgm:t>
        <a:bodyPr/>
        <a:lstStyle/>
        <a:p>
          <a:r>
            <a:rPr lang="en-GB" b="0" i="0" baseline="0" noProof="0" dirty="0"/>
            <a:t>Implement comprehensive, mandatory inclusive leadership programmes across all management levels.</a:t>
          </a:r>
          <a:endParaRPr lang="en-GB" b="0" noProof="0" dirty="0"/>
        </a:p>
      </dgm:t>
    </dgm:pt>
    <dgm:pt modelId="{69603E88-CD88-4A9C-A0C1-C0E7ECE49107}" type="parTrans" cxnId="{84C0A29C-E59E-4779-AD72-00BC89A656ED}">
      <dgm:prSet/>
      <dgm:spPr/>
      <dgm:t>
        <a:bodyPr/>
        <a:lstStyle/>
        <a:p>
          <a:endParaRPr lang="en-US" b="0"/>
        </a:p>
      </dgm:t>
    </dgm:pt>
    <dgm:pt modelId="{9F5F5352-55E9-46DB-B176-044927BC6B6F}" type="sibTrans" cxnId="{84C0A29C-E59E-4779-AD72-00BC89A656ED}">
      <dgm:prSet/>
      <dgm:spPr/>
      <dgm:t>
        <a:bodyPr/>
        <a:lstStyle/>
        <a:p>
          <a:endParaRPr lang="en-US" b="0"/>
        </a:p>
      </dgm:t>
    </dgm:pt>
    <dgm:pt modelId="{47A4BDFA-283A-4456-A985-1DF4A9734B8C}">
      <dgm:prSet/>
      <dgm:spPr/>
      <dgm:t>
        <a:bodyPr/>
        <a:lstStyle/>
        <a:p>
          <a:r>
            <a:rPr lang="en-GB" b="0" i="0" baseline="0" noProof="0" dirty="0"/>
            <a:t>Improve the sophistication and transparency of global DEI reporting.</a:t>
          </a:r>
          <a:endParaRPr lang="en-GB" b="0" noProof="0" dirty="0"/>
        </a:p>
      </dgm:t>
    </dgm:pt>
    <dgm:pt modelId="{04F991E2-0754-4D4E-A4FD-6EAD1877F378}" type="parTrans" cxnId="{55ABAF03-9865-43EA-A768-20E5789775AF}">
      <dgm:prSet/>
      <dgm:spPr/>
      <dgm:t>
        <a:bodyPr/>
        <a:lstStyle/>
        <a:p>
          <a:endParaRPr lang="en-US" b="0"/>
        </a:p>
      </dgm:t>
    </dgm:pt>
    <dgm:pt modelId="{71AE7886-7B22-4E93-9566-272123FC6D04}" type="sibTrans" cxnId="{55ABAF03-9865-43EA-A768-20E5789775AF}">
      <dgm:prSet/>
      <dgm:spPr/>
      <dgm:t>
        <a:bodyPr/>
        <a:lstStyle/>
        <a:p>
          <a:endParaRPr lang="en-US" b="0"/>
        </a:p>
      </dgm:t>
    </dgm:pt>
    <dgm:pt modelId="{203D8F7A-6841-45F7-A836-BFDA45AA1DF8}" type="pres">
      <dgm:prSet presAssocID="{F1951439-D06D-4125-BFE7-C74DB38945E8}" presName="root" presStyleCnt="0">
        <dgm:presLayoutVars>
          <dgm:dir/>
          <dgm:resizeHandles val="exact"/>
        </dgm:presLayoutVars>
      </dgm:prSet>
      <dgm:spPr/>
    </dgm:pt>
    <dgm:pt modelId="{4E035E1B-479D-4D47-AD72-830A72769D57}" type="pres">
      <dgm:prSet presAssocID="{FF7990D4-BDF1-4DDF-A3A3-3B8F1E90A8EA}" presName="compNode" presStyleCnt="0"/>
      <dgm:spPr/>
    </dgm:pt>
    <dgm:pt modelId="{5BC448CE-3A55-4FBE-A3CB-DB0A7B0A95E1}" type="pres">
      <dgm:prSet presAssocID="{FF7990D4-BDF1-4DDF-A3A3-3B8F1E90A8EA}" presName="bgRect" presStyleLbl="bgShp" presStyleIdx="0" presStyleCnt="3"/>
      <dgm:spPr/>
    </dgm:pt>
    <dgm:pt modelId="{18D33CC3-7399-4257-9C3C-307AD99FB92E}" type="pres">
      <dgm:prSet presAssocID="{FF7990D4-BDF1-4DDF-A3A3-3B8F1E90A8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mily"/>
        </a:ext>
      </dgm:extLst>
    </dgm:pt>
    <dgm:pt modelId="{D1357D30-7E4E-402E-843E-4BD1F1E0BA19}" type="pres">
      <dgm:prSet presAssocID="{FF7990D4-BDF1-4DDF-A3A3-3B8F1E90A8EA}" presName="spaceRect" presStyleCnt="0"/>
      <dgm:spPr/>
    </dgm:pt>
    <dgm:pt modelId="{15096DFA-6EE4-44D9-9D15-C744E260ABCC}" type="pres">
      <dgm:prSet presAssocID="{FF7990D4-BDF1-4DDF-A3A3-3B8F1E90A8EA}" presName="parTx" presStyleLbl="revTx" presStyleIdx="0" presStyleCnt="3">
        <dgm:presLayoutVars>
          <dgm:chMax val="0"/>
          <dgm:chPref val="0"/>
        </dgm:presLayoutVars>
      </dgm:prSet>
      <dgm:spPr/>
    </dgm:pt>
    <dgm:pt modelId="{573831FC-D1EF-4265-A17D-E72F3920F989}" type="pres">
      <dgm:prSet presAssocID="{485876D9-EC27-4069-9ECC-88F323994080}" presName="sibTrans" presStyleCnt="0"/>
      <dgm:spPr/>
    </dgm:pt>
    <dgm:pt modelId="{668ECA0B-658F-4F0F-8042-F0AEE71CDF79}" type="pres">
      <dgm:prSet presAssocID="{3CE9EF51-FE4F-4FAC-B29B-11AFEC79B5D6}" presName="compNode" presStyleCnt="0"/>
      <dgm:spPr/>
    </dgm:pt>
    <dgm:pt modelId="{CBC7CE22-54DD-4765-AF45-FBF82DB275CD}" type="pres">
      <dgm:prSet presAssocID="{3CE9EF51-FE4F-4FAC-B29B-11AFEC79B5D6}" presName="bgRect" presStyleLbl="bgShp" presStyleIdx="1" presStyleCnt="3"/>
      <dgm:spPr/>
    </dgm:pt>
    <dgm:pt modelId="{4F3350E4-F465-4C30-9B6E-9ECCB4F2C762}" type="pres">
      <dgm:prSet presAssocID="{3CE9EF51-FE4F-4FAC-B29B-11AFEC79B5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Secure"/>
        </a:ext>
      </dgm:extLst>
    </dgm:pt>
    <dgm:pt modelId="{B15639C9-0B3F-4F09-AB42-558B9036E69B}" type="pres">
      <dgm:prSet presAssocID="{3CE9EF51-FE4F-4FAC-B29B-11AFEC79B5D6}" presName="spaceRect" presStyleCnt="0"/>
      <dgm:spPr/>
    </dgm:pt>
    <dgm:pt modelId="{F599D557-6355-425A-AB92-FF665D3C7D3B}" type="pres">
      <dgm:prSet presAssocID="{3CE9EF51-FE4F-4FAC-B29B-11AFEC79B5D6}" presName="parTx" presStyleLbl="revTx" presStyleIdx="1" presStyleCnt="3">
        <dgm:presLayoutVars>
          <dgm:chMax val="0"/>
          <dgm:chPref val="0"/>
        </dgm:presLayoutVars>
      </dgm:prSet>
      <dgm:spPr/>
    </dgm:pt>
    <dgm:pt modelId="{216A7B5A-65F2-4040-B5C1-20D48B52E142}" type="pres">
      <dgm:prSet presAssocID="{9F5F5352-55E9-46DB-B176-044927BC6B6F}" presName="sibTrans" presStyleCnt="0"/>
      <dgm:spPr/>
    </dgm:pt>
    <dgm:pt modelId="{09012293-0469-4AA2-A440-89B52A64A095}" type="pres">
      <dgm:prSet presAssocID="{47A4BDFA-283A-4456-A985-1DF4A9734B8C}" presName="compNode" presStyleCnt="0"/>
      <dgm:spPr/>
    </dgm:pt>
    <dgm:pt modelId="{CFE3838F-3B6A-4231-B37E-4FD65EFD3E6F}" type="pres">
      <dgm:prSet presAssocID="{47A4BDFA-283A-4456-A985-1DF4A9734B8C}" presName="bgRect" presStyleLbl="bgShp" presStyleIdx="2" presStyleCnt="3"/>
      <dgm:spPr/>
    </dgm:pt>
    <dgm:pt modelId="{AEFCDCCC-F9DC-4471-ABA3-BBD7B5BAA787}" type="pres">
      <dgm:prSet presAssocID="{47A4BDFA-283A-4456-A985-1DF4A9734B8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port Add"/>
        </a:ext>
      </dgm:extLst>
    </dgm:pt>
    <dgm:pt modelId="{BDC52590-CD76-48DA-8735-1494B82434E3}" type="pres">
      <dgm:prSet presAssocID="{47A4BDFA-283A-4456-A985-1DF4A9734B8C}" presName="spaceRect" presStyleCnt="0"/>
      <dgm:spPr/>
    </dgm:pt>
    <dgm:pt modelId="{AB43DACE-71FC-43F7-B4F4-D8C5F7B25FA0}" type="pres">
      <dgm:prSet presAssocID="{47A4BDFA-283A-4456-A985-1DF4A9734B8C}" presName="parTx" presStyleLbl="revTx" presStyleIdx="2" presStyleCnt="3">
        <dgm:presLayoutVars>
          <dgm:chMax val="0"/>
          <dgm:chPref val="0"/>
        </dgm:presLayoutVars>
      </dgm:prSet>
      <dgm:spPr/>
    </dgm:pt>
  </dgm:ptLst>
  <dgm:cxnLst>
    <dgm:cxn modelId="{55ABAF03-9865-43EA-A768-20E5789775AF}" srcId="{F1951439-D06D-4125-BFE7-C74DB38945E8}" destId="{47A4BDFA-283A-4456-A985-1DF4A9734B8C}" srcOrd="2" destOrd="0" parTransId="{04F991E2-0754-4D4E-A4FD-6EAD1877F378}" sibTransId="{71AE7886-7B22-4E93-9566-272123FC6D04}"/>
    <dgm:cxn modelId="{9258982A-F7E0-45A3-B4C1-93BD03307900}" type="presOf" srcId="{FF7990D4-BDF1-4DDF-A3A3-3B8F1E90A8EA}" destId="{15096DFA-6EE4-44D9-9D15-C744E260ABCC}" srcOrd="0" destOrd="0" presId="urn:microsoft.com/office/officeart/2018/2/layout/IconVerticalSolidList"/>
    <dgm:cxn modelId="{9907FD3B-8578-46DA-BCA2-38EB0EA53450}" type="presOf" srcId="{F1951439-D06D-4125-BFE7-C74DB38945E8}" destId="{203D8F7A-6841-45F7-A836-BFDA45AA1DF8}" srcOrd="0" destOrd="0" presId="urn:microsoft.com/office/officeart/2018/2/layout/IconVerticalSolidList"/>
    <dgm:cxn modelId="{ED2DE24B-D1F2-45DC-8352-7643B11CB628}" type="presOf" srcId="{47A4BDFA-283A-4456-A985-1DF4A9734B8C}" destId="{AB43DACE-71FC-43F7-B4F4-D8C5F7B25FA0}" srcOrd="0" destOrd="0" presId="urn:microsoft.com/office/officeart/2018/2/layout/IconVerticalSolidList"/>
    <dgm:cxn modelId="{C5F06A55-2AC5-456B-9922-33A3CD8DD468}" srcId="{F1951439-D06D-4125-BFE7-C74DB38945E8}" destId="{FF7990D4-BDF1-4DDF-A3A3-3B8F1E90A8EA}" srcOrd="0" destOrd="0" parTransId="{42970047-C0A1-4E87-91C5-36DF91EDE9F0}" sibTransId="{485876D9-EC27-4069-9ECC-88F323994080}"/>
    <dgm:cxn modelId="{84C0A29C-E59E-4779-AD72-00BC89A656ED}" srcId="{F1951439-D06D-4125-BFE7-C74DB38945E8}" destId="{3CE9EF51-FE4F-4FAC-B29B-11AFEC79B5D6}" srcOrd="1" destOrd="0" parTransId="{69603E88-CD88-4A9C-A0C1-C0E7ECE49107}" sibTransId="{9F5F5352-55E9-46DB-B176-044927BC6B6F}"/>
    <dgm:cxn modelId="{423421C4-1D55-4B9F-8D0A-0F361C45EC9D}" type="presOf" srcId="{3CE9EF51-FE4F-4FAC-B29B-11AFEC79B5D6}" destId="{F599D557-6355-425A-AB92-FF665D3C7D3B}" srcOrd="0" destOrd="0" presId="urn:microsoft.com/office/officeart/2018/2/layout/IconVerticalSolidList"/>
    <dgm:cxn modelId="{4A61942B-F8CE-4F09-BD62-8F798014B990}" type="presParOf" srcId="{203D8F7A-6841-45F7-A836-BFDA45AA1DF8}" destId="{4E035E1B-479D-4D47-AD72-830A72769D57}" srcOrd="0" destOrd="0" presId="urn:microsoft.com/office/officeart/2018/2/layout/IconVerticalSolidList"/>
    <dgm:cxn modelId="{B99675B7-09CD-4562-9C67-CF5088175FD0}" type="presParOf" srcId="{4E035E1B-479D-4D47-AD72-830A72769D57}" destId="{5BC448CE-3A55-4FBE-A3CB-DB0A7B0A95E1}" srcOrd="0" destOrd="0" presId="urn:microsoft.com/office/officeart/2018/2/layout/IconVerticalSolidList"/>
    <dgm:cxn modelId="{CF4B25D8-7AB4-4DBB-BAC6-A1131A497D60}" type="presParOf" srcId="{4E035E1B-479D-4D47-AD72-830A72769D57}" destId="{18D33CC3-7399-4257-9C3C-307AD99FB92E}" srcOrd="1" destOrd="0" presId="urn:microsoft.com/office/officeart/2018/2/layout/IconVerticalSolidList"/>
    <dgm:cxn modelId="{72A95F34-249C-493B-8BA1-7A1514D28A7B}" type="presParOf" srcId="{4E035E1B-479D-4D47-AD72-830A72769D57}" destId="{D1357D30-7E4E-402E-843E-4BD1F1E0BA19}" srcOrd="2" destOrd="0" presId="urn:microsoft.com/office/officeart/2018/2/layout/IconVerticalSolidList"/>
    <dgm:cxn modelId="{5D28BCEE-8C56-47FE-9D1F-D34C87ADF21E}" type="presParOf" srcId="{4E035E1B-479D-4D47-AD72-830A72769D57}" destId="{15096DFA-6EE4-44D9-9D15-C744E260ABCC}" srcOrd="3" destOrd="0" presId="urn:microsoft.com/office/officeart/2018/2/layout/IconVerticalSolidList"/>
    <dgm:cxn modelId="{7C44DD6D-509F-437B-B21D-343EB37B3D1E}" type="presParOf" srcId="{203D8F7A-6841-45F7-A836-BFDA45AA1DF8}" destId="{573831FC-D1EF-4265-A17D-E72F3920F989}" srcOrd="1" destOrd="0" presId="urn:microsoft.com/office/officeart/2018/2/layout/IconVerticalSolidList"/>
    <dgm:cxn modelId="{D7C381F9-5150-4C8B-A86A-E98F8DABAFD4}" type="presParOf" srcId="{203D8F7A-6841-45F7-A836-BFDA45AA1DF8}" destId="{668ECA0B-658F-4F0F-8042-F0AEE71CDF79}" srcOrd="2" destOrd="0" presId="urn:microsoft.com/office/officeart/2018/2/layout/IconVerticalSolidList"/>
    <dgm:cxn modelId="{9EB8DC34-8CA9-40AF-BFED-5C4338AA7C42}" type="presParOf" srcId="{668ECA0B-658F-4F0F-8042-F0AEE71CDF79}" destId="{CBC7CE22-54DD-4765-AF45-FBF82DB275CD}" srcOrd="0" destOrd="0" presId="urn:microsoft.com/office/officeart/2018/2/layout/IconVerticalSolidList"/>
    <dgm:cxn modelId="{114097CC-8440-400B-AC80-DDAC21DC20F3}" type="presParOf" srcId="{668ECA0B-658F-4F0F-8042-F0AEE71CDF79}" destId="{4F3350E4-F465-4C30-9B6E-9ECCB4F2C762}" srcOrd="1" destOrd="0" presId="urn:microsoft.com/office/officeart/2018/2/layout/IconVerticalSolidList"/>
    <dgm:cxn modelId="{0B59AC8C-D95E-4F6E-808C-3895D995A213}" type="presParOf" srcId="{668ECA0B-658F-4F0F-8042-F0AEE71CDF79}" destId="{B15639C9-0B3F-4F09-AB42-558B9036E69B}" srcOrd="2" destOrd="0" presId="urn:microsoft.com/office/officeart/2018/2/layout/IconVerticalSolidList"/>
    <dgm:cxn modelId="{88959D43-0A6C-46C5-8027-A3D4E1719E90}" type="presParOf" srcId="{668ECA0B-658F-4F0F-8042-F0AEE71CDF79}" destId="{F599D557-6355-425A-AB92-FF665D3C7D3B}" srcOrd="3" destOrd="0" presId="urn:microsoft.com/office/officeart/2018/2/layout/IconVerticalSolidList"/>
    <dgm:cxn modelId="{9E1EA81A-A661-4101-94A1-D3A88F412DBA}" type="presParOf" srcId="{203D8F7A-6841-45F7-A836-BFDA45AA1DF8}" destId="{216A7B5A-65F2-4040-B5C1-20D48B52E142}" srcOrd="3" destOrd="0" presId="urn:microsoft.com/office/officeart/2018/2/layout/IconVerticalSolidList"/>
    <dgm:cxn modelId="{9483E4B5-D376-4D8B-B2CC-BC7989281C69}" type="presParOf" srcId="{203D8F7A-6841-45F7-A836-BFDA45AA1DF8}" destId="{09012293-0469-4AA2-A440-89B52A64A095}" srcOrd="4" destOrd="0" presId="urn:microsoft.com/office/officeart/2018/2/layout/IconVerticalSolidList"/>
    <dgm:cxn modelId="{066515B1-CE11-4B2F-BE10-3362B049608E}" type="presParOf" srcId="{09012293-0469-4AA2-A440-89B52A64A095}" destId="{CFE3838F-3B6A-4231-B37E-4FD65EFD3E6F}" srcOrd="0" destOrd="0" presId="urn:microsoft.com/office/officeart/2018/2/layout/IconVerticalSolidList"/>
    <dgm:cxn modelId="{27455B77-FA3E-443A-BC73-C3A7B4AF5F01}" type="presParOf" srcId="{09012293-0469-4AA2-A440-89B52A64A095}" destId="{AEFCDCCC-F9DC-4471-ABA3-BBD7B5BAA787}" srcOrd="1" destOrd="0" presId="urn:microsoft.com/office/officeart/2018/2/layout/IconVerticalSolidList"/>
    <dgm:cxn modelId="{7BE92734-B820-4CD4-B6D2-1089DF40ED8F}" type="presParOf" srcId="{09012293-0469-4AA2-A440-89B52A64A095}" destId="{BDC52590-CD76-48DA-8735-1494B82434E3}" srcOrd="2" destOrd="0" presId="urn:microsoft.com/office/officeart/2018/2/layout/IconVerticalSolidList"/>
    <dgm:cxn modelId="{2A3EA75A-BF65-45A1-ADBC-FABC46D2ED31}" type="presParOf" srcId="{09012293-0469-4AA2-A440-89B52A64A095}" destId="{AB43DACE-71FC-43F7-B4F4-D8C5F7B25F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C7A63F4-B754-4E8A-8C18-F65BA92A7899}"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4C23443A-3994-41C9-B0A6-1F03ABB38F6D}">
      <dgm:prSet/>
      <dgm:spPr/>
      <dgm:t>
        <a:bodyPr/>
        <a:lstStyle/>
        <a:p>
          <a:r>
            <a:rPr lang="en-GB" b="0" i="0" baseline="0" noProof="0" dirty="0"/>
            <a:t>Uses highly data-driven performance metrics for operational roles, particularly in warehouses (Amazon, 2024).</a:t>
          </a:r>
          <a:endParaRPr lang="en-GB" b="0" noProof="0" dirty="0"/>
        </a:p>
      </dgm:t>
    </dgm:pt>
    <dgm:pt modelId="{93536D8F-4A61-4024-AB26-3C536ADA1CF6}" type="parTrans" cxnId="{CA7212F3-E78A-4A42-9154-8D5D346814E4}">
      <dgm:prSet/>
      <dgm:spPr/>
      <dgm:t>
        <a:bodyPr/>
        <a:lstStyle/>
        <a:p>
          <a:endParaRPr lang="en-US" b="0"/>
        </a:p>
      </dgm:t>
    </dgm:pt>
    <dgm:pt modelId="{67D4F6CB-736F-49CF-B71A-1F4D642545AE}" type="sibTrans" cxnId="{CA7212F3-E78A-4A42-9154-8D5D346814E4}">
      <dgm:prSet/>
      <dgm:spPr/>
      <dgm:t>
        <a:bodyPr/>
        <a:lstStyle/>
        <a:p>
          <a:endParaRPr lang="en-US" b="0"/>
        </a:p>
      </dgm:t>
    </dgm:pt>
    <dgm:pt modelId="{10A7A054-7A5C-491E-A966-01093D66F275}">
      <dgm:prSet/>
      <dgm:spPr/>
      <dgm:t>
        <a:bodyPr/>
        <a:lstStyle/>
        <a:p>
          <a:r>
            <a:rPr lang="en-GB" b="0" i="0" baseline="0" noProof="0" dirty="0"/>
            <a:t>Strong emphasis on continuous feedback and a culture of personal accountability (Amazon, 2024).</a:t>
          </a:r>
          <a:endParaRPr lang="en-GB" b="0" noProof="0" dirty="0"/>
        </a:p>
      </dgm:t>
    </dgm:pt>
    <dgm:pt modelId="{0DA8EB30-498A-4453-B805-7B0F5BD35777}" type="parTrans" cxnId="{3A118AE7-7C47-45BF-B069-E2D7C5D2BB31}">
      <dgm:prSet/>
      <dgm:spPr/>
      <dgm:t>
        <a:bodyPr/>
        <a:lstStyle/>
        <a:p>
          <a:endParaRPr lang="en-US" b="0"/>
        </a:p>
      </dgm:t>
    </dgm:pt>
    <dgm:pt modelId="{26596886-D9FF-441E-BB46-64DCE0207734}" type="sibTrans" cxnId="{3A118AE7-7C47-45BF-B069-E2D7C5D2BB31}">
      <dgm:prSet/>
      <dgm:spPr/>
      <dgm:t>
        <a:bodyPr/>
        <a:lstStyle/>
        <a:p>
          <a:endParaRPr lang="en-US" b="0"/>
        </a:p>
      </dgm:t>
    </dgm:pt>
    <dgm:pt modelId="{6D4D34A4-824F-4AF8-8D48-D3C639413D23}">
      <dgm:prSet/>
      <dgm:spPr/>
      <dgm:t>
        <a:bodyPr/>
        <a:lstStyle/>
        <a:p>
          <a:r>
            <a:rPr lang="en-GB" b="0" i="0" baseline="0" noProof="0" dirty="0"/>
            <a:t>Line managers are tasked with regular monitoring and coaching of employees (Purcell &amp; Hutchinson, 2007).</a:t>
          </a:r>
          <a:endParaRPr lang="en-GB" b="0" noProof="0" dirty="0"/>
        </a:p>
      </dgm:t>
    </dgm:pt>
    <dgm:pt modelId="{C9F22DFF-BE21-4AED-BA31-0C12BA2C75B5}" type="parTrans" cxnId="{9B9D11BE-71AE-407F-BC0F-F2776C0896CF}">
      <dgm:prSet/>
      <dgm:spPr/>
      <dgm:t>
        <a:bodyPr/>
        <a:lstStyle/>
        <a:p>
          <a:endParaRPr lang="en-US" b="0"/>
        </a:p>
      </dgm:t>
    </dgm:pt>
    <dgm:pt modelId="{2C7E57C8-31FB-4B46-924D-CE3CF77BF2BD}" type="sibTrans" cxnId="{9B9D11BE-71AE-407F-BC0F-F2776C0896CF}">
      <dgm:prSet/>
      <dgm:spPr/>
      <dgm:t>
        <a:bodyPr/>
        <a:lstStyle/>
        <a:p>
          <a:endParaRPr lang="en-US" b="0"/>
        </a:p>
      </dgm:t>
    </dgm:pt>
    <dgm:pt modelId="{D0DA6E25-1EA0-4351-87E0-1877F4F7D98C}" type="pres">
      <dgm:prSet presAssocID="{3C7A63F4-B754-4E8A-8C18-F65BA92A7899}" presName="vert0" presStyleCnt="0">
        <dgm:presLayoutVars>
          <dgm:dir/>
          <dgm:animOne val="branch"/>
          <dgm:animLvl val="lvl"/>
        </dgm:presLayoutVars>
      </dgm:prSet>
      <dgm:spPr/>
    </dgm:pt>
    <dgm:pt modelId="{038D55AB-A45D-47EF-B040-43D327D9821C}" type="pres">
      <dgm:prSet presAssocID="{4C23443A-3994-41C9-B0A6-1F03ABB38F6D}" presName="thickLine" presStyleLbl="alignNode1" presStyleIdx="0" presStyleCnt="3"/>
      <dgm:spPr/>
    </dgm:pt>
    <dgm:pt modelId="{353BC47E-1CE2-4177-92B3-823C30DBF333}" type="pres">
      <dgm:prSet presAssocID="{4C23443A-3994-41C9-B0A6-1F03ABB38F6D}" presName="horz1" presStyleCnt="0"/>
      <dgm:spPr/>
    </dgm:pt>
    <dgm:pt modelId="{496F1B2A-9933-4291-829A-52989BF8899C}" type="pres">
      <dgm:prSet presAssocID="{4C23443A-3994-41C9-B0A6-1F03ABB38F6D}" presName="tx1" presStyleLbl="revTx" presStyleIdx="0" presStyleCnt="3"/>
      <dgm:spPr/>
    </dgm:pt>
    <dgm:pt modelId="{66A53E19-8A12-4CE5-B3A0-A0265C655C95}" type="pres">
      <dgm:prSet presAssocID="{4C23443A-3994-41C9-B0A6-1F03ABB38F6D}" presName="vert1" presStyleCnt="0"/>
      <dgm:spPr/>
    </dgm:pt>
    <dgm:pt modelId="{6036A428-E734-4339-9ADA-DD765FE90902}" type="pres">
      <dgm:prSet presAssocID="{10A7A054-7A5C-491E-A966-01093D66F275}" presName="thickLine" presStyleLbl="alignNode1" presStyleIdx="1" presStyleCnt="3"/>
      <dgm:spPr/>
    </dgm:pt>
    <dgm:pt modelId="{FD64261D-BBA2-4FA9-9B1F-5471D38B4B0D}" type="pres">
      <dgm:prSet presAssocID="{10A7A054-7A5C-491E-A966-01093D66F275}" presName="horz1" presStyleCnt="0"/>
      <dgm:spPr/>
    </dgm:pt>
    <dgm:pt modelId="{45C6FB75-687B-4F5C-8643-09635B786D67}" type="pres">
      <dgm:prSet presAssocID="{10A7A054-7A5C-491E-A966-01093D66F275}" presName="tx1" presStyleLbl="revTx" presStyleIdx="1" presStyleCnt="3"/>
      <dgm:spPr/>
    </dgm:pt>
    <dgm:pt modelId="{2D44BD39-FEA4-4CF5-A3E1-EBEA7ADDF40B}" type="pres">
      <dgm:prSet presAssocID="{10A7A054-7A5C-491E-A966-01093D66F275}" presName="vert1" presStyleCnt="0"/>
      <dgm:spPr/>
    </dgm:pt>
    <dgm:pt modelId="{B62AA2D7-1E8C-46F1-B578-065C773A4FE4}" type="pres">
      <dgm:prSet presAssocID="{6D4D34A4-824F-4AF8-8D48-D3C639413D23}" presName="thickLine" presStyleLbl="alignNode1" presStyleIdx="2" presStyleCnt="3"/>
      <dgm:spPr/>
    </dgm:pt>
    <dgm:pt modelId="{472E7AB0-E04D-4498-BE68-82F453FBEBC3}" type="pres">
      <dgm:prSet presAssocID="{6D4D34A4-824F-4AF8-8D48-D3C639413D23}" presName="horz1" presStyleCnt="0"/>
      <dgm:spPr/>
    </dgm:pt>
    <dgm:pt modelId="{9DA91DD4-DAE9-4AAA-BAD2-4700795E6ECF}" type="pres">
      <dgm:prSet presAssocID="{6D4D34A4-824F-4AF8-8D48-D3C639413D23}" presName="tx1" presStyleLbl="revTx" presStyleIdx="2" presStyleCnt="3"/>
      <dgm:spPr/>
    </dgm:pt>
    <dgm:pt modelId="{CF4E4251-F795-464D-ACCE-8CD99B17036F}" type="pres">
      <dgm:prSet presAssocID="{6D4D34A4-824F-4AF8-8D48-D3C639413D23}" presName="vert1" presStyleCnt="0"/>
      <dgm:spPr/>
    </dgm:pt>
  </dgm:ptLst>
  <dgm:cxnLst>
    <dgm:cxn modelId="{E1F11104-7D93-4DEA-947A-45F65BD592F9}" type="presOf" srcId="{4C23443A-3994-41C9-B0A6-1F03ABB38F6D}" destId="{496F1B2A-9933-4291-829A-52989BF8899C}" srcOrd="0" destOrd="0" presId="urn:microsoft.com/office/officeart/2008/layout/LinedList"/>
    <dgm:cxn modelId="{CB48101B-319F-4391-8465-91345A06172E}" type="presOf" srcId="{3C7A63F4-B754-4E8A-8C18-F65BA92A7899}" destId="{D0DA6E25-1EA0-4351-87E0-1877F4F7D98C}" srcOrd="0" destOrd="0" presId="urn:microsoft.com/office/officeart/2008/layout/LinedList"/>
    <dgm:cxn modelId="{E5EB8089-0075-4966-9CD4-7588E5D91D72}" type="presOf" srcId="{10A7A054-7A5C-491E-A966-01093D66F275}" destId="{45C6FB75-687B-4F5C-8643-09635B786D67}" srcOrd="0" destOrd="0" presId="urn:microsoft.com/office/officeart/2008/layout/LinedList"/>
    <dgm:cxn modelId="{7D6CC1B5-137C-48F7-91F5-9A4F7B87E3C9}" type="presOf" srcId="{6D4D34A4-824F-4AF8-8D48-D3C639413D23}" destId="{9DA91DD4-DAE9-4AAA-BAD2-4700795E6ECF}" srcOrd="0" destOrd="0" presId="urn:microsoft.com/office/officeart/2008/layout/LinedList"/>
    <dgm:cxn modelId="{9B9D11BE-71AE-407F-BC0F-F2776C0896CF}" srcId="{3C7A63F4-B754-4E8A-8C18-F65BA92A7899}" destId="{6D4D34A4-824F-4AF8-8D48-D3C639413D23}" srcOrd="2" destOrd="0" parTransId="{C9F22DFF-BE21-4AED-BA31-0C12BA2C75B5}" sibTransId="{2C7E57C8-31FB-4B46-924D-CE3CF77BF2BD}"/>
    <dgm:cxn modelId="{3A118AE7-7C47-45BF-B069-E2D7C5D2BB31}" srcId="{3C7A63F4-B754-4E8A-8C18-F65BA92A7899}" destId="{10A7A054-7A5C-491E-A966-01093D66F275}" srcOrd="1" destOrd="0" parTransId="{0DA8EB30-498A-4453-B805-7B0F5BD35777}" sibTransId="{26596886-D9FF-441E-BB46-64DCE0207734}"/>
    <dgm:cxn modelId="{CA7212F3-E78A-4A42-9154-8D5D346814E4}" srcId="{3C7A63F4-B754-4E8A-8C18-F65BA92A7899}" destId="{4C23443A-3994-41C9-B0A6-1F03ABB38F6D}" srcOrd="0" destOrd="0" parTransId="{93536D8F-4A61-4024-AB26-3C536ADA1CF6}" sibTransId="{67D4F6CB-736F-49CF-B71A-1F4D642545AE}"/>
    <dgm:cxn modelId="{DE5D0D3D-5B21-4746-8130-68582539EEC9}" type="presParOf" srcId="{D0DA6E25-1EA0-4351-87E0-1877F4F7D98C}" destId="{038D55AB-A45D-47EF-B040-43D327D9821C}" srcOrd="0" destOrd="0" presId="urn:microsoft.com/office/officeart/2008/layout/LinedList"/>
    <dgm:cxn modelId="{596D4404-A939-464D-9B54-43412D9F34B3}" type="presParOf" srcId="{D0DA6E25-1EA0-4351-87E0-1877F4F7D98C}" destId="{353BC47E-1CE2-4177-92B3-823C30DBF333}" srcOrd="1" destOrd="0" presId="urn:microsoft.com/office/officeart/2008/layout/LinedList"/>
    <dgm:cxn modelId="{B7226F04-0646-4C48-8B68-AA662D97C820}" type="presParOf" srcId="{353BC47E-1CE2-4177-92B3-823C30DBF333}" destId="{496F1B2A-9933-4291-829A-52989BF8899C}" srcOrd="0" destOrd="0" presId="urn:microsoft.com/office/officeart/2008/layout/LinedList"/>
    <dgm:cxn modelId="{D10BC415-B3BE-473D-B98C-75EBDB7C7350}" type="presParOf" srcId="{353BC47E-1CE2-4177-92B3-823C30DBF333}" destId="{66A53E19-8A12-4CE5-B3A0-A0265C655C95}" srcOrd="1" destOrd="0" presId="urn:microsoft.com/office/officeart/2008/layout/LinedList"/>
    <dgm:cxn modelId="{AE0BDBFA-490C-4C25-8D04-06DEA5183930}" type="presParOf" srcId="{D0DA6E25-1EA0-4351-87E0-1877F4F7D98C}" destId="{6036A428-E734-4339-9ADA-DD765FE90902}" srcOrd="2" destOrd="0" presId="urn:microsoft.com/office/officeart/2008/layout/LinedList"/>
    <dgm:cxn modelId="{FE66703B-6282-4820-92A8-7BDB1425CB80}" type="presParOf" srcId="{D0DA6E25-1EA0-4351-87E0-1877F4F7D98C}" destId="{FD64261D-BBA2-4FA9-9B1F-5471D38B4B0D}" srcOrd="3" destOrd="0" presId="urn:microsoft.com/office/officeart/2008/layout/LinedList"/>
    <dgm:cxn modelId="{8411B12D-E556-49BC-88A3-FF13C0C08D7B}" type="presParOf" srcId="{FD64261D-BBA2-4FA9-9B1F-5471D38B4B0D}" destId="{45C6FB75-687B-4F5C-8643-09635B786D67}" srcOrd="0" destOrd="0" presId="urn:microsoft.com/office/officeart/2008/layout/LinedList"/>
    <dgm:cxn modelId="{B687F0B1-4238-447F-82A1-C4B2E343F2DC}" type="presParOf" srcId="{FD64261D-BBA2-4FA9-9B1F-5471D38B4B0D}" destId="{2D44BD39-FEA4-4CF5-A3E1-EBEA7ADDF40B}" srcOrd="1" destOrd="0" presId="urn:microsoft.com/office/officeart/2008/layout/LinedList"/>
    <dgm:cxn modelId="{BFE7B36F-506F-4195-8B74-84C3344A6BE9}" type="presParOf" srcId="{D0DA6E25-1EA0-4351-87E0-1877F4F7D98C}" destId="{B62AA2D7-1E8C-46F1-B578-065C773A4FE4}" srcOrd="4" destOrd="0" presId="urn:microsoft.com/office/officeart/2008/layout/LinedList"/>
    <dgm:cxn modelId="{94FAA285-CFA8-4CA2-A8F1-0775622319D6}" type="presParOf" srcId="{D0DA6E25-1EA0-4351-87E0-1877F4F7D98C}" destId="{472E7AB0-E04D-4498-BE68-82F453FBEBC3}" srcOrd="5" destOrd="0" presId="urn:microsoft.com/office/officeart/2008/layout/LinedList"/>
    <dgm:cxn modelId="{CFD70EF5-BA4B-4388-8050-48A6FBBBD000}" type="presParOf" srcId="{472E7AB0-E04D-4498-BE68-82F453FBEBC3}" destId="{9DA91DD4-DAE9-4AAA-BAD2-4700795E6ECF}" srcOrd="0" destOrd="0" presId="urn:microsoft.com/office/officeart/2008/layout/LinedList"/>
    <dgm:cxn modelId="{2013258B-6EB6-4A5B-B01D-17E6CDF0E5CC}" type="presParOf" srcId="{472E7AB0-E04D-4498-BE68-82F453FBEBC3}" destId="{CF4E4251-F795-464D-ACCE-8CD99B17036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0B04670-8FCA-492C-A754-45AE7B1E025C}"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C2F60F8-9A57-4514-9CF7-EF4DCC3A1872}">
      <dgm:prSet/>
      <dgm:spPr/>
      <dgm:t>
        <a:bodyPr/>
        <a:lstStyle/>
        <a:p>
          <a:r>
            <a:rPr lang="en-GB" b="0" i="0" baseline="0" noProof="0" dirty="0"/>
            <a:t>Significant criticism of strict monitoring and excessive quotas in the warehouse environment (The Guardian, 2024).</a:t>
          </a:r>
          <a:endParaRPr lang="en-GB" b="0" noProof="0" dirty="0"/>
        </a:p>
      </dgm:t>
    </dgm:pt>
    <dgm:pt modelId="{EC8A6CE7-41C9-4B23-AA43-3A166BBEF470}" type="parTrans" cxnId="{9DDCE2A7-1D1E-400C-8E4D-C7C7E0A87525}">
      <dgm:prSet/>
      <dgm:spPr/>
      <dgm:t>
        <a:bodyPr/>
        <a:lstStyle/>
        <a:p>
          <a:endParaRPr lang="en-US" b="0"/>
        </a:p>
      </dgm:t>
    </dgm:pt>
    <dgm:pt modelId="{8EF0DF98-FDA9-4C3C-8261-AFA05B88BEBB}" type="sibTrans" cxnId="{9DDCE2A7-1D1E-400C-8E4D-C7C7E0A87525}">
      <dgm:prSet/>
      <dgm:spPr/>
      <dgm:t>
        <a:bodyPr/>
        <a:lstStyle/>
        <a:p>
          <a:endParaRPr lang="en-GB" b="0" noProof="0" dirty="0"/>
        </a:p>
      </dgm:t>
    </dgm:pt>
    <dgm:pt modelId="{89F0A5BD-E884-4F7E-B407-99931A81C48A}">
      <dgm:prSet/>
      <dgm:spPr/>
      <dgm:t>
        <a:bodyPr/>
        <a:lstStyle/>
        <a:p>
          <a:r>
            <a:rPr lang="en-GB" b="0" i="0" baseline="0" noProof="0" dirty="0"/>
            <a:t>The high-pressure performance culture may negatively affect employee well-being and mental health (O’Donovan &amp; Collins, 2024).</a:t>
          </a:r>
          <a:endParaRPr lang="en-GB" b="0" noProof="0" dirty="0"/>
        </a:p>
      </dgm:t>
    </dgm:pt>
    <dgm:pt modelId="{B4E4F23C-7808-4D52-BB6C-749B863193E4}" type="parTrans" cxnId="{670DD5AA-D922-4254-AA39-9B2B25D18579}">
      <dgm:prSet/>
      <dgm:spPr/>
      <dgm:t>
        <a:bodyPr/>
        <a:lstStyle/>
        <a:p>
          <a:endParaRPr lang="en-US" b="0"/>
        </a:p>
      </dgm:t>
    </dgm:pt>
    <dgm:pt modelId="{E40FF1C2-03ED-4D8C-80D8-B09432FDCF0A}" type="sibTrans" cxnId="{670DD5AA-D922-4254-AA39-9B2B25D18579}">
      <dgm:prSet/>
      <dgm:spPr/>
      <dgm:t>
        <a:bodyPr/>
        <a:lstStyle/>
        <a:p>
          <a:endParaRPr lang="en-GB" b="0" noProof="0" dirty="0"/>
        </a:p>
      </dgm:t>
    </dgm:pt>
    <dgm:pt modelId="{655D32FA-5346-4B5B-947D-F02C9BBDF4C8}">
      <dgm:prSet/>
      <dgm:spPr/>
      <dgm:t>
        <a:bodyPr/>
        <a:lstStyle/>
        <a:p>
          <a:r>
            <a:rPr lang="en-GB" b="0" i="0" baseline="0" noProof="0" dirty="0"/>
            <a:t>Difficulties harmonising performance systems and fairness across vastly different countries (Briscoe et al., 2012).</a:t>
          </a:r>
          <a:endParaRPr lang="en-GB" b="0" noProof="0" dirty="0"/>
        </a:p>
      </dgm:t>
    </dgm:pt>
    <dgm:pt modelId="{6A3D91F8-A168-448C-AE04-592587DF647F}" type="parTrans" cxnId="{2B0F62B1-26B4-4995-9844-9DA8D1B6A48E}">
      <dgm:prSet/>
      <dgm:spPr/>
      <dgm:t>
        <a:bodyPr/>
        <a:lstStyle/>
        <a:p>
          <a:endParaRPr lang="en-US" b="0"/>
        </a:p>
      </dgm:t>
    </dgm:pt>
    <dgm:pt modelId="{21CAB973-1E79-46FC-9453-DB08C4C7EB72}" type="sibTrans" cxnId="{2B0F62B1-26B4-4995-9844-9DA8D1B6A48E}">
      <dgm:prSet/>
      <dgm:spPr/>
      <dgm:t>
        <a:bodyPr/>
        <a:lstStyle/>
        <a:p>
          <a:endParaRPr lang="en-US" b="0"/>
        </a:p>
      </dgm:t>
    </dgm:pt>
    <dgm:pt modelId="{D2E9D411-7B39-4496-899E-597C0E8E3D65}" type="pres">
      <dgm:prSet presAssocID="{10B04670-8FCA-492C-A754-45AE7B1E025C}" presName="outerComposite" presStyleCnt="0">
        <dgm:presLayoutVars>
          <dgm:chMax val="5"/>
          <dgm:dir/>
          <dgm:resizeHandles val="exact"/>
        </dgm:presLayoutVars>
      </dgm:prSet>
      <dgm:spPr/>
    </dgm:pt>
    <dgm:pt modelId="{8A978DFE-902D-4514-A411-8304F90F1D76}" type="pres">
      <dgm:prSet presAssocID="{10B04670-8FCA-492C-A754-45AE7B1E025C}" presName="dummyMaxCanvas" presStyleCnt="0">
        <dgm:presLayoutVars/>
      </dgm:prSet>
      <dgm:spPr/>
    </dgm:pt>
    <dgm:pt modelId="{5125E24F-F36D-4599-B424-B2788178A634}" type="pres">
      <dgm:prSet presAssocID="{10B04670-8FCA-492C-A754-45AE7B1E025C}" presName="ThreeNodes_1" presStyleLbl="node1" presStyleIdx="0" presStyleCnt="3">
        <dgm:presLayoutVars>
          <dgm:bulletEnabled val="1"/>
        </dgm:presLayoutVars>
      </dgm:prSet>
      <dgm:spPr/>
    </dgm:pt>
    <dgm:pt modelId="{A2FBA0C0-CB3A-4410-A2A7-E45B57E0D697}" type="pres">
      <dgm:prSet presAssocID="{10B04670-8FCA-492C-A754-45AE7B1E025C}" presName="ThreeNodes_2" presStyleLbl="node1" presStyleIdx="1" presStyleCnt="3">
        <dgm:presLayoutVars>
          <dgm:bulletEnabled val="1"/>
        </dgm:presLayoutVars>
      </dgm:prSet>
      <dgm:spPr/>
    </dgm:pt>
    <dgm:pt modelId="{9222EB21-A17A-42A9-B50F-469649A3E05E}" type="pres">
      <dgm:prSet presAssocID="{10B04670-8FCA-492C-A754-45AE7B1E025C}" presName="ThreeNodes_3" presStyleLbl="node1" presStyleIdx="2" presStyleCnt="3">
        <dgm:presLayoutVars>
          <dgm:bulletEnabled val="1"/>
        </dgm:presLayoutVars>
      </dgm:prSet>
      <dgm:spPr/>
    </dgm:pt>
    <dgm:pt modelId="{7613D01F-AD25-4B4C-8957-AE38A2F6A874}" type="pres">
      <dgm:prSet presAssocID="{10B04670-8FCA-492C-A754-45AE7B1E025C}" presName="ThreeConn_1-2" presStyleLbl="fgAccFollowNode1" presStyleIdx="0" presStyleCnt="2">
        <dgm:presLayoutVars>
          <dgm:bulletEnabled val="1"/>
        </dgm:presLayoutVars>
      </dgm:prSet>
      <dgm:spPr/>
    </dgm:pt>
    <dgm:pt modelId="{1C46D77C-A617-4358-9E42-3DDE68257C55}" type="pres">
      <dgm:prSet presAssocID="{10B04670-8FCA-492C-A754-45AE7B1E025C}" presName="ThreeConn_2-3" presStyleLbl="fgAccFollowNode1" presStyleIdx="1" presStyleCnt="2">
        <dgm:presLayoutVars>
          <dgm:bulletEnabled val="1"/>
        </dgm:presLayoutVars>
      </dgm:prSet>
      <dgm:spPr/>
    </dgm:pt>
    <dgm:pt modelId="{ACD9C239-C587-4670-955A-945B03DD2CBC}" type="pres">
      <dgm:prSet presAssocID="{10B04670-8FCA-492C-A754-45AE7B1E025C}" presName="ThreeNodes_1_text" presStyleLbl="node1" presStyleIdx="2" presStyleCnt="3">
        <dgm:presLayoutVars>
          <dgm:bulletEnabled val="1"/>
        </dgm:presLayoutVars>
      </dgm:prSet>
      <dgm:spPr/>
    </dgm:pt>
    <dgm:pt modelId="{892EC324-79F5-481B-B9EC-7ABE87301F6D}" type="pres">
      <dgm:prSet presAssocID="{10B04670-8FCA-492C-A754-45AE7B1E025C}" presName="ThreeNodes_2_text" presStyleLbl="node1" presStyleIdx="2" presStyleCnt="3">
        <dgm:presLayoutVars>
          <dgm:bulletEnabled val="1"/>
        </dgm:presLayoutVars>
      </dgm:prSet>
      <dgm:spPr/>
    </dgm:pt>
    <dgm:pt modelId="{623F55FC-5FBC-48B6-A8FC-698C2528DF5A}" type="pres">
      <dgm:prSet presAssocID="{10B04670-8FCA-492C-A754-45AE7B1E025C}" presName="ThreeNodes_3_text" presStyleLbl="node1" presStyleIdx="2" presStyleCnt="3">
        <dgm:presLayoutVars>
          <dgm:bulletEnabled val="1"/>
        </dgm:presLayoutVars>
      </dgm:prSet>
      <dgm:spPr/>
    </dgm:pt>
  </dgm:ptLst>
  <dgm:cxnLst>
    <dgm:cxn modelId="{D905D70A-5CCC-4967-B503-D00E68655C8F}" type="presOf" srcId="{10B04670-8FCA-492C-A754-45AE7B1E025C}" destId="{D2E9D411-7B39-4496-899E-597C0E8E3D65}" srcOrd="0" destOrd="0" presId="urn:microsoft.com/office/officeart/2005/8/layout/vProcess5"/>
    <dgm:cxn modelId="{4AD0D16B-E72B-4BB4-BDF1-EB4F0890B85A}" type="presOf" srcId="{9C2F60F8-9A57-4514-9CF7-EF4DCC3A1872}" destId="{5125E24F-F36D-4599-B424-B2788178A634}" srcOrd="0" destOrd="0" presId="urn:microsoft.com/office/officeart/2005/8/layout/vProcess5"/>
    <dgm:cxn modelId="{F090267C-53E4-42C4-AC98-505C1A840A8C}" type="presOf" srcId="{E40FF1C2-03ED-4D8C-80D8-B09432FDCF0A}" destId="{1C46D77C-A617-4358-9E42-3DDE68257C55}" srcOrd="0" destOrd="0" presId="urn:microsoft.com/office/officeart/2005/8/layout/vProcess5"/>
    <dgm:cxn modelId="{43CBE684-3B66-4A22-BE09-7CC06FA4F486}" type="presOf" srcId="{655D32FA-5346-4B5B-947D-F02C9BBDF4C8}" destId="{623F55FC-5FBC-48B6-A8FC-698C2528DF5A}" srcOrd="1" destOrd="0" presId="urn:microsoft.com/office/officeart/2005/8/layout/vProcess5"/>
    <dgm:cxn modelId="{9DDCE2A7-1D1E-400C-8E4D-C7C7E0A87525}" srcId="{10B04670-8FCA-492C-A754-45AE7B1E025C}" destId="{9C2F60F8-9A57-4514-9CF7-EF4DCC3A1872}" srcOrd="0" destOrd="0" parTransId="{EC8A6CE7-41C9-4B23-AA43-3A166BBEF470}" sibTransId="{8EF0DF98-FDA9-4C3C-8261-AFA05B88BEBB}"/>
    <dgm:cxn modelId="{670DD5AA-D922-4254-AA39-9B2B25D18579}" srcId="{10B04670-8FCA-492C-A754-45AE7B1E025C}" destId="{89F0A5BD-E884-4F7E-B407-99931A81C48A}" srcOrd="1" destOrd="0" parTransId="{B4E4F23C-7808-4D52-BB6C-749B863193E4}" sibTransId="{E40FF1C2-03ED-4D8C-80D8-B09432FDCF0A}"/>
    <dgm:cxn modelId="{2B0F62B1-26B4-4995-9844-9DA8D1B6A48E}" srcId="{10B04670-8FCA-492C-A754-45AE7B1E025C}" destId="{655D32FA-5346-4B5B-947D-F02C9BBDF4C8}" srcOrd="2" destOrd="0" parTransId="{6A3D91F8-A168-448C-AE04-592587DF647F}" sibTransId="{21CAB973-1E79-46FC-9453-DB08C4C7EB72}"/>
    <dgm:cxn modelId="{C898B1C5-F429-4AB5-8296-58176F793417}" type="presOf" srcId="{89F0A5BD-E884-4F7E-B407-99931A81C48A}" destId="{A2FBA0C0-CB3A-4410-A2A7-E45B57E0D697}" srcOrd="0" destOrd="0" presId="urn:microsoft.com/office/officeart/2005/8/layout/vProcess5"/>
    <dgm:cxn modelId="{341C33CE-3427-45BB-A989-00E12F476E3E}" type="presOf" srcId="{655D32FA-5346-4B5B-947D-F02C9BBDF4C8}" destId="{9222EB21-A17A-42A9-B50F-469649A3E05E}" srcOrd="0" destOrd="0" presId="urn:microsoft.com/office/officeart/2005/8/layout/vProcess5"/>
    <dgm:cxn modelId="{9C6F6BDF-07A3-4534-AFFA-7EBEDCD8D188}" type="presOf" srcId="{9C2F60F8-9A57-4514-9CF7-EF4DCC3A1872}" destId="{ACD9C239-C587-4670-955A-945B03DD2CBC}" srcOrd="1" destOrd="0" presId="urn:microsoft.com/office/officeart/2005/8/layout/vProcess5"/>
    <dgm:cxn modelId="{6CD238EE-5F9C-441B-B57D-CD0A3293DA4B}" type="presOf" srcId="{89F0A5BD-E884-4F7E-B407-99931A81C48A}" destId="{892EC324-79F5-481B-B9EC-7ABE87301F6D}" srcOrd="1" destOrd="0" presId="urn:microsoft.com/office/officeart/2005/8/layout/vProcess5"/>
    <dgm:cxn modelId="{ED66B3F0-69B3-4C88-B274-EC5941341686}" type="presOf" srcId="{8EF0DF98-FDA9-4C3C-8261-AFA05B88BEBB}" destId="{7613D01F-AD25-4B4C-8957-AE38A2F6A874}" srcOrd="0" destOrd="0" presId="urn:microsoft.com/office/officeart/2005/8/layout/vProcess5"/>
    <dgm:cxn modelId="{1CE0A755-1DDC-4332-8CED-1740A3BABBAD}" type="presParOf" srcId="{D2E9D411-7B39-4496-899E-597C0E8E3D65}" destId="{8A978DFE-902D-4514-A411-8304F90F1D76}" srcOrd="0" destOrd="0" presId="urn:microsoft.com/office/officeart/2005/8/layout/vProcess5"/>
    <dgm:cxn modelId="{9AE5F1BD-60AB-47B7-82B2-F6EFE542DB97}" type="presParOf" srcId="{D2E9D411-7B39-4496-899E-597C0E8E3D65}" destId="{5125E24F-F36D-4599-B424-B2788178A634}" srcOrd="1" destOrd="0" presId="urn:microsoft.com/office/officeart/2005/8/layout/vProcess5"/>
    <dgm:cxn modelId="{47A907C7-2D4A-4028-B02C-4621088BD239}" type="presParOf" srcId="{D2E9D411-7B39-4496-899E-597C0E8E3D65}" destId="{A2FBA0C0-CB3A-4410-A2A7-E45B57E0D697}" srcOrd="2" destOrd="0" presId="urn:microsoft.com/office/officeart/2005/8/layout/vProcess5"/>
    <dgm:cxn modelId="{02C415EC-C55A-48C7-B0F0-4E178F4668BA}" type="presParOf" srcId="{D2E9D411-7B39-4496-899E-597C0E8E3D65}" destId="{9222EB21-A17A-42A9-B50F-469649A3E05E}" srcOrd="3" destOrd="0" presId="urn:microsoft.com/office/officeart/2005/8/layout/vProcess5"/>
    <dgm:cxn modelId="{B5399FCD-7CE0-4CD0-A687-4D5F77897ADF}" type="presParOf" srcId="{D2E9D411-7B39-4496-899E-597C0E8E3D65}" destId="{7613D01F-AD25-4B4C-8957-AE38A2F6A874}" srcOrd="4" destOrd="0" presId="urn:microsoft.com/office/officeart/2005/8/layout/vProcess5"/>
    <dgm:cxn modelId="{5ED920FE-2F35-48FC-A1C6-E4CA201C6274}" type="presParOf" srcId="{D2E9D411-7B39-4496-899E-597C0E8E3D65}" destId="{1C46D77C-A617-4358-9E42-3DDE68257C55}" srcOrd="5" destOrd="0" presId="urn:microsoft.com/office/officeart/2005/8/layout/vProcess5"/>
    <dgm:cxn modelId="{C9637FB9-2EDB-40F6-9036-2ACF3FCD44E2}" type="presParOf" srcId="{D2E9D411-7B39-4496-899E-597C0E8E3D65}" destId="{ACD9C239-C587-4670-955A-945B03DD2CBC}" srcOrd="6" destOrd="0" presId="urn:microsoft.com/office/officeart/2005/8/layout/vProcess5"/>
    <dgm:cxn modelId="{6017FE76-5171-467F-9455-4F346D9BAED9}" type="presParOf" srcId="{D2E9D411-7B39-4496-899E-597C0E8E3D65}" destId="{892EC324-79F5-481B-B9EC-7ABE87301F6D}" srcOrd="7" destOrd="0" presId="urn:microsoft.com/office/officeart/2005/8/layout/vProcess5"/>
    <dgm:cxn modelId="{BC2C0415-E60C-4B64-9320-677032727092}" type="presParOf" srcId="{D2E9D411-7B39-4496-899E-597C0E8E3D65}" destId="{623F55FC-5FBC-48B6-A8FC-698C2528DF5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DC7D3FC-FE97-4CD1-A9DA-0C1227BF526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A0CA90-4EE5-46DA-A56F-4A02ED02DEF9}">
      <dgm:prSet/>
      <dgm:spPr/>
      <dgm:t>
        <a:bodyPr/>
        <a:lstStyle/>
        <a:p>
          <a:pPr>
            <a:lnSpc>
              <a:spcPct val="100000"/>
            </a:lnSpc>
          </a:pPr>
          <a:r>
            <a:rPr lang="en-GB" b="0" i="0" baseline="0" noProof="0" dirty="0"/>
            <a:t>Reduce excessive, stress-inducing monitoring for warehouse workers to improve worker autonomy and health.</a:t>
          </a:r>
          <a:endParaRPr lang="en-GB" b="0" noProof="0" dirty="0"/>
        </a:p>
      </dgm:t>
    </dgm:pt>
    <dgm:pt modelId="{681D6EBB-444A-483F-BE8E-7DA41242FEA9}" type="parTrans" cxnId="{93854F6E-7477-4C34-8805-982772DE1EC2}">
      <dgm:prSet/>
      <dgm:spPr/>
      <dgm:t>
        <a:bodyPr/>
        <a:lstStyle/>
        <a:p>
          <a:endParaRPr lang="en-US" b="0"/>
        </a:p>
      </dgm:t>
    </dgm:pt>
    <dgm:pt modelId="{83AE2CB2-B47E-4AD2-BF68-8A8D0C56AC9B}" type="sibTrans" cxnId="{93854F6E-7477-4C34-8805-982772DE1EC2}">
      <dgm:prSet/>
      <dgm:spPr/>
      <dgm:t>
        <a:bodyPr/>
        <a:lstStyle/>
        <a:p>
          <a:endParaRPr lang="en-US" b="0"/>
        </a:p>
      </dgm:t>
    </dgm:pt>
    <dgm:pt modelId="{ACB0A663-6953-465F-B2DE-4BA1A4192CAC}">
      <dgm:prSet/>
      <dgm:spPr/>
      <dgm:t>
        <a:bodyPr/>
        <a:lstStyle/>
        <a:p>
          <a:pPr>
            <a:lnSpc>
              <a:spcPct val="100000"/>
            </a:lnSpc>
          </a:pPr>
          <a:r>
            <a:rPr lang="en-GB" b="0" i="0" baseline="0" noProof="0" dirty="0"/>
            <a:t>Strengthen well-being policies to mitigate the effects of high-performance pressure (O’Donovan &amp; Collins, 2024).</a:t>
          </a:r>
          <a:endParaRPr lang="en-GB" b="0" noProof="0" dirty="0"/>
        </a:p>
      </dgm:t>
    </dgm:pt>
    <dgm:pt modelId="{466DB3DB-9822-4981-94A9-7492225890F4}" type="parTrans" cxnId="{7FAEFDDE-1C8F-4D36-9536-46EDEF80975F}">
      <dgm:prSet/>
      <dgm:spPr/>
      <dgm:t>
        <a:bodyPr/>
        <a:lstStyle/>
        <a:p>
          <a:endParaRPr lang="en-US" b="0"/>
        </a:p>
      </dgm:t>
    </dgm:pt>
    <dgm:pt modelId="{72C0569C-44CD-4A2F-A8C1-07A874207B4F}" type="sibTrans" cxnId="{7FAEFDDE-1C8F-4D36-9536-46EDEF80975F}">
      <dgm:prSet/>
      <dgm:spPr/>
      <dgm:t>
        <a:bodyPr/>
        <a:lstStyle/>
        <a:p>
          <a:endParaRPr lang="en-US" b="0"/>
        </a:p>
      </dgm:t>
    </dgm:pt>
    <dgm:pt modelId="{8669760C-EDFA-4CFF-BAB4-967198091DCC}">
      <dgm:prSet/>
      <dgm:spPr/>
      <dgm:t>
        <a:bodyPr/>
        <a:lstStyle/>
        <a:p>
          <a:pPr>
            <a:lnSpc>
              <a:spcPct val="100000"/>
            </a:lnSpc>
          </a:pPr>
          <a:r>
            <a:rPr lang="en-GB" b="0" i="0" baseline="0" noProof="0" dirty="0"/>
            <a:t>Introduce culturally adaptable performance standards that respect local norms (Hofstede, 2011).</a:t>
          </a:r>
          <a:endParaRPr lang="en-GB" b="0" noProof="0" dirty="0"/>
        </a:p>
      </dgm:t>
    </dgm:pt>
    <dgm:pt modelId="{E9EED241-C175-4436-8A0F-2246138E62A8}" type="parTrans" cxnId="{E294EC15-C2AB-4D50-A662-82E4FB4A0DE4}">
      <dgm:prSet/>
      <dgm:spPr/>
      <dgm:t>
        <a:bodyPr/>
        <a:lstStyle/>
        <a:p>
          <a:endParaRPr lang="en-US" b="0"/>
        </a:p>
      </dgm:t>
    </dgm:pt>
    <dgm:pt modelId="{586D5916-94C5-4323-AD72-29C77C97D414}" type="sibTrans" cxnId="{E294EC15-C2AB-4D50-A662-82E4FB4A0DE4}">
      <dgm:prSet/>
      <dgm:spPr/>
      <dgm:t>
        <a:bodyPr/>
        <a:lstStyle/>
        <a:p>
          <a:endParaRPr lang="en-US" b="0"/>
        </a:p>
      </dgm:t>
    </dgm:pt>
    <dgm:pt modelId="{A171510A-0EDF-49EA-AB11-2C7634660167}" type="pres">
      <dgm:prSet presAssocID="{0DC7D3FC-FE97-4CD1-A9DA-0C1227BF526A}" presName="root" presStyleCnt="0">
        <dgm:presLayoutVars>
          <dgm:dir/>
          <dgm:resizeHandles val="exact"/>
        </dgm:presLayoutVars>
      </dgm:prSet>
      <dgm:spPr/>
    </dgm:pt>
    <dgm:pt modelId="{11A397BC-E14B-417C-B0E9-98ADA42FD670}" type="pres">
      <dgm:prSet presAssocID="{63A0CA90-4EE5-46DA-A56F-4A02ED02DEF9}" presName="compNode" presStyleCnt="0"/>
      <dgm:spPr/>
    </dgm:pt>
    <dgm:pt modelId="{C8E91B9C-A133-4E63-83F0-5149DA8A68A1}" type="pres">
      <dgm:prSet presAssocID="{63A0CA90-4EE5-46DA-A56F-4A02ED02DEF9}" presName="bgRect" presStyleLbl="bgShp" presStyleIdx="0" presStyleCnt="3"/>
      <dgm:spPr/>
    </dgm:pt>
    <dgm:pt modelId="{C32A53A9-03C0-4123-A783-5038CAED5573}" type="pres">
      <dgm:prSet presAssocID="{63A0CA90-4EE5-46DA-A56F-4A02ED02DE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94F3125E-6CB5-4618-9189-E5ADBA5AF217}" type="pres">
      <dgm:prSet presAssocID="{63A0CA90-4EE5-46DA-A56F-4A02ED02DEF9}" presName="spaceRect" presStyleCnt="0"/>
      <dgm:spPr/>
    </dgm:pt>
    <dgm:pt modelId="{6A61581C-E043-4154-A5BF-50A65EBF196E}" type="pres">
      <dgm:prSet presAssocID="{63A0CA90-4EE5-46DA-A56F-4A02ED02DEF9}" presName="parTx" presStyleLbl="revTx" presStyleIdx="0" presStyleCnt="3">
        <dgm:presLayoutVars>
          <dgm:chMax val="0"/>
          <dgm:chPref val="0"/>
        </dgm:presLayoutVars>
      </dgm:prSet>
      <dgm:spPr/>
    </dgm:pt>
    <dgm:pt modelId="{FFA78B9C-7EC5-47A8-8D17-E7280CBC05D4}" type="pres">
      <dgm:prSet presAssocID="{83AE2CB2-B47E-4AD2-BF68-8A8D0C56AC9B}" presName="sibTrans" presStyleCnt="0"/>
      <dgm:spPr/>
    </dgm:pt>
    <dgm:pt modelId="{F5631CE1-E64A-45D1-A161-F6C740C11EC2}" type="pres">
      <dgm:prSet presAssocID="{ACB0A663-6953-465F-B2DE-4BA1A4192CAC}" presName="compNode" presStyleCnt="0"/>
      <dgm:spPr/>
    </dgm:pt>
    <dgm:pt modelId="{DB12A119-46C1-49E9-B78C-B13C3BB73324}" type="pres">
      <dgm:prSet presAssocID="{ACB0A663-6953-465F-B2DE-4BA1A4192CAC}" presName="bgRect" presStyleLbl="bgShp" presStyleIdx="1" presStyleCnt="3"/>
      <dgm:spPr/>
    </dgm:pt>
    <dgm:pt modelId="{467C966F-BED4-4B7F-B7CC-C4EB959E6D7A}" type="pres">
      <dgm:prSet presAssocID="{ACB0A663-6953-465F-B2DE-4BA1A4192CA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E1D20537-9CBB-4B6F-9287-82581182914B}" type="pres">
      <dgm:prSet presAssocID="{ACB0A663-6953-465F-B2DE-4BA1A4192CAC}" presName="spaceRect" presStyleCnt="0"/>
      <dgm:spPr/>
    </dgm:pt>
    <dgm:pt modelId="{F92EC37D-A007-4435-B6CD-BD5CF47F6A01}" type="pres">
      <dgm:prSet presAssocID="{ACB0A663-6953-465F-B2DE-4BA1A4192CAC}" presName="parTx" presStyleLbl="revTx" presStyleIdx="1" presStyleCnt="3">
        <dgm:presLayoutVars>
          <dgm:chMax val="0"/>
          <dgm:chPref val="0"/>
        </dgm:presLayoutVars>
      </dgm:prSet>
      <dgm:spPr/>
    </dgm:pt>
    <dgm:pt modelId="{A72B2A0F-5095-45BE-A1B7-C396C8BBEF5F}" type="pres">
      <dgm:prSet presAssocID="{72C0569C-44CD-4A2F-A8C1-07A874207B4F}" presName="sibTrans" presStyleCnt="0"/>
      <dgm:spPr/>
    </dgm:pt>
    <dgm:pt modelId="{42C3A9B7-4FC2-4636-8F86-9A348241565B}" type="pres">
      <dgm:prSet presAssocID="{8669760C-EDFA-4CFF-BAB4-967198091DCC}" presName="compNode" presStyleCnt="0"/>
      <dgm:spPr/>
    </dgm:pt>
    <dgm:pt modelId="{6FF12D1A-CD84-46E1-9F9A-F4BEB76C67EB}" type="pres">
      <dgm:prSet presAssocID="{8669760C-EDFA-4CFF-BAB4-967198091DCC}" presName="bgRect" presStyleLbl="bgShp" presStyleIdx="2" presStyleCnt="3"/>
      <dgm:spPr/>
    </dgm:pt>
    <dgm:pt modelId="{9F87D0ED-6C76-4F15-93A5-DFBC8E97852B}" type="pres">
      <dgm:prSet presAssocID="{8669760C-EDFA-4CFF-BAB4-967198091D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ers"/>
        </a:ext>
      </dgm:extLst>
    </dgm:pt>
    <dgm:pt modelId="{78DEF57A-8891-4601-88DC-A38286C5ECFB}" type="pres">
      <dgm:prSet presAssocID="{8669760C-EDFA-4CFF-BAB4-967198091DCC}" presName="spaceRect" presStyleCnt="0"/>
      <dgm:spPr/>
    </dgm:pt>
    <dgm:pt modelId="{0DA18DFC-B92E-4B59-9A67-3BE6B8435319}" type="pres">
      <dgm:prSet presAssocID="{8669760C-EDFA-4CFF-BAB4-967198091DCC}" presName="parTx" presStyleLbl="revTx" presStyleIdx="2" presStyleCnt="3">
        <dgm:presLayoutVars>
          <dgm:chMax val="0"/>
          <dgm:chPref val="0"/>
        </dgm:presLayoutVars>
      </dgm:prSet>
      <dgm:spPr/>
    </dgm:pt>
  </dgm:ptLst>
  <dgm:cxnLst>
    <dgm:cxn modelId="{E294EC15-C2AB-4D50-A662-82E4FB4A0DE4}" srcId="{0DC7D3FC-FE97-4CD1-A9DA-0C1227BF526A}" destId="{8669760C-EDFA-4CFF-BAB4-967198091DCC}" srcOrd="2" destOrd="0" parTransId="{E9EED241-C175-4436-8A0F-2246138E62A8}" sibTransId="{586D5916-94C5-4323-AD72-29C77C97D414}"/>
    <dgm:cxn modelId="{8B8AA620-9250-4B59-B303-73A931C03A05}" type="presOf" srcId="{ACB0A663-6953-465F-B2DE-4BA1A4192CAC}" destId="{F92EC37D-A007-4435-B6CD-BD5CF47F6A01}" srcOrd="0" destOrd="0" presId="urn:microsoft.com/office/officeart/2018/2/layout/IconVerticalSolidList"/>
    <dgm:cxn modelId="{93854F6E-7477-4C34-8805-982772DE1EC2}" srcId="{0DC7D3FC-FE97-4CD1-A9DA-0C1227BF526A}" destId="{63A0CA90-4EE5-46DA-A56F-4A02ED02DEF9}" srcOrd="0" destOrd="0" parTransId="{681D6EBB-444A-483F-BE8E-7DA41242FEA9}" sibTransId="{83AE2CB2-B47E-4AD2-BF68-8A8D0C56AC9B}"/>
    <dgm:cxn modelId="{3F7F11AE-3A70-415D-865A-42658D6D7BB1}" type="presOf" srcId="{8669760C-EDFA-4CFF-BAB4-967198091DCC}" destId="{0DA18DFC-B92E-4B59-9A67-3BE6B8435319}" srcOrd="0" destOrd="0" presId="urn:microsoft.com/office/officeart/2018/2/layout/IconVerticalSolidList"/>
    <dgm:cxn modelId="{E07FA4CA-483B-4880-A58C-B3CE2915332A}" type="presOf" srcId="{63A0CA90-4EE5-46DA-A56F-4A02ED02DEF9}" destId="{6A61581C-E043-4154-A5BF-50A65EBF196E}" srcOrd="0" destOrd="0" presId="urn:microsoft.com/office/officeart/2018/2/layout/IconVerticalSolidList"/>
    <dgm:cxn modelId="{E75B22CF-F92C-4945-9EDB-130FABC90AC2}" type="presOf" srcId="{0DC7D3FC-FE97-4CD1-A9DA-0C1227BF526A}" destId="{A171510A-0EDF-49EA-AB11-2C7634660167}" srcOrd="0" destOrd="0" presId="urn:microsoft.com/office/officeart/2018/2/layout/IconVerticalSolidList"/>
    <dgm:cxn modelId="{7FAEFDDE-1C8F-4D36-9536-46EDEF80975F}" srcId="{0DC7D3FC-FE97-4CD1-A9DA-0C1227BF526A}" destId="{ACB0A663-6953-465F-B2DE-4BA1A4192CAC}" srcOrd="1" destOrd="0" parTransId="{466DB3DB-9822-4981-94A9-7492225890F4}" sibTransId="{72C0569C-44CD-4A2F-A8C1-07A874207B4F}"/>
    <dgm:cxn modelId="{7F7FBC46-D179-498D-A839-067D4AD37A94}" type="presParOf" srcId="{A171510A-0EDF-49EA-AB11-2C7634660167}" destId="{11A397BC-E14B-417C-B0E9-98ADA42FD670}" srcOrd="0" destOrd="0" presId="urn:microsoft.com/office/officeart/2018/2/layout/IconVerticalSolidList"/>
    <dgm:cxn modelId="{B13F4F5B-5C59-4C13-8AAB-BAEE5A68B323}" type="presParOf" srcId="{11A397BC-E14B-417C-B0E9-98ADA42FD670}" destId="{C8E91B9C-A133-4E63-83F0-5149DA8A68A1}" srcOrd="0" destOrd="0" presId="urn:microsoft.com/office/officeart/2018/2/layout/IconVerticalSolidList"/>
    <dgm:cxn modelId="{1C2F6C2F-9CCB-491E-B2D4-82BDEA12485B}" type="presParOf" srcId="{11A397BC-E14B-417C-B0E9-98ADA42FD670}" destId="{C32A53A9-03C0-4123-A783-5038CAED5573}" srcOrd="1" destOrd="0" presId="urn:microsoft.com/office/officeart/2018/2/layout/IconVerticalSolidList"/>
    <dgm:cxn modelId="{F14BA29D-38C5-443E-AD4F-3AEE01413DB7}" type="presParOf" srcId="{11A397BC-E14B-417C-B0E9-98ADA42FD670}" destId="{94F3125E-6CB5-4618-9189-E5ADBA5AF217}" srcOrd="2" destOrd="0" presId="urn:microsoft.com/office/officeart/2018/2/layout/IconVerticalSolidList"/>
    <dgm:cxn modelId="{997B1518-4C17-41B6-B67A-713AE2850CCA}" type="presParOf" srcId="{11A397BC-E14B-417C-B0E9-98ADA42FD670}" destId="{6A61581C-E043-4154-A5BF-50A65EBF196E}" srcOrd="3" destOrd="0" presId="urn:microsoft.com/office/officeart/2018/2/layout/IconVerticalSolidList"/>
    <dgm:cxn modelId="{930753AE-FD19-49BC-950B-6510EA940B7F}" type="presParOf" srcId="{A171510A-0EDF-49EA-AB11-2C7634660167}" destId="{FFA78B9C-7EC5-47A8-8D17-E7280CBC05D4}" srcOrd="1" destOrd="0" presId="urn:microsoft.com/office/officeart/2018/2/layout/IconVerticalSolidList"/>
    <dgm:cxn modelId="{27C7458B-5EF6-4511-9E0B-3C6B9CED2AFB}" type="presParOf" srcId="{A171510A-0EDF-49EA-AB11-2C7634660167}" destId="{F5631CE1-E64A-45D1-A161-F6C740C11EC2}" srcOrd="2" destOrd="0" presId="urn:microsoft.com/office/officeart/2018/2/layout/IconVerticalSolidList"/>
    <dgm:cxn modelId="{574FF71D-6292-4730-A9C1-1F99F3C2BE6B}" type="presParOf" srcId="{F5631CE1-E64A-45D1-A161-F6C740C11EC2}" destId="{DB12A119-46C1-49E9-B78C-B13C3BB73324}" srcOrd="0" destOrd="0" presId="urn:microsoft.com/office/officeart/2018/2/layout/IconVerticalSolidList"/>
    <dgm:cxn modelId="{83B79492-78E0-44E4-8214-D777E43A5074}" type="presParOf" srcId="{F5631CE1-E64A-45D1-A161-F6C740C11EC2}" destId="{467C966F-BED4-4B7F-B7CC-C4EB959E6D7A}" srcOrd="1" destOrd="0" presId="urn:microsoft.com/office/officeart/2018/2/layout/IconVerticalSolidList"/>
    <dgm:cxn modelId="{F4CA92F3-CBB1-49EE-A0E2-D168864D73D7}" type="presParOf" srcId="{F5631CE1-E64A-45D1-A161-F6C740C11EC2}" destId="{E1D20537-9CBB-4B6F-9287-82581182914B}" srcOrd="2" destOrd="0" presId="urn:microsoft.com/office/officeart/2018/2/layout/IconVerticalSolidList"/>
    <dgm:cxn modelId="{441BFAC6-BF44-44D3-A201-5CEF43A09062}" type="presParOf" srcId="{F5631CE1-E64A-45D1-A161-F6C740C11EC2}" destId="{F92EC37D-A007-4435-B6CD-BD5CF47F6A01}" srcOrd="3" destOrd="0" presId="urn:microsoft.com/office/officeart/2018/2/layout/IconVerticalSolidList"/>
    <dgm:cxn modelId="{8AB818E8-E217-4AC9-8A3E-7A3DC91F5D1A}" type="presParOf" srcId="{A171510A-0EDF-49EA-AB11-2C7634660167}" destId="{A72B2A0F-5095-45BE-A1B7-C396C8BBEF5F}" srcOrd="3" destOrd="0" presId="urn:microsoft.com/office/officeart/2018/2/layout/IconVerticalSolidList"/>
    <dgm:cxn modelId="{69AD4308-4B9B-4C59-8411-B8D821A577F5}" type="presParOf" srcId="{A171510A-0EDF-49EA-AB11-2C7634660167}" destId="{42C3A9B7-4FC2-4636-8F86-9A348241565B}" srcOrd="4" destOrd="0" presId="urn:microsoft.com/office/officeart/2018/2/layout/IconVerticalSolidList"/>
    <dgm:cxn modelId="{D4DA170C-A3BD-4028-8C5F-D398DED52E84}" type="presParOf" srcId="{42C3A9B7-4FC2-4636-8F86-9A348241565B}" destId="{6FF12D1A-CD84-46E1-9F9A-F4BEB76C67EB}" srcOrd="0" destOrd="0" presId="urn:microsoft.com/office/officeart/2018/2/layout/IconVerticalSolidList"/>
    <dgm:cxn modelId="{681EA064-33EC-49B7-A4DD-C590041BE81A}" type="presParOf" srcId="{42C3A9B7-4FC2-4636-8F86-9A348241565B}" destId="{9F87D0ED-6C76-4F15-93A5-DFBC8E97852B}" srcOrd="1" destOrd="0" presId="urn:microsoft.com/office/officeart/2018/2/layout/IconVerticalSolidList"/>
    <dgm:cxn modelId="{40531F7D-140A-495B-9DD1-38E2AF5B9E41}" type="presParOf" srcId="{42C3A9B7-4FC2-4636-8F86-9A348241565B}" destId="{78DEF57A-8891-4601-88DC-A38286C5ECFB}" srcOrd="2" destOrd="0" presId="urn:microsoft.com/office/officeart/2018/2/layout/IconVerticalSolidList"/>
    <dgm:cxn modelId="{EBF57240-1EE5-4B13-8670-E33759F8F1DC}" type="presParOf" srcId="{42C3A9B7-4FC2-4636-8F86-9A348241565B}" destId="{0DA18DFC-B92E-4B59-9A67-3BE6B84353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1D29612-CA4A-4763-9210-ACF7D2EBD7F8}"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31B63DA2-5971-49DC-A565-0BC1DFD6AB5C}">
      <dgm:prSet/>
      <dgm:spPr/>
      <dgm:t>
        <a:bodyPr/>
        <a:lstStyle/>
        <a:p>
          <a:r>
            <a:rPr lang="en-GB" i="0" baseline="0" noProof="0" dirty="0"/>
            <a:t>Amazon’s PM system is highly effective for productivity but is often criticised for being excessively demanding.</a:t>
          </a:r>
          <a:endParaRPr lang="en-GB" noProof="0" dirty="0"/>
        </a:p>
      </dgm:t>
    </dgm:pt>
    <dgm:pt modelId="{95B0C54A-CD01-4836-B62B-70219F78D3FB}" type="parTrans" cxnId="{31FA1E78-12DF-4BE7-9932-FB3D3FEC24DB}">
      <dgm:prSet/>
      <dgm:spPr/>
      <dgm:t>
        <a:bodyPr/>
        <a:lstStyle/>
        <a:p>
          <a:endParaRPr lang="en-US"/>
        </a:p>
      </dgm:t>
    </dgm:pt>
    <dgm:pt modelId="{775A4FCD-F245-4581-9BEE-45C79AC656B2}" type="sibTrans" cxnId="{31FA1E78-12DF-4BE7-9932-FB3D3FEC24DB}">
      <dgm:prSet/>
      <dgm:spPr/>
      <dgm:t>
        <a:bodyPr/>
        <a:lstStyle/>
        <a:p>
          <a:endParaRPr lang="en-US"/>
        </a:p>
      </dgm:t>
    </dgm:pt>
    <dgm:pt modelId="{249D1844-4DCB-446F-BD03-4A54A4935A41}">
      <dgm:prSet/>
      <dgm:spPr/>
      <dgm:t>
        <a:bodyPr/>
        <a:lstStyle/>
        <a:p>
          <a:r>
            <a:rPr lang="en-GB" i="0" baseline="0" noProof="0" dirty="0"/>
            <a:t>Implementing balanced scorecard-style metrics and improving well-being initiatives could lead to more sustainable high performance.</a:t>
          </a:r>
          <a:endParaRPr lang="en-GB" noProof="0" dirty="0"/>
        </a:p>
      </dgm:t>
    </dgm:pt>
    <dgm:pt modelId="{47EBA02D-2F62-456C-B163-60B88BF6B7D6}" type="parTrans" cxnId="{5BCE4568-CDD4-4182-8B16-BEE03D4258A7}">
      <dgm:prSet/>
      <dgm:spPr/>
      <dgm:t>
        <a:bodyPr/>
        <a:lstStyle/>
        <a:p>
          <a:endParaRPr lang="en-US"/>
        </a:p>
      </dgm:t>
    </dgm:pt>
    <dgm:pt modelId="{89C7474F-8466-4DFA-92C9-2E819EC46E9F}" type="sibTrans" cxnId="{5BCE4568-CDD4-4182-8B16-BEE03D4258A7}">
      <dgm:prSet/>
      <dgm:spPr/>
      <dgm:t>
        <a:bodyPr/>
        <a:lstStyle/>
        <a:p>
          <a:endParaRPr lang="en-US"/>
        </a:p>
      </dgm:t>
    </dgm:pt>
    <dgm:pt modelId="{C9BD32A0-4CF7-43EE-8C75-793FAB1D7B64}" type="pres">
      <dgm:prSet presAssocID="{41D29612-CA4A-4763-9210-ACF7D2EBD7F8}" presName="Name0" presStyleCnt="0">
        <dgm:presLayoutVars>
          <dgm:dir/>
          <dgm:animLvl val="lvl"/>
          <dgm:resizeHandles val="exact"/>
        </dgm:presLayoutVars>
      </dgm:prSet>
      <dgm:spPr/>
    </dgm:pt>
    <dgm:pt modelId="{20B55109-218B-4B84-A787-270B53FB8B25}" type="pres">
      <dgm:prSet presAssocID="{249D1844-4DCB-446F-BD03-4A54A4935A41}" presName="boxAndChildren" presStyleCnt="0"/>
      <dgm:spPr/>
    </dgm:pt>
    <dgm:pt modelId="{AE8A393E-367C-4808-90C6-2A151B3E3226}" type="pres">
      <dgm:prSet presAssocID="{249D1844-4DCB-446F-BD03-4A54A4935A41}" presName="parentTextBox" presStyleLbl="node1" presStyleIdx="0" presStyleCnt="2"/>
      <dgm:spPr/>
    </dgm:pt>
    <dgm:pt modelId="{2D1185E6-4F97-414D-8585-B2D91E6662C8}" type="pres">
      <dgm:prSet presAssocID="{775A4FCD-F245-4581-9BEE-45C79AC656B2}" presName="sp" presStyleCnt="0"/>
      <dgm:spPr/>
    </dgm:pt>
    <dgm:pt modelId="{D8D868A2-0F16-45DF-AE29-20BC590277EB}" type="pres">
      <dgm:prSet presAssocID="{31B63DA2-5971-49DC-A565-0BC1DFD6AB5C}" presName="arrowAndChildren" presStyleCnt="0"/>
      <dgm:spPr/>
    </dgm:pt>
    <dgm:pt modelId="{7C76F5A6-2167-4FD0-9239-5C595F8B4BD1}" type="pres">
      <dgm:prSet presAssocID="{31B63DA2-5971-49DC-A565-0BC1DFD6AB5C}" presName="parentTextArrow" presStyleLbl="node1" presStyleIdx="1" presStyleCnt="2"/>
      <dgm:spPr/>
    </dgm:pt>
  </dgm:ptLst>
  <dgm:cxnLst>
    <dgm:cxn modelId="{5BCE4568-CDD4-4182-8B16-BEE03D4258A7}" srcId="{41D29612-CA4A-4763-9210-ACF7D2EBD7F8}" destId="{249D1844-4DCB-446F-BD03-4A54A4935A41}" srcOrd="1" destOrd="0" parTransId="{47EBA02D-2F62-456C-B163-60B88BF6B7D6}" sibTransId="{89C7474F-8466-4DFA-92C9-2E819EC46E9F}"/>
    <dgm:cxn modelId="{F7C3456A-AFE2-4B41-BB03-CCB1515F9014}" type="presOf" srcId="{41D29612-CA4A-4763-9210-ACF7D2EBD7F8}" destId="{C9BD32A0-4CF7-43EE-8C75-793FAB1D7B64}" srcOrd="0" destOrd="0" presId="urn:microsoft.com/office/officeart/2005/8/layout/process4"/>
    <dgm:cxn modelId="{8CFC6B6D-BB56-43E9-9F39-DD58DC738598}" type="presOf" srcId="{31B63DA2-5971-49DC-A565-0BC1DFD6AB5C}" destId="{7C76F5A6-2167-4FD0-9239-5C595F8B4BD1}" srcOrd="0" destOrd="0" presId="urn:microsoft.com/office/officeart/2005/8/layout/process4"/>
    <dgm:cxn modelId="{31FA1E78-12DF-4BE7-9932-FB3D3FEC24DB}" srcId="{41D29612-CA4A-4763-9210-ACF7D2EBD7F8}" destId="{31B63DA2-5971-49DC-A565-0BC1DFD6AB5C}" srcOrd="0" destOrd="0" parTransId="{95B0C54A-CD01-4836-B62B-70219F78D3FB}" sibTransId="{775A4FCD-F245-4581-9BEE-45C79AC656B2}"/>
    <dgm:cxn modelId="{DC78BAFA-5AB3-44BF-B885-9370E11C2FE9}" type="presOf" srcId="{249D1844-4DCB-446F-BD03-4A54A4935A41}" destId="{AE8A393E-367C-4808-90C6-2A151B3E3226}" srcOrd="0" destOrd="0" presId="urn:microsoft.com/office/officeart/2005/8/layout/process4"/>
    <dgm:cxn modelId="{7439506D-A405-486A-93FB-64E3B3C453D0}" type="presParOf" srcId="{C9BD32A0-4CF7-43EE-8C75-793FAB1D7B64}" destId="{20B55109-218B-4B84-A787-270B53FB8B25}" srcOrd="0" destOrd="0" presId="urn:microsoft.com/office/officeart/2005/8/layout/process4"/>
    <dgm:cxn modelId="{B5ACF8CA-3C40-4083-BED3-76B7D67B4C1A}" type="presParOf" srcId="{20B55109-218B-4B84-A787-270B53FB8B25}" destId="{AE8A393E-367C-4808-90C6-2A151B3E3226}" srcOrd="0" destOrd="0" presId="urn:microsoft.com/office/officeart/2005/8/layout/process4"/>
    <dgm:cxn modelId="{DEF2CD1A-B0E1-42BA-B508-6CCCF8902EB1}" type="presParOf" srcId="{C9BD32A0-4CF7-43EE-8C75-793FAB1D7B64}" destId="{2D1185E6-4F97-414D-8585-B2D91E6662C8}" srcOrd="1" destOrd="0" presId="urn:microsoft.com/office/officeart/2005/8/layout/process4"/>
    <dgm:cxn modelId="{7B771FA4-163B-4868-95C7-A4D2F1F42B86}" type="presParOf" srcId="{C9BD32A0-4CF7-43EE-8C75-793FAB1D7B64}" destId="{D8D868A2-0F16-45DF-AE29-20BC590277EB}" srcOrd="2" destOrd="0" presId="urn:microsoft.com/office/officeart/2005/8/layout/process4"/>
    <dgm:cxn modelId="{F7A4B876-F597-4B66-8789-CD7361F9028F}" type="presParOf" srcId="{D8D868A2-0F16-45DF-AE29-20BC590277EB}" destId="{7C76F5A6-2167-4FD0-9239-5C595F8B4BD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9D8D3-C020-4CDF-B49B-9AF78E8E4AA2}">
      <dsp:nvSpPr>
        <dsp:cNvPr id="0" name=""/>
        <dsp:cNvSpPr/>
      </dsp:nvSpPr>
      <dsp:spPr>
        <a:xfrm>
          <a:off x="0" y="25530"/>
          <a:ext cx="5486687" cy="989820"/>
        </a:xfrm>
        <a:prstGeom prst="roundRect">
          <a:avLst/>
        </a:prstGeom>
        <a:gradFill rotWithShape="0">
          <a:gsLst>
            <a:gs pos="0">
              <a:schemeClr val="accent3">
                <a:hueOff val="0"/>
                <a:satOff val="0"/>
                <a:lumOff val="0"/>
                <a:alphaOff val="0"/>
                <a:tint val="96000"/>
                <a:lumMod val="102000"/>
              </a:schemeClr>
            </a:gs>
            <a:gs pos="100000">
              <a:schemeClr val="accent3">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noProof="0" dirty="0"/>
            <a:t>Amazon provides extensive upskilling programmes such as Career Choice for frontline and global employees (Amazon, 2024).</a:t>
          </a:r>
        </a:p>
      </dsp:txBody>
      <dsp:txXfrm>
        <a:off x="48319" y="73849"/>
        <a:ext cx="5390049" cy="893182"/>
      </dsp:txXfrm>
    </dsp:sp>
    <dsp:sp modelId="{A0774EDB-78CB-4429-9A8F-005E78345694}">
      <dsp:nvSpPr>
        <dsp:cNvPr id="0" name=""/>
        <dsp:cNvSpPr/>
      </dsp:nvSpPr>
      <dsp:spPr>
        <a:xfrm>
          <a:off x="0" y="1067190"/>
          <a:ext cx="5486687" cy="989820"/>
        </a:xfrm>
        <a:prstGeom prst="roundRect">
          <a:avLst/>
        </a:prstGeom>
        <a:gradFill rotWithShape="0">
          <a:gsLst>
            <a:gs pos="0">
              <a:schemeClr val="accent3">
                <a:hueOff val="0"/>
                <a:satOff val="0"/>
                <a:lumOff val="0"/>
                <a:alphaOff val="0"/>
                <a:tint val="96000"/>
                <a:lumMod val="102000"/>
              </a:schemeClr>
            </a:gs>
            <a:gs pos="100000">
              <a:schemeClr val="accent3">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noProof="0" dirty="0"/>
            <a:t>Training supports leadership development aligned with the Amazon Leadership Principles (Amazon, 2024).</a:t>
          </a:r>
        </a:p>
      </dsp:txBody>
      <dsp:txXfrm>
        <a:off x="48319" y="1115509"/>
        <a:ext cx="5390049" cy="893182"/>
      </dsp:txXfrm>
    </dsp:sp>
    <dsp:sp modelId="{135BBA50-A01E-40DC-9AE9-222A40AC3919}">
      <dsp:nvSpPr>
        <dsp:cNvPr id="0" name=""/>
        <dsp:cNvSpPr/>
      </dsp:nvSpPr>
      <dsp:spPr>
        <a:xfrm>
          <a:off x="0" y="2108850"/>
          <a:ext cx="5486687" cy="989820"/>
        </a:xfrm>
        <a:prstGeom prst="roundRect">
          <a:avLst/>
        </a:prstGeom>
        <a:gradFill rotWithShape="0">
          <a:gsLst>
            <a:gs pos="0">
              <a:schemeClr val="accent3">
                <a:hueOff val="0"/>
                <a:satOff val="0"/>
                <a:lumOff val="0"/>
                <a:alphaOff val="0"/>
                <a:tint val="96000"/>
                <a:lumMod val="102000"/>
              </a:schemeClr>
            </a:gs>
            <a:gs pos="100000">
              <a:schemeClr val="accent3">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noProof="0" dirty="0"/>
            <a:t>Strong focus on experiential learning and learning-by-doing, reflecting Kolb’s (2014) experiential learning cycle.</a:t>
          </a:r>
        </a:p>
      </dsp:txBody>
      <dsp:txXfrm>
        <a:off x="48319" y="2157169"/>
        <a:ext cx="5390049" cy="8931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62F393-4CBB-497D-9778-25DD880D7D24}">
      <dsp:nvSpPr>
        <dsp:cNvPr id="0" name=""/>
        <dsp:cNvSpPr/>
      </dsp:nvSpPr>
      <dsp:spPr>
        <a:xfrm>
          <a:off x="0" y="1525"/>
          <a:ext cx="548668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F80E107-8530-4D1E-8508-91D5D979565D}">
      <dsp:nvSpPr>
        <dsp:cNvPr id="0" name=""/>
        <dsp:cNvSpPr/>
      </dsp:nvSpPr>
      <dsp:spPr>
        <a:xfrm>
          <a:off x="0" y="1525"/>
          <a:ext cx="5486687"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noProof="0" dirty="0"/>
            <a:t>Training supports strategic competence development in global firms (Briscoe et al., 2012).</a:t>
          </a:r>
          <a:endParaRPr lang="en-GB" sz="2100" b="0" kern="1200" noProof="0" dirty="0"/>
        </a:p>
      </dsp:txBody>
      <dsp:txXfrm>
        <a:off x="0" y="1525"/>
        <a:ext cx="5486687" cy="1040383"/>
      </dsp:txXfrm>
    </dsp:sp>
    <dsp:sp modelId="{05FE42D3-774D-4751-97B9-EEEB0240F61C}">
      <dsp:nvSpPr>
        <dsp:cNvPr id="0" name=""/>
        <dsp:cNvSpPr/>
      </dsp:nvSpPr>
      <dsp:spPr>
        <a:xfrm>
          <a:off x="0" y="1041908"/>
          <a:ext cx="548668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2AF0A08-87F9-49D8-B81E-D688F4DD726B}">
      <dsp:nvSpPr>
        <dsp:cNvPr id="0" name=""/>
        <dsp:cNvSpPr/>
      </dsp:nvSpPr>
      <dsp:spPr>
        <a:xfrm>
          <a:off x="0" y="1041908"/>
          <a:ext cx="5486687"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noProof="0" dirty="0"/>
            <a:t>Focus on building global talent aligns with Cascio &amp; Boudreau’s (2016) global competence model.</a:t>
          </a:r>
          <a:endParaRPr lang="en-GB" sz="2100" b="0" kern="1200" noProof="0" dirty="0"/>
        </a:p>
      </dsp:txBody>
      <dsp:txXfrm>
        <a:off x="0" y="1041908"/>
        <a:ext cx="5486687" cy="1040383"/>
      </dsp:txXfrm>
    </dsp:sp>
    <dsp:sp modelId="{83B7EA12-25EB-434C-A7E6-2534706CA2B7}">
      <dsp:nvSpPr>
        <dsp:cNvPr id="0" name=""/>
        <dsp:cNvSpPr/>
      </dsp:nvSpPr>
      <dsp:spPr>
        <a:xfrm>
          <a:off x="0" y="2082292"/>
          <a:ext cx="548668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C7E197B-8D0E-486C-B8CC-79F132548531}">
      <dsp:nvSpPr>
        <dsp:cNvPr id="0" name=""/>
        <dsp:cNvSpPr/>
      </dsp:nvSpPr>
      <dsp:spPr>
        <a:xfrm>
          <a:off x="0" y="2082292"/>
          <a:ext cx="5486687"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noProof="0" dirty="0"/>
            <a:t>International skills needed to operate across Amazon’s 20+ markets (Vance &amp; Paik, 2015).</a:t>
          </a:r>
          <a:endParaRPr lang="en-GB" sz="2100" b="0" kern="1200" noProof="0" dirty="0"/>
        </a:p>
      </dsp:txBody>
      <dsp:txXfrm>
        <a:off x="0" y="2082292"/>
        <a:ext cx="5486687" cy="10403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B6DC7-9C49-4E73-B5B4-E02B3819318E}">
      <dsp:nvSpPr>
        <dsp:cNvPr id="0" name=""/>
        <dsp:cNvSpPr/>
      </dsp:nvSpPr>
      <dsp:spPr>
        <a:xfrm>
          <a:off x="0" y="518745"/>
          <a:ext cx="2817763" cy="17892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628327-7E59-49E4-ACE6-3435F5EAD71F}">
      <dsp:nvSpPr>
        <dsp:cNvPr id="0" name=""/>
        <dsp:cNvSpPr/>
      </dsp:nvSpPr>
      <dsp:spPr>
        <a:xfrm>
          <a:off x="313084" y="816176"/>
          <a:ext cx="2817763" cy="178927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baseline="0" noProof="0" dirty="0"/>
            <a:t>Rapid technological changes require continuous digital training (</a:t>
          </a:r>
          <a:r>
            <a:rPr lang="en-GB" sz="2100" b="0" i="0" kern="1200" baseline="0" noProof="0" dirty="0" err="1"/>
            <a:t>Bondarouk</a:t>
          </a:r>
          <a:r>
            <a:rPr lang="en-GB" sz="2100" b="0" i="0" kern="1200" baseline="0" noProof="0" dirty="0"/>
            <a:t> &amp; Brewster, 2016).</a:t>
          </a:r>
          <a:endParaRPr lang="en-GB" sz="2100" kern="1200" noProof="0" dirty="0"/>
        </a:p>
      </dsp:txBody>
      <dsp:txXfrm>
        <a:off x="365490" y="868582"/>
        <a:ext cx="2712951" cy="1684467"/>
      </dsp:txXfrm>
    </dsp:sp>
    <dsp:sp modelId="{EDC65218-E0A7-4435-8269-1092B3C7E05A}">
      <dsp:nvSpPr>
        <dsp:cNvPr id="0" name=""/>
        <dsp:cNvSpPr/>
      </dsp:nvSpPr>
      <dsp:spPr>
        <a:xfrm>
          <a:off x="3443932" y="518745"/>
          <a:ext cx="2817763" cy="17892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3FA53A-B3F7-426A-9FC9-A115E0F173AB}">
      <dsp:nvSpPr>
        <dsp:cNvPr id="0" name=""/>
        <dsp:cNvSpPr/>
      </dsp:nvSpPr>
      <dsp:spPr>
        <a:xfrm>
          <a:off x="3757017" y="816176"/>
          <a:ext cx="2817763" cy="178927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baseline="0" noProof="0" dirty="0"/>
            <a:t>High turnover in warehouse roles reduces training ROI (Statista, 2024).</a:t>
          </a:r>
          <a:endParaRPr lang="en-GB" sz="2100" kern="1200" noProof="0" dirty="0"/>
        </a:p>
      </dsp:txBody>
      <dsp:txXfrm>
        <a:off x="3809423" y="868582"/>
        <a:ext cx="2712951" cy="1684467"/>
      </dsp:txXfrm>
    </dsp:sp>
    <dsp:sp modelId="{87E17DB0-2CB5-471A-927A-63BFB25AE445}">
      <dsp:nvSpPr>
        <dsp:cNvPr id="0" name=""/>
        <dsp:cNvSpPr/>
      </dsp:nvSpPr>
      <dsp:spPr>
        <a:xfrm>
          <a:off x="6887865" y="518745"/>
          <a:ext cx="2817763" cy="17892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B91672-459C-41BB-96D0-1974C0876584}">
      <dsp:nvSpPr>
        <dsp:cNvPr id="0" name=""/>
        <dsp:cNvSpPr/>
      </dsp:nvSpPr>
      <dsp:spPr>
        <a:xfrm>
          <a:off x="7200949" y="816176"/>
          <a:ext cx="2817763" cy="1789279"/>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baseline="0" noProof="0" dirty="0"/>
            <a:t>Global cultural differences complicate uniform training delivery (Hofstede, 2011).</a:t>
          </a:r>
          <a:endParaRPr lang="en-GB" sz="2100" kern="1200" noProof="0" dirty="0"/>
        </a:p>
      </dsp:txBody>
      <dsp:txXfrm>
        <a:off x="7253355" y="868582"/>
        <a:ext cx="2712951" cy="1684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504A7-B711-4A3D-9C52-FF0B7F60FBD4}">
      <dsp:nvSpPr>
        <dsp:cNvPr id="0" name=""/>
        <dsp:cNvSpPr/>
      </dsp:nvSpPr>
      <dsp:spPr>
        <a:xfrm>
          <a:off x="0" y="28133"/>
          <a:ext cx="6660090" cy="1825200"/>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100000"/>
            </a:lnSpc>
            <a:spcBef>
              <a:spcPct val="0"/>
            </a:spcBef>
            <a:spcAft>
              <a:spcPct val="35000"/>
            </a:spcAft>
            <a:buNone/>
          </a:pPr>
          <a:r>
            <a:rPr lang="en-GB" sz="3000" kern="1200" noProof="0" dirty="0"/>
            <a:t>Line managers are essential for coaching and daily skills reinforcement (Purcell &amp; Hutchinson, 2007).</a:t>
          </a:r>
        </a:p>
      </dsp:txBody>
      <dsp:txXfrm>
        <a:off x="89099" y="117232"/>
        <a:ext cx="6481892" cy="1647002"/>
      </dsp:txXfrm>
    </dsp:sp>
    <dsp:sp modelId="{2D0CDC79-B0CE-4BE3-9CCA-4EE4DF51A4D1}">
      <dsp:nvSpPr>
        <dsp:cNvPr id="0" name=""/>
        <dsp:cNvSpPr/>
      </dsp:nvSpPr>
      <dsp:spPr>
        <a:xfrm>
          <a:off x="0" y="1939733"/>
          <a:ext cx="6660090" cy="1825200"/>
        </a:xfrm>
        <a:prstGeom prst="roundRect">
          <a:avLst/>
        </a:prstGeom>
        <a:solidFill>
          <a:schemeClr val="accent5">
            <a:hueOff val="-3715622"/>
            <a:satOff val="3658"/>
            <a:lumOff val="8236"/>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100000"/>
            </a:lnSpc>
            <a:spcBef>
              <a:spcPct val="0"/>
            </a:spcBef>
            <a:spcAft>
              <a:spcPct val="35000"/>
            </a:spcAft>
            <a:buNone/>
          </a:pPr>
          <a:r>
            <a:rPr lang="en-GB" sz="3000" kern="1200" noProof="0" dirty="0"/>
            <a:t>They translate T&amp;D into performance expectations and workplace learning practices (Armstrong &amp; Taylor, 2023).</a:t>
          </a:r>
        </a:p>
      </dsp:txBody>
      <dsp:txXfrm>
        <a:off x="89099" y="2028832"/>
        <a:ext cx="6481892" cy="1647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242EC-E326-4F61-BE72-FB9E282D54A0}">
      <dsp:nvSpPr>
        <dsp:cNvPr id="0" name=""/>
        <dsp:cNvSpPr/>
      </dsp:nvSpPr>
      <dsp:spPr>
        <a:xfrm>
          <a:off x="0" y="0"/>
          <a:ext cx="5518943" cy="2297430"/>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noProof="0" dirty="0"/>
            <a:t>Training supports Amazon’s customer-centric strategy and innovation culture (Amazon, 2024).</a:t>
          </a:r>
          <a:endParaRPr lang="en-GB" sz="2300" kern="1200" noProof="0" dirty="0"/>
        </a:p>
      </dsp:txBody>
      <dsp:txXfrm>
        <a:off x="67289" y="67289"/>
        <a:ext cx="3144371" cy="2162852"/>
      </dsp:txXfrm>
    </dsp:sp>
    <dsp:sp modelId="{0AEB2E68-3618-4EEB-81E6-ED6019944B72}">
      <dsp:nvSpPr>
        <dsp:cNvPr id="0" name=""/>
        <dsp:cNvSpPr/>
      </dsp:nvSpPr>
      <dsp:spPr>
        <a:xfrm>
          <a:off x="973931" y="2807970"/>
          <a:ext cx="5518943" cy="2297430"/>
        </a:xfrm>
        <a:prstGeom prst="roundRect">
          <a:avLst>
            <a:gd name="adj" fmla="val 10000"/>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noProof="0" dirty="0"/>
            <a:t>Developing global talent strengthens Amazon’s international operations (Cascio &amp; Boudreau, 2016).</a:t>
          </a:r>
          <a:endParaRPr lang="en-GB" sz="2300" kern="1200" noProof="0" dirty="0"/>
        </a:p>
      </dsp:txBody>
      <dsp:txXfrm>
        <a:off x="1041220" y="2875259"/>
        <a:ext cx="2917105" cy="2162852"/>
      </dsp:txXfrm>
    </dsp:sp>
    <dsp:sp modelId="{CB624048-E5CC-4211-B7B7-C0F6328D0271}">
      <dsp:nvSpPr>
        <dsp:cNvPr id="0" name=""/>
        <dsp:cNvSpPr/>
      </dsp:nvSpPr>
      <dsp:spPr>
        <a:xfrm>
          <a:off x="4025614" y="1806035"/>
          <a:ext cx="1493329" cy="1493329"/>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noProof="0" dirty="0"/>
        </a:p>
      </dsp:txBody>
      <dsp:txXfrm>
        <a:off x="4361613" y="1806035"/>
        <a:ext cx="821331" cy="11237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9EB5C-A2B4-471E-B748-794822543748}">
      <dsp:nvSpPr>
        <dsp:cNvPr id="0" name=""/>
        <dsp:cNvSpPr/>
      </dsp:nvSpPr>
      <dsp:spPr>
        <a:xfrm>
          <a:off x="507" y="1320068"/>
          <a:ext cx="2054386" cy="2465263"/>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2928" tIns="0" rIns="202928" bIns="330200" numCol="1" spcCol="1270" anchor="t" anchorCtr="0">
          <a:noAutofit/>
        </a:bodyPr>
        <a:lstStyle/>
        <a:p>
          <a:pPr marL="0" lvl="0" indent="0" algn="l" defTabSz="711200">
            <a:lnSpc>
              <a:spcPct val="90000"/>
            </a:lnSpc>
            <a:spcBef>
              <a:spcPct val="0"/>
            </a:spcBef>
            <a:spcAft>
              <a:spcPct val="35000"/>
            </a:spcAft>
            <a:buNone/>
          </a:pPr>
          <a:r>
            <a:rPr lang="en-GB" sz="1600" b="0" i="0" kern="1200" baseline="0" noProof="0" dirty="0"/>
            <a:t>Implement locally adapted cultural training modules (Hofstede, 2011).</a:t>
          </a:r>
          <a:endParaRPr lang="en-GB" sz="1600" kern="1200" noProof="0" dirty="0"/>
        </a:p>
      </dsp:txBody>
      <dsp:txXfrm>
        <a:off x="507" y="2306173"/>
        <a:ext cx="2054386" cy="1479158"/>
      </dsp:txXfrm>
    </dsp:sp>
    <dsp:sp modelId="{9F0B064C-CD2C-44B8-8C22-9CAEA3FFC8EA}">
      <dsp:nvSpPr>
        <dsp:cNvPr id="0" name=""/>
        <dsp:cNvSpPr/>
      </dsp:nvSpPr>
      <dsp:spPr>
        <a:xfrm>
          <a:off x="507" y="1320068"/>
          <a:ext cx="2054386" cy="986105"/>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928" tIns="165100" rIns="202928" bIns="165100" numCol="1" spcCol="1270" anchor="ctr" anchorCtr="0">
          <a:noAutofit/>
        </a:bodyPr>
        <a:lstStyle/>
        <a:p>
          <a:pPr marL="0" lvl="0" indent="0" algn="l" defTabSz="2089150">
            <a:lnSpc>
              <a:spcPct val="90000"/>
            </a:lnSpc>
            <a:spcBef>
              <a:spcPct val="0"/>
            </a:spcBef>
            <a:spcAft>
              <a:spcPct val="35000"/>
            </a:spcAft>
            <a:buNone/>
          </a:pPr>
          <a:r>
            <a:rPr lang="en-GB" sz="4700" kern="1200" noProof="0" dirty="0"/>
            <a:t>01</a:t>
          </a:r>
        </a:p>
      </dsp:txBody>
      <dsp:txXfrm>
        <a:off x="507" y="1320068"/>
        <a:ext cx="2054386" cy="986105"/>
      </dsp:txXfrm>
    </dsp:sp>
    <dsp:sp modelId="{0847A364-8F10-4DCB-9B82-A88AD39956FB}">
      <dsp:nvSpPr>
        <dsp:cNvPr id="0" name=""/>
        <dsp:cNvSpPr/>
      </dsp:nvSpPr>
      <dsp:spPr>
        <a:xfrm>
          <a:off x="2219244" y="1320068"/>
          <a:ext cx="2054386" cy="2465263"/>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2928" tIns="0" rIns="202928" bIns="330200" numCol="1" spcCol="1270" anchor="t" anchorCtr="0">
          <a:noAutofit/>
        </a:bodyPr>
        <a:lstStyle/>
        <a:p>
          <a:pPr marL="0" lvl="0" indent="0" algn="l" defTabSz="711200">
            <a:lnSpc>
              <a:spcPct val="90000"/>
            </a:lnSpc>
            <a:spcBef>
              <a:spcPct val="0"/>
            </a:spcBef>
            <a:spcAft>
              <a:spcPct val="35000"/>
            </a:spcAft>
            <a:buNone/>
          </a:pPr>
          <a:r>
            <a:rPr lang="en-GB" sz="1600" b="0" i="0" kern="1200" baseline="0" noProof="0" dirty="0"/>
            <a:t>Improve retention with personalised development pathways.</a:t>
          </a:r>
          <a:endParaRPr lang="en-GB" sz="1600" kern="1200" noProof="0" dirty="0"/>
        </a:p>
      </dsp:txBody>
      <dsp:txXfrm>
        <a:off x="2219244" y="2306173"/>
        <a:ext cx="2054386" cy="1479158"/>
      </dsp:txXfrm>
    </dsp:sp>
    <dsp:sp modelId="{457D0CF6-4DAB-407A-9F40-DA82A00401E4}">
      <dsp:nvSpPr>
        <dsp:cNvPr id="0" name=""/>
        <dsp:cNvSpPr/>
      </dsp:nvSpPr>
      <dsp:spPr>
        <a:xfrm>
          <a:off x="2219244" y="1320068"/>
          <a:ext cx="2054386" cy="986105"/>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928" tIns="165100" rIns="202928" bIns="165100" numCol="1" spcCol="1270" anchor="ctr" anchorCtr="0">
          <a:noAutofit/>
        </a:bodyPr>
        <a:lstStyle/>
        <a:p>
          <a:pPr marL="0" lvl="0" indent="0" algn="l" defTabSz="2089150">
            <a:lnSpc>
              <a:spcPct val="90000"/>
            </a:lnSpc>
            <a:spcBef>
              <a:spcPct val="0"/>
            </a:spcBef>
            <a:spcAft>
              <a:spcPct val="35000"/>
            </a:spcAft>
            <a:buNone/>
          </a:pPr>
          <a:r>
            <a:rPr lang="en-GB" sz="4700" kern="1200" noProof="0" dirty="0"/>
            <a:t>02</a:t>
          </a:r>
        </a:p>
      </dsp:txBody>
      <dsp:txXfrm>
        <a:off x="2219244" y="1320068"/>
        <a:ext cx="2054386" cy="986105"/>
      </dsp:txXfrm>
    </dsp:sp>
    <dsp:sp modelId="{6F793DAB-14CF-48E6-B27C-89A54AC5E7B6}">
      <dsp:nvSpPr>
        <dsp:cNvPr id="0" name=""/>
        <dsp:cNvSpPr/>
      </dsp:nvSpPr>
      <dsp:spPr>
        <a:xfrm>
          <a:off x="4437981" y="1320068"/>
          <a:ext cx="2054386" cy="2465263"/>
        </a:xfrm>
        <a:prstGeom prst="rect">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2928" tIns="0" rIns="202928" bIns="330200" numCol="1" spcCol="1270" anchor="t" anchorCtr="0">
          <a:noAutofit/>
        </a:bodyPr>
        <a:lstStyle/>
        <a:p>
          <a:pPr marL="0" lvl="0" indent="0" algn="l" defTabSz="711200">
            <a:lnSpc>
              <a:spcPct val="90000"/>
            </a:lnSpc>
            <a:spcBef>
              <a:spcPct val="0"/>
            </a:spcBef>
            <a:spcAft>
              <a:spcPct val="35000"/>
            </a:spcAft>
            <a:buNone/>
          </a:pPr>
          <a:r>
            <a:rPr lang="en-GB" sz="1600" b="0" i="0" kern="1200" baseline="0" noProof="0" dirty="0"/>
            <a:t>Increase leadership mentoring to build internal talent pipelines.</a:t>
          </a:r>
          <a:endParaRPr lang="en-GB" sz="1600" kern="1200" noProof="0" dirty="0"/>
        </a:p>
      </dsp:txBody>
      <dsp:txXfrm>
        <a:off x="4437981" y="2306173"/>
        <a:ext cx="2054386" cy="1479158"/>
      </dsp:txXfrm>
    </dsp:sp>
    <dsp:sp modelId="{A54AA461-55CF-4FF7-859B-7995C54BA6C6}">
      <dsp:nvSpPr>
        <dsp:cNvPr id="0" name=""/>
        <dsp:cNvSpPr/>
      </dsp:nvSpPr>
      <dsp:spPr>
        <a:xfrm>
          <a:off x="4437981" y="1320068"/>
          <a:ext cx="2054386" cy="986105"/>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928" tIns="165100" rIns="202928" bIns="165100" numCol="1" spcCol="1270" anchor="ctr" anchorCtr="0">
          <a:noAutofit/>
        </a:bodyPr>
        <a:lstStyle/>
        <a:p>
          <a:pPr marL="0" lvl="0" indent="0" algn="l" defTabSz="2089150">
            <a:lnSpc>
              <a:spcPct val="90000"/>
            </a:lnSpc>
            <a:spcBef>
              <a:spcPct val="0"/>
            </a:spcBef>
            <a:spcAft>
              <a:spcPct val="35000"/>
            </a:spcAft>
            <a:buNone/>
          </a:pPr>
          <a:r>
            <a:rPr lang="en-GB" sz="4700" kern="1200" noProof="0" dirty="0"/>
            <a:t>03</a:t>
          </a:r>
        </a:p>
      </dsp:txBody>
      <dsp:txXfrm>
        <a:off x="4437981" y="1320068"/>
        <a:ext cx="2054386" cy="9861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812B5-EAA4-44F8-8FFF-09594BD6B969}">
      <dsp:nvSpPr>
        <dsp:cNvPr id="0" name=""/>
        <dsp:cNvSpPr/>
      </dsp:nvSpPr>
      <dsp:spPr>
        <a:xfrm>
          <a:off x="387803" y="950263"/>
          <a:ext cx="1223673" cy="122367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3647F-7F63-44DA-946E-ABC861884C39}">
      <dsp:nvSpPr>
        <dsp:cNvPr id="0" name=""/>
        <dsp:cNvSpPr/>
      </dsp:nvSpPr>
      <dsp:spPr>
        <a:xfrm>
          <a:off x="644774" y="1207235"/>
          <a:ext cx="709730" cy="7097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1F9FFC-ED5A-4D83-9A35-6C09DF62FFDD}">
      <dsp:nvSpPr>
        <dsp:cNvPr id="0" name=""/>
        <dsp:cNvSpPr/>
      </dsp:nvSpPr>
      <dsp:spPr>
        <a:xfrm>
          <a:off x="1873692" y="950263"/>
          <a:ext cx="2884373" cy="1223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noProof="0" dirty="0"/>
            <a:t>Amazon invests heavily in training but faces challenges with turnover, global cultural differences, and rapid tech change.</a:t>
          </a:r>
        </a:p>
      </dsp:txBody>
      <dsp:txXfrm>
        <a:off x="1873692" y="950263"/>
        <a:ext cx="2884373" cy="1223673"/>
      </dsp:txXfrm>
    </dsp:sp>
    <dsp:sp modelId="{6FC3DE7C-F3A0-4018-A647-3BA0C68E2CDA}">
      <dsp:nvSpPr>
        <dsp:cNvPr id="0" name=""/>
        <dsp:cNvSpPr/>
      </dsp:nvSpPr>
      <dsp:spPr>
        <a:xfrm>
          <a:off x="5260646" y="950263"/>
          <a:ext cx="1223673" cy="122367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7DF608-17AF-4057-870E-74CE79AD79B6}">
      <dsp:nvSpPr>
        <dsp:cNvPr id="0" name=""/>
        <dsp:cNvSpPr/>
      </dsp:nvSpPr>
      <dsp:spPr>
        <a:xfrm>
          <a:off x="5517618" y="1207235"/>
          <a:ext cx="709730" cy="709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80697A-64F6-4B48-ACE9-CEB4E4ED772C}">
      <dsp:nvSpPr>
        <dsp:cNvPr id="0" name=""/>
        <dsp:cNvSpPr/>
      </dsp:nvSpPr>
      <dsp:spPr>
        <a:xfrm>
          <a:off x="6746536" y="950263"/>
          <a:ext cx="2884373" cy="1223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noProof="0" dirty="0"/>
            <a:t>Strengthening localised training and enhancing line-manager capability will improve global consistency.</a:t>
          </a:r>
        </a:p>
      </dsp:txBody>
      <dsp:txXfrm>
        <a:off x="6746536" y="950263"/>
        <a:ext cx="2884373" cy="122367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7D756-EB0B-45C2-BEB8-3B647F3AD832}">
      <dsp:nvSpPr>
        <dsp:cNvPr id="0" name=""/>
        <dsp:cNvSpPr/>
      </dsp:nvSpPr>
      <dsp:spPr>
        <a:xfrm>
          <a:off x="0" y="1202947"/>
          <a:ext cx="1873150" cy="1189450"/>
        </a:xfrm>
        <a:prstGeom prst="roundRect">
          <a:avLst>
            <a:gd name="adj" fmla="val 10000"/>
          </a:avLst>
        </a:prstGeom>
        <a:gradFill rotWithShape="0">
          <a:gsLst>
            <a:gs pos="0">
              <a:schemeClr val="accent5">
                <a:hueOff val="0"/>
                <a:satOff val="0"/>
                <a:lumOff val="0"/>
                <a:alphaOff val="0"/>
                <a:tint val="96000"/>
                <a:lumMod val="102000"/>
              </a:schemeClr>
            </a:gs>
            <a:gs pos="100000">
              <a:schemeClr val="accent5">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sp>
    <dsp:sp modelId="{B9F5E8E3-661D-4AF3-AAA4-C909F744A23E}">
      <dsp:nvSpPr>
        <dsp:cNvPr id="0" name=""/>
        <dsp:cNvSpPr/>
      </dsp:nvSpPr>
      <dsp:spPr>
        <a:xfrm>
          <a:off x="208127" y="1400668"/>
          <a:ext cx="1873150" cy="1189450"/>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noProof="0" dirty="0"/>
            <a:t>Amazon uses a competency-based selection process aligned to Leadership Principles (Amazon, 2024).</a:t>
          </a:r>
        </a:p>
      </dsp:txBody>
      <dsp:txXfrm>
        <a:off x="242965" y="1435506"/>
        <a:ext cx="1803474" cy="1119774"/>
      </dsp:txXfrm>
    </dsp:sp>
    <dsp:sp modelId="{D2261406-E2AE-47F2-82F6-E33560759C4D}">
      <dsp:nvSpPr>
        <dsp:cNvPr id="0" name=""/>
        <dsp:cNvSpPr/>
      </dsp:nvSpPr>
      <dsp:spPr>
        <a:xfrm>
          <a:off x="2289405" y="1202947"/>
          <a:ext cx="1873150" cy="1189450"/>
        </a:xfrm>
        <a:prstGeom prst="roundRect">
          <a:avLst>
            <a:gd name="adj" fmla="val 10000"/>
          </a:avLst>
        </a:prstGeom>
        <a:gradFill rotWithShape="0">
          <a:gsLst>
            <a:gs pos="0">
              <a:schemeClr val="accent5">
                <a:hueOff val="0"/>
                <a:satOff val="0"/>
                <a:lumOff val="0"/>
                <a:alphaOff val="0"/>
                <a:tint val="96000"/>
                <a:lumMod val="102000"/>
              </a:schemeClr>
            </a:gs>
            <a:gs pos="100000">
              <a:schemeClr val="accent5">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sp>
    <dsp:sp modelId="{D6BAB367-246A-4F1D-A41E-436997F4021A}">
      <dsp:nvSpPr>
        <dsp:cNvPr id="0" name=""/>
        <dsp:cNvSpPr/>
      </dsp:nvSpPr>
      <dsp:spPr>
        <a:xfrm>
          <a:off x="2497533" y="1400668"/>
          <a:ext cx="1873150" cy="1189450"/>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noProof="0" dirty="0"/>
            <a:t>Global hiring through Amazon.jobs platform (Amazon, 2024).</a:t>
          </a:r>
        </a:p>
      </dsp:txBody>
      <dsp:txXfrm>
        <a:off x="2532371" y="1435506"/>
        <a:ext cx="1803474" cy="1119774"/>
      </dsp:txXfrm>
    </dsp:sp>
    <dsp:sp modelId="{490F51BB-723E-4A99-A49E-E6A95B47E72F}">
      <dsp:nvSpPr>
        <dsp:cNvPr id="0" name=""/>
        <dsp:cNvSpPr/>
      </dsp:nvSpPr>
      <dsp:spPr>
        <a:xfrm>
          <a:off x="4578811" y="1202947"/>
          <a:ext cx="1873150" cy="1189450"/>
        </a:xfrm>
        <a:prstGeom prst="roundRect">
          <a:avLst>
            <a:gd name="adj" fmla="val 10000"/>
          </a:avLst>
        </a:prstGeom>
        <a:gradFill rotWithShape="0">
          <a:gsLst>
            <a:gs pos="0">
              <a:schemeClr val="accent5">
                <a:hueOff val="0"/>
                <a:satOff val="0"/>
                <a:lumOff val="0"/>
                <a:alphaOff val="0"/>
                <a:tint val="96000"/>
                <a:lumMod val="102000"/>
              </a:schemeClr>
            </a:gs>
            <a:gs pos="100000">
              <a:schemeClr val="accent5">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sp>
    <dsp:sp modelId="{82CE658E-2612-4965-9100-CBCEA7C6FF7B}">
      <dsp:nvSpPr>
        <dsp:cNvPr id="0" name=""/>
        <dsp:cNvSpPr/>
      </dsp:nvSpPr>
      <dsp:spPr>
        <a:xfrm>
          <a:off x="4786939" y="1400668"/>
          <a:ext cx="1873150" cy="1189450"/>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noProof="0" dirty="0"/>
            <a:t>Uses behavioural interviews and data-driven assessment (Armstrong &amp; Taylor, 2023).</a:t>
          </a:r>
        </a:p>
      </dsp:txBody>
      <dsp:txXfrm>
        <a:off x="4821777" y="1435506"/>
        <a:ext cx="1803474" cy="11197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6701D-985E-4A63-9708-62A67192A45B}">
      <dsp:nvSpPr>
        <dsp:cNvPr id="0" name=""/>
        <dsp:cNvSpPr/>
      </dsp:nvSpPr>
      <dsp:spPr>
        <a:xfrm rot="16200000">
          <a:off x="228" y="256065"/>
          <a:ext cx="2612070" cy="2612070"/>
        </a:xfrm>
        <a:prstGeom prst="upArrow">
          <a:avLst>
            <a:gd name="adj1" fmla="val 50000"/>
            <a:gd name="adj2" fmla="val 35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noProof="0" dirty="0"/>
            <a:t>Global staffing strategies reflect ethnocentric, polycentric, and geocentric approaches (Dowling et al., 2013).</a:t>
          </a:r>
          <a:endParaRPr lang="en-GB" sz="1400" kern="1200" noProof="0" dirty="0"/>
        </a:p>
      </dsp:txBody>
      <dsp:txXfrm rot="5400000">
        <a:off x="457341" y="909081"/>
        <a:ext cx="2154958" cy="1306035"/>
      </dsp:txXfrm>
    </dsp:sp>
    <dsp:sp modelId="{41F6234D-1A14-4D21-8160-4197ACBCD430}">
      <dsp:nvSpPr>
        <dsp:cNvPr id="0" name=""/>
        <dsp:cNvSpPr/>
      </dsp:nvSpPr>
      <dsp:spPr>
        <a:xfrm rot="5400000">
          <a:off x="2874388" y="256065"/>
          <a:ext cx="2612070" cy="2612070"/>
        </a:xfrm>
        <a:prstGeom prst="upArrow">
          <a:avLst>
            <a:gd name="adj1" fmla="val 50000"/>
            <a:gd name="adj2" fmla="val 35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noProof="0" dirty="0"/>
            <a:t>Effective R&amp;S is linked to sustainable competitive advantage (Boxall et al., 2007).</a:t>
          </a:r>
          <a:endParaRPr lang="en-GB" sz="1400" kern="1200" noProof="0" dirty="0"/>
        </a:p>
      </dsp:txBody>
      <dsp:txXfrm rot="-5400000">
        <a:off x="2874389" y="909083"/>
        <a:ext cx="2154958" cy="13060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D65EBE-D9BE-47D3-A230-B5B43C10F6B9}">
      <dsp:nvSpPr>
        <dsp:cNvPr id="0" name=""/>
        <dsp:cNvSpPr/>
      </dsp:nvSpPr>
      <dsp:spPr>
        <a:xfrm>
          <a:off x="8805" y="772539"/>
          <a:ext cx="2631868" cy="1579121"/>
        </a:xfrm>
        <a:prstGeom prst="roundRect">
          <a:avLst>
            <a:gd name="adj" fmla="val 10000"/>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baseline="0" noProof="0" dirty="0"/>
            <a:t>Large-scale hiring increases risks of inconsistency.</a:t>
          </a:r>
          <a:endParaRPr lang="en-GB" sz="1900" kern="1200" noProof="0" dirty="0"/>
        </a:p>
      </dsp:txBody>
      <dsp:txXfrm>
        <a:off x="55056" y="818790"/>
        <a:ext cx="2539366" cy="1486619"/>
      </dsp:txXfrm>
    </dsp:sp>
    <dsp:sp modelId="{C1F25E99-3C60-4BFE-8AD4-06D7EDE9BCF6}">
      <dsp:nvSpPr>
        <dsp:cNvPr id="0" name=""/>
        <dsp:cNvSpPr/>
      </dsp:nvSpPr>
      <dsp:spPr>
        <a:xfrm>
          <a:off x="2872278" y="1235748"/>
          <a:ext cx="557956" cy="652703"/>
        </a:xfrm>
        <a:prstGeom prst="rightArrow">
          <a:avLst>
            <a:gd name="adj1" fmla="val 60000"/>
            <a:gd name="adj2" fmla="val 50000"/>
          </a:avLst>
        </a:prstGeom>
        <a:gradFill rotWithShape="0">
          <a:gsLst>
            <a:gs pos="0">
              <a:schemeClr val="accent2">
                <a:tint val="60000"/>
                <a:hueOff val="0"/>
                <a:satOff val="0"/>
                <a:lumOff val="0"/>
                <a:alphaOff val="0"/>
                <a:tint val="96000"/>
                <a:lumMod val="102000"/>
              </a:schemeClr>
            </a:gs>
            <a:gs pos="100000">
              <a:schemeClr val="accent2">
                <a:tint val="60000"/>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noProof="0" dirty="0"/>
        </a:p>
      </dsp:txBody>
      <dsp:txXfrm>
        <a:off x="2872278" y="1366289"/>
        <a:ext cx="390569" cy="391621"/>
      </dsp:txXfrm>
    </dsp:sp>
    <dsp:sp modelId="{C847CE69-4B90-4368-8CF2-B555EF0F8D68}">
      <dsp:nvSpPr>
        <dsp:cNvPr id="0" name=""/>
        <dsp:cNvSpPr/>
      </dsp:nvSpPr>
      <dsp:spPr>
        <a:xfrm>
          <a:off x="3693422" y="772539"/>
          <a:ext cx="2631868" cy="1579121"/>
        </a:xfrm>
        <a:prstGeom prst="roundRect">
          <a:avLst>
            <a:gd name="adj" fmla="val 10000"/>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baseline="0" noProof="0" dirty="0"/>
            <a:t>Public scrutiny regarding workplace safety affects employer branding (The Guardian, 2024).</a:t>
          </a:r>
          <a:endParaRPr lang="en-GB" sz="1900" kern="1200" noProof="0" dirty="0"/>
        </a:p>
      </dsp:txBody>
      <dsp:txXfrm>
        <a:off x="3739673" y="818790"/>
        <a:ext cx="2539366" cy="1486619"/>
      </dsp:txXfrm>
    </dsp:sp>
    <dsp:sp modelId="{EC96F63E-4B52-4270-9ED2-A50495FECE90}">
      <dsp:nvSpPr>
        <dsp:cNvPr id="0" name=""/>
        <dsp:cNvSpPr/>
      </dsp:nvSpPr>
      <dsp:spPr>
        <a:xfrm>
          <a:off x="6556895" y="1235748"/>
          <a:ext cx="557956" cy="652703"/>
        </a:xfrm>
        <a:prstGeom prst="rightArrow">
          <a:avLst>
            <a:gd name="adj1" fmla="val 60000"/>
            <a:gd name="adj2" fmla="val 50000"/>
          </a:avLst>
        </a:prstGeom>
        <a:gradFill rotWithShape="0">
          <a:gsLst>
            <a:gs pos="0">
              <a:schemeClr val="accent2">
                <a:tint val="60000"/>
                <a:hueOff val="0"/>
                <a:satOff val="0"/>
                <a:lumOff val="0"/>
                <a:alphaOff val="0"/>
                <a:tint val="96000"/>
                <a:lumMod val="102000"/>
              </a:schemeClr>
            </a:gs>
            <a:gs pos="100000">
              <a:schemeClr val="accent2">
                <a:tint val="60000"/>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noProof="0" dirty="0"/>
        </a:p>
      </dsp:txBody>
      <dsp:txXfrm>
        <a:off x="6556895" y="1366289"/>
        <a:ext cx="390569" cy="391621"/>
      </dsp:txXfrm>
    </dsp:sp>
    <dsp:sp modelId="{C6E4F446-84D4-4826-AFA1-394FE0A62EAD}">
      <dsp:nvSpPr>
        <dsp:cNvPr id="0" name=""/>
        <dsp:cNvSpPr/>
      </dsp:nvSpPr>
      <dsp:spPr>
        <a:xfrm>
          <a:off x="7378038" y="772539"/>
          <a:ext cx="2631868" cy="1579121"/>
        </a:xfrm>
        <a:prstGeom prst="roundRect">
          <a:avLst>
            <a:gd name="adj" fmla="val 10000"/>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baseline="0" noProof="0" dirty="0"/>
            <a:t>Global labour shortages in tech roles (Cascio &amp; Boudreau, 2016).</a:t>
          </a:r>
          <a:endParaRPr lang="en-GB" sz="1900" kern="1200" noProof="0" dirty="0"/>
        </a:p>
      </dsp:txBody>
      <dsp:txXfrm>
        <a:off x="7424289" y="818790"/>
        <a:ext cx="2539366" cy="14866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D4AAB-BFCA-4BA5-8A41-DC4112547EB8}">
      <dsp:nvSpPr>
        <dsp:cNvPr id="0" name=""/>
        <dsp:cNvSpPr/>
      </dsp:nvSpPr>
      <dsp:spPr>
        <a:xfrm>
          <a:off x="0" y="851468"/>
          <a:ext cx="6749521" cy="157194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C6554-B1F6-49A2-8437-FA50A3260B09}">
      <dsp:nvSpPr>
        <dsp:cNvPr id="0" name=""/>
        <dsp:cNvSpPr/>
      </dsp:nvSpPr>
      <dsp:spPr>
        <a:xfrm>
          <a:off x="475512" y="1205155"/>
          <a:ext cx="864568" cy="8645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41433C-542C-47B8-8ACB-12365773A55F}">
      <dsp:nvSpPr>
        <dsp:cNvPr id="0" name=""/>
        <dsp:cNvSpPr/>
      </dsp:nvSpPr>
      <dsp:spPr>
        <a:xfrm>
          <a:off x="1815593" y="851468"/>
          <a:ext cx="4933927" cy="1571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Line managers conduct interviews and evaluate candidates based on cultural fit (Purcell &amp; Hutchinson, 2007).</a:t>
          </a:r>
          <a:endParaRPr lang="en-GB" sz="2200" kern="1200" noProof="0" dirty="0"/>
        </a:p>
      </dsp:txBody>
      <dsp:txXfrm>
        <a:off x="1815593" y="851468"/>
        <a:ext cx="4933927" cy="1571942"/>
      </dsp:txXfrm>
    </dsp:sp>
    <dsp:sp modelId="{D80DB281-AAB4-4164-8BD4-1A0912A9C168}">
      <dsp:nvSpPr>
        <dsp:cNvPr id="0" name=""/>
        <dsp:cNvSpPr/>
      </dsp:nvSpPr>
      <dsp:spPr>
        <a:xfrm>
          <a:off x="0" y="2816396"/>
          <a:ext cx="6749521" cy="1571942"/>
        </a:xfrm>
        <a:prstGeom prst="roundRect">
          <a:avLst>
            <a:gd name="adj" fmla="val 10000"/>
          </a:avLst>
        </a:prstGeom>
        <a:solidFill>
          <a:schemeClr val="accent2">
            <a:hueOff val="-3593961"/>
            <a:satOff val="24722"/>
            <a:lumOff val="2744"/>
            <a:alphaOff val="0"/>
          </a:schemeClr>
        </a:solidFill>
        <a:ln>
          <a:noFill/>
        </a:ln>
        <a:effectLst/>
      </dsp:spPr>
      <dsp:style>
        <a:lnRef idx="0">
          <a:scrgbClr r="0" g="0" b="0"/>
        </a:lnRef>
        <a:fillRef idx="1">
          <a:scrgbClr r="0" g="0" b="0"/>
        </a:fillRef>
        <a:effectRef idx="0">
          <a:scrgbClr r="0" g="0" b="0"/>
        </a:effectRef>
        <a:fontRef idx="minor"/>
      </dsp:style>
    </dsp:sp>
    <dsp:sp modelId="{BE222D7E-C6E5-4681-ACBA-E49CF22FEBF5}">
      <dsp:nvSpPr>
        <dsp:cNvPr id="0" name=""/>
        <dsp:cNvSpPr/>
      </dsp:nvSpPr>
      <dsp:spPr>
        <a:xfrm>
          <a:off x="475512" y="3170083"/>
          <a:ext cx="864568" cy="8645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CBF657-8243-4364-AF71-3F52057E6B70}">
      <dsp:nvSpPr>
        <dsp:cNvPr id="0" name=""/>
        <dsp:cNvSpPr/>
      </dsp:nvSpPr>
      <dsp:spPr>
        <a:xfrm>
          <a:off x="1815593" y="2816396"/>
          <a:ext cx="4933927" cy="1571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They ensure hiring decisions support strategic goals (Armstrong &amp; Taylor, 2023).</a:t>
          </a:r>
          <a:endParaRPr lang="en-GB" sz="2200" kern="1200" noProof="0" dirty="0"/>
        </a:p>
      </dsp:txBody>
      <dsp:txXfrm>
        <a:off x="1815593" y="2816396"/>
        <a:ext cx="4933927" cy="157194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233C2-AC00-4CD9-85FB-694428332721}">
      <dsp:nvSpPr>
        <dsp:cNvPr id="0" name=""/>
        <dsp:cNvSpPr/>
      </dsp:nvSpPr>
      <dsp:spPr>
        <a:xfrm>
          <a:off x="0" y="0"/>
          <a:ext cx="5737092" cy="2357913"/>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baseline="0" noProof="0" dirty="0"/>
            <a:t>Recruitment supports Amazon’s goal of operational excellence and innovation (Amazon, 2024).</a:t>
          </a:r>
          <a:endParaRPr lang="en-GB" sz="2600" kern="1200" noProof="0" dirty="0"/>
        </a:p>
      </dsp:txBody>
      <dsp:txXfrm>
        <a:off x="69061" y="69061"/>
        <a:ext cx="3300005" cy="2219791"/>
      </dsp:txXfrm>
    </dsp:sp>
    <dsp:sp modelId="{5BC1EDF1-0614-41ED-A771-DC90823B8BFB}">
      <dsp:nvSpPr>
        <dsp:cNvPr id="0" name=""/>
        <dsp:cNvSpPr/>
      </dsp:nvSpPr>
      <dsp:spPr>
        <a:xfrm>
          <a:off x="1012428" y="2881894"/>
          <a:ext cx="5737092" cy="2357913"/>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baseline="0" noProof="0" dirty="0"/>
            <a:t>Strategic workforce planning enables global expansion (Briscoe et al., 2012).</a:t>
          </a:r>
          <a:endParaRPr lang="en-GB" sz="2600" kern="1200" noProof="0" dirty="0"/>
        </a:p>
      </dsp:txBody>
      <dsp:txXfrm>
        <a:off x="1081489" y="2950955"/>
        <a:ext cx="3053898" cy="2219791"/>
      </dsp:txXfrm>
    </dsp:sp>
    <dsp:sp modelId="{FDDE623A-2DE5-4932-9CBF-95E06F40E0EF}">
      <dsp:nvSpPr>
        <dsp:cNvPr id="0" name=""/>
        <dsp:cNvSpPr/>
      </dsp:nvSpPr>
      <dsp:spPr>
        <a:xfrm>
          <a:off x="4204449" y="1853582"/>
          <a:ext cx="1532643" cy="1532643"/>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noProof="0" dirty="0"/>
        </a:p>
      </dsp:txBody>
      <dsp:txXfrm>
        <a:off x="4549294" y="1853582"/>
        <a:ext cx="842953" cy="115331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3CD4F0-B4F2-4F57-AFD4-C9310AF54D69}">
      <dsp:nvSpPr>
        <dsp:cNvPr id="0" name=""/>
        <dsp:cNvSpPr/>
      </dsp:nvSpPr>
      <dsp:spPr>
        <a:xfrm>
          <a:off x="0" y="851468"/>
          <a:ext cx="6749521" cy="1571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E0D91E-B8F2-492E-ADB2-441A00121A6B}">
      <dsp:nvSpPr>
        <dsp:cNvPr id="0" name=""/>
        <dsp:cNvSpPr/>
      </dsp:nvSpPr>
      <dsp:spPr>
        <a:xfrm>
          <a:off x="475512" y="1205155"/>
          <a:ext cx="864568" cy="8645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0578CC-1438-402F-97C7-E075E6C95C6D}">
      <dsp:nvSpPr>
        <dsp:cNvPr id="0" name=""/>
        <dsp:cNvSpPr/>
      </dsp:nvSpPr>
      <dsp:spPr>
        <a:xfrm>
          <a:off x="1815593" y="851468"/>
          <a:ext cx="4933927" cy="1571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1066800">
            <a:lnSpc>
              <a:spcPct val="90000"/>
            </a:lnSpc>
            <a:spcBef>
              <a:spcPct val="0"/>
            </a:spcBef>
            <a:spcAft>
              <a:spcPct val="35000"/>
            </a:spcAft>
            <a:buNone/>
          </a:pPr>
          <a:r>
            <a:rPr lang="en-GB" sz="2400" kern="1200" noProof="0" dirty="0"/>
            <a:t>Strengthen employer branding to address safety concerns (Reuters, 2024).</a:t>
          </a:r>
        </a:p>
      </dsp:txBody>
      <dsp:txXfrm>
        <a:off x="1815593" y="851468"/>
        <a:ext cx="4933927" cy="1571942"/>
      </dsp:txXfrm>
    </dsp:sp>
    <dsp:sp modelId="{8ADBC713-585B-4003-B590-C35C15267282}">
      <dsp:nvSpPr>
        <dsp:cNvPr id="0" name=""/>
        <dsp:cNvSpPr/>
      </dsp:nvSpPr>
      <dsp:spPr>
        <a:xfrm>
          <a:off x="0" y="2816396"/>
          <a:ext cx="6749521" cy="1571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18A313-3B7F-4065-8E1F-123228BD213B}">
      <dsp:nvSpPr>
        <dsp:cNvPr id="0" name=""/>
        <dsp:cNvSpPr/>
      </dsp:nvSpPr>
      <dsp:spPr>
        <a:xfrm>
          <a:off x="475512" y="3170083"/>
          <a:ext cx="864568" cy="8645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BD4E4B-9F3B-44E4-B49F-0AD4B5C50D7B}">
      <dsp:nvSpPr>
        <dsp:cNvPr id="0" name=""/>
        <dsp:cNvSpPr/>
      </dsp:nvSpPr>
      <dsp:spPr>
        <a:xfrm>
          <a:off x="1815593" y="2816396"/>
          <a:ext cx="4933927" cy="1571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1066800">
            <a:lnSpc>
              <a:spcPct val="90000"/>
            </a:lnSpc>
            <a:spcBef>
              <a:spcPct val="0"/>
            </a:spcBef>
            <a:spcAft>
              <a:spcPct val="35000"/>
            </a:spcAft>
            <a:buNone/>
          </a:pPr>
          <a:r>
            <a:rPr lang="en-GB" sz="2400" kern="1200" noProof="0" dirty="0"/>
            <a:t>Improve global candidate experience with AI-enabled hiring tools (</a:t>
          </a:r>
          <a:r>
            <a:rPr lang="en-GB" sz="2400" kern="1200" noProof="0" dirty="0" err="1"/>
            <a:t>Bondarouk</a:t>
          </a:r>
          <a:r>
            <a:rPr lang="en-GB" sz="2400" kern="1200" noProof="0" dirty="0"/>
            <a:t> &amp; Brewster, 2016).</a:t>
          </a:r>
        </a:p>
      </dsp:txBody>
      <dsp:txXfrm>
        <a:off x="1815593" y="2816396"/>
        <a:ext cx="4933927" cy="157194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8187C-B424-4476-A343-FC8D6FD4CD3D}">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C24E3D-BD42-42ED-A34B-E80FBFAA1155}">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b="0" i="0" kern="1200" baseline="0" noProof="0" dirty="0"/>
            <a:t>Amazon’s recruitment is highly structured but challenged by scale, labour disputes and global talent shortages.</a:t>
          </a:r>
          <a:endParaRPr lang="en-GB" sz="3800" kern="1200" noProof="0" dirty="0"/>
        </a:p>
      </dsp:txBody>
      <dsp:txXfrm>
        <a:off x="0" y="0"/>
        <a:ext cx="6492875" cy="2552700"/>
      </dsp:txXfrm>
    </dsp:sp>
    <dsp:sp modelId="{9703B77B-3DF4-43C1-B1E1-29B4F8505D59}">
      <dsp:nvSpPr>
        <dsp:cNvPr id="0" name=""/>
        <dsp:cNvSpPr/>
      </dsp:nvSpPr>
      <dsp:spPr>
        <a:xfrm>
          <a:off x="0" y="255270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2ABC3B-8A67-4325-A119-83D0D89879F7}">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b="0" i="0" kern="1200" baseline="0" noProof="0" dirty="0"/>
            <a:t>Improvements in branding, safety practices and tech-driven hiring will be beneficial.</a:t>
          </a:r>
          <a:endParaRPr lang="en-GB" sz="3800" kern="1200" noProof="0" dirty="0"/>
        </a:p>
      </dsp:txBody>
      <dsp:txXfrm>
        <a:off x="0" y="2552700"/>
        <a:ext cx="6492875" cy="25527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AB442-4D30-47B9-B7D8-715756E944AF}">
      <dsp:nvSpPr>
        <dsp:cNvPr id="0" name=""/>
        <dsp:cNvSpPr/>
      </dsp:nvSpPr>
      <dsp:spPr>
        <a:xfrm>
          <a:off x="0" y="0"/>
          <a:ext cx="4663683" cy="937260"/>
        </a:xfrm>
        <a:prstGeom prst="roundRect">
          <a:avLst>
            <a:gd name="adj" fmla="val 10000"/>
          </a:avLst>
        </a:prstGeom>
        <a:gradFill rotWithShape="0">
          <a:gsLst>
            <a:gs pos="0">
              <a:schemeClr val="accent4">
                <a:hueOff val="0"/>
                <a:satOff val="0"/>
                <a:lumOff val="0"/>
                <a:alphaOff val="0"/>
                <a:tint val="96000"/>
                <a:lumMod val="102000"/>
              </a:schemeClr>
            </a:gs>
            <a:gs pos="100000">
              <a:schemeClr val="accent4">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baseline="0" noProof="0" dirty="0"/>
            <a:t>Amazon publicly reports its DEI progress and metrics (Amazon, 2024).</a:t>
          </a:r>
          <a:endParaRPr lang="en-GB" sz="1500" b="0" kern="1200" noProof="0" dirty="0"/>
        </a:p>
      </dsp:txBody>
      <dsp:txXfrm>
        <a:off x="27451" y="27451"/>
        <a:ext cx="3652307" cy="882358"/>
      </dsp:txXfrm>
    </dsp:sp>
    <dsp:sp modelId="{3B79BEAA-0AB6-4DC8-A545-481F6D02C393}">
      <dsp:nvSpPr>
        <dsp:cNvPr id="0" name=""/>
        <dsp:cNvSpPr/>
      </dsp:nvSpPr>
      <dsp:spPr>
        <a:xfrm>
          <a:off x="411501" y="1093470"/>
          <a:ext cx="4663683" cy="937260"/>
        </a:xfrm>
        <a:prstGeom prst="roundRect">
          <a:avLst>
            <a:gd name="adj" fmla="val 10000"/>
          </a:avLst>
        </a:prstGeom>
        <a:gradFill rotWithShape="0">
          <a:gsLst>
            <a:gs pos="0">
              <a:schemeClr val="accent4">
                <a:hueOff val="0"/>
                <a:satOff val="0"/>
                <a:lumOff val="0"/>
                <a:alphaOff val="0"/>
                <a:tint val="96000"/>
                <a:lumMod val="102000"/>
              </a:schemeClr>
            </a:gs>
            <a:gs pos="100000">
              <a:schemeClr val="accent4">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baseline="0" noProof="0" dirty="0"/>
            <a:t>Inclusive culture initiatives are actively promoted, aligning with global HR standards (Shore et al., 2018).</a:t>
          </a:r>
          <a:endParaRPr lang="en-GB" sz="1500" b="0" kern="1200" noProof="0" dirty="0"/>
        </a:p>
      </dsp:txBody>
      <dsp:txXfrm>
        <a:off x="438952" y="1120921"/>
        <a:ext cx="3588061" cy="882358"/>
      </dsp:txXfrm>
    </dsp:sp>
    <dsp:sp modelId="{EABBEE26-150E-4871-BC9A-3611B9409BC1}">
      <dsp:nvSpPr>
        <dsp:cNvPr id="0" name=""/>
        <dsp:cNvSpPr/>
      </dsp:nvSpPr>
      <dsp:spPr>
        <a:xfrm>
          <a:off x="823003" y="2186940"/>
          <a:ext cx="4663683" cy="937260"/>
        </a:xfrm>
        <a:prstGeom prst="roundRect">
          <a:avLst>
            <a:gd name="adj" fmla="val 10000"/>
          </a:avLst>
        </a:prstGeom>
        <a:gradFill rotWithShape="0">
          <a:gsLst>
            <a:gs pos="0">
              <a:schemeClr val="accent4">
                <a:hueOff val="0"/>
                <a:satOff val="0"/>
                <a:lumOff val="0"/>
                <a:alphaOff val="0"/>
                <a:tint val="96000"/>
                <a:lumMod val="102000"/>
              </a:schemeClr>
            </a:gs>
            <a:gs pos="100000">
              <a:schemeClr val="accent4">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baseline="0" noProof="0" dirty="0"/>
            <a:t>Strong focus on the promotion of employee well-being and supportive work environments (O’Donovan &amp; Collins, 2024).</a:t>
          </a:r>
          <a:endParaRPr lang="en-GB" sz="1500" b="0" kern="1200" noProof="0" dirty="0"/>
        </a:p>
      </dsp:txBody>
      <dsp:txXfrm>
        <a:off x="850454" y="2214391"/>
        <a:ext cx="3588061" cy="882358"/>
      </dsp:txXfrm>
    </dsp:sp>
    <dsp:sp modelId="{837381AA-BDA5-40F7-8D24-2617ACB6ED57}">
      <dsp:nvSpPr>
        <dsp:cNvPr id="0" name=""/>
        <dsp:cNvSpPr/>
      </dsp:nvSpPr>
      <dsp:spPr>
        <a:xfrm>
          <a:off x="4054464" y="710755"/>
          <a:ext cx="609219" cy="609219"/>
        </a:xfrm>
        <a:prstGeom prst="downArrow">
          <a:avLst>
            <a:gd name="adj1" fmla="val 55000"/>
            <a:gd name="adj2" fmla="val 45000"/>
          </a:avLst>
        </a:prstGeom>
        <a:solidFill>
          <a:schemeClr val="accent4">
            <a:alpha val="90000"/>
            <a:tint val="40000"/>
            <a:hueOff val="0"/>
            <a:satOff val="0"/>
            <a:lumOff val="0"/>
            <a:alphaOff val="0"/>
          </a:schemeClr>
        </a:solidFill>
        <a:ln w="9525" cap="rnd" cmpd="sng" algn="ctr">
          <a:solidFill>
            <a:schemeClr val="accent4">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b="0" kern="1200" noProof="0" dirty="0"/>
        </a:p>
      </dsp:txBody>
      <dsp:txXfrm>
        <a:off x="4191538" y="710755"/>
        <a:ext cx="335071" cy="458437"/>
      </dsp:txXfrm>
    </dsp:sp>
    <dsp:sp modelId="{0BD9A516-1DCF-4702-A398-079B1127CBE4}">
      <dsp:nvSpPr>
        <dsp:cNvPr id="0" name=""/>
        <dsp:cNvSpPr/>
      </dsp:nvSpPr>
      <dsp:spPr>
        <a:xfrm>
          <a:off x="4465966" y="1797977"/>
          <a:ext cx="609219" cy="609219"/>
        </a:xfrm>
        <a:prstGeom prst="downArrow">
          <a:avLst>
            <a:gd name="adj1" fmla="val 55000"/>
            <a:gd name="adj2" fmla="val 45000"/>
          </a:avLst>
        </a:prstGeom>
        <a:solidFill>
          <a:schemeClr val="accent4">
            <a:alpha val="90000"/>
            <a:tint val="40000"/>
            <a:hueOff val="0"/>
            <a:satOff val="0"/>
            <a:lumOff val="0"/>
            <a:alphaOff val="0"/>
          </a:schemeClr>
        </a:solidFill>
        <a:ln w="9525" cap="rnd" cmpd="sng" algn="ctr">
          <a:solidFill>
            <a:schemeClr val="accent4">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b="0" kern="1200" noProof="0" dirty="0"/>
        </a:p>
      </dsp:txBody>
      <dsp:txXfrm>
        <a:off x="4603040" y="1797977"/>
        <a:ext cx="335071" cy="45843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91FE7-8B63-4B51-BBE0-B2B8548F8C77}">
      <dsp:nvSpPr>
        <dsp:cNvPr id="0" name=""/>
        <dsp:cNvSpPr/>
      </dsp:nvSpPr>
      <dsp:spPr>
        <a:xfrm>
          <a:off x="873" y="741959"/>
          <a:ext cx="3064655" cy="1946055"/>
        </a:xfrm>
        <a:prstGeom prst="roundRect">
          <a:avLst>
            <a:gd name="adj" fmla="val 10000"/>
          </a:avLst>
        </a:prstGeom>
        <a:gradFill rotWithShape="0">
          <a:gsLst>
            <a:gs pos="0">
              <a:schemeClr val="accent6">
                <a:hueOff val="0"/>
                <a:satOff val="0"/>
                <a:lumOff val="0"/>
                <a:alphaOff val="0"/>
                <a:tint val="96000"/>
                <a:lumMod val="102000"/>
              </a:schemeClr>
            </a:gs>
            <a:gs pos="100000">
              <a:schemeClr val="accent6">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sp>
    <dsp:sp modelId="{B89554AB-FFE4-418C-A8B1-C58BC1DAE284}">
      <dsp:nvSpPr>
        <dsp:cNvPr id="0" name=""/>
        <dsp:cNvSpPr/>
      </dsp:nvSpPr>
      <dsp:spPr>
        <a:xfrm>
          <a:off x="341390" y="1065450"/>
          <a:ext cx="3064655" cy="1946055"/>
        </a:xfrm>
        <a:prstGeom prst="roundRect">
          <a:avLst>
            <a:gd name="adj" fmla="val 10000"/>
          </a:avLst>
        </a:prstGeom>
        <a:solidFill>
          <a:schemeClr val="lt1">
            <a:alpha val="90000"/>
            <a:hueOff val="0"/>
            <a:satOff val="0"/>
            <a:lumOff val="0"/>
            <a:alphaOff val="0"/>
          </a:schemeClr>
        </a:solidFill>
        <a:ln w="9525" cap="rnd" cmpd="sng" algn="ctr">
          <a:solidFill>
            <a:schemeClr val="accent6">
              <a:hueOff val="0"/>
              <a:satOff val="0"/>
              <a:lumOff val="0"/>
              <a:alphaOff val="0"/>
            </a:schemeClr>
          </a:solidFill>
          <a:prstDash val="solid"/>
        </a:ln>
        <a:effectLst>
          <a:reflection blurRad="12700" stA="26000" endPos="32000" dist="12700" dir="5400000" sy="-100000" rotWithShape="0"/>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noProof="0" dirty="0"/>
            <a:t>The Inclusive Workplace Model emphasizes psychological safety and a strong sense of belonging (Shore et al., 2018).</a:t>
          </a:r>
          <a:endParaRPr lang="en-GB" sz="2000" b="0" kern="1200" noProof="0" dirty="0"/>
        </a:p>
      </dsp:txBody>
      <dsp:txXfrm>
        <a:off x="398388" y="1122448"/>
        <a:ext cx="2950659" cy="1832059"/>
      </dsp:txXfrm>
    </dsp:sp>
    <dsp:sp modelId="{0F8FD838-F4DA-4D0F-B651-7A257775A7C3}">
      <dsp:nvSpPr>
        <dsp:cNvPr id="0" name=""/>
        <dsp:cNvSpPr/>
      </dsp:nvSpPr>
      <dsp:spPr>
        <a:xfrm>
          <a:off x="3746562" y="741959"/>
          <a:ext cx="3064655" cy="1946055"/>
        </a:xfrm>
        <a:prstGeom prst="roundRect">
          <a:avLst>
            <a:gd name="adj" fmla="val 10000"/>
          </a:avLst>
        </a:prstGeom>
        <a:gradFill rotWithShape="0">
          <a:gsLst>
            <a:gs pos="0">
              <a:schemeClr val="accent6">
                <a:hueOff val="0"/>
                <a:satOff val="0"/>
                <a:lumOff val="0"/>
                <a:alphaOff val="0"/>
                <a:tint val="96000"/>
                <a:lumMod val="102000"/>
              </a:schemeClr>
            </a:gs>
            <a:gs pos="100000">
              <a:schemeClr val="accent6">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sp>
    <dsp:sp modelId="{115769A4-89EA-406D-B56A-359623D4460A}">
      <dsp:nvSpPr>
        <dsp:cNvPr id="0" name=""/>
        <dsp:cNvSpPr/>
      </dsp:nvSpPr>
      <dsp:spPr>
        <a:xfrm>
          <a:off x="4087079" y="1065450"/>
          <a:ext cx="3064655" cy="1946055"/>
        </a:xfrm>
        <a:prstGeom prst="roundRect">
          <a:avLst>
            <a:gd name="adj" fmla="val 10000"/>
          </a:avLst>
        </a:prstGeom>
        <a:solidFill>
          <a:schemeClr val="lt1">
            <a:alpha val="90000"/>
            <a:hueOff val="0"/>
            <a:satOff val="0"/>
            <a:lumOff val="0"/>
            <a:alphaOff val="0"/>
          </a:schemeClr>
        </a:solidFill>
        <a:ln w="9525" cap="rnd" cmpd="sng" algn="ctr">
          <a:solidFill>
            <a:schemeClr val="accent6">
              <a:hueOff val="0"/>
              <a:satOff val="0"/>
              <a:lumOff val="0"/>
              <a:alphaOff val="0"/>
            </a:schemeClr>
          </a:solidFill>
          <a:prstDash val="solid"/>
        </a:ln>
        <a:effectLst>
          <a:reflection blurRad="12700" stA="26000" endPos="32000" dist="12700" dir="5400000" sy="-100000" rotWithShape="0"/>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noProof="0" dirty="0"/>
            <a:t>DEI is no longer a separate initiative but a core part of Strategic Human Resource Management (SHRM) (Beer et al., 2015).</a:t>
          </a:r>
          <a:endParaRPr lang="en-GB" sz="2000" b="0" kern="1200" noProof="0" dirty="0"/>
        </a:p>
      </dsp:txBody>
      <dsp:txXfrm>
        <a:off x="4144077" y="1122448"/>
        <a:ext cx="2950659" cy="183205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DB54C-2E0B-47BF-90C7-798680CD5A01}">
      <dsp:nvSpPr>
        <dsp:cNvPr id="0" name=""/>
        <dsp:cNvSpPr/>
      </dsp:nvSpPr>
      <dsp:spPr>
        <a:xfrm>
          <a:off x="761" y="0"/>
          <a:ext cx="3082530" cy="3096638"/>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486" tIns="0" rIns="304486" bIns="330200" numCol="1" spcCol="1270" anchor="t" anchorCtr="0">
          <a:noAutofit/>
        </a:bodyPr>
        <a:lstStyle/>
        <a:p>
          <a:pPr marL="0" lvl="0" indent="0" algn="l" defTabSz="844550">
            <a:lnSpc>
              <a:spcPct val="90000"/>
            </a:lnSpc>
            <a:spcBef>
              <a:spcPct val="0"/>
            </a:spcBef>
            <a:spcAft>
              <a:spcPct val="35000"/>
            </a:spcAft>
            <a:buNone/>
          </a:pPr>
          <a:r>
            <a:rPr lang="en-GB" sz="1900" b="0" i="0" kern="1200" baseline="0" noProof="0" dirty="0"/>
            <a:t>Significant criticism over the treatment of warehouse workers and poor labour conditions (The Guardian, 2024).</a:t>
          </a:r>
          <a:endParaRPr lang="en-GB" sz="1900" b="0" kern="1200" noProof="0" dirty="0"/>
        </a:p>
      </dsp:txBody>
      <dsp:txXfrm>
        <a:off x="761" y="1238655"/>
        <a:ext cx="3082530" cy="1857982"/>
      </dsp:txXfrm>
    </dsp:sp>
    <dsp:sp modelId="{19A1F226-F7A4-4AD9-BB7E-DEA7959FD674}">
      <dsp:nvSpPr>
        <dsp:cNvPr id="0" name=""/>
        <dsp:cNvSpPr/>
      </dsp:nvSpPr>
      <dsp:spPr>
        <a:xfrm>
          <a:off x="761" y="0"/>
          <a:ext cx="3082530" cy="1238655"/>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4486" tIns="165100" rIns="304486" bIns="165100" numCol="1" spcCol="1270" anchor="ctr" anchorCtr="0">
          <a:noAutofit/>
        </a:bodyPr>
        <a:lstStyle/>
        <a:p>
          <a:pPr marL="0" lvl="0" indent="0" algn="l" defTabSz="2889250">
            <a:lnSpc>
              <a:spcPct val="90000"/>
            </a:lnSpc>
            <a:spcBef>
              <a:spcPct val="0"/>
            </a:spcBef>
            <a:spcAft>
              <a:spcPct val="35000"/>
            </a:spcAft>
            <a:buNone/>
          </a:pPr>
          <a:r>
            <a:rPr lang="en-GB" sz="6500" b="0" kern="1200" noProof="0" dirty="0"/>
            <a:t>01</a:t>
          </a:r>
        </a:p>
      </dsp:txBody>
      <dsp:txXfrm>
        <a:off x="761" y="0"/>
        <a:ext cx="3082530" cy="1238655"/>
      </dsp:txXfrm>
    </dsp:sp>
    <dsp:sp modelId="{66F5566B-4D57-41B1-82A8-8B7F418F6B96}">
      <dsp:nvSpPr>
        <dsp:cNvPr id="0" name=""/>
        <dsp:cNvSpPr/>
      </dsp:nvSpPr>
      <dsp:spPr>
        <a:xfrm>
          <a:off x="3329894" y="0"/>
          <a:ext cx="3082530" cy="3096638"/>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486" tIns="0" rIns="304486" bIns="330200" numCol="1" spcCol="1270" anchor="t" anchorCtr="0">
          <a:noAutofit/>
        </a:bodyPr>
        <a:lstStyle/>
        <a:p>
          <a:pPr marL="0" lvl="0" indent="0" algn="l" defTabSz="844550">
            <a:lnSpc>
              <a:spcPct val="90000"/>
            </a:lnSpc>
            <a:spcBef>
              <a:spcPct val="0"/>
            </a:spcBef>
            <a:spcAft>
              <a:spcPct val="35000"/>
            </a:spcAft>
            <a:buNone/>
          </a:pPr>
          <a:r>
            <a:rPr lang="en-GB" sz="1900" b="0" i="0" kern="1200" baseline="0" noProof="0" dirty="0"/>
            <a:t>Persistent gender representation gaps remain, particularly in technical and leadership roles (Statista, 2024).</a:t>
          </a:r>
          <a:endParaRPr lang="en-GB" sz="1900" b="0" kern="1200" noProof="0" dirty="0"/>
        </a:p>
      </dsp:txBody>
      <dsp:txXfrm>
        <a:off x="3329894" y="1238655"/>
        <a:ext cx="3082530" cy="1857982"/>
      </dsp:txXfrm>
    </dsp:sp>
    <dsp:sp modelId="{57821741-DDDF-420A-82A6-8F47CF1472BB}">
      <dsp:nvSpPr>
        <dsp:cNvPr id="0" name=""/>
        <dsp:cNvSpPr/>
      </dsp:nvSpPr>
      <dsp:spPr>
        <a:xfrm>
          <a:off x="3329894" y="0"/>
          <a:ext cx="3082530" cy="1238655"/>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4486" tIns="165100" rIns="304486" bIns="165100" numCol="1" spcCol="1270" anchor="ctr" anchorCtr="0">
          <a:noAutofit/>
        </a:bodyPr>
        <a:lstStyle/>
        <a:p>
          <a:pPr marL="0" lvl="0" indent="0" algn="l" defTabSz="2889250">
            <a:lnSpc>
              <a:spcPct val="90000"/>
            </a:lnSpc>
            <a:spcBef>
              <a:spcPct val="0"/>
            </a:spcBef>
            <a:spcAft>
              <a:spcPct val="35000"/>
            </a:spcAft>
            <a:buNone/>
          </a:pPr>
          <a:r>
            <a:rPr lang="en-GB" sz="6500" b="0" kern="1200" noProof="0" dirty="0"/>
            <a:t>02</a:t>
          </a:r>
        </a:p>
      </dsp:txBody>
      <dsp:txXfrm>
        <a:off x="3329894" y="0"/>
        <a:ext cx="3082530" cy="1238655"/>
      </dsp:txXfrm>
    </dsp:sp>
    <dsp:sp modelId="{255F5433-B119-46D5-9BDF-CAAE5139429F}">
      <dsp:nvSpPr>
        <dsp:cNvPr id="0" name=""/>
        <dsp:cNvSpPr/>
      </dsp:nvSpPr>
      <dsp:spPr>
        <a:xfrm>
          <a:off x="6659027" y="0"/>
          <a:ext cx="3082530" cy="3096638"/>
        </a:xfrm>
        <a:prstGeom prst="rect">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486" tIns="0" rIns="304486" bIns="330200" numCol="1" spcCol="1270" anchor="t" anchorCtr="0">
          <a:noAutofit/>
        </a:bodyPr>
        <a:lstStyle/>
        <a:p>
          <a:pPr marL="0" lvl="0" indent="0" algn="l" defTabSz="844550">
            <a:lnSpc>
              <a:spcPct val="90000"/>
            </a:lnSpc>
            <a:spcBef>
              <a:spcPct val="0"/>
            </a:spcBef>
            <a:spcAft>
              <a:spcPct val="35000"/>
            </a:spcAft>
            <a:buNone/>
          </a:pPr>
          <a:r>
            <a:rPr lang="en-GB" sz="1900" b="0" i="0" kern="1200" baseline="0" noProof="0" dirty="0"/>
            <a:t>Struggles with ensuring global consistency and respect for diverse cultural norms (Hofstede, 2011).</a:t>
          </a:r>
          <a:endParaRPr lang="en-GB" sz="1900" b="0" kern="1200" noProof="0" dirty="0"/>
        </a:p>
      </dsp:txBody>
      <dsp:txXfrm>
        <a:off x="6659027" y="1238655"/>
        <a:ext cx="3082530" cy="1857982"/>
      </dsp:txXfrm>
    </dsp:sp>
    <dsp:sp modelId="{577462AB-5BFD-47B6-8B2A-26E4631F76B6}">
      <dsp:nvSpPr>
        <dsp:cNvPr id="0" name=""/>
        <dsp:cNvSpPr/>
      </dsp:nvSpPr>
      <dsp:spPr>
        <a:xfrm>
          <a:off x="6659027" y="0"/>
          <a:ext cx="3082530" cy="1238655"/>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4486" tIns="165100" rIns="304486" bIns="165100" numCol="1" spcCol="1270" anchor="ctr" anchorCtr="0">
          <a:noAutofit/>
        </a:bodyPr>
        <a:lstStyle/>
        <a:p>
          <a:pPr marL="0" lvl="0" indent="0" algn="l" defTabSz="2889250">
            <a:lnSpc>
              <a:spcPct val="90000"/>
            </a:lnSpc>
            <a:spcBef>
              <a:spcPct val="0"/>
            </a:spcBef>
            <a:spcAft>
              <a:spcPct val="35000"/>
            </a:spcAft>
            <a:buNone/>
          </a:pPr>
          <a:r>
            <a:rPr lang="en-GB" sz="6500" b="0" kern="1200" noProof="0" dirty="0"/>
            <a:t>03</a:t>
          </a:r>
        </a:p>
      </dsp:txBody>
      <dsp:txXfrm>
        <a:off x="6659027" y="0"/>
        <a:ext cx="3082530" cy="12386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B020F-794D-41FA-B321-D5A779FF4875}">
      <dsp:nvSpPr>
        <dsp:cNvPr id="0" name=""/>
        <dsp:cNvSpPr/>
      </dsp:nvSpPr>
      <dsp:spPr>
        <a:xfrm>
          <a:off x="1189" y="2683"/>
          <a:ext cx="4174260" cy="265065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6FE72E-FE9C-4DB7-AF8A-AB13A4C8A490}">
      <dsp:nvSpPr>
        <dsp:cNvPr id="0" name=""/>
        <dsp:cNvSpPr/>
      </dsp:nvSpPr>
      <dsp:spPr>
        <a:xfrm>
          <a:off x="464995" y="443299"/>
          <a:ext cx="4174260" cy="265065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baseline="0" noProof="0" dirty="0"/>
            <a:t>DEI supports Amazon’s strategic pillars of innovation and customer obsession (Amazon, 2024).</a:t>
          </a:r>
          <a:endParaRPr lang="en-GB" sz="2700" b="0" kern="1200" noProof="0" dirty="0"/>
        </a:p>
      </dsp:txBody>
      <dsp:txXfrm>
        <a:off x="542630" y="520934"/>
        <a:ext cx="4018990" cy="2495385"/>
      </dsp:txXfrm>
    </dsp:sp>
    <dsp:sp modelId="{9A54B3B0-5ADF-4AF9-AC91-622B1F92508F}">
      <dsp:nvSpPr>
        <dsp:cNvPr id="0" name=""/>
        <dsp:cNvSpPr/>
      </dsp:nvSpPr>
      <dsp:spPr>
        <a:xfrm>
          <a:off x="5103062" y="2683"/>
          <a:ext cx="4174260" cy="265065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CF3E91-20CB-4EE9-9561-E1DDE0921505}">
      <dsp:nvSpPr>
        <dsp:cNvPr id="0" name=""/>
        <dsp:cNvSpPr/>
      </dsp:nvSpPr>
      <dsp:spPr>
        <a:xfrm>
          <a:off x="5566869" y="443299"/>
          <a:ext cx="4174260" cy="265065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baseline="0" noProof="0" dirty="0"/>
            <a:t>Evidence shows inclusive workplaces are strongly linked to increased employee creativity and performance (Shore et al., 2018).</a:t>
          </a:r>
          <a:endParaRPr lang="en-GB" sz="2700" b="0" kern="1200" noProof="0" dirty="0"/>
        </a:p>
      </dsp:txBody>
      <dsp:txXfrm>
        <a:off x="5644504" y="520934"/>
        <a:ext cx="4018990" cy="249538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448CE-3A55-4FBE-A3CB-DB0A7B0A95E1}">
      <dsp:nvSpPr>
        <dsp:cNvPr id="0" name=""/>
        <dsp:cNvSpPr/>
      </dsp:nvSpPr>
      <dsp:spPr>
        <a:xfrm>
          <a:off x="0" y="639"/>
          <a:ext cx="6749521" cy="1496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33CC3-7399-4257-9C3C-307AD99FB92E}">
      <dsp:nvSpPr>
        <dsp:cNvPr id="0" name=""/>
        <dsp:cNvSpPr/>
      </dsp:nvSpPr>
      <dsp:spPr>
        <a:xfrm>
          <a:off x="452758" y="337402"/>
          <a:ext cx="823197" cy="8231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096DFA-6EE4-44D9-9D15-C744E260ABCC}">
      <dsp:nvSpPr>
        <dsp:cNvPr id="0" name=""/>
        <dsp:cNvSpPr/>
      </dsp:nvSpPr>
      <dsp:spPr>
        <a:xfrm>
          <a:off x="1728714" y="639"/>
          <a:ext cx="5020806" cy="1496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03" tIns="158403" rIns="158403" bIns="158403"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Strengthen fundamental warehouse worker rights and safety measures (Reuters, 2024).</a:t>
          </a:r>
          <a:endParaRPr lang="en-GB" sz="2200" b="0" kern="1200" noProof="0" dirty="0"/>
        </a:p>
      </dsp:txBody>
      <dsp:txXfrm>
        <a:off x="1728714" y="639"/>
        <a:ext cx="5020806" cy="1496722"/>
      </dsp:txXfrm>
    </dsp:sp>
    <dsp:sp modelId="{CBC7CE22-54DD-4765-AF45-FBF82DB275CD}">
      <dsp:nvSpPr>
        <dsp:cNvPr id="0" name=""/>
        <dsp:cNvSpPr/>
      </dsp:nvSpPr>
      <dsp:spPr>
        <a:xfrm>
          <a:off x="0" y="1871542"/>
          <a:ext cx="6749521" cy="1496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350E4-F465-4C30-9B6E-9ECCB4F2C762}">
      <dsp:nvSpPr>
        <dsp:cNvPr id="0" name=""/>
        <dsp:cNvSpPr/>
      </dsp:nvSpPr>
      <dsp:spPr>
        <a:xfrm>
          <a:off x="452758" y="2208305"/>
          <a:ext cx="823197" cy="8231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99D557-6355-425A-AB92-FF665D3C7D3B}">
      <dsp:nvSpPr>
        <dsp:cNvPr id="0" name=""/>
        <dsp:cNvSpPr/>
      </dsp:nvSpPr>
      <dsp:spPr>
        <a:xfrm>
          <a:off x="1728714" y="1871542"/>
          <a:ext cx="5020806" cy="1496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03" tIns="158403" rIns="158403" bIns="158403"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Implement comprehensive, mandatory inclusive leadership programmes across all management levels.</a:t>
          </a:r>
          <a:endParaRPr lang="en-GB" sz="2200" b="0" kern="1200" noProof="0" dirty="0"/>
        </a:p>
      </dsp:txBody>
      <dsp:txXfrm>
        <a:off x="1728714" y="1871542"/>
        <a:ext cx="5020806" cy="1496722"/>
      </dsp:txXfrm>
    </dsp:sp>
    <dsp:sp modelId="{CFE3838F-3B6A-4231-B37E-4FD65EFD3E6F}">
      <dsp:nvSpPr>
        <dsp:cNvPr id="0" name=""/>
        <dsp:cNvSpPr/>
      </dsp:nvSpPr>
      <dsp:spPr>
        <a:xfrm>
          <a:off x="0" y="3742445"/>
          <a:ext cx="6749521" cy="1496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CDCCC-F9DC-4471-ABA3-BBD7B5BAA787}">
      <dsp:nvSpPr>
        <dsp:cNvPr id="0" name=""/>
        <dsp:cNvSpPr/>
      </dsp:nvSpPr>
      <dsp:spPr>
        <a:xfrm>
          <a:off x="452758" y="4079208"/>
          <a:ext cx="823197" cy="8231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43DACE-71FC-43F7-B4F4-D8C5F7B25FA0}">
      <dsp:nvSpPr>
        <dsp:cNvPr id="0" name=""/>
        <dsp:cNvSpPr/>
      </dsp:nvSpPr>
      <dsp:spPr>
        <a:xfrm>
          <a:off x="1728714" y="3742445"/>
          <a:ext cx="5020806" cy="1496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03" tIns="158403" rIns="158403" bIns="158403"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Improve the sophistication and transparency of global DEI reporting.</a:t>
          </a:r>
          <a:endParaRPr lang="en-GB" sz="2200" b="0" kern="1200" noProof="0" dirty="0"/>
        </a:p>
      </dsp:txBody>
      <dsp:txXfrm>
        <a:off x="1728714" y="3742445"/>
        <a:ext cx="5020806" cy="149672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8D55AB-A45D-47EF-B040-43D327D9821C}">
      <dsp:nvSpPr>
        <dsp:cNvPr id="0" name=""/>
        <dsp:cNvSpPr/>
      </dsp:nvSpPr>
      <dsp:spPr>
        <a:xfrm>
          <a:off x="0" y="1525"/>
          <a:ext cx="333349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96F1B2A-9933-4291-829A-52989BF8899C}">
      <dsp:nvSpPr>
        <dsp:cNvPr id="0" name=""/>
        <dsp:cNvSpPr/>
      </dsp:nvSpPr>
      <dsp:spPr>
        <a:xfrm>
          <a:off x="0" y="1525"/>
          <a:ext cx="3333495"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noProof="0" dirty="0"/>
            <a:t>Uses highly data-driven performance metrics for operational roles, particularly in warehouses (Amazon, 2024).</a:t>
          </a:r>
          <a:endParaRPr lang="en-GB" sz="1600" b="0" kern="1200" noProof="0" dirty="0"/>
        </a:p>
      </dsp:txBody>
      <dsp:txXfrm>
        <a:off x="0" y="1525"/>
        <a:ext cx="3333495" cy="1040383"/>
      </dsp:txXfrm>
    </dsp:sp>
    <dsp:sp modelId="{6036A428-E734-4339-9ADA-DD765FE90902}">
      <dsp:nvSpPr>
        <dsp:cNvPr id="0" name=""/>
        <dsp:cNvSpPr/>
      </dsp:nvSpPr>
      <dsp:spPr>
        <a:xfrm>
          <a:off x="0" y="1041908"/>
          <a:ext cx="333349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5C6FB75-687B-4F5C-8643-09635B786D67}">
      <dsp:nvSpPr>
        <dsp:cNvPr id="0" name=""/>
        <dsp:cNvSpPr/>
      </dsp:nvSpPr>
      <dsp:spPr>
        <a:xfrm>
          <a:off x="0" y="1041908"/>
          <a:ext cx="3333495"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noProof="0" dirty="0"/>
            <a:t>Strong emphasis on continuous feedback and a culture of personal accountability (Amazon, 2024).</a:t>
          </a:r>
          <a:endParaRPr lang="en-GB" sz="1600" b="0" kern="1200" noProof="0" dirty="0"/>
        </a:p>
      </dsp:txBody>
      <dsp:txXfrm>
        <a:off x="0" y="1041908"/>
        <a:ext cx="3333495" cy="1040383"/>
      </dsp:txXfrm>
    </dsp:sp>
    <dsp:sp modelId="{B62AA2D7-1E8C-46F1-B578-065C773A4FE4}">
      <dsp:nvSpPr>
        <dsp:cNvPr id="0" name=""/>
        <dsp:cNvSpPr/>
      </dsp:nvSpPr>
      <dsp:spPr>
        <a:xfrm>
          <a:off x="0" y="2082292"/>
          <a:ext cx="333349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DA91DD4-DAE9-4AAA-BAD2-4700795E6ECF}">
      <dsp:nvSpPr>
        <dsp:cNvPr id="0" name=""/>
        <dsp:cNvSpPr/>
      </dsp:nvSpPr>
      <dsp:spPr>
        <a:xfrm>
          <a:off x="0" y="2082292"/>
          <a:ext cx="3333495" cy="104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noProof="0" dirty="0"/>
            <a:t>Line managers are tasked with regular monitoring and coaching of employees (Purcell &amp; Hutchinson, 2007).</a:t>
          </a:r>
          <a:endParaRPr lang="en-GB" sz="1600" b="0" kern="1200" noProof="0" dirty="0"/>
        </a:p>
      </dsp:txBody>
      <dsp:txXfrm>
        <a:off x="0" y="2082292"/>
        <a:ext cx="3333495" cy="104038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5E24F-F36D-4599-B424-B2788178A634}">
      <dsp:nvSpPr>
        <dsp:cNvPr id="0" name=""/>
        <dsp:cNvSpPr/>
      </dsp:nvSpPr>
      <dsp:spPr>
        <a:xfrm>
          <a:off x="0" y="0"/>
          <a:ext cx="5737092" cy="1571942"/>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noProof="0" dirty="0"/>
            <a:t>Significant criticism of strict monitoring and excessive quotas in the warehouse environment (The Guardian, 2024).</a:t>
          </a:r>
          <a:endParaRPr lang="en-GB" sz="2100" b="0" kern="1200" noProof="0" dirty="0"/>
        </a:p>
      </dsp:txBody>
      <dsp:txXfrm>
        <a:off x="46041" y="46041"/>
        <a:ext cx="4040843" cy="1479860"/>
      </dsp:txXfrm>
    </dsp:sp>
    <dsp:sp modelId="{A2FBA0C0-CB3A-4410-A2A7-E45B57E0D697}">
      <dsp:nvSpPr>
        <dsp:cNvPr id="0" name=""/>
        <dsp:cNvSpPr/>
      </dsp:nvSpPr>
      <dsp:spPr>
        <a:xfrm>
          <a:off x="506214" y="1833932"/>
          <a:ext cx="5737092" cy="1571942"/>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noProof="0" dirty="0"/>
            <a:t>The high-pressure performance culture may negatively affect employee well-being and mental health (O’Donovan &amp; Collins, 2024).</a:t>
          </a:r>
          <a:endParaRPr lang="en-GB" sz="2100" b="0" kern="1200" noProof="0" dirty="0"/>
        </a:p>
      </dsp:txBody>
      <dsp:txXfrm>
        <a:off x="552255" y="1879973"/>
        <a:ext cx="4117034" cy="1479860"/>
      </dsp:txXfrm>
    </dsp:sp>
    <dsp:sp modelId="{9222EB21-A17A-42A9-B50F-469649A3E05E}">
      <dsp:nvSpPr>
        <dsp:cNvPr id="0" name=""/>
        <dsp:cNvSpPr/>
      </dsp:nvSpPr>
      <dsp:spPr>
        <a:xfrm>
          <a:off x="1012428" y="3667865"/>
          <a:ext cx="5737092" cy="1571942"/>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noProof="0" dirty="0"/>
            <a:t>Difficulties harmonising performance systems and fairness across vastly different countries (Briscoe et al., 2012).</a:t>
          </a:r>
          <a:endParaRPr lang="en-GB" sz="2100" b="0" kern="1200" noProof="0" dirty="0"/>
        </a:p>
      </dsp:txBody>
      <dsp:txXfrm>
        <a:off x="1058469" y="3713906"/>
        <a:ext cx="4117034" cy="1479860"/>
      </dsp:txXfrm>
    </dsp:sp>
    <dsp:sp modelId="{7613D01F-AD25-4B4C-8957-AE38A2F6A874}">
      <dsp:nvSpPr>
        <dsp:cNvPr id="0" name=""/>
        <dsp:cNvSpPr/>
      </dsp:nvSpPr>
      <dsp:spPr>
        <a:xfrm>
          <a:off x="4715330" y="1192056"/>
          <a:ext cx="1021762" cy="1021762"/>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b="0" kern="1200" noProof="0" dirty="0"/>
        </a:p>
      </dsp:txBody>
      <dsp:txXfrm>
        <a:off x="4945226" y="1192056"/>
        <a:ext cx="561970" cy="768876"/>
      </dsp:txXfrm>
    </dsp:sp>
    <dsp:sp modelId="{1C46D77C-A617-4358-9E42-3DDE68257C55}">
      <dsp:nvSpPr>
        <dsp:cNvPr id="0" name=""/>
        <dsp:cNvSpPr/>
      </dsp:nvSpPr>
      <dsp:spPr>
        <a:xfrm>
          <a:off x="5221544" y="3015509"/>
          <a:ext cx="1021762" cy="1021762"/>
        </a:xfrm>
        <a:prstGeom prst="downArrow">
          <a:avLst>
            <a:gd name="adj1" fmla="val 55000"/>
            <a:gd name="adj2" fmla="val 45000"/>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b="0" kern="1200" noProof="0" dirty="0"/>
        </a:p>
      </dsp:txBody>
      <dsp:txXfrm>
        <a:off x="5451440" y="3015509"/>
        <a:ext cx="561970" cy="76887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91B9C-A133-4E63-83F0-5149DA8A68A1}">
      <dsp:nvSpPr>
        <dsp:cNvPr id="0" name=""/>
        <dsp:cNvSpPr/>
      </dsp:nvSpPr>
      <dsp:spPr>
        <a:xfrm>
          <a:off x="0" y="639"/>
          <a:ext cx="6749521" cy="1496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A53A9-03C0-4123-A783-5038CAED5573}">
      <dsp:nvSpPr>
        <dsp:cNvPr id="0" name=""/>
        <dsp:cNvSpPr/>
      </dsp:nvSpPr>
      <dsp:spPr>
        <a:xfrm>
          <a:off x="452758" y="337402"/>
          <a:ext cx="823197" cy="8231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61581C-E043-4154-A5BF-50A65EBF196E}">
      <dsp:nvSpPr>
        <dsp:cNvPr id="0" name=""/>
        <dsp:cNvSpPr/>
      </dsp:nvSpPr>
      <dsp:spPr>
        <a:xfrm>
          <a:off x="1728714" y="639"/>
          <a:ext cx="5020806" cy="1496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03" tIns="158403" rIns="158403" bIns="158403" numCol="1" spcCol="1270" anchor="ctr" anchorCtr="0">
          <a:noAutofit/>
        </a:bodyPr>
        <a:lstStyle/>
        <a:p>
          <a:pPr marL="0" lvl="0" indent="0" algn="l" defTabSz="933450">
            <a:lnSpc>
              <a:spcPct val="100000"/>
            </a:lnSpc>
            <a:spcBef>
              <a:spcPct val="0"/>
            </a:spcBef>
            <a:spcAft>
              <a:spcPct val="35000"/>
            </a:spcAft>
            <a:buNone/>
          </a:pPr>
          <a:r>
            <a:rPr lang="en-GB" sz="2100" b="0" i="0" kern="1200" baseline="0" noProof="0" dirty="0"/>
            <a:t>Reduce excessive, stress-inducing monitoring for warehouse workers to improve worker autonomy and health.</a:t>
          </a:r>
          <a:endParaRPr lang="en-GB" sz="2100" b="0" kern="1200" noProof="0" dirty="0"/>
        </a:p>
      </dsp:txBody>
      <dsp:txXfrm>
        <a:off x="1728714" y="639"/>
        <a:ext cx="5020806" cy="1496722"/>
      </dsp:txXfrm>
    </dsp:sp>
    <dsp:sp modelId="{DB12A119-46C1-49E9-B78C-B13C3BB73324}">
      <dsp:nvSpPr>
        <dsp:cNvPr id="0" name=""/>
        <dsp:cNvSpPr/>
      </dsp:nvSpPr>
      <dsp:spPr>
        <a:xfrm>
          <a:off x="0" y="1871542"/>
          <a:ext cx="6749521" cy="1496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7C966F-BED4-4B7F-B7CC-C4EB959E6D7A}">
      <dsp:nvSpPr>
        <dsp:cNvPr id="0" name=""/>
        <dsp:cNvSpPr/>
      </dsp:nvSpPr>
      <dsp:spPr>
        <a:xfrm>
          <a:off x="452758" y="2208305"/>
          <a:ext cx="823197" cy="8231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2EC37D-A007-4435-B6CD-BD5CF47F6A01}">
      <dsp:nvSpPr>
        <dsp:cNvPr id="0" name=""/>
        <dsp:cNvSpPr/>
      </dsp:nvSpPr>
      <dsp:spPr>
        <a:xfrm>
          <a:off x="1728714" y="1871542"/>
          <a:ext cx="5020806" cy="1496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03" tIns="158403" rIns="158403" bIns="158403" numCol="1" spcCol="1270" anchor="ctr" anchorCtr="0">
          <a:noAutofit/>
        </a:bodyPr>
        <a:lstStyle/>
        <a:p>
          <a:pPr marL="0" lvl="0" indent="0" algn="l" defTabSz="933450">
            <a:lnSpc>
              <a:spcPct val="100000"/>
            </a:lnSpc>
            <a:spcBef>
              <a:spcPct val="0"/>
            </a:spcBef>
            <a:spcAft>
              <a:spcPct val="35000"/>
            </a:spcAft>
            <a:buNone/>
          </a:pPr>
          <a:r>
            <a:rPr lang="en-GB" sz="2100" b="0" i="0" kern="1200" baseline="0" noProof="0" dirty="0"/>
            <a:t>Strengthen well-being policies to mitigate the effects of high-performance pressure (O’Donovan &amp; Collins, 2024).</a:t>
          </a:r>
          <a:endParaRPr lang="en-GB" sz="2100" b="0" kern="1200" noProof="0" dirty="0"/>
        </a:p>
      </dsp:txBody>
      <dsp:txXfrm>
        <a:off x="1728714" y="1871542"/>
        <a:ext cx="5020806" cy="1496722"/>
      </dsp:txXfrm>
    </dsp:sp>
    <dsp:sp modelId="{6FF12D1A-CD84-46E1-9F9A-F4BEB76C67EB}">
      <dsp:nvSpPr>
        <dsp:cNvPr id="0" name=""/>
        <dsp:cNvSpPr/>
      </dsp:nvSpPr>
      <dsp:spPr>
        <a:xfrm>
          <a:off x="0" y="3742445"/>
          <a:ext cx="6749521" cy="1496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87D0ED-6C76-4F15-93A5-DFBC8E97852B}">
      <dsp:nvSpPr>
        <dsp:cNvPr id="0" name=""/>
        <dsp:cNvSpPr/>
      </dsp:nvSpPr>
      <dsp:spPr>
        <a:xfrm>
          <a:off x="452758" y="4079208"/>
          <a:ext cx="823197" cy="8231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A18DFC-B92E-4B59-9A67-3BE6B8435319}">
      <dsp:nvSpPr>
        <dsp:cNvPr id="0" name=""/>
        <dsp:cNvSpPr/>
      </dsp:nvSpPr>
      <dsp:spPr>
        <a:xfrm>
          <a:off x="1728714" y="3742445"/>
          <a:ext cx="5020806" cy="1496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03" tIns="158403" rIns="158403" bIns="158403" numCol="1" spcCol="1270" anchor="ctr" anchorCtr="0">
          <a:noAutofit/>
        </a:bodyPr>
        <a:lstStyle/>
        <a:p>
          <a:pPr marL="0" lvl="0" indent="0" algn="l" defTabSz="933450">
            <a:lnSpc>
              <a:spcPct val="100000"/>
            </a:lnSpc>
            <a:spcBef>
              <a:spcPct val="0"/>
            </a:spcBef>
            <a:spcAft>
              <a:spcPct val="35000"/>
            </a:spcAft>
            <a:buNone/>
          </a:pPr>
          <a:r>
            <a:rPr lang="en-GB" sz="2100" b="0" i="0" kern="1200" baseline="0" noProof="0" dirty="0"/>
            <a:t>Introduce culturally adaptable performance standards that respect local norms (Hofstede, 2011).</a:t>
          </a:r>
          <a:endParaRPr lang="en-GB" sz="2100" b="0" kern="1200" noProof="0" dirty="0"/>
        </a:p>
      </dsp:txBody>
      <dsp:txXfrm>
        <a:off x="1728714" y="3742445"/>
        <a:ext cx="5020806" cy="149672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8A393E-367C-4808-90C6-2A151B3E3226}">
      <dsp:nvSpPr>
        <dsp:cNvPr id="0" name=""/>
        <dsp:cNvSpPr/>
      </dsp:nvSpPr>
      <dsp:spPr>
        <a:xfrm>
          <a:off x="0" y="2755998"/>
          <a:ext cx="6237359" cy="1808233"/>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i="0" kern="1200" baseline="0" noProof="0" dirty="0"/>
            <a:t>Implementing balanced scorecard-style metrics and improving well-being initiatives could lead to more sustainable high performance.</a:t>
          </a:r>
          <a:endParaRPr lang="en-GB" sz="2500" kern="1200" noProof="0" dirty="0"/>
        </a:p>
      </dsp:txBody>
      <dsp:txXfrm>
        <a:off x="0" y="2755998"/>
        <a:ext cx="6237359" cy="1808233"/>
      </dsp:txXfrm>
    </dsp:sp>
    <dsp:sp modelId="{7C76F5A6-2167-4FD0-9239-5C595F8B4BD1}">
      <dsp:nvSpPr>
        <dsp:cNvPr id="0" name=""/>
        <dsp:cNvSpPr/>
      </dsp:nvSpPr>
      <dsp:spPr>
        <a:xfrm rot="10800000">
          <a:off x="0" y="2059"/>
          <a:ext cx="6237359" cy="2781062"/>
        </a:xfrm>
        <a:prstGeom prst="upArrowCallou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i="0" kern="1200" baseline="0" noProof="0" dirty="0"/>
            <a:t>Amazon’s PM system is highly effective for productivity but is often criticised for being excessively demanding.</a:t>
          </a:r>
          <a:endParaRPr lang="en-GB" sz="2500" kern="1200" noProof="0" dirty="0"/>
        </a:p>
      </dsp:txBody>
      <dsp:txXfrm rot="10800000">
        <a:off x="0" y="2059"/>
        <a:ext cx="6237359" cy="18070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1689336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3336803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2926640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7FFD70-9D59-40DE-8FD8-2E33A31173C9}"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3734610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7FFD70-9D59-40DE-8FD8-2E33A31173C9}" type="datetimeFigureOut">
              <a:rPr lang="en-GB" smtClean="0"/>
              <a:t>30/11/2025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4197624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7FFD70-9D59-40DE-8FD8-2E33A31173C9}" type="datetimeFigureOut">
              <a:rPr lang="en-GB" smtClean="0"/>
              <a:t>30/11/2025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219528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7FFD70-9D59-40DE-8FD8-2E33A31173C9}" type="datetimeFigureOut">
              <a:rPr lang="en-GB" smtClean="0"/>
              <a:t>30/11/2025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2778583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7FFD70-9D59-40DE-8FD8-2E33A31173C9}"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3344258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7FFD70-9D59-40DE-8FD8-2E33A31173C9}"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874006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7FFD70-9D59-40DE-8FD8-2E33A31173C9}" type="datetimeFigureOut">
              <a:rPr lang="en-GB" smtClean="0"/>
              <a:t>30/11/2025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2958801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2603429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4004688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6658534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2736062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2543856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2264186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7FFD70-9D59-40DE-8FD8-2E33A31173C9}" type="datetimeFigureOut">
              <a:rPr lang="en-GB" smtClean="0"/>
              <a:t>30/11/2025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FD74ED-609F-4680-86A3-2EFB6DD9D465}" type="slidenum">
              <a:rPr lang="en-GB" smtClean="0"/>
              <a:t>‹#›</a:t>
            </a:fld>
            <a:endParaRPr lang="en-GB"/>
          </a:p>
        </p:txBody>
      </p:sp>
    </p:spTree>
    <p:extLst>
      <p:ext uri="{BB962C8B-B14F-4D97-AF65-F5344CB8AC3E}">
        <p14:creationId xmlns:p14="http://schemas.microsoft.com/office/powerpoint/2010/main" val="3146488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07FFD70-9D59-40DE-8FD8-2E33A31173C9}" type="datetimeFigureOut">
              <a:rPr lang="en-GB" smtClean="0"/>
              <a:t>30/11/2025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2FD74ED-609F-4680-86A3-2EFB6DD9D465}" type="slidenum">
              <a:rPr lang="en-GB" smtClean="0"/>
              <a:t>‹#›</a:t>
            </a:fld>
            <a:endParaRPr lang="en-GB"/>
          </a:p>
        </p:txBody>
      </p:sp>
    </p:spTree>
    <p:extLst>
      <p:ext uri="{BB962C8B-B14F-4D97-AF65-F5344CB8AC3E}">
        <p14:creationId xmlns:p14="http://schemas.microsoft.com/office/powerpoint/2010/main" val="1501679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pn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5.jpeg"/><Relationship Id="rId7" Type="http://schemas.openxmlformats.org/officeDocument/2006/relationships/diagramColors" Target="../diagrams/colors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6.jpeg"/><Relationship Id="rId7" Type="http://schemas.openxmlformats.org/officeDocument/2006/relationships/diagramColors" Target="../diagrams/colors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6.png"/><Relationship Id="rId7" Type="http://schemas.openxmlformats.org/officeDocument/2006/relationships/diagramColors" Target="../diagrams/colors1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2.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7.png"/><Relationship Id="rId7" Type="http://schemas.openxmlformats.org/officeDocument/2006/relationships/diagramColors" Target="../diagrams/colors1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7.png"/><Relationship Id="rId7" Type="http://schemas.openxmlformats.org/officeDocument/2006/relationships/diagramColors" Target="../diagrams/colors2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statista.com/statistics/234488/number-of-amazon-employees" TargetMode="External"/><Relationship Id="rId3" Type="http://schemas.openxmlformats.org/officeDocument/2006/relationships/hyperlink" Target="https://doi.org/10.1080/09585192.2016.1232296" TargetMode="External"/><Relationship Id="rId7" Type="http://schemas.openxmlformats.org/officeDocument/2006/relationships/hyperlink" Target="https://doi.org/10.1111/j.1748-8583.2007.00022.x" TargetMode="External"/><Relationship Id="rId12" Type="http://schemas.openxmlformats.org/officeDocument/2006/relationships/hyperlink" Target="https://www.theguardian.com/technology/2024/dec/19/amazon-workers-strike" TargetMode="External"/><Relationship Id="rId2" Type="http://schemas.openxmlformats.org/officeDocument/2006/relationships/hyperlink" Target="https://www.aboutamazon.com/" TargetMode="External"/><Relationship Id="rId1" Type="http://schemas.openxmlformats.org/officeDocument/2006/relationships/slideLayout" Target="../slideLayouts/slideLayout2.xml"/><Relationship Id="rId6" Type="http://schemas.openxmlformats.org/officeDocument/2006/relationships/hyperlink" Target="https://doi.org/10.9707/2307-0919.1014" TargetMode="External"/><Relationship Id="rId11" Type="http://schemas.openxmlformats.org/officeDocument/2006/relationships/hyperlink" Target="https://www.reuters.com/legal/government/amazon-must-face-third-union-election-alabama-warehouse" TargetMode="External"/><Relationship Id="rId5" Type="http://schemas.openxmlformats.org/officeDocument/2006/relationships/hyperlink" Target="https://doi.org/10.1016/j.jwb.2015.10.002" TargetMode="External"/><Relationship Id="rId10" Type="http://schemas.openxmlformats.org/officeDocument/2006/relationships/hyperlink" Target="https://testbankfan.com/sample/international-human-resource-management-edition-dowling-7th-edition-dowling-solutions-manual.pdf" TargetMode="External"/><Relationship Id="rId4" Type="http://schemas.openxmlformats.org/officeDocument/2006/relationships/hyperlink" Target="https://doi.org/10.4324/9780203816189" TargetMode="External"/><Relationship Id="rId9" Type="http://schemas.openxmlformats.org/officeDocument/2006/relationships/hyperlink" Target="https://www.amazon.jobs/"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www.reuters.com/legal/government/amazon-must-face-third-union-election" TargetMode="External"/><Relationship Id="rId3" Type="http://schemas.openxmlformats.org/officeDocument/2006/relationships/hyperlink" Target="https://doi.org/10.9707/2307-0919.1014" TargetMode="External"/><Relationship Id="rId7" Type="http://schemas.openxmlformats.org/officeDocument/2006/relationships/hyperlink" Target="https://www.theguardian.com/technology/2024/dec/19/amazon-workers-strike" TargetMode="External"/><Relationship Id="rId2" Type="http://schemas.openxmlformats.org/officeDocument/2006/relationships/hyperlink" Target="https://www.aboutamazon.com/" TargetMode="External"/><Relationship Id="rId1" Type="http://schemas.openxmlformats.org/officeDocument/2006/relationships/slideLayout" Target="../slideLayouts/slideLayout2.xml"/><Relationship Id="rId6" Type="http://schemas.openxmlformats.org/officeDocument/2006/relationships/hyperlink" Target="https://www.statista.com/" TargetMode="External"/><Relationship Id="rId11" Type="http://schemas.openxmlformats.org/officeDocument/2006/relationships/hyperlink" Target="https://www.torrossa.com/gs/resourceProxy?an=5017880" TargetMode="External"/><Relationship Id="rId5" Type="http://schemas.openxmlformats.org/officeDocument/2006/relationships/hyperlink" Target="https://doi.org/10.1016/j.hrmr.2017.07.003" TargetMode="External"/><Relationship Id="rId10" Type="http://schemas.openxmlformats.org/officeDocument/2006/relationships/hyperlink" Target="https://doi.org/10.4324/9780203816189" TargetMode="External"/><Relationship Id="rId4" Type="http://schemas.openxmlformats.org/officeDocument/2006/relationships/hyperlink" Target="https://doi.org/10.4324/9781003319016-21" TargetMode="External"/><Relationship Id="rId9" Type="http://schemas.openxmlformats.org/officeDocument/2006/relationships/hyperlink" Target="https://doi.org/10.1111/j.1748-8583.2007.00022.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0"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1"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2"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3"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14"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sp useBgFill="1">
        <p:nvSpPr>
          <p:cNvPr id="16" name="Rectangle 15">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BFAA2B2-FF9E-3D92-2D1F-4E645F4220A1}"/>
              </a:ext>
            </a:extLst>
          </p:cNvPr>
          <p:cNvSpPr>
            <a:spLocks noGrp="1"/>
          </p:cNvSpPr>
          <p:nvPr>
            <p:ph type="ctrTitle"/>
          </p:nvPr>
        </p:nvSpPr>
        <p:spPr>
          <a:xfrm>
            <a:off x="3618200" y="852055"/>
            <a:ext cx="7868950" cy="1752599"/>
          </a:xfrm>
        </p:spPr>
        <p:txBody>
          <a:bodyPr vert="horz" lIns="91440" tIns="45720" rIns="91440" bIns="45720" rtlCol="0" anchor="ctr">
            <a:normAutofit/>
          </a:bodyPr>
          <a:lstStyle/>
          <a:p>
            <a:pPr algn="ctr">
              <a:lnSpc>
                <a:spcPct val="90000"/>
              </a:lnSpc>
            </a:pPr>
            <a:r>
              <a:rPr lang="en-GB" sz="3100" b="1" noProof="0" dirty="0"/>
              <a:t>Title:</a:t>
            </a:r>
            <a:br>
              <a:rPr lang="en-GB" sz="3100" noProof="0" dirty="0"/>
            </a:br>
            <a:r>
              <a:rPr lang="en-GB" sz="3100" b="1" noProof="0" dirty="0"/>
              <a:t>HRM Challenges in Global Organization's: A Critical Analysis of Amazon</a:t>
            </a:r>
            <a:endParaRPr lang="en-GB" sz="3100" noProof="0" dirty="0"/>
          </a:p>
        </p:txBody>
      </p:sp>
      <p:sp>
        <p:nvSpPr>
          <p:cNvPr id="18"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649700" y="0"/>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noProof="0" dirty="0"/>
          </a:p>
        </p:txBody>
      </p:sp>
      <p:sp>
        <p:nvSpPr>
          <p:cNvPr id="20"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2116425" y="0"/>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noProof="0" dirty="0"/>
          </a:p>
        </p:txBody>
      </p:sp>
      <p:sp>
        <p:nvSpPr>
          <p:cNvPr id="22"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457487" y="2587625"/>
            <a:ext cx="2693987"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noProof="0" dirty="0"/>
          </a:p>
        </p:txBody>
      </p:sp>
      <p:sp>
        <p:nvSpPr>
          <p:cNvPr id="24" name="Freeform: Shape 23">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 y="2692400"/>
            <a:ext cx="2713324"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txBody>
          <a:bodyPr/>
          <a:lstStyle/>
          <a:p>
            <a:endParaRPr lang="en-GB" noProof="0" dirty="0"/>
          </a:p>
        </p:txBody>
      </p:sp>
      <p:sp>
        <p:nvSpPr>
          <p:cNvPr id="26" name="Freeform: Shape 25">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3151474"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txBody>
          <a:bodyPr/>
          <a:lstStyle/>
          <a:p>
            <a:endParaRPr lang="en-GB" noProof="0" dirty="0"/>
          </a:p>
        </p:txBody>
      </p:sp>
      <p:sp>
        <p:nvSpPr>
          <p:cNvPr id="28" name="Freeform: Shape 27">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7063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txBody>
          <a:bodyPr/>
          <a:lstStyle/>
          <a:p>
            <a:endParaRPr lang="en-GB" noProof="0" dirty="0"/>
          </a:p>
        </p:txBody>
      </p:sp>
      <p:sp>
        <p:nvSpPr>
          <p:cNvPr id="3" name="Subtitle 2">
            <a:extLst>
              <a:ext uri="{FF2B5EF4-FFF2-40B4-BE49-F238E27FC236}">
                <a16:creationId xmlns:a16="http://schemas.microsoft.com/office/drawing/2014/main" id="{22C67BAF-20BB-DD35-500F-DDBE4D40F413}"/>
              </a:ext>
            </a:extLst>
          </p:cNvPr>
          <p:cNvSpPr>
            <a:spLocks noGrp="1"/>
          </p:cNvSpPr>
          <p:nvPr>
            <p:ph type="subTitle" idx="1"/>
          </p:nvPr>
        </p:nvSpPr>
        <p:spPr>
          <a:xfrm>
            <a:off x="3613237" y="2839605"/>
            <a:ext cx="7200236" cy="2712842"/>
          </a:xfrm>
        </p:spPr>
        <p:txBody>
          <a:bodyPr vert="horz" lIns="91440" tIns="45720" rIns="91440" bIns="45720" rtlCol="0" anchor="t">
            <a:normAutofit/>
          </a:bodyPr>
          <a:lstStyle/>
          <a:p>
            <a:pPr algn="l">
              <a:buFont typeface="Arial"/>
              <a:buChar char="•"/>
            </a:pPr>
            <a:r>
              <a:rPr lang="en-GB" sz="1800" b="1" noProof="0" dirty="0"/>
              <a:t>Group Members:</a:t>
            </a:r>
            <a:br>
              <a:rPr lang="en-GB" sz="1800" noProof="0" dirty="0"/>
            </a:br>
            <a:r>
              <a:rPr lang="en-GB" sz="1800" noProof="0" dirty="0"/>
              <a:t>Student 1 – Training &amp; Development</a:t>
            </a:r>
            <a:br>
              <a:rPr lang="en-GB" sz="1800" noProof="0" dirty="0"/>
            </a:br>
            <a:r>
              <a:rPr lang="en-GB" sz="1800" noProof="0" dirty="0"/>
              <a:t>Student 2 – Recruitment &amp; Selection</a:t>
            </a:r>
            <a:br>
              <a:rPr lang="en-GB" sz="1800" noProof="0" dirty="0"/>
            </a:br>
            <a:r>
              <a:rPr lang="en-GB" sz="1800" noProof="0" dirty="0"/>
              <a:t>Student 3 – DEI (Diversity, Equity &amp; Inclusion)</a:t>
            </a:r>
            <a:br>
              <a:rPr lang="en-GB" sz="1800" noProof="0" dirty="0"/>
            </a:br>
            <a:r>
              <a:rPr lang="en-GB" sz="1800" noProof="0" dirty="0"/>
              <a:t>Student 4 – Performance Management</a:t>
            </a:r>
          </a:p>
          <a:p>
            <a:pPr algn="l">
              <a:buFont typeface="Arial"/>
              <a:buChar char="•"/>
            </a:pPr>
            <a:r>
              <a:rPr lang="en-GB" sz="1800" b="1" noProof="0" dirty="0"/>
              <a:t>Organization:</a:t>
            </a:r>
            <a:r>
              <a:rPr lang="en-GB" sz="1800" noProof="0" dirty="0"/>
              <a:t> Amazon</a:t>
            </a:r>
          </a:p>
          <a:p>
            <a:pPr algn="l">
              <a:buFont typeface="Arial"/>
              <a:buChar char="•"/>
            </a:pPr>
            <a:endParaRPr lang="en-GB" sz="1800" noProof="0" dirty="0"/>
          </a:p>
        </p:txBody>
      </p:sp>
      <p:pic>
        <p:nvPicPr>
          <p:cNvPr id="26626" name="Picture 2" descr="Amazon - TFE.agency">
            <a:extLst>
              <a:ext uri="{FF2B5EF4-FFF2-40B4-BE49-F238E27FC236}">
                <a16:creationId xmlns:a16="http://schemas.microsoft.com/office/drawing/2014/main" id="{4DB63C1C-9A04-A343-7821-F42F5A5A26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74100" y="5329238"/>
            <a:ext cx="3305175" cy="1381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130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sp>
        <p:nvSpPr>
          <p:cNvPr id="2" name="Title 1">
            <a:extLst>
              <a:ext uri="{FF2B5EF4-FFF2-40B4-BE49-F238E27FC236}">
                <a16:creationId xmlns:a16="http://schemas.microsoft.com/office/drawing/2014/main" id="{8B220BFE-83F9-7AB7-9AB8-2886C4629412}"/>
              </a:ext>
            </a:extLst>
          </p:cNvPr>
          <p:cNvSpPr>
            <a:spLocks noGrp="1"/>
          </p:cNvSpPr>
          <p:nvPr>
            <p:ph type="title"/>
          </p:nvPr>
        </p:nvSpPr>
        <p:spPr>
          <a:xfrm>
            <a:off x="3962399" y="685800"/>
            <a:ext cx="7345891" cy="1413933"/>
          </a:xfrm>
        </p:spPr>
        <p:txBody>
          <a:bodyPr>
            <a:normAutofit/>
          </a:bodyPr>
          <a:lstStyle/>
          <a:p>
            <a:r>
              <a:rPr lang="en-GB" noProof="0" dirty="0"/>
              <a:t>Group Presentation Outline</a:t>
            </a:r>
          </a:p>
        </p:txBody>
      </p:sp>
      <p:pic>
        <p:nvPicPr>
          <p:cNvPr id="5" name="Picture 4" descr="Drawings on colorful paper">
            <a:extLst>
              <a:ext uri="{FF2B5EF4-FFF2-40B4-BE49-F238E27FC236}">
                <a16:creationId xmlns:a16="http://schemas.microsoft.com/office/drawing/2014/main" id="{063A4BC2-E02C-3068-621A-D32C71C487A8}"/>
              </a:ext>
            </a:extLst>
          </p:cNvPr>
          <p:cNvPicPr>
            <a:picLocks noChangeAspect="1"/>
          </p:cNvPicPr>
          <p:nvPr/>
        </p:nvPicPr>
        <p:blipFill>
          <a:blip r:embed="rId3"/>
          <a:srcRect l="23037" r="43294"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EC98909D-0595-CC89-E28F-84DCE0A486AC}"/>
              </a:ext>
            </a:extLst>
          </p:cNvPr>
          <p:cNvSpPr>
            <a:spLocks noGrp="1"/>
          </p:cNvSpPr>
          <p:nvPr>
            <p:ph idx="1"/>
          </p:nvPr>
        </p:nvSpPr>
        <p:spPr>
          <a:xfrm>
            <a:off x="3843867" y="2048933"/>
            <a:ext cx="7659156" cy="3742267"/>
          </a:xfrm>
        </p:spPr>
        <p:txBody>
          <a:bodyPr>
            <a:normAutofit/>
          </a:bodyPr>
          <a:lstStyle/>
          <a:p>
            <a:r>
              <a:rPr lang="en-GB" b="1" noProof="0" dirty="0"/>
              <a:t>Overview of Amazon</a:t>
            </a:r>
            <a:endParaRPr lang="en-GB" noProof="0" dirty="0"/>
          </a:p>
          <a:p>
            <a:r>
              <a:rPr lang="en-GB" b="1" noProof="0" dirty="0"/>
              <a:t>Training &amp; Development</a:t>
            </a:r>
            <a:r>
              <a:rPr lang="en-GB" noProof="0" dirty="0"/>
              <a:t> (Student 1)</a:t>
            </a:r>
          </a:p>
          <a:p>
            <a:r>
              <a:rPr lang="en-GB" b="1" noProof="0" dirty="0"/>
              <a:t>Recruitment &amp; Selection</a:t>
            </a:r>
            <a:r>
              <a:rPr lang="en-GB" noProof="0" dirty="0"/>
              <a:t> (Student 2)</a:t>
            </a:r>
          </a:p>
          <a:p>
            <a:r>
              <a:rPr lang="en-GB" b="1" noProof="0" dirty="0"/>
              <a:t>DEI Practices &amp; Challenges</a:t>
            </a:r>
            <a:r>
              <a:rPr lang="en-GB" noProof="0" dirty="0"/>
              <a:t> (Student 3)</a:t>
            </a:r>
          </a:p>
          <a:p>
            <a:r>
              <a:rPr lang="en-GB" b="1" noProof="0" dirty="0"/>
              <a:t>Performance Management</a:t>
            </a:r>
            <a:r>
              <a:rPr lang="en-GB" noProof="0" dirty="0"/>
              <a:t> (Student 4)</a:t>
            </a:r>
          </a:p>
          <a:p>
            <a:r>
              <a:rPr lang="en-GB" b="1" noProof="0" dirty="0"/>
              <a:t>Group Conclusion</a:t>
            </a:r>
            <a:endParaRPr lang="en-GB" noProof="0" dirty="0"/>
          </a:p>
          <a:p>
            <a:r>
              <a:rPr lang="en-GB" b="1" noProof="0" dirty="0"/>
              <a:t>Reference List</a:t>
            </a:r>
            <a:endParaRPr lang="en-GB" noProof="0" dirty="0"/>
          </a:p>
          <a:p>
            <a:pPr marL="0" indent="0">
              <a:buNone/>
            </a:pPr>
            <a:endParaRPr lang="en-GB" noProof="0" dirty="0"/>
          </a:p>
        </p:txBody>
      </p:sp>
    </p:spTree>
    <p:extLst>
      <p:ext uri="{BB962C8B-B14F-4D97-AF65-F5344CB8AC3E}">
        <p14:creationId xmlns:p14="http://schemas.microsoft.com/office/powerpoint/2010/main" val="2860257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533E6-209A-E124-17BF-0F82DD75446E}"/>
              </a:ext>
            </a:extLst>
          </p:cNvPr>
          <p:cNvSpPr>
            <a:spLocks noGrp="1"/>
          </p:cNvSpPr>
          <p:nvPr>
            <p:ph type="title"/>
          </p:nvPr>
        </p:nvSpPr>
        <p:spPr>
          <a:xfrm>
            <a:off x="1484311" y="685800"/>
            <a:ext cx="10018713" cy="1185333"/>
          </a:xfrm>
        </p:spPr>
        <p:txBody>
          <a:bodyPr>
            <a:normAutofit/>
          </a:bodyPr>
          <a:lstStyle/>
          <a:p>
            <a:r>
              <a:rPr lang="en-GB" noProof="0" dirty="0"/>
              <a:t>Amazon: Company Overview</a:t>
            </a:r>
          </a:p>
        </p:txBody>
      </p:sp>
      <p:sp>
        <p:nvSpPr>
          <p:cNvPr id="4" name="Rectangle 1">
            <a:extLst>
              <a:ext uri="{FF2B5EF4-FFF2-40B4-BE49-F238E27FC236}">
                <a16:creationId xmlns:a16="http://schemas.microsoft.com/office/drawing/2014/main" id="{3D15FF25-A60F-AB60-D498-134878DA4BD5}"/>
              </a:ext>
            </a:extLst>
          </p:cNvPr>
          <p:cNvSpPr>
            <a:spLocks noGrp="1" noChangeArrowheads="1"/>
          </p:cNvSpPr>
          <p:nvPr>
            <p:ph idx="1"/>
          </p:nvPr>
        </p:nvSpPr>
        <p:spPr bwMode="auto">
          <a:xfrm>
            <a:off x="1484311" y="1998133"/>
            <a:ext cx="6855356" cy="37930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lvl="0" indent="0" defTabSz="914400" eaLnBrk="0" fontAlgn="base" hangingPunct="0">
              <a:lnSpc>
                <a:spcPct val="90000"/>
              </a:lnSpc>
              <a:spcBef>
                <a:spcPct val="0"/>
              </a:spcBef>
              <a:buClrTx/>
              <a:buSzTx/>
              <a:buNone/>
            </a:pPr>
            <a:r>
              <a:rPr lang="en-GB" sz="1300" dirty="0">
                <a:latin typeface="Arial" panose="020B0604020202020204" pitchFamily="34" charset="0"/>
              </a:rPr>
              <a:t>Amazon is among the largest multinational technology and e-commerce firms in the world that conducts operations in the fields of retail, logistics, cloud computing (AWS), media and AI services (Amazon, 2024).</a:t>
            </a:r>
          </a:p>
          <a:p>
            <a:pPr marL="0" lvl="0" indent="0" defTabSz="914400" eaLnBrk="0" fontAlgn="base" hangingPunct="0">
              <a:lnSpc>
                <a:spcPct val="90000"/>
              </a:lnSpc>
              <a:spcBef>
                <a:spcPct val="0"/>
              </a:spcBef>
              <a:buClrTx/>
              <a:buSzTx/>
              <a:buNone/>
            </a:pPr>
            <a:r>
              <a:rPr lang="en-GB" sz="1300" dirty="0">
                <a:latin typeface="Arial" panose="020B0604020202020204" pitchFamily="34" charset="0"/>
              </a:rPr>
              <a:t>The company has more than 1.5 million employees in the world, and it is one of the biggest employers worldwide (Statista, 2024).</a:t>
            </a:r>
          </a:p>
          <a:p>
            <a:pPr marL="0" lvl="0" indent="0" defTabSz="914400" eaLnBrk="0" fontAlgn="base" hangingPunct="0">
              <a:lnSpc>
                <a:spcPct val="90000"/>
              </a:lnSpc>
              <a:spcBef>
                <a:spcPct val="0"/>
              </a:spcBef>
              <a:buClrTx/>
              <a:buSzTx/>
              <a:buNone/>
            </a:pPr>
            <a:r>
              <a:rPr lang="en-GB" sz="1300" dirty="0">
                <a:latin typeface="Arial" panose="020B0604020202020204" pitchFamily="34" charset="0"/>
              </a:rPr>
              <a:t>Amazon operates in 100 plus countries with a hybrid centralised-decentralised structure enabling it to deal with the diverse markets.</a:t>
            </a:r>
          </a:p>
          <a:p>
            <a:pPr marL="0" lvl="0" indent="0" defTabSz="914400" eaLnBrk="0" fontAlgn="base" hangingPunct="0">
              <a:lnSpc>
                <a:spcPct val="90000"/>
              </a:lnSpc>
              <a:spcBef>
                <a:spcPct val="0"/>
              </a:spcBef>
              <a:buClrTx/>
              <a:buSzTx/>
              <a:buNone/>
            </a:pPr>
            <a:r>
              <a:rPr lang="en-GB" sz="1300" dirty="0">
                <a:latin typeface="Arial" panose="020B0604020202020204" pitchFamily="34" charset="0"/>
              </a:rPr>
              <a:t>The organisation focuses on a performance-oriented culture based on its 16 Leadership Principles, which informs the decision-making, teamwork, and behaviour in all global teams (Amazon, 2024).</a:t>
            </a:r>
          </a:p>
          <a:p>
            <a:pPr marL="0" lvl="0" indent="0" defTabSz="914400" eaLnBrk="0" fontAlgn="base" hangingPunct="0">
              <a:lnSpc>
                <a:spcPct val="90000"/>
              </a:lnSpc>
              <a:spcBef>
                <a:spcPct val="0"/>
              </a:spcBef>
              <a:buClrTx/>
              <a:buSzTx/>
              <a:buNone/>
            </a:pPr>
            <a:r>
              <a:rPr lang="en-GB" sz="1300" dirty="0">
                <a:latin typeface="Arial" panose="020B0604020202020204" pitchFamily="34" charset="0"/>
              </a:rPr>
              <a:t>As automation, robotics, and online platforms continue to rise fast, Amazon keeps changing its workforce and human resource systems to ensure efficiency and competitiveness on the global stage (</a:t>
            </a:r>
            <a:r>
              <a:rPr lang="en-GB" sz="1300" dirty="0" err="1">
                <a:latin typeface="Arial" panose="020B0604020202020204" pitchFamily="34" charset="0"/>
              </a:rPr>
              <a:t>Bondarouk</a:t>
            </a:r>
            <a:r>
              <a:rPr lang="en-GB" sz="1300" dirty="0">
                <a:latin typeface="Arial" panose="020B0604020202020204" pitchFamily="34" charset="0"/>
              </a:rPr>
              <a:t> and Brewster, 2016).</a:t>
            </a:r>
          </a:p>
          <a:p>
            <a:pPr marL="0" lvl="0" indent="0" defTabSz="914400" eaLnBrk="0" fontAlgn="base" hangingPunct="0">
              <a:lnSpc>
                <a:spcPct val="90000"/>
              </a:lnSpc>
              <a:spcBef>
                <a:spcPct val="0"/>
              </a:spcBef>
              <a:buClrTx/>
              <a:buSzTx/>
              <a:buNone/>
            </a:pPr>
            <a:r>
              <a:rPr lang="en-GB" sz="1300" dirty="0">
                <a:latin typeface="Arial" panose="020B0604020202020204" pitchFamily="34" charset="0"/>
              </a:rPr>
              <a:t>The magnitude and technological intensity of Amazon are also significant sources of substantial HRM challenges such as high turnover, cultural diversity, labour relations, and the necessity to engage in constant upskilling.</a:t>
            </a:r>
          </a:p>
        </p:txBody>
      </p:sp>
      <p:pic>
        <p:nvPicPr>
          <p:cNvPr id="31747" name="Picture 3" descr="Amazon's Leadership Team: Key Figures ...">
            <a:extLst>
              <a:ext uri="{FF2B5EF4-FFF2-40B4-BE49-F238E27FC236}">
                <a16:creationId xmlns:a16="http://schemas.microsoft.com/office/drawing/2014/main" id="{E64D0855-C2B7-EF88-CD17-16C88E510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982" r="34330" b="2"/>
          <a:stretch>
            <a:fillRect/>
          </a:stretch>
        </p:blipFill>
        <p:spPr bwMode="auto">
          <a:xfrm>
            <a:off x="8743951" y="1999683"/>
            <a:ext cx="2759073" cy="3791517"/>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585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7655" name="Group 27654">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7656"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noProof="0" dirty="0"/>
            </a:p>
          </p:txBody>
        </p:sp>
        <p:sp>
          <p:nvSpPr>
            <p:cNvPr id="27657"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noProof="0" dirty="0"/>
            </a:p>
          </p:txBody>
        </p:sp>
        <p:sp>
          <p:nvSpPr>
            <p:cNvPr id="27658"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noProof="0" dirty="0"/>
            </a:p>
          </p:txBody>
        </p:sp>
        <p:sp>
          <p:nvSpPr>
            <p:cNvPr id="27659"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noProof="0" dirty="0"/>
            </a:p>
          </p:txBody>
        </p:sp>
        <p:sp>
          <p:nvSpPr>
            <p:cNvPr id="27660"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noProof="0" dirty="0"/>
            </a:p>
          </p:txBody>
        </p:sp>
        <p:sp>
          <p:nvSpPr>
            <p:cNvPr id="27661"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noProof="0" dirty="0"/>
            </a:p>
          </p:txBody>
        </p:sp>
      </p:grpSp>
      <p:sp useBgFill="1">
        <p:nvSpPr>
          <p:cNvPr id="27663" name="Rectangle 27662">
            <a:extLst>
              <a:ext uri="{FF2B5EF4-FFF2-40B4-BE49-F238E27FC236}">
                <a16:creationId xmlns:a16="http://schemas.microsoft.com/office/drawing/2014/main" id="{6C686317-9C96-4A02-88CE-7319FF590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DD5D763-CAC7-4C5C-3AD6-7AE651A1FC63}"/>
              </a:ext>
            </a:extLst>
          </p:cNvPr>
          <p:cNvSpPr>
            <a:spLocks noGrp="1"/>
          </p:cNvSpPr>
          <p:nvPr>
            <p:ph type="title"/>
          </p:nvPr>
        </p:nvSpPr>
        <p:spPr>
          <a:xfrm>
            <a:off x="6580632" y="648930"/>
            <a:ext cx="4922391" cy="3347337"/>
          </a:xfrm>
        </p:spPr>
        <p:txBody>
          <a:bodyPr vert="horz" lIns="91440" tIns="45720" rIns="91440" bIns="45720" rtlCol="0" anchor="b">
            <a:normAutofit/>
          </a:bodyPr>
          <a:lstStyle/>
          <a:p>
            <a:pPr algn="r">
              <a:lnSpc>
                <a:spcPct val="90000"/>
              </a:lnSpc>
            </a:pPr>
            <a:r>
              <a:rPr lang="en-GB" sz="5100" noProof="0" dirty="0"/>
              <a:t>TRAINING &amp; DEVELOPMENT</a:t>
            </a:r>
            <a:br>
              <a:rPr lang="en-GB" sz="5100" noProof="0" dirty="0"/>
            </a:br>
            <a:endParaRPr lang="en-GB" sz="5100" noProof="0" dirty="0"/>
          </a:p>
        </p:txBody>
      </p:sp>
      <p:grpSp>
        <p:nvGrpSpPr>
          <p:cNvPr id="27665" name="Group 27664">
            <a:extLst>
              <a:ext uri="{FF2B5EF4-FFF2-40B4-BE49-F238E27FC236}">
                <a16:creationId xmlns:a16="http://schemas.microsoft.com/office/drawing/2014/main" id="{E0E25B5C-98A3-47D8-A4D7-10C2E17589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7666" name="Freeform 6">
              <a:extLst>
                <a:ext uri="{FF2B5EF4-FFF2-40B4-BE49-F238E27FC236}">
                  <a16:creationId xmlns:a16="http://schemas.microsoft.com/office/drawing/2014/main" id="{FECB3374-15F5-40C2-95B4-0FCF10849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noProof="0" dirty="0"/>
            </a:p>
          </p:txBody>
        </p:sp>
        <p:sp>
          <p:nvSpPr>
            <p:cNvPr id="27667" name="Freeform 7">
              <a:extLst>
                <a:ext uri="{FF2B5EF4-FFF2-40B4-BE49-F238E27FC236}">
                  <a16:creationId xmlns:a16="http://schemas.microsoft.com/office/drawing/2014/main" id="{E762314F-F556-4403-BAA1-AF8A3BED3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noProof="0" dirty="0"/>
            </a:p>
          </p:txBody>
        </p:sp>
        <p:sp>
          <p:nvSpPr>
            <p:cNvPr id="27668" name="Freeform 25">
              <a:extLst>
                <a:ext uri="{FF2B5EF4-FFF2-40B4-BE49-F238E27FC236}">
                  <a16:creationId xmlns:a16="http://schemas.microsoft.com/office/drawing/2014/main" id="{02EDEF56-2F86-4867-986A-5AFB8EC0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noProof="0" dirty="0"/>
            </a:p>
          </p:txBody>
        </p:sp>
        <p:sp>
          <p:nvSpPr>
            <p:cNvPr id="27669" name="Freeform 26">
              <a:extLst>
                <a:ext uri="{FF2B5EF4-FFF2-40B4-BE49-F238E27FC236}">
                  <a16:creationId xmlns:a16="http://schemas.microsoft.com/office/drawing/2014/main" id="{51BE63E6-C24A-43FA-93F5-475F550AB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noProof="0" dirty="0"/>
            </a:p>
          </p:txBody>
        </p:sp>
        <p:sp>
          <p:nvSpPr>
            <p:cNvPr id="27670" name="Freeform 27">
              <a:extLst>
                <a:ext uri="{FF2B5EF4-FFF2-40B4-BE49-F238E27FC236}">
                  <a16:creationId xmlns:a16="http://schemas.microsoft.com/office/drawing/2014/main" id="{9639DAAA-46FE-401C-BB78-B7A9AF33C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noProof="0" dirty="0"/>
            </a:p>
          </p:txBody>
        </p:sp>
        <p:sp>
          <p:nvSpPr>
            <p:cNvPr id="27671" name="Freeform 28">
              <a:extLst>
                <a:ext uri="{FF2B5EF4-FFF2-40B4-BE49-F238E27FC236}">
                  <a16:creationId xmlns:a16="http://schemas.microsoft.com/office/drawing/2014/main" id="{D5EFBD2C-94D5-43D0-B2FE-E390BD3F3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noProof="0" dirty="0"/>
            </a:p>
          </p:txBody>
        </p:sp>
      </p:grpSp>
      <p:sp>
        <p:nvSpPr>
          <p:cNvPr id="27673" name="Rounded Rectangle 16">
            <a:extLst>
              <a:ext uri="{FF2B5EF4-FFF2-40B4-BE49-F238E27FC236}">
                <a16:creationId xmlns:a16="http://schemas.microsoft.com/office/drawing/2014/main" id="{EB9A9756-A5DB-460E-A867-A2AE77834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5419641"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27650" name="Picture 2" descr="What is Training and Development in HRM ...">
            <a:extLst>
              <a:ext uri="{FF2B5EF4-FFF2-40B4-BE49-F238E27FC236}">
                <a16:creationId xmlns:a16="http://schemas.microsoft.com/office/drawing/2014/main" id="{6FCB79AE-2E08-B13F-5B8C-E28C4EE6F16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77550" y="2102764"/>
            <a:ext cx="4774321" cy="236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0321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52B38-95F2-32ED-E14F-93601942A883}"/>
              </a:ext>
            </a:extLst>
          </p:cNvPr>
          <p:cNvSpPr>
            <a:spLocks noGrp="1"/>
          </p:cNvSpPr>
          <p:nvPr>
            <p:ph type="title"/>
          </p:nvPr>
        </p:nvSpPr>
        <p:spPr>
          <a:xfrm>
            <a:off x="1484311" y="685800"/>
            <a:ext cx="10018713" cy="1752599"/>
          </a:xfrm>
        </p:spPr>
        <p:txBody>
          <a:bodyPr>
            <a:normAutofit/>
          </a:bodyPr>
          <a:lstStyle/>
          <a:p>
            <a:r>
              <a:rPr lang="en-GB" noProof="0" dirty="0"/>
              <a:t>Current T&amp;D Policies at Amazon</a:t>
            </a:r>
          </a:p>
        </p:txBody>
      </p:sp>
      <p:pic>
        <p:nvPicPr>
          <p:cNvPr id="10242" name="Picture 2" descr="How Amazon's Upskilling Program Is Retaining Top Talent">
            <a:extLst>
              <a:ext uri="{FF2B5EF4-FFF2-40B4-BE49-F238E27FC236}">
                <a16:creationId xmlns:a16="http://schemas.microsoft.com/office/drawing/2014/main" id="{7D3AF3BE-530F-687C-97E8-753B8B9ADA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52155" y="3123977"/>
            <a:ext cx="3959211" cy="2286443"/>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71BC625-2844-5E7C-3518-AF468AAAEEFF}"/>
              </a:ext>
            </a:extLst>
          </p:cNvPr>
          <p:cNvGraphicFramePr>
            <a:graphicFrameLocks noGrp="1"/>
          </p:cNvGraphicFramePr>
          <p:nvPr>
            <p:ph idx="1"/>
            <p:extLst>
              <p:ext uri="{D42A27DB-BD31-4B8C-83A1-F6EECF244321}">
                <p14:modId xmlns:p14="http://schemas.microsoft.com/office/powerpoint/2010/main" val="467743284"/>
              </p:ext>
            </p:extLst>
          </p:nvPr>
        </p:nvGraphicFramePr>
        <p:xfrm>
          <a:off x="6016336" y="2666999"/>
          <a:ext cx="5486687"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44792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B844A-E2DC-76EF-F41C-ED6A35566444}"/>
              </a:ext>
            </a:extLst>
          </p:cNvPr>
          <p:cNvSpPr>
            <a:spLocks noGrp="1"/>
          </p:cNvSpPr>
          <p:nvPr>
            <p:ph type="title"/>
          </p:nvPr>
        </p:nvSpPr>
        <p:spPr>
          <a:xfrm>
            <a:off x="1484311" y="685800"/>
            <a:ext cx="10018713" cy="1752599"/>
          </a:xfrm>
        </p:spPr>
        <p:txBody>
          <a:bodyPr>
            <a:normAutofit/>
          </a:bodyPr>
          <a:lstStyle/>
          <a:p>
            <a:r>
              <a:rPr lang="en-GB" noProof="0"/>
              <a:t>Theoretical Framework (T&amp;D)</a:t>
            </a:r>
            <a:endParaRPr lang="en-GB" noProof="0" dirty="0"/>
          </a:p>
        </p:txBody>
      </p:sp>
      <p:pic>
        <p:nvPicPr>
          <p:cNvPr id="1028" name="Picture 4" descr="A Theoretical Framework for the Effect of Training | Download Scientific  Diagram">
            <a:extLst>
              <a:ext uri="{FF2B5EF4-FFF2-40B4-BE49-F238E27FC236}">
                <a16:creationId xmlns:a16="http://schemas.microsoft.com/office/drawing/2014/main" id="{A5424D95-7D8E-DCFB-A7A7-1D88E1B3901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52155" y="3286712"/>
            <a:ext cx="3959211" cy="1960973"/>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graphicFrame>
        <p:nvGraphicFramePr>
          <p:cNvPr id="8" name="Rectangle 3">
            <a:extLst>
              <a:ext uri="{FF2B5EF4-FFF2-40B4-BE49-F238E27FC236}">
                <a16:creationId xmlns:a16="http://schemas.microsoft.com/office/drawing/2014/main" id="{DBDC091D-49DA-31AD-4FD7-5C1F5B1E39F7}"/>
              </a:ext>
            </a:extLst>
          </p:cNvPr>
          <p:cNvGraphicFramePr>
            <a:graphicFrameLocks noGrp="1"/>
          </p:cNvGraphicFramePr>
          <p:nvPr>
            <p:ph idx="1"/>
            <p:extLst>
              <p:ext uri="{D42A27DB-BD31-4B8C-83A1-F6EECF244321}">
                <p14:modId xmlns:p14="http://schemas.microsoft.com/office/powerpoint/2010/main" val="1454843946"/>
              </p:ext>
            </p:extLst>
          </p:nvPr>
        </p:nvGraphicFramePr>
        <p:xfrm>
          <a:off x="6016336" y="2666999"/>
          <a:ext cx="5486687"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4023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47777-CA83-9C09-9845-F16108A59CAD}"/>
              </a:ext>
            </a:extLst>
          </p:cNvPr>
          <p:cNvSpPr>
            <a:spLocks noGrp="1"/>
          </p:cNvSpPr>
          <p:nvPr>
            <p:ph type="title"/>
          </p:nvPr>
        </p:nvSpPr>
        <p:spPr/>
        <p:txBody>
          <a:bodyPr/>
          <a:lstStyle/>
          <a:p>
            <a:r>
              <a:rPr lang="en-GB" noProof="0" dirty="0"/>
              <a:t>Key Challenges in Amazon's Training</a:t>
            </a:r>
          </a:p>
        </p:txBody>
      </p:sp>
      <p:graphicFrame>
        <p:nvGraphicFramePr>
          <p:cNvPr id="6" name="Rectangle 1">
            <a:extLst>
              <a:ext uri="{FF2B5EF4-FFF2-40B4-BE49-F238E27FC236}">
                <a16:creationId xmlns:a16="http://schemas.microsoft.com/office/drawing/2014/main" id="{F37C8C63-C99E-D8FA-20D9-A85AA5FDAB74}"/>
              </a:ext>
            </a:extLst>
          </p:cNvPr>
          <p:cNvGraphicFramePr>
            <a:graphicFrameLocks noGrp="1"/>
          </p:cNvGraphicFramePr>
          <p:nvPr>
            <p:ph idx="1"/>
            <p:extLst>
              <p:ext uri="{D42A27DB-BD31-4B8C-83A1-F6EECF244321}">
                <p14:modId xmlns:p14="http://schemas.microsoft.com/office/powerpoint/2010/main" val="2895774888"/>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5199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E95FE-695B-18AC-7E68-026423506858}"/>
              </a:ext>
            </a:extLst>
          </p:cNvPr>
          <p:cNvSpPr>
            <a:spLocks noGrp="1"/>
          </p:cNvSpPr>
          <p:nvPr>
            <p:ph type="title"/>
          </p:nvPr>
        </p:nvSpPr>
        <p:spPr>
          <a:xfrm>
            <a:off x="4842934" y="905933"/>
            <a:ext cx="6660090" cy="965200"/>
          </a:xfrm>
        </p:spPr>
        <p:txBody>
          <a:bodyPr>
            <a:normAutofit/>
          </a:bodyPr>
          <a:lstStyle/>
          <a:p>
            <a:r>
              <a:rPr lang="en-GB" noProof="0"/>
              <a:t>Role of Line Managers in T&amp;D</a:t>
            </a:r>
          </a:p>
        </p:txBody>
      </p:sp>
      <p:pic>
        <p:nvPicPr>
          <p:cNvPr id="2050" name="Picture 2" descr="What Is a Line Manager? Role &amp; Responsibility | Updated 2025">
            <a:extLst>
              <a:ext uri="{FF2B5EF4-FFF2-40B4-BE49-F238E27FC236}">
                <a16:creationId xmlns:a16="http://schemas.microsoft.com/office/drawing/2014/main" id="{6CF70C2E-EEFC-7090-2DB8-B8FFD0F6A8B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2000" y="1871654"/>
            <a:ext cx="3632789" cy="3121608"/>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BEBDB13D-48C8-8FAA-57F6-97C4F332CFE8}"/>
              </a:ext>
            </a:extLst>
          </p:cNvPr>
          <p:cNvGraphicFramePr>
            <a:graphicFrameLocks noGrp="1"/>
          </p:cNvGraphicFramePr>
          <p:nvPr>
            <p:ph idx="1"/>
            <p:extLst>
              <p:ext uri="{D42A27DB-BD31-4B8C-83A1-F6EECF244321}">
                <p14:modId xmlns:p14="http://schemas.microsoft.com/office/powerpoint/2010/main" val="3634880693"/>
              </p:ext>
            </p:extLst>
          </p:nvPr>
        </p:nvGraphicFramePr>
        <p:xfrm>
          <a:off x="4842933" y="1998133"/>
          <a:ext cx="6660090" cy="3793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44017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Freeform: Shape 1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sp>
        <p:nvSpPr>
          <p:cNvPr id="2" name="Title 1">
            <a:extLst>
              <a:ext uri="{FF2B5EF4-FFF2-40B4-BE49-F238E27FC236}">
                <a16:creationId xmlns:a16="http://schemas.microsoft.com/office/drawing/2014/main" id="{601FC51D-2B47-F55D-1A99-787B70BA98A3}"/>
              </a:ext>
            </a:extLst>
          </p:cNvPr>
          <p:cNvSpPr>
            <a:spLocks noGrp="1"/>
          </p:cNvSpPr>
          <p:nvPr>
            <p:ph type="title"/>
          </p:nvPr>
        </p:nvSpPr>
        <p:spPr>
          <a:xfrm>
            <a:off x="535021" y="685800"/>
            <a:ext cx="2639962" cy="5105400"/>
          </a:xfrm>
        </p:spPr>
        <p:txBody>
          <a:bodyPr>
            <a:normAutofit/>
          </a:bodyPr>
          <a:lstStyle/>
          <a:p>
            <a:r>
              <a:rPr lang="en-GB" noProof="0" dirty="0">
                <a:solidFill>
                  <a:srgbClr val="FFFFFF"/>
                </a:solidFill>
              </a:rPr>
              <a:t>Strategic Alignment</a:t>
            </a:r>
          </a:p>
        </p:txBody>
      </p:sp>
      <p:grpSp>
        <p:nvGrpSpPr>
          <p:cNvPr id="16" name="Group 1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2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2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2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8" name="Rectangle 3">
            <a:extLst>
              <a:ext uri="{FF2B5EF4-FFF2-40B4-BE49-F238E27FC236}">
                <a16:creationId xmlns:a16="http://schemas.microsoft.com/office/drawing/2014/main" id="{DB53EA4F-DF0E-68D2-4EFB-CCF583CE0AAA}"/>
              </a:ext>
            </a:extLst>
          </p:cNvPr>
          <p:cNvGraphicFramePr>
            <a:graphicFrameLocks noGrp="1"/>
          </p:cNvGraphicFramePr>
          <p:nvPr>
            <p:ph idx="1"/>
            <p:extLst>
              <p:ext uri="{D42A27DB-BD31-4B8C-83A1-F6EECF244321}">
                <p14:modId xmlns:p14="http://schemas.microsoft.com/office/powerpoint/2010/main" val="268072946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4271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sp>
        <p:nvSpPr>
          <p:cNvPr id="2" name="Title 1">
            <a:extLst>
              <a:ext uri="{FF2B5EF4-FFF2-40B4-BE49-F238E27FC236}">
                <a16:creationId xmlns:a16="http://schemas.microsoft.com/office/drawing/2014/main" id="{25E4A2F7-5262-05F3-AC43-053174678303}"/>
              </a:ext>
            </a:extLst>
          </p:cNvPr>
          <p:cNvSpPr>
            <a:spLocks noGrp="1"/>
          </p:cNvSpPr>
          <p:nvPr>
            <p:ph type="title"/>
          </p:nvPr>
        </p:nvSpPr>
        <p:spPr>
          <a:xfrm>
            <a:off x="535021" y="685800"/>
            <a:ext cx="2639962" cy="5105400"/>
          </a:xfrm>
        </p:spPr>
        <p:txBody>
          <a:bodyPr>
            <a:normAutofit/>
          </a:bodyPr>
          <a:lstStyle/>
          <a:p>
            <a:r>
              <a:rPr lang="en-GB" sz="2200" noProof="0" dirty="0">
                <a:solidFill>
                  <a:srgbClr val="FFFFFF"/>
                </a:solidFill>
              </a:rPr>
              <a:t>Recommendations</a:t>
            </a: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6" name="Rectangle 1">
            <a:extLst>
              <a:ext uri="{FF2B5EF4-FFF2-40B4-BE49-F238E27FC236}">
                <a16:creationId xmlns:a16="http://schemas.microsoft.com/office/drawing/2014/main" id="{5A720C17-1E93-A6E2-3A56-6D90D105670E}"/>
              </a:ext>
            </a:extLst>
          </p:cNvPr>
          <p:cNvGraphicFramePr>
            <a:graphicFrameLocks noGrp="1"/>
          </p:cNvGraphicFramePr>
          <p:nvPr>
            <p:ph idx="1"/>
            <p:extLst>
              <p:ext uri="{D42A27DB-BD31-4B8C-83A1-F6EECF244321}">
                <p14:modId xmlns:p14="http://schemas.microsoft.com/office/powerpoint/2010/main" val="5735881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655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BDA2B-44D8-5DF2-406E-0155B36B3B69}"/>
              </a:ext>
            </a:extLst>
          </p:cNvPr>
          <p:cNvSpPr>
            <a:spLocks noGrp="1"/>
          </p:cNvSpPr>
          <p:nvPr>
            <p:ph type="title"/>
          </p:nvPr>
        </p:nvSpPr>
        <p:spPr/>
        <p:txBody>
          <a:bodyPr/>
          <a:lstStyle/>
          <a:p>
            <a:r>
              <a:rPr lang="en-GB" noProof="0" dirty="0"/>
              <a:t>Summary (T&amp;D)</a:t>
            </a:r>
          </a:p>
        </p:txBody>
      </p:sp>
      <p:graphicFrame>
        <p:nvGraphicFramePr>
          <p:cNvPr id="8" name="Content Placeholder 2">
            <a:extLst>
              <a:ext uri="{FF2B5EF4-FFF2-40B4-BE49-F238E27FC236}">
                <a16:creationId xmlns:a16="http://schemas.microsoft.com/office/drawing/2014/main" id="{4AA4D611-2D03-9241-137C-87FD3B0F70DA}"/>
              </a:ext>
            </a:extLst>
          </p:cNvPr>
          <p:cNvGraphicFramePr>
            <a:graphicFrameLocks noGrp="1"/>
          </p:cNvGraphicFramePr>
          <p:nvPr>
            <p:ph idx="1"/>
            <p:extLst>
              <p:ext uri="{D42A27DB-BD31-4B8C-83A1-F6EECF244321}">
                <p14:modId xmlns:p14="http://schemas.microsoft.com/office/powerpoint/2010/main" val="170329901"/>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13A75FD7-A72B-A621-C1CC-97B356659B84}"/>
              </a:ext>
            </a:extLst>
          </p:cNvPr>
          <p:cNvSpPr txBox="1">
            <a:spLocks/>
          </p:cNvSpPr>
          <p:nvPr/>
        </p:nvSpPr>
        <p:spPr>
          <a:xfrm>
            <a:off x="838200" y="37941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noProof="0" dirty="0"/>
          </a:p>
        </p:txBody>
      </p:sp>
    </p:spTree>
    <p:extLst>
      <p:ext uri="{BB962C8B-B14F-4D97-AF65-F5344CB8AC3E}">
        <p14:creationId xmlns:p14="http://schemas.microsoft.com/office/powerpoint/2010/main" val="2035109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8679" name="Group 28678">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8680"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noProof="0" dirty="0"/>
            </a:p>
          </p:txBody>
        </p:sp>
        <p:sp>
          <p:nvSpPr>
            <p:cNvPr id="28681"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noProof="0" dirty="0"/>
            </a:p>
          </p:txBody>
        </p:sp>
        <p:sp>
          <p:nvSpPr>
            <p:cNvPr id="28682"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noProof="0" dirty="0"/>
            </a:p>
          </p:txBody>
        </p:sp>
        <p:sp>
          <p:nvSpPr>
            <p:cNvPr id="28683"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noProof="0" dirty="0"/>
            </a:p>
          </p:txBody>
        </p:sp>
        <p:sp>
          <p:nvSpPr>
            <p:cNvPr id="28684"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noProof="0" dirty="0"/>
            </a:p>
          </p:txBody>
        </p:sp>
        <p:sp>
          <p:nvSpPr>
            <p:cNvPr id="28685"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noProof="0" dirty="0"/>
            </a:p>
          </p:txBody>
        </p:sp>
      </p:grpSp>
      <p:sp>
        <p:nvSpPr>
          <p:cNvPr id="2" name="Title 1">
            <a:extLst>
              <a:ext uri="{FF2B5EF4-FFF2-40B4-BE49-F238E27FC236}">
                <a16:creationId xmlns:a16="http://schemas.microsoft.com/office/drawing/2014/main" id="{71FCC6FA-0909-9BAA-CB67-A8348E557B8F}"/>
              </a:ext>
            </a:extLst>
          </p:cNvPr>
          <p:cNvSpPr>
            <a:spLocks noGrp="1"/>
          </p:cNvSpPr>
          <p:nvPr>
            <p:ph type="title"/>
          </p:nvPr>
        </p:nvSpPr>
        <p:spPr>
          <a:xfrm>
            <a:off x="2253783" y="1380068"/>
            <a:ext cx="5225385" cy="2616199"/>
          </a:xfrm>
        </p:spPr>
        <p:txBody>
          <a:bodyPr vert="horz" lIns="91440" tIns="45720" rIns="91440" bIns="45720" rtlCol="0" anchor="b">
            <a:normAutofit/>
          </a:bodyPr>
          <a:lstStyle/>
          <a:p>
            <a:pPr algn="r"/>
            <a:r>
              <a:rPr lang="en-GB" sz="6000" noProof="0" dirty="0"/>
              <a:t>RECRUITMENT &amp; SELECTION</a:t>
            </a:r>
          </a:p>
        </p:txBody>
      </p:sp>
      <p:pic>
        <p:nvPicPr>
          <p:cNvPr id="4" name="Picture 3" descr="Red toy person in front of two lines of white figures">
            <a:extLst>
              <a:ext uri="{FF2B5EF4-FFF2-40B4-BE49-F238E27FC236}">
                <a16:creationId xmlns:a16="http://schemas.microsoft.com/office/drawing/2014/main" id="{C3624A5D-4295-A9CF-CCB3-567E342C0F14}"/>
              </a:ext>
            </a:extLst>
          </p:cNvPr>
          <p:cNvPicPr>
            <a:picLocks noChangeAspect="1"/>
          </p:cNvPicPr>
          <p:nvPr/>
        </p:nvPicPr>
        <p:blipFill>
          <a:blip r:embed="rId3"/>
          <a:srcRect l="12032" r="8125" b="-1"/>
          <a:stretch>
            <a:fillRect/>
          </a:stretch>
        </p:blipFill>
        <p:spPr>
          <a:xfrm>
            <a:off x="8127998" y="10"/>
            <a:ext cx="4064001" cy="3346694"/>
          </a:xfrm>
          <a:prstGeom prst="rect">
            <a:avLst/>
          </a:prstGeom>
        </p:spPr>
      </p:pic>
      <p:pic>
        <p:nvPicPr>
          <p:cNvPr id="28674" name="Picture 2" descr="Recruitment and Selection (Hidden Costs ...">
            <a:extLst>
              <a:ext uri="{FF2B5EF4-FFF2-40B4-BE49-F238E27FC236}">
                <a16:creationId xmlns:a16="http://schemas.microsoft.com/office/drawing/2014/main" id="{758C767B-7D57-326E-6818-42C32B985A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3128" r="18236"/>
          <a:stretch>
            <a:fillRect/>
          </a:stretch>
        </p:blipFill>
        <p:spPr bwMode="auto">
          <a:xfrm>
            <a:off x="8125045" y="3511296"/>
            <a:ext cx="4064001" cy="3346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460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B28C-E9E6-FC4B-EA6A-D641062ACC7B}"/>
              </a:ext>
            </a:extLst>
          </p:cNvPr>
          <p:cNvSpPr>
            <a:spLocks noGrp="1"/>
          </p:cNvSpPr>
          <p:nvPr>
            <p:ph type="title"/>
          </p:nvPr>
        </p:nvSpPr>
        <p:spPr>
          <a:xfrm>
            <a:off x="4842934" y="905933"/>
            <a:ext cx="6660090" cy="965200"/>
          </a:xfrm>
        </p:spPr>
        <p:txBody>
          <a:bodyPr>
            <a:normAutofit/>
          </a:bodyPr>
          <a:lstStyle/>
          <a:p>
            <a:r>
              <a:rPr lang="en-GB" sz="3700" noProof="0"/>
              <a:t>Current R&amp;S Policies at Amazon</a:t>
            </a:r>
          </a:p>
        </p:txBody>
      </p:sp>
      <p:pic>
        <p:nvPicPr>
          <p:cNvPr id="3074" name="Picture 2" descr="Amazon Recruitment Process | Salary | Preparation Tips // Unstop">
            <a:extLst>
              <a:ext uri="{FF2B5EF4-FFF2-40B4-BE49-F238E27FC236}">
                <a16:creationId xmlns:a16="http://schemas.microsoft.com/office/drawing/2014/main" id="{F0D99E89-A4E1-C7A5-6B5F-42D0F33098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121" r="3748" b="6481"/>
          <a:stretch>
            <a:fillRect/>
          </a:stretch>
        </p:blipFill>
        <p:spPr bwMode="auto">
          <a:xfrm>
            <a:off x="762001" y="2263514"/>
            <a:ext cx="3465225" cy="2548329"/>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AA2C685E-6A46-FC4A-CC80-77B7746A984E}"/>
              </a:ext>
            </a:extLst>
          </p:cNvPr>
          <p:cNvGraphicFramePr>
            <a:graphicFrameLocks noGrp="1"/>
          </p:cNvGraphicFramePr>
          <p:nvPr>
            <p:ph idx="1"/>
            <p:extLst>
              <p:ext uri="{D42A27DB-BD31-4B8C-83A1-F6EECF244321}">
                <p14:modId xmlns:p14="http://schemas.microsoft.com/office/powerpoint/2010/main" val="2915844366"/>
              </p:ext>
            </p:extLst>
          </p:nvPr>
        </p:nvGraphicFramePr>
        <p:xfrm>
          <a:off x="4842933" y="1998133"/>
          <a:ext cx="6660090" cy="3793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88680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E97F1-1F7A-3F79-A0F0-83D154814B7F}"/>
              </a:ext>
            </a:extLst>
          </p:cNvPr>
          <p:cNvSpPr>
            <a:spLocks noGrp="1"/>
          </p:cNvSpPr>
          <p:nvPr>
            <p:ph type="title"/>
          </p:nvPr>
        </p:nvSpPr>
        <p:spPr>
          <a:xfrm>
            <a:off x="1484311" y="685800"/>
            <a:ext cx="10018713" cy="1752599"/>
          </a:xfrm>
        </p:spPr>
        <p:txBody>
          <a:bodyPr>
            <a:normAutofit/>
          </a:bodyPr>
          <a:lstStyle/>
          <a:p>
            <a:r>
              <a:rPr lang="en-GB" noProof="0" dirty="0"/>
              <a:t>Theoretical Framework (R&amp;S)</a:t>
            </a:r>
          </a:p>
        </p:txBody>
      </p:sp>
      <p:pic>
        <p:nvPicPr>
          <p:cNvPr id="4098" name="Picture 2" descr="Amazon's Personnel Recruitment and Selection - 11863 Words | Research Paper  Example">
            <a:extLst>
              <a:ext uri="{FF2B5EF4-FFF2-40B4-BE49-F238E27FC236}">
                <a16:creationId xmlns:a16="http://schemas.microsoft.com/office/drawing/2014/main" id="{3C14A5BC-A9D6-271E-A292-C275E98ED6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52155" y="2792392"/>
            <a:ext cx="3959211" cy="2949612"/>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graphicFrame>
        <p:nvGraphicFramePr>
          <p:cNvPr id="6" name="Rectangle 1">
            <a:extLst>
              <a:ext uri="{FF2B5EF4-FFF2-40B4-BE49-F238E27FC236}">
                <a16:creationId xmlns:a16="http://schemas.microsoft.com/office/drawing/2014/main" id="{AF05B72F-A9A5-9975-5552-00E99D73194A}"/>
              </a:ext>
            </a:extLst>
          </p:cNvPr>
          <p:cNvGraphicFramePr>
            <a:graphicFrameLocks noGrp="1"/>
          </p:cNvGraphicFramePr>
          <p:nvPr>
            <p:ph idx="1"/>
            <p:extLst>
              <p:ext uri="{D42A27DB-BD31-4B8C-83A1-F6EECF244321}">
                <p14:modId xmlns:p14="http://schemas.microsoft.com/office/powerpoint/2010/main" val="463879161"/>
              </p:ext>
            </p:extLst>
          </p:nvPr>
        </p:nvGraphicFramePr>
        <p:xfrm>
          <a:off x="6016336" y="2666999"/>
          <a:ext cx="5486687"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5833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7"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28"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29"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30"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31"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32"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sp>
        <p:nvSpPr>
          <p:cNvPr id="2" name="Title 1">
            <a:extLst>
              <a:ext uri="{FF2B5EF4-FFF2-40B4-BE49-F238E27FC236}">
                <a16:creationId xmlns:a16="http://schemas.microsoft.com/office/drawing/2014/main" id="{52AFEA91-9448-2B27-C142-CA0DE8010D94}"/>
              </a:ext>
            </a:extLst>
          </p:cNvPr>
          <p:cNvSpPr>
            <a:spLocks noGrp="1"/>
          </p:cNvSpPr>
          <p:nvPr>
            <p:ph type="title"/>
          </p:nvPr>
        </p:nvSpPr>
        <p:spPr>
          <a:xfrm>
            <a:off x="1484311" y="685800"/>
            <a:ext cx="10018713" cy="1752599"/>
          </a:xfrm>
        </p:spPr>
        <p:txBody>
          <a:bodyPr>
            <a:normAutofit/>
          </a:bodyPr>
          <a:lstStyle/>
          <a:p>
            <a:r>
              <a:rPr lang="en-GB" noProof="0" dirty="0"/>
              <a:t>Key Challenges in Recruitment</a:t>
            </a:r>
          </a:p>
        </p:txBody>
      </p:sp>
      <p:graphicFrame>
        <p:nvGraphicFramePr>
          <p:cNvPr id="6" name="Rectangle 1">
            <a:extLst>
              <a:ext uri="{FF2B5EF4-FFF2-40B4-BE49-F238E27FC236}">
                <a16:creationId xmlns:a16="http://schemas.microsoft.com/office/drawing/2014/main" id="{A4189EDD-200E-F9F5-EEF7-7A03499EB382}"/>
              </a:ext>
            </a:extLst>
          </p:cNvPr>
          <p:cNvGraphicFramePr>
            <a:graphicFrameLocks noGrp="1"/>
          </p:cNvGraphicFramePr>
          <p:nvPr>
            <p:ph idx="1"/>
            <p:extLst>
              <p:ext uri="{D42A27DB-BD31-4B8C-83A1-F6EECF244321}">
                <p14:modId xmlns:p14="http://schemas.microsoft.com/office/powerpoint/2010/main" val="210459688"/>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3807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BF829CA-B5B9-FC58-D2BB-8462D4200F80}"/>
              </a:ext>
            </a:extLst>
          </p:cNvPr>
          <p:cNvSpPr>
            <a:spLocks noGrp="1"/>
          </p:cNvSpPr>
          <p:nvPr>
            <p:ph type="title"/>
          </p:nvPr>
        </p:nvSpPr>
        <p:spPr>
          <a:xfrm>
            <a:off x="9171392" y="1074392"/>
            <a:ext cx="2443433" cy="4377961"/>
          </a:xfrm>
        </p:spPr>
        <p:txBody>
          <a:bodyPr>
            <a:normAutofit/>
          </a:bodyPr>
          <a:lstStyle/>
          <a:p>
            <a:r>
              <a:rPr lang="en-GB" noProof="0" dirty="0">
                <a:solidFill>
                  <a:srgbClr val="000000"/>
                </a:solidFill>
              </a:rPr>
              <a:t>Role of Line Managers</a:t>
            </a:r>
          </a:p>
        </p:txBody>
      </p:sp>
      <p:sp useBgFill="1">
        <p:nvSpPr>
          <p:cNvPr id="15" name="Freeform: Shape 14">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grpSp>
        <p:nvGrpSpPr>
          <p:cNvPr id="17" name="Group 16">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8"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9"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20"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21"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22"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23"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8" name="Rectangle 1">
            <a:extLst>
              <a:ext uri="{FF2B5EF4-FFF2-40B4-BE49-F238E27FC236}">
                <a16:creationId xmlns:a16="http://schemas.microsoft.com/office/drawing/2014/main" id="{87FDF6D8-0099-ECEF-663D-ACD4DF9B3F37}"/>
              </a:ext>
            </a:extLst>
          </p:cNvPr>
          <p:cNvGraphicFramePr>
            <a:graphicFrameLocks noGrp="1"/>
          </p:cNvGraphicFramePr>
          <p:nvPr>
            <p:ph idx="1"/>
            <p:extLst>
              <p:ext uri="{D42A27DB-BD31-4B8C-83A1-F6EECF244321}">
                <p14:modId xmlns:p14="http://schemas.microsoft.com/office/powerpoint/2010/main" val="3757594070"/>
              </p:ext>
            </p:extLst>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4707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B89CC6B-5D2C-02CD-544B-ECE286A3401E}"/>
              </a:ext>
            </a:extLst>
          </p:cNvPr>
          <p:cNvSpPr>
            <a:spLocks noGrp="1"/>
          </p:cNvSpPr>
          <p:nvPr>
            <p:ph type="title"/>
          </p:nvPr>
        </p:nvSpPr>
        <p:spPr>
          <a:xfrm>
            <a:off x="9171392" y="1074392"/>
            <a:ext cx="2443433" cy="4377961"/>
          </a:xfrm>
        </p:spPr>
        <p:txBody>
          <a:bodyPr>
            <a:normAutofit/>
          </a:bodyPr>
          <a:lstStyle/>
          <a:p>
            <a:r>
              <a:rPr lang="en-GB" noProof="0" dirty="0">
                <a:solidFill>
                  <a:srgbClr val="000000"/>
                </a:solidFill>
              </a:rPr>
              <a:t>Strategic Alignment</a:t>
            </a:r>
          </a:p>
        </p:txBody>
      </p:sp>
      <p:sp useBgFill="1">
        <p:nvSpPr>
          <p:cNvPr id="12" name="Freeform: Shape 11">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grpSp>
        <p:nvGrpSpPr>
          <p:cNvPr id="14" name="Group 13">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5"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6"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7"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8"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9"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20"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6" name="Rectangle 1">
            <a:extLst>
              <a:ext uri="{FF2B5EF4-FFF2-40B4-BE49-F238E27FC236}">
                <a16:creationId xmlns:a16="http://schemas.microsoft.com/office/drawing/2014/main" id="{4FC9E256-12AE-CE87-F982-8CC1E6653F13}"/>
              </a:ext>
            </a:extLst>
          </p:cNvPr>
          <p:cNvGraphicFramePr>
            <a:graphicFrameLocks noGrp="1"/>
          </p:cNvGraphicFramePr>
          <p:nvPr>
            <p:ph idx="1"/>
            <p:extLst>
              <p:ext uri="{D42A27DB-BD31-4B8C-83A1-F6EECF244321}">
                <p14:modId xmlns:p14="http://schemas.microsoft.com/office/powerpoint/2010/main" val="3191300364"/>
              </p:ext>
            </p:extLst>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3157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AFAAE5D-D9FA-9E8F-AD81-848E3B1EE2E8}"/>
              </a:ext>
            </a:extLst>
          </p:cNvPr>
          <p:cNvSpPr>
            <a:spLocks noGrp="1"/>
          </p:cNvSpPr>
          <p:nvPr>
            <p:ph type="title"/>
          </p:nvPr>
        </p:nvSpPr>
        <p:spPr>
          <a:xfrm>
            <a:off x="9171392" y="1074392"/>
            <a:ext cx="2443433" cy="4377961"/>
          </a:xfrm>
        </p:spPr>
        <p:txBody>
          <a:bodyPr>
            <a:normAutofit/>
          </a:bodyPr>
          <a:lstStyle/>
          <a:p>
            <a:r>
              <a:rPr lang="en-GB" sz="2200" noProof="0" dirty="0">
                <a:solidFill>
                  <a:srgbClr val="000000"/>
                </a:solidFill>
              </a:rPr>
              <a:t>Recommendations</a:t>
            </a:r>
          </a:p>
        </p:txBody>
      </p:sp>
      <p:sp useBgFill="1">
        <p:nvSpPr>
          <p:cNvPr id="11" name="Freeform: Shape 10">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grpSp>
        <p:nvGrpSpPr>
          <p:cNvPr id="13" name="Group 12">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4"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5"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6"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7"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8"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19"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5" name="Content Placeholder 2">
            <a:extLst>
              <a:ext uri="{FF2B5EF4-FFF2-40B4-BE49-F238E27FC236}">
                <a16:creationId xmlns:a16="http://schemas.microsoft.com/office/drawing/2014/main" id="{A967357A-DD9D-F1E8-4921-571CBF8F7591}"/>
              </a:ext>
            </a:extLst>
          </p:cNvPr>
          <p:cNvGraphicFramePr>
            <a:graphicFrameLocks noGrp="1"/>
          </p:cNvGraphicFramePr>
          <p:nvPr>
            <p:ph idx="1"/>
            <p:extLst>
              <p:ext uri="{D42A27DB-BD31-4B8C-83A1-F6EECF244321}">
                <p14:modId xmlns:p14="http://schemas.microsoft.com/office/powerpoint/2010/main" val="1375474806"/>
              </p:ext>
            </p:extLst>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512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8" name="Freeform: Shape 3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sp>
        <p:nvSpPr>
          <p:cNvPr id="2" name="Title 1">
            <a:extLst>
              <a:ext uri="{FF2B5EF4-FFF2-40B4-BE49-F238E27FC236}">
                <a16:creationId xmlns:a16="http://schemas.microsoft.com/office/drawing/2014/main" id="{63F46626-68FA-DCA1-0456-1F934D827045}"/>
              </a:ext>
            </a:extLst>
          </p:cNvPr>
          <p:cNvSpPr>
            <a:spLocks noGrp="1"/>
          </p:cNvSpPr>
          <p:nvPr>
            <p:ph type="title"/>
          </p:nvPr>
        </p:nvSpPr>
        <p:spPr>
          <a:xfrm>
            <a:off x="535021" y="685800"/>
            <a:ext cx="2639962" cy="5105400"/>
          </a:xfrm>
        </p:spPr>
        <p:txBody>
          <a:bodyPr>
            <a:normAutofit/>
          </a:bodyPr>
          <a:lstStyle/>
          <a:p>
            <a:r>
              <a:rPr lang="en-GB" noProof="0" dirty="0">
                <a:solidFill>
                  <a:srgbClr val="FFFFFF"/>
                </a:solidFill>
              </a:rPr>
              <a:t>Summary (R&amp;S)</a:t>
            </a:r>
          </a:p>
        </p:txBody>
      </p:sp>
      <p:grpSp>
        <p:nvGrpSpPr>
          <p:cNvPr id="40" name="Group 3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4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4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4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4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4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32" name="Rectangle 2">
            <a:extLst>
              <a:ext uri="{FF2B5EF4-FFF2-40B4-BE49-F238E27FC236}">
                <a16:creationId xmlns:a16="http://schemas.microsoft.com/office/drawing/2014/main" id="{3DEAE4FD-CD1B-4C15-1BE1-2CF49E869707}"/>
              </a:ext>
            </a:extLst>
          </p:cNvPr>
          <p:cNvGraphicFramePr>
            <a:graphicFrameLocks noGrp="1"/>
          </p:cNvGraphicFramePr>
          <p:nvPr>
            <p:ph idx="1"/>
            <p:extLst>
              <p:ext uri="{D42A27DB-BD31-4B8C-83A1-F6EECF244321}">
                <p14:modId xmlns:p14="http://schemas.microsoft.com/office/powerpoint/2010/main" val="244286740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84734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9703" name="Group 2970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970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noProof="0" dirty="0"/>
            </a:p>
          </p:txBody>
        </p:sp>
        <p:sp>
          <p:nvSpPr>
            <p:cNvPr id="2970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noProof="0" dirty="0"/>
            </a:p>
          </p:txBody>
        </p:sp>
        <p:sp>
          <p:nvSpPr>
            <p:cNvPr id="2970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noProof="0" dirty="0"/>
            </a:p>
          </p:txBody>
        </p:sp>
        <p:sp>
          <p:nvSpPr>
            <p:cNvPr id="2970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noProof="0" dirty="0"/>
            </a:p>
          </p:txBody>
        </p:sp>
        <p:sp>
          <p:nvSpPr>
            <p:cNvPr id="2970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noProof="0" dirty="0"/>
            </a:p>
          </p:txBody>
        </p:sp>
        <p:sp>
          <p:nvSpPr>
            <p:cNvPr id="2970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noProof="0" dirty="0"/>
            </a:p>
          </p:txBody>
        </p:sp>
      </p:grpSp>
      <p:sp>
        <p:nvSpPr>
          <p:cNvPr id="2" name="Title 1">
            <a:extLst>
              <a:ext uri="{FF2B5EF4-FFF2-40B4-BE49-F238E27FC236}">
                <a16:creationId xmlns:a16="http://schemas.microsoft.com/office/drawing/2014/main" id="{7A931D00-71E5-7C94-1E08-0D67E24E0919}"/>
              </a:ext>
            </a:extLst>
          </p:cNvPr>
          <p:cNvSpPr>
            <a:spLocks noGrp="1"/>
          </p:cNvSpPr>
          <p:nvPr>
            <p:ph type="title"/>
          </p:nvPr>
        </p:nvSpPr>
        <p:spPr>
          <a:xfrm>
            <a:off x="4089399" y="4562856"/>
            <a:ext cx="7413623" cy="898149"/>
          </a:xfrm>
        </p:spPr>
        <p:txBody>
          <a:bodyPr vert="horz" lIns="91440" tIns="45720" rIns="91440" bIns="45720" rtlCol="0" anchor="b">
            <a:normAutofit/>
          </a:bodyPr>
          <a:lstStyle/>
          <a:p>
            <a:pPr algn="r">
              <a:lnSpc>
                <a:spcPct val="90000"/>
              </a:lnSpc>
            </a:pPr>
            <a:r>
              <a:rPr lang="en-GB" sz="3700" noProof="0" dirty="0"/>
              <a:t>Diversity, equity, and inclusion (DEI) </a:t>
            </a:r>
          </a:p>
        </p:txBody>
      </p:sp>
      <p:sp>
        <p:nvSpPr>
          <p:cNvPr id="29711" name="Rounded Rectangle 6">
            <a:extLst>
              <a:ext uri="{FF2B5EF4-FFF2-40B4-BE49-F238E27FC236}">
                <a16:creationId xmlns:a16="http://schemas.microsoft.com/office/drawing/2014/main" id="{56E390B6-47E3-4ADD-9C03-196F64347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609600"/>
            <a:ext cx="7833360" cy="3633216"/>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29698" name="Picture 2" descr="diversity, equity, and inclusion (DEI ...">
            <a:extLst>
              <a:ext uri="{FF2B5EF4-FFF2-40B4-BE49-F238E27FC236}">
                <a16:creationId xmlns:a16="http://schemas.microsoft.com/office/drawing/2014/main" id="{2A518E74-8E1D-E4FE-6903-DCE396E39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796" r="2" b="17353"/>
          <a:stretch>
            <a:fillRect/>
          </a:stretch>
        </p:blipFill>
        <p:spPr bwMode="auto">
          <a:xfrm>
            <a:off x="4045131" y="975360"/>
            <a:ext cx="7175863" cy="2947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835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427B6-D83B-80C5-0985-C875EABAB9E5}"/>
              </a:ext>
            </a:extLst>
          </p:cNvPr>
          <p:cNvSpPr>
            <a:spLocks noGrp="1"/>
          </p:cNvSpPr>
          <p:nvPr>
            <p:ph type="title"/>
          </p:nvPr>
        </p:nvSpPr>
        <p:spPr>
          <a:xfrm>
            <a:off x="1484311" y="685800"/>
            <a:ext cx="10018713" cy="1752599"/>
          </a:xfrm>
        </p:spPr>
        <p:txBody>
          <a:bodyPr>
            <a:normAutofit/>
          </a:bodyPr>
          <a:lstStyle/>
          <a:p>
            <a:r>
              <a:rPr lang="en-GB" noProof="0"/>
              <a:t>Current DEI Practices at Amazon</a:t>
            </a:r>
          </a:p>
        </p:txBody>
      </p:sp>
      <p:pic>
        <p:nvPicPr>
          <p:cNvPr id="5122" name="Picture 2" descr="Diversity, Equity, and Inclusion Navigating the DEI Landscape in HR:  Strategies, Benefits, and Challenges">
            <a:extLst>
              <a:ext uri="{FF2B5EF4-FFF2-40B4-BE49-F238E27FC236}">
                <a16:creationId xmlns:a16="http://schemas.microsoft.com/office/drawing/2014/main" id="{77D7C8DC-064E-0B91-1461-82B2B51030B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52155" y="3232855"/>
            <a:ext cx="3959211" cy="2068687"/>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graphicFrame>
        <p:nvGraphicFramePr>
          <p:cNvPr id="6" name="Rectangle 1">
            <a:extLst>
              <a:ext uri="{FF2B5EF4-FFF2-40B4-BE49-F238E27FC236}">
                <a16:creationId xmlns:a16="http://schemas.microsoft.com/office/drawing/2014/main" id="{8148C6D5-1D25-7ECF-3EF8-CC9AAC7C8235}"/>
              </a:ext>
            </a:extLst>
          </p:cNvPr>
          <p:cNvGraphicFramePr>
            <a:graphicFrameLocks noGrp="1"/>
          </p:cNvGraphicFramePr>
          <p:nvPr>
            <p:ph idx="1"/>
            <p:extLst>
              <p:ext uri="{D42A27DB-BD31-4B8C-83A1-F6EECF244321}">
                <p14:modId xmlns:p14="http://schemas.microsoft.com/office/powerpoint/2010/main" val="554639258"/>
              </p:ext>
            </p:extLst>
          </p:nvPr>
        </p:nvGraphicFramePr>
        <p:xfrm>
          <a:off x="6016336" y="2666999"/>
          <a:ext cx="5486687"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46545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EC9C6-C9E8-4286-00AB-1BDD9B5C3308}"/>
              </a:ext>
            </a:extLst>
          </p:cNvPr>
          <p:cNvSpPr>
            <a:spLocks noGrp="1"/>
          </p:cNvSpPr>
          <p:nvPr>
            <p:ph type="title"/>
          </p:nvPr>
        </p:nvSpPr>
        <p:spPr>
          <a:xfrm>
            <a:off x="1484311" y="685800"/>
            <a:ext cx="2566579" cy="5538019"/>
          </a:xfrm>
        </p:spPr>
        <p:txBody>
          <a:bodyPr>
            <a:normAutofit/>
          </a:bodyPr>
          <a:lstStyle/>
          <a:p>
            <a:r>
              <a:rPr lang="en-GB" sz="3700" noProof="0"/>
              <a:t>Theoretical Framework (DEI)</a:t>
            </a:r>
          </a:p>
        </p:txBody>
      </p:sp>
      <p:pic>
        <p:nvPicPr>
          <p:cNvPr id="6146" name="Picture 2" descr="How Low-Code Tools Contribute to Diversity, Equity, and Inclusion (DEI) in  the Workplace: A Case Study of a Large Japanese Corporation">
            <a:extLst>
              <a:ext uri="{FF2B5EF4-FFF2-40B4-BE49-F238E27FC236}">
                <a16:creationId xmlns:a16="http://schemas.microsoft.com/office/drawing/2014/main" id="{18D4AB4D-F268-5CA2-6B0B-7905C62B4C9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5273" y="4553084"/>
            <a:ext cx="4749238" cy="1685977"/>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graphicFrame>
        <p:nvGraphicFramePr>
          <p:cNvPr id="6" name="Rectangle 1">
            <a:extLst>
              <a:ext uri="{FF2B5EF4-FFF2-40B4-BE49-F238E27FC236}">
                <a16:creationId xmlns:a16="http://schemas.microsoft.com/office/drawing/2014/main" id="{16664165-50E4-F520-90E5-063FB7A140D3}"/>
              </a:ext>
            </a:extLst>
          </p:cNvPr>
          <p:cNvGraphicFramePr>
            <a:graphicFrameLocks noGrp="1"/>
          </p:cNvGraphicFramePr>
          <p:nvPr>
            <p:ph idx="1"/>
            <p:extLst>
              <p:ext uri="{D42A27DB-BD31-4B8C-83A1-F6EECF244321}">
                <p14:modId xmlns:p14="http://schemas.microsoft.com/office/powerpoint/2010/main" val="690734592"/>
              </p:ext>
            </p:extLst>
          </p:nvPr>
        </p:nvGraphicFramePr>
        <p:xfrm>
          <a:off x="4714927" y="612057"/>
          <a:ext cx="7152608" cy="37534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64049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AEDD-BEDA-5B1D-8274-6887F4183CBD}"/>
              </a:ext>
            </a:extLst>
          </p:cNvPr>
          <p:cNvSpPr>
            <a:spLocks noGrp="1"/>
          </p:cNvSpPr>
          <p:nvPr>
            <p:ph type="title"/>
          </p:nvPr>
        </p:nvSpPr>
        <p:spPr>
          <a:xfrm>
            <a:off x="1760706" y="685800"/>
            <a:ext cx="9742318" cy="1752599"/>
          </a:xfrm>
        </p:spPr>
        <p:txBody>
          <a:bodyPr>
            <a:normAutofit/>
          </a:bodyPr>
          <a:lstStyle/>
          <a:p>
            <a:r>
              <a:rPr lang="en-GB" noProof="0" dirty="0"/>
              <a:t>Key Challenges in DEI</a:t>
            </a:r>
          </a:p>
        </p:txBody>
      </p:sp>
      <p:graphicFrame>
        <p:nvGraphicFramePr>
          <p:cNvPr id="6" name="Rectangle 1">
            <a:extLst>
              <a:ext uri="{FF2B5EF4-FFF2-40B4-BE49-F238E27FC236}">
                <a16:creationId xmlns:a16="http://schemas.microsoft.com/office/drawing/2014/main" id="{0CB04E63-1073-A8D9-62F5-3553F29058F2}"/>
              </a:ext>
            </a:extLst>
          </p:cNvPr>
          <p:cNvGraphicFramePr>
            <a:graphicFrameLocks noGrp="1"/>
          </p:cNvGraphicFramePr>
          <p:nvPr>
            <p:ph idx="1"/>
            <p:extLst>
              <p:ext uri="{D42A27DB-BD31-4B8C-83A1-F6EECF244321}">
                <p14:modId xmlns:p14="http://schemas.microsoft.com/office/powerpoint/2010/main" val="1207788669"/>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7343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6" name="Picture 5" descr="Magnifying glass showing decling performance">
            <a:extLst>
              <a:ext uri="{FF2B5EF4-FFF2-40B4-BE49-F238E27FC236}">
                <a16:creationId xmlns:a16="http://schemas.microsoft.com/office/drawing/2014/main" id="{77A1DFA2-D0DC-8EFA-EADB-63E3608D427D}"/>
              </a:ext>
            </a:extLst>
          </p:cNvPr>
          <p:cNvPicPr>
            <a:picLocks noChangeAspect="1"/>
          </p:cNvPicPr>
          <p:nvPr/>
        </p:nvPicPr>
        <p:blipFill>
          <a:blip r:embed="rId3"/>
          <a:srcRect l="8930" r="39493"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 name="Group 1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1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sp>
        <p:nvSpPr>
          <p:cNvPr id="2" name="Title 1">
            <a:extLst>
              <a:ext uri="{FF2B5EF4-FFF2-40B4-BE49-F238E27FC236}">
                <a16:creationId xmlns:a16="http://schemas.microsoft.com/office/drawing/2014/main" id="{9992FCB3-602D-D24D-527E-784A7234EF33}"/>
              </a:ext>
            </a:extLst>
          </p:cNvPr>
          <p:cNvSpPr>
            <a:spLocks noGrp="1"/>
          </p:cNvSpPr>
          <p:nvPr>
            <p:ph type="title"/>
          </p:nvPr>
        </p:nvSpPr>
        <p:spPr>
          <a:xfrm>
            <a:off x="972080" y="685800"/>
            <a:ext cx="5260680" cy="1752599"/>
          </a:xfrm>
        </p:spPr>
        <p:txBody>
          <a:bodyPr>
            <a:normAutofit/>
          </a:bodyPr>
          <a:lstStyle/>
          <a:p>
            <a:pPr algn="l"/>
            <a:r>
              <a:rPr lang="en-GB" noProof="0" dirty="0"/>
              <a:t>Role of Line Managers in DEI</a:t>
            </a:r>
          </a:p>
        </p:txBody>
      </p:sp>
      <p:sp>
        <p:nvSpPr>
          <p:cNvPr id="4" name="Rectangle 1">
            <a:extLst>
              <a:ext uri="{FF2B5EF4-FFF2-40B4-BE49-F238E27FC236}">
                <a16:creationId xmlns:a16="http://schemas.microsoft.com/office/drawing/2014/main" id="{57F28CF4-510A-3981-249A-8AADDC7CAF67}"/>
              </a:ext>
            </a:extLst>
          </p:cNvPr>
          <p:cNvSpPr>
            <a:spLocks noGrp="1" noChangeArrowheads="1"/>
          </p:cNvSpPr>
          <p:nvPr>
            <p:ph idx="1"/>
          </p:nvPr>
        </p:nvSpPr>
        <p:spPr bwMode="auto">
          <a:xfrm>
            <a:off x="643468" y="2666999"/>
            <a:ext cx="5260680" cy="31242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buClrTx/>
              <a:buSzTx/>
              <a:buNone/>
              <a:tabLst/>
            </a:pPr>
            <a:r>
              <a:rPr kumimoji="0" lang="en-GB" sz="2000" i="0" u="none" strike="noStrike" cap="none" normalizeH="0" baseline="0" noProof="0" dirty="0">
                <a:ln>
                  <a:noFill/>
                </a:ln>
                <a:effectLst/>
                <a:latin typeface="Arial" panose="020B0604020202020204" pitchFamily="34" charset="0"/>
              </a:rPr>
              <a:t>Line managers directly influence the local inclusion climate and daily team interactions (Purcell &amp; Hutchinson, 2007).</a:t>
            </a:r>
          </a:p>
          <a:p>
            <a:pPr marL="0" marR="0" lvl="0" indent="0" defTabSz="914400" rtl="0" eaLnBrk="0" fontAlgn="base" latinLnBrk="0" hangingPunct="0">
              <a:spcBef>
                <a:spcPct val="0"/>
              </a:spcBef>
              <a:buClrTx/>
              <a:buSzTx/>
              <a:buNone/>
              <a:tabLst/>
            </a:pPr>
            <a:r>
              <a:rPr kumimoji="0" lang="en-GB" sz="2000" i="0" u="none" strike="noStrike" cap="none" normalizeH="0" baseline="0" noProof="0" dirty="0">
                <a:ln>
                  <a:noFill/>
                </a:ln>
                <a:effectLst/>
                <a:latin typeface="Arial" panose="020B0604020202020204" pitchFamily="34" charset="0"/>
              </a:rPr>
              <a:t>Need mandatory training on bias mitigation and fostering consistently inclusive behaviour (Armstrong &amp; Taylor, 2023).</a:t>
            </a:r>
          </a:p>
        </p:txBody>
      </p:sp>
    </p:spTree>
    <p:extLst>
      <p:ext uri="{BB962C8B-B14F-4D97-AF65-F5344CB8AC3E}">
        <p14:creationId xmlns:p14="http://schemas.microsoft.com/office/powerpoint/2010/main" val="4692931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58557-DBC7-9C77-93F7-B19A6E936AF5}"/>
              </a:ext>
            </a:extLst>
          </p:cNvPr>
          <p:cNvSpPr>
            <a:spLocks noGrp="1"/>
          </p:cNvSpPr>
          <p:nvPr>
            <p:ph type="title"/>
          </p:nvPr>
        </p:nvSpPr>
        <p:spPr>
          <a:xfrm>
            <a:off x="1760706" y="685800"/>
            <a:ext cx="9742318" cy="1752599"/>
          </a:xfrm>
        </p:spPr>
        <p:txBody>
          <a:bodyPr>
            <a:normAutofit/>
          </a:bodyPr>
          <a:lstStyle/>
          <a:p>
            <a:r>
              <a:rPr lang="en-GB" noProof="0" dirty="0"/>
              <a:t>Strategic Alignment (DEI)</a:t>
            </a:r>
          </a:p>
        </p:txBody>
      </p:sp>
      <p:graphicFrame>
        <p:nvGraphicFramePr>
          <p:cNvPr id="6" name="Rectangle 1">
            <a:extLst>
              <a:ext uri="{FF2B5EF4-FFF2-40B4-BE49-F238E27FC236}">
                <a16:creationId xmlns:a16="http://schemas.microsoft.com/office/drawing/2014/main" id="{2D597CD8-800C-76CF-235B-03414692478F}"/>
              </a:ext>
            </a:extLst>
          </p:cNvPr>
          <p:cNvGraphicFramePr>
            <a:graphicFrameLocks noGrp="1"/>
          </p:cNvGraphicFramePr>
          <p:nvPr>
            <p:ph idx="1"/>
            <p:extLst>
              <p:ext uri="{D42A27DB-BD31-4B8C-83A1-F6EECF244321}">
                <p14:modId xmlns:p14="http://schemas.microsoft.com/office/powerpoint/2010/main" val="1164209236"/>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17696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EE9AEF0-A27C-1363-C674-7BA37C5C7EC6}"/>
              </a:ext>
            </a:extLst>
          </p:cNvPr>
          <p:cNvSpPr>
            <a:spLocks noGrp="1"/>
          </p:cNvSpPr>
          <p:nvPr>
            <p:ph type="title"/>
          </p:nvPr>
        </p:nvSpPr>
        <p:spPr>
          <a:xfrm>
            <a:off x="9171392" y="1074392"/>
            <a:ext cx="2443433" cy="4377961"/>
          </a:xfrm>
        </p:spPr>
        <p:txBody>
          <a:bodyPr>
            <a:normAutofit/>
          </a:bodyPr>
          <a:lstStyle/>
          <a:p>
            <a:r>
              <a:rPr lang="en-GB" sz="2200" noProof="0" dirty="0">
                <a:solidFill>
                  <a:srgbClr val="000000"/>
                </a:solidFill>
              </a:rPr>
              <a:t>Recommendations (DEI)</a:t>
            </a:r>
          </a:p>
        </p:txBody>
      </p:sp>
      <p:sp useBgFill="1">
        <p:nvSpPr>
          <p:cNvPr id="12" name="Freeform: Shape 11">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grpSp>
        <p:nvGrpSpPr>
          <p:cNvPr id="14" name="Group 13">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5"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6"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7"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8"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9"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20"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6" name="Rectangle 1">
            <a:extLst>
              <a:ext uri="{FF2B5EF4-FFF2-40B4-BE49-F238E27FC236}">
                <a16:creationId xmlns:a16="http://schemas.microsoft.com/office/drawing/2014/main" id="{AF198805-8257-5E36-FB54-C90C242C3CEF}"/>
              </a:ext>
            </a:extLst>
          </p:cNvPr>
          <p:cNvGraphicFramePr>
            <a:graphicFrameLocks noGrp="1"/>
          </p:cNvGraphicFramePr>
          <p:nvPr>
            <p:ph idx="1"/>
            <p:extLst>
              <p:ext uri="{D42A27DB-BD31-4B8C-83A1-F6EECF244321}">
                <p14:modId xmlns:p14="http://schemas.microsoft.com/office/powerpoint/2010/main" val="198625973"/>
              </p:ext>
            </p:extLst>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8724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p>
        </p:txBody>
      </p:sp>
      <p:sp useBgFill="1">
        <p:nvSpPr>
          <p:cNvPr id="11" name="Freeform: Shape 10">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3" name="Group 12">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4"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5"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6"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7"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8"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19"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sp>
        <p:nvSpPr>
          <p:cNvPr id="2" name="Title 1">
            <a:extLst>
              <a:ext uri="{FF2B5EF4-FFF2-40B4-BE49-F238E27FC236}">
                <a16:creationId xmlns:a16="http://schemas.microsoft.com/office/drawing/2014/main" id="{7784B9D7-A85B-EDEF-3CBB-81A73732DA16}"/>
              </a:ext>
            </a:extLst>
          </p:cNvPr>
          <p:cNvSpPr>
            <a:spLocks noGrp="1"/>
          </p:cNvSpPr>
          <p:nvPr>
            <p:ph type="title"/>
          </p:nvPr>
        </p:nvSpPr>
        <p:spPr>
          <a:xfrm>
            <a:off x="1836013" y="1072609"/>
            <a:ext cx="3041557" cy="4522647"/>
          </a:xfrm>
          <a:effectLst/>
        </p:spPr>
        <p:txBody>
          <a:bodyPr anchor="ctr">
            <a:normAutofit/>
          </a:bodyPr>
          <a:lstStyle/>
          <a:p>
            <a:pPr algn="l"/>
            <a:r>
              <a:rPr lang="en-GB" sz="3200" noProof="0" dirty="0">
                <a:solidFill>
                  <a:schemeClr val="tx2"/>
                </a:solidFill>
              </a:rPr>
              <a:t>Summary (DEI)</a:t>
            </a:r>
          </a:p>
        </p:txBody>
      </p:sp>
      <p:sp>
        <p:nvSpPr>
          <p:cNvPr id="4" name="Rectangle 1">
            <a:extLst>
              <a:ext uri="{FF2B5EF4-FFF2-40B4-BE49-F238E27FC236}">
                <a16:creationId xmlns:a16="http://schemas.microsoft.com/office/drawing/2014/main" id="{A3F4E208-849F-60F5-29C2-4AC9E535E779}"/>
              </a:ext>
            </a:extLst>
          </p:cNvPr>
          <p:cNvSpPr>
            <a:spLocks noGrp="1" noChangeArrowheads="1"/>
          </p:cNvSpPr>
          <p:nvPr>
            <p:ph idx="1"/>
          </p:nvPr>
        </p:nvSpPr>
        <p:spPr bwMode="auto">
          <a:xfrm>
            <a:off x="5149032" y="1072609"/>
            <a:ext cx="6383207" cy="45226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buClrTx/>
              <a:buSzTx/>
              <a:buNone/>
              <a:tabLst/>
            </a:pPr>
            <a:r>
              <a:rPr kumimoji="0" lang="en-GB" sz="2000" i="0" u="none" strike="noStrike" cap="none" normalizeH="0" baseline="0" noProof="0" dirty="0">
                <a:ln>
                  <a:noFill/>
                </a:ln>
                <a:effectLst/>
                <a:latin typeface="Arial" panose="020B0604020202020204" pitchFamily="34" charset="0"/>
              </a:rPr>
              <a:t>Amazon shows strong DEI commitment but is significantly challenged by labour practices, gender imbalance, and cultural diversity.</a:t>
            </a:r>
          </a:p>
          <a:p>
            <a:pPr marL="0" marR="0" lvl="0" indent="0" defTabSz="914400" rtl="0" eaLnBrk="0" fontAlgn="base" latinLnBrk="0" hangingPunct="0">
              <a:spcBef>
                <a:spcPct val="0"/>
              </a:spcBef>
              <a:buClrTx/>
              <a:buSzTx/>
              <a:buNone/>
              <a:tabLst/>
            </a:pPr>
            <a:r>
              <a:rPr kumimoji="0" lang="en-GB" sz="2000" i="0" u="none" strike="noStrike" cap="none" normalizeH="0" baseline="0" noProof="0" dirty="0">
                <a:ln>
                  <a:noFill/>
                </a:ln>
                <a:effectLst/>
                <a:latin typeface="Arial" panose="020B0604020202020204" pitchFamily="34" charset="0"/>
              </a:rPr>
              <a:t>Improved leadership training and structural reforms regarding labour standards would substantially strengthen DEI effectiveness and credibility.</a:t>
            </a:r>
          </a:p>
        </p:txBody>
      </p:sp>
    </p:spTree>
    <p:extLst>
      <p:ext uri="{BB962C8B-B14F-4D97-AF65-F5344CB8AC3E}">
        <p14:creationId xmlns:p14="http://schemas.microsoft.com/office/powerpoint/2010/main" val="11832736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0747" name="Group 30746">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0748"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noProof="0" dirty="0"/>
            </a:p>
          </p:txBody>
        </p:sp>
        <p:sp>
          <p:nvSpPr>
            <p:cNvPr id="30749"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noProof="0" dirty="0"/>
            </a:p>
          </p:txBody>
        </p:sp>
        <p:sp>
          <p:nvSpPr>
            <p:cNvPr id="30750"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noProof="0" dirty="0"/>
            </a:p>
          </p:txBody>
        </p:sp>
        <p:sp>
          <p:nvSpPr>
            <p:cNvPr id="30751"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noProof="0" dirty="0"/>
            </a:p>
          </p:txBody>
        </p:sp>
        <p:sp>
          <p:nvSpPr>
            <p:cNvPr id="30752"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noProof="0" dirty="0"/>
            </a:p>
          </p:txBody>
        </p:sp>
        <p:sp>
          <p:nvSpPr>
            <p:cNvPr id="30753"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noProof="0" dirty="0"/>
            </a:p>
          </p:txBody>
        </p:sp>
      </p:grpSp>
      <p:sp useBgFill="1">
        <p:nvSpPr>
          <p:cNvPr id="30754" name="Rectangle 30753">
            <a:extLst>
              <a:ext uri="{FF2B5EF4-FFF2-40B4-BE49-F238E27FC236}">
                <a16:creationId xmlns:a16="http://schemas.microsoft.com/office/drawing/2014/main" id="{2A26F9E7-CA88-4C15-A08F-BDF84E7AF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98CC580A-BBAD-6F01-05E5-59CFFFA9C0AF}"/>
              </a:ext>
            </a:extLst>
          </p:cNvPr>
          <p:cNvSpPr>
            <a:spLocks noGrp="1"/>
          </p:cNvSpPr>
          <p:nvPr>
            <p:ph type="title"/>
          </p:nvPr>
        </p:nvSpPr>
        <p:spPr>
          <a:xfrm>
            <a:off x="685800" y="1634067"/>
            <a:ext cx="4062942" cy="2489200"/>
          </a:xfrm>
          <a:effectLst/>
        </p:spPr>
        <p:txBody>
          <a:bodyPr vert="horz" lIns="91440" tIns="45720" rIns="91440" bIns="45720" rtlCol="0" anchor="b">
            <a:normAutofit/>
          </a:bodyPr>
          <a:lstStyle/>
          <a:p>
            <a:pPr algn="l">
              <a:lnSpc>
                <a:spcPct val="90000"/>
              </a:lnSpc>
            </a:pPr>
            <a:r>
              <a:rPr lang="en-GB" sz="4200" noProof="0" dirty="0"/>
              <a:t>PERFORMANCE MANAGEMENT </a:t>
            </a:r>
          </a:p>
        </p:txBody>
      </p:sp>
      <p:grpSp>
        <p:nvGrpSpPr>
          <p:cNvPr id="30755" name="Group 30754">
            <a:extLst>
              <a:ext uri="{FF2B5EF4-FFF2-40B4-BE49-F238E27FC236}">
                <a16:creationId xmlns:a16="http://schemas.microsoft.com/office/drawing/2014/main" id="{1B9FCA22-3A49-4B2B-BE1C-5BDF5C89BA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30738" name="Freeform 6">
              <a:extLst>
                <a:ext uri="{FF2B5EF4-FFF2-40B4-BE49-F238E27FC236}">
                  <a16:creationId xmlns:a16="http://schemas.microsoft.com/office/drawing/2014/main" id="{D3104E46-F7F1-4287-8994-FF66FE172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noProof="0" dirty="0"/>
            </a:p>
          </p:txBody>
        </p:sp>
        <p:sp>
          <p:nvSpPr>
            <p:cNvPr id="30756" name="Freeform 7">
              <a:extLst>
                <a:ext uri="{FF2B5EF4-FFF2-40B4-BE49-F238E27FC236}">
                  <a16:creationId xmlns:a16="http://schemas.microsoft.com/office/drawing/2014/main" id="{60940D3C-2B49-4256-8CF1-56AC61319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noProof="0" dirty="0"/>
            </a:p>
          </p:txBody>
        </p:sp>
        <p:sp>
          <p:nvSpPr>
            <p:cNvPr id="30757" name="Freeform 12">
              <a:extLst>
                <a:ext uri="{FF2B5EF4-FFF2-40B4-BE49-F238E27FC236}">
                  <a16:creationId xmlns:a16="http://schemas.microsoft.com/office/drawing/2014/main" id="{B7904766-55F7-4A5F-9123-3A88CA383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noProof="0" dirty="0"/>
            </a:p>
          </p:txBody>
        </p:sp>
        <p:sp>
          <p:nvSpPr>
            <p:cNvPr id="30758" name="Freeform 13">
              <a:extLst>
                <a:ext uri="{FF2B5EF4-FFF2-40B4-BE49-F238E27FC236}">
                  <a16:creationId xmlns:a16="http://schemas.microsoft.com/office/drawing/2014/main" id="{14841594-D3BA-416B-B359-C579726C5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noProof="0" dirty="0"/>
            </a:p>
          </p:txBody>
        </p:sp>
        <p:sp>
          <p:nvSpPr>
            <p:cNvPr id="30759" name="Freeform 14">
              <a:extLst>
                <a:ext uri="{FF2B5EF4-FFF2-40B4-BE49-F238E27FC236}">
                  <a16:creationId xmlns:a16="http://schemas.microsoft.com/office/drawing/2014/main" id="{5CC4710C-CB8B-4231-ABE9-7282F35CA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noProof="0" dirty="0"/>
            </a:p>
          </p:txBody>
        </p:sp>
        <p:sp>
          <p:nvSpPr>
            <p:cNvPr id="30760" name="Freeform 15">
              <a:extLst>
                <a:ext uri="{FF2B5EF4-FFF2-40B4-BE49-F238E27FC236}">
                  <a16:creationId xmlns:a16="http://schemas.microsoft.com/office/drawing/2014/main" id="{12AC57C2-F394-41EB-8ACF-48C175079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noProof="0" dirty="0"/>
            </a:p>
          </p:txBody>
        </p:sp>
      </p:grpSp>
      <p:pic>
        <p:nvPicPr>
          <p:cNvPr id="4" name="Picture 3" descr="Angled shot of pen on a graph">
            <a:extLst>
              <a:ext uri="{FF2B5EF4-FFF2-40B4-BE49-F238E27FC236}">
                <a16:creationId xmlns:a16="http://schemas.microsoft.com/office/drawing/2014/main" id="{9B74D8F5-7C51-2773-68B0-3B79551D0FFD}"/>
              </a:ext>
            </a:extLst>
          </p:cNvPr>
          <p:cNvPicPr>
            <a:picLocks noChangeAspect="1"/>
          </p:cNvPicPr>
          <p:nvPr/>
        </p:nvPicPr>
        <p:blipFill>
          <a:blip r:embed="rId3"/>
          <a:srcRect r="1051" b="-2"/>
          <a:stretch>
            <a:fillRect/>
          </a:stretch>
        </p:blipFill>
        <p:spPr>
          <a:xfrm>
            <a:off x="5761084" y="10"/>
            <a:ext cx="6430917" cy="4338304"/>
          </a:xfrm>
          <a:custGeom>
            <a:avLst/>
            <a:gdLst/>
            <a:ahLst/>
            <a:cxnLst/>
            <a:rect l="l" t="t" r="r" b="b"/>
            <a:pathLst>
              <a:path w="6430917" h="4338314">
                <a:moveTo>
                  <a:pt x="712614" y="0"/>
                </a:moveTo>
                <a:lnTo>
                  <a:pt x="6430917" y="0"/>
                </a:lnTo>
                <a:lnTo>
                  <a:pt x="6430917" y="4338314"/>
                </a:lnTo>
                <a:lnTo>
                  <a:pt x="0" y="2800083"/>
                </a:lnTo>
                <a:close/>
              </a:path>
            </a:pathLst>
          </a:custGeom>
        </p:spPr>
      </p:pic>
      <p:pic>
        <p:nvPicPr>
          <p:cNvPr id="30722" name="Picture 2" descr="Performance Management System: Types ...">
            <a:extLst>
              <a:ext uri="{FF2B5EF4-FFF2-40B4-BE49-F238E27FC236}">
                <a16:creationId xmlns:a16="http://schemas.microsoft.com/office/drawing/2014/main" id="{5653304E-7C0E-AB62-BE2B-D49B780870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257" r="6830" b="1"/>
          <a:stretch>
            <a:fillRect/>
          </a:stretch>
        </p:blipFill>
        <p:spPr bwMode="auto">
          <a:xfrm>
            <a:off x="5750346" y="2797516"/>
            <a:ext cx="6441654" cy="4060485"/>
          </a:xfrm>
          <a:custGeom>
            <a:avLst/>
            <a:gdLst/>
            <a:ahLst/>
            <a:cxnLst/>
            <a:rect l="l" t="t" r="r" b="b"/>
            <a:pathLst>
              <a:path w="6441654" h="4060485">
                <a:moveTo>
                  <a:pt x="0" y="0"/>
                </a:moveTo>
                <a:lnTo>
                  <a:pt x="6441654" y="1540800"/>
                </a:lnTo>
                <a:lnTo>
                  <a:pt x="6441654" y="4060485"/>
                </a:lnTo>
                <a:lnTo>
                  <a:pt x="4297229" y="406048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239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893A9-359D-7EA5-3DB5-02443D99F8F8}"/>
              </a:ext>
            </a:extLst>
          </p:cNvPr>
          <p:cNvSpPr>
            <a:spLocks noGrp="1"/>
          </p:cNvSpPr>
          <p:nvPr>
            <p:ph type="title"/>
          </p:nvPr>
        </p:nvSpPr>
        <p:spPr>
          <a:xfrm>
            <a:off x="1484311" y="1081548"/>
            <a:ext cx="3333495" cy="1504335"/>
          </a:xfrm>
        </p:spPr>
        <p:txBody>
          <a:bodyPr>
            <a:normAutofit/>
          </a:bodyPr>
          <a:lstStyle/>
          <a:p>
            <a:r>
              <a:rPr lang="en-GB" sz="2400" noProof="0"/>
              <a:t>Current Performance Management at Amazon</a:t>
            </a:r>
          </a:p>
        </p:txBody>
      </p:sp>
      <p:pic>
        <p:nvPicPr>
          <p:cNvPr id="5" name="Picture 4" descr="A graph of a company's performance improvement plans&#10;&#10;AI-generated content may be incorrect.">
            <a:extLst>
              <a:ext uri="{FF2B5EF4-FFF2-40B4-BE49-F238E27FC236}">
                <a16:creationId xmlns:a16="http://schemas.microsoft.com/office/drawing/2014/main" id="{EF8B8C60-9F30-4000-323A-A69B45BF6DF8}"/>
              </a:ext>
            </a:extLst>
          </p:cNvPr>
          <p:cNvPicPr>
            <a:picLocks noChangeAspect="1"/>
          </p:cNvPicPr>
          <p:nvPr/>
        </p:nvPicPr>
        <p:blipFill>
          <a:blip r:embed="rId3">
            <a:extLst>
              <a:ext uri="{28A0092B-C50C-407E-A947-70E740481C1C}">
                <a14:useLocalDpi xmlns:a14="http://schemas.microsoft.com/office/drawing/2010/main" val="0"/>
              </a:ext>
            </a:extLst>
          </a:blip>
          <a:srcRect b="17040"/>
          <a:stretch>
            <a:fillRect/>
          </a:stretch>
        </p:blipFill>
        <p:spPr>
          <a:xfrm>
            <a:off x="5262033" y="1173674"/>
            <a:ext cx="6240990" cy="407730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graphicFrame>
        <p:nvGraphicFramePr>
          <p:cNvPr id="6" name="Rectangle 1">
            <a:extLst>
              <a:ext uri="{FF2B5EF4-FFF2-40B4-BE49-F238E27FC236}">
                <a16:creationId xmlns:a16="http://schemas.microsoft.com/office/drawing/2014/main" id="{1BD95AAF-5F6D-3846-4611-F45BC0B1A2CF}"/>
              </a:ext>
            </a:extLst>
          </p:cNvPr>
          <p:cNvGraphicFramePr>
            <a:graphicFrameLocks noGrp="1"/>
          </p:cNvGraphicFramePr>
          <p:nvPr>
            <p:ph idx="1"/>
            <p:extLst>
              <p:ext uri="{D42A27DB-BD31-4B8C-83A1-F6EECF244321}">
                <p14:modId xmlns:p14="http://schemas.microsoft.com/office/powerpoint/2010/main" val="1927345640"/>
              </p:ext>
            </p:extLst>
          </p:nvPr>
        </p:nvGraphicFramePr>
        <p:xfrm>
          <a:off x="1484311" y="2666999"/>
          <a:ext cx="3333496"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531482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8AB2F-5757-DB6E-FE93-45EBB687ECF0}"/>
              </a:ext>
            </a:extLst>
          </p:cNvPr>
          <p:cNvSpPr>
            <a:spLocks noGrp="1"/>
          </p:cNvSpPr>
          <p:nvPr>
            <p:ph type="title"/>
          </p:nvPr>
        </p:nvSpPr>
        <p:spPr>
          <a:xfrm>
            <a:off x="1484311" y="685800"/>
            <a:ext cx="10018713" cy="1752599"/>
          </a:xfrm>
        </p:spPr>
        <p:txBody>
          <a:bodyPr>
            <a:normAutofit/>
          </a:bodyPr>
          <a:lstStyle/>
          <a:p>
            <a:r>
              <a:rPr lang="en-GB" noProof="0"/>
              <a:t>Theoretical Framework (PM)</a:t>
            </a:r>
          </a:p>
        </p:txBody>
      </p:sp>
      <p:pic>
        <p:nvPicPr>
          <p:cNvPr id="8194" name="Picture 2" descr="Theoretical model of a suitable performance management framework | Download  Scientific Diagram">
            <a:extLst>
              <a:ext uri="{FF2B5EF4-FFF2-40B4-BE49-F238E27FC236}">
                <a16:creationId xmlns:a16="http://schemas.microsoft.com/office/drawing/2014/main" id="{BE840D64-9C4F-6BE5-677D-1FD0D63595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52155" y="2748725"/>
            <a:ext cx="3959211" cy="3036947"/>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844F0D19-6EE3-D681-61C1-4A4F9868DE5F}"/>
              </a:ext>
            </a:extLst>
          </p:cNvPr>
          <p:cNvSpPr>
            <a:spLocks noGrp="1" noChangeArrowheads="1"/>
          </p:cNvSpPr>
          <p:nvPr>
            <p:ph idx="1"/>
          </p:nvPr>
        </p:nvSpPr>
        <p:spPr bwMode="auto">
          <a:xfrm>
            <a:off x="6016336" y="2666999"/>
            <a:ext cx="5486687" cy="31242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buClrTx/>
              <a:buSzTx/>
              <a:buNone/>
              <a:tabLst/>
            </a:pPr>
            <a:r>
              <a:rPr kumimoji="0" lang="en-GB" i="0" u="none" strike="noStrike" cap="none" normalizeH="0" baseline="0" noProof="0">
                <a:ln>
                  <a:noFill/>
                </a:ln>
                <a:effectLst/>
                <a:latin typeface="Arial" panose="020B0604020202020204" pitchFamily="34" charset="0"/>
              </a:rPr>
              <a:t>Performance management (PM) drives the essential alignment between employee behaviour and corporate strategy (Armstrong &amp; Taylor, 2023).</a:t>
            </a:r>
          </a:p>
          <a:p>
            <a:pPr marL="0" marR="0" lvl="0" indent="0" defTabSz="914400" rtl="0" eaLnBrk="0" fontAlgn="base" latinLnBrk="0" hangingPunct="0">
              <a:spcBef>
                <a:spcPct val="0"/>
              </a:spcBef>
              <a:buClrTx/>
              <a:buSzTx/>
              <a:buNone/>
              <a:tabLst/>
            </a:pPr>
            <a:r>
              <a:rPr kumimoji="0" lang="en-GB" i="0" u="none" strike="noStrike" cap="none" normalizeH="0" baseline="0" noProof="0">
                <a:ln>
                  <a:noFill/>
                </a:ln>
                <a:effectLst/>
                <a:latin typeface="Arial" panose="020B0604020202020204" pitchFamily="34" charset="0"/>
              </a:rPr>
              <a:t>PM systems are core components of High-Performance Work Systems (HPWS) that support productivity (Wilkinson, 2021).</a:t>
            </a:r>
          </a:p>
        </p:txBody>
      </p:sp>
    </p:spTree>
    <p:extLst>
      <p:ext uri="{BB962C8B-B14F-4D97-AF65-F5344CB8AC3E}">
        <p14:creationId xmlns:p14="http://schemas.microsoft.com/office/powerpoint/2010/main" val="21783168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1AF75C8-8B25-AD25-6593-1D6ADE1EF774}"/>
              </a:ext>
            </a:extLst>
          </p:cNvPr>
          <p:cNvSpPr>
            <a:spLocks noGrp="1"/>
          </p:cNvSpPr>
          <p:nvPr>
            <p:ph type="title"/>
          </p:nvPr>
        </p:nvSpPr>
        <p:spPr>
          <a:xfrm>
            <a:off x="9171392" y="1074392"/>
            <a:ext cx="2443433" cy="4377961"/>
          </a:xfrm>
        </p:spPr>
        <p:txBody>
          <a:bodyPr>
            <a:normAutofit/>
          </a:bodyPr>
          <a:lstStyle/>
          <a:p>
            <a:r>
              <a:rPr lang="en-GB" sz="3100" noProof="0" dirty="0">
                <a:solidFill>
                  <a:srgbClr val="000000"/>
                </a:solidFill>
              </a:rPr>
              <a:t>Key Challenges in Performance Management</a:t>
            </a:r>
          </a:p>
        </p:txBody>
      </p:sp>
      <p:sp useBgFill="1">
        <p:nvSpPr>
          <p:cNvPr id="12" name="Freeform: Shape 11">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grpSp>
        <p:nvGrpSpPr>
          <p:cNvPr id="14" name="Group 13">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5"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6"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7"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8"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9"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20"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6" name="Rectangle 1">
            <a:extLst>
              <a:ext uri="{FF2B5EF4-FFF2-40B4-BE49-F238E27FC236}">
                <a16:creationId xmlns:a16="http://schemas.microsoft.com/office/drawing/2014/main" id="{E4EE8DE1-9EE7-62FD-141E-7F5C78260582}"/>
              </a:ext>
            </a:extLst>
          </p:cNvPr>
          <p:cNvGraphicFramePr>
            <a:graphicFrameLocks noGrp="1"/>
          </p:cNvGraphicFramePr>
          <p:nvPr>
            <p:ph idx="1"/>
            <p:extLst>
              <p:ext uri="{D42A27DB-BD31-4B8C-83A1-F6EECF244321}">
                <p14:modId xmlns:p14="http://schemas.microsoft.com/office/powerpoint/2010/main" val="1690802343"/>
              </p:ext>
            </p:extLst>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90186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6" name="Picture 5" descr="Angled shot of pen on a graph">
            <a:extLst>
              <a:ext uri="{FF2B5EF4-FFF2-40B4-BE49-F238E27FC236}">
                <a16:creationId xmlns:a16="http://schemas.microsoft.com/office/drawing/2014/main" id="{25A5228F-6CA6-25CC-4031-415F4B3B7BB0}"/>
              </a:ext>
            </a:extLst>
          </p:cNvPr>
          <p:cNvPicPr>
            <a:picLocks noChangeAspect="1"/>
          </p:cNvPicPr>
          <p:nvPr/>
        </p:nvPicPr>
        <p:blipFill>
          <a:blip r:embed="rId3"/>
          <a:srcRect t="8600" b="7130"/>
          <a:stretch>
            <a:fillRect/>
          </a:stretch>
        </p:blipFill>
        <p:spPr>
          <a:xfrm>
            <a:off x="20" y="10"/>
            <a:ext cx="12191980" cy="6857990"/>
          </a:xfrm>
          <a:prstGeom prst="rect">
            <a:avLst/>
          </a:prstGeom>
        </p:spPr>
      </p:pic>
      <p:sp>
        <p:nvSpPr>
          <p:cNvPr id="29"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noProof="0" dirty="0"/>
          </a:p>
        </p:txBody>
      </p:sp>
      <p:grpSp>
        <p:nvGrpSpPr>
          <p:cNvPr id="31" name="Group 30">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2"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33"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34"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35"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36"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37"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sp>
        <p:nvSpPr>
          <p:cNvPr id="2" name="Title 1">
            <a:extLst>
              <a:ext uri="{FF2B5EF4-FFF2-40B4-BE49-F238E27FC236}">
                <a16:creationId xmlns:a16="http://schemas.microsoft.com/office/drawing/2014/main" id="{0AB523DD-03BF-A73A-92A9-26F0B900F626}"/>
              </a:ext>
            </a:extLst>
          </p:cNvPr>
          <p:cNvSpPr>
            <a:spLocks noGrp="1"/>
          </p:cNvSpPr>
          <p:nvPr>
            <p:ph type="title"/>
          </p:nvPr>
        </p:nvSpPr>
        <p:spPr>
          <a:xfrm>
            <a:off x="3970867" y="558800"/>
            <a:ext cx="7535333" cy="1413933"/>
          </a:xfrm>
        </p:spPr>
        <p:txBody>
          <a:bodyPr>
            <a:normAutofit/>
          </a:bodyPr>
          <a:lstStyle/>
          <a:p>
            <a:r>
              <a:rPr lang="en-GB" noProof="0" dirty="0">
                <a:solidFill>
                  <a:schemeClr val="bg1"/>
                </a:solidFill>
              </a:rPr>
              <a:t>Role of Line Managers in PM</a:t>
            </a:r>
          </a:p>
        </p:txBody>
      </p:sp>
      <p:sp>
        <p:nvSpPr>
          <p:cNvPr id="4" name="Rectangle 1">
            <a:extLst>
              <a:ext uri="{FF2B5EF4-FFF2-40B4-BE49-F238E27FC236}">
                <a16:creationId xmlns:a16="http://schemas.microsoft.com/office/drawing/2014/main" id="{E23F1083-F54E-DED9-E25D-A2808370AD48}"/>
              </a:ext>
            </a:extLst>
          </p:cNvPr>
          <p:cNvSpPr>
            <a:spLocks noGrp="1" noChangeArrowheads="1"/>
          </p:cNvSpPr>
          <p:nvPr>
            <p:ph idx="1"/>
          </p:nvPr>
        </p:nvSpPr>
        <p:spPr bwMode="auto">
          <a:xfrm>
            <a:off x="3970867" y="2048933"/>
            <a:ext cx="7532156" cy="37422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buClrTx/>
              <a:buSzTx/>
              <a:buNone/>
              <a:tabLst/>
            </a:pPr>
            <a:r>
              <a:rPr kumimoji="0" lang="en-GB" i="0" u="none" strike="noStrike" cap="none" normalizeH="0" baseline="0" noProof="0" dirty="0">
                <a:ln>
                  <a:noFill/>
                </a:ln>
                <a:solidFill>
                  <a:schemeClr val="bg1"/>
                </a:solidFill>
                <a:effectLst/>
                <a:latin typeface="Arial" panose="020B0604020202020204" pitchFamily="34" charset="0"/>
              </a:rPr>
              <a:t>Line managers are the primary providers of coaching, feedback, and formal performance evaluations (Purcell &amp; Hutchinson, 2007).</a:t>
            </a:r>
          </a:p>
          <a:p>
            <a:pPr marL="0" marR="0" lvl="0" indent="0" defTabSz="914400" rtl="0" eaLnBrk="0" fontAlgn="base" latinLnBrk="0" hangingPunct="0">
              <a:spcBef>
                <a:spcPct val="0"/>
              </a:spcBef>
              <a:buClrTx/>
              <a:buSzTx/>
              <a:buNone/>
              <a:tabLst/>
            </a:pPr>
            <a:r>
              <a:rPr kumimoji="0" lang="en-GB" i="0" u="none" strike="noStrike" cap="none" normalizeH="0" baseline="0" noProof="0" dirty="0">
                <a:ln>
                  <a:noFill/>
                </a:ln>
                <a:solidFill>
                  <a:schemeClr val="bg1"/>
                </a:solidFill>
                <a:effectLst/>
                <a:latin typeface="Arial" panose="020B0604020202020204" pitchFamily="34" charset="0"/>
              </a:rPr>
              <a:t>They are responsible for translating broad strategic goals into observable daily behaviours and metrics.</a:t>
            </a:r>
          </a:p>
        </p:txBody>
      </p:sp>
    </p:spTree>
    <p:extLst>
      <p:ext uri="{BB962C8B-B14F-4D97-AF65-F5344CB8AC3E}">
        <p14:creationId xmlns:p14="http://schemas.microsoft.com/office/powerpoint/2010/main" val="3653341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GB" noProof="0" dirty="0"/>
          </a:p>
        </p:txBody>
      </p:sp>
      <p:grpSp>
        <p:nvGrpSpPr>
          <p:cNvPr id="11" name="Group 10">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2"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txBody>
            <a:bodyPr/>
            <a:lstStyle/>
            <a:p>
              <a:endParaRPr lang="en-GB" noProof="0" dirty="0"/>
            </a:p>
          </p:txBody>
        </p:sp>
        <p:sp>
          <p:nvSpPr>
            <p:cNvPr id="13"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noProof="0" dirty="0"/>
            </a:p>
          </p:txBody>
        </p:sp>
        <p:sp>
          <p:nvSpPr>
            <p:cNvPr id="14"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noProof="0" dirty="0"/>
            </a:p>
          </p:txBody>
        </p:sp>
        <p:sp>
          <p:nvSpPr>
            <p:cNvPr id="15"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noProof="0" dirty="0"/>
            </a:p>
          </p:txBody>
        </p:sp>
        <p:sp>
          <p:nvSpPr>
            <p:cNvPr id="16"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noProof="0" dirty="0"/>
            </a:p>
          </p:txBody>
        </p:sp>
        <p:sp>
          <p:nvSpPr>
            <p:cNvPr id="17"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noProof="0" dirty="0"/>
            </a:p>
          </p:txBody>
        </p:sp>
      </p:grpSp>
      <p:sp useBgFill="1">
        <p:nvSpPr>
          <p:cNvPr id="19" name="Rectangle 18">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665F048-EB6E-5973-B446-F186AF481181}"/>
              </a:ext>
            </a:extLst>
          </p:cNvPr>
          <p:cNvSpPr>
            <a:spLocks noGrp="1"/>
          </p:cNvSpPr>
          <p:nvPr>
            <p:ph type="title"/>
          </p:nvPr>
        </p:nvSpPr>
        <p:spPr>
          <a:xfrm>
            <a:off x="1189702" y="1261872"/>
            <a:ext cx="3145536" cy="4334256"/>
          </a:xfrm>
        </p:spPr>
        <p:txBody>
          <a:bodyPr>
            <a:normAutofit/>
          </a:bodyPr>
          <a:lstStyle/>
          <a:p>
            <a:pPr algn="r"/>
            <a:r>
              <a:rPr lang="en-GB" sz="3600" noProof="0" dirty="0"/>
              <a:t>Strategic Alignment (PM)</a:t>
            </a:r>
          </a:p>
        </p:txBody>
      </p:sp>
      <p:cxnSp>
        <p:nvCxnSpPr>
          <p:cNvPr id="21" name="Straight Connector 20">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571EEE73-7BD7-98EB-8F5B-4B76BE95AD38}"/>
              </a:ext>
            </a:extLst>
          </p:cNvPr>
          <p:cNvSpPr>
            <a:spLocks noGrp="1" noChangeArrowheads="1"/>
          </p:cNvSpPr>
          <p:nvPr>
            <p:ph idx="1"/>
          </p:nvPr>
        </p:nvSpPr>
        <p:spPr bwMode="auto">
          <a:xfrm>
            <a:off x="5007932" y="1261873"/>
            <a:ext cx="5951013" cy="444942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buClrTx/>
              <a:buSzTx/>
              <a:buNone/>
              <a:tabLst/>
            </a:pPr>
            <a:r>
              <a:rPr kumimoji="0" lang="en-GB" sz="2000" i="0" u="none" strike="noStrike" cap="none" normalizeH="0" baseline="0" noProof="0" dirty="0">
                <a:ln>
                  <a:noFill/>
                </a:ln>
                <a:effectLst/>
                <a:latin typeface="Arial" panose="020B0604020202020204" pitchFamily="34" charset="0"/>
              </a:rPr>
              <a:t>PM directly supports Amazon’s relentless focus on operational excellence and its "customer obsession" strategy (Amazon, 2024).</a:t>
            </a:r>
          </a:p>
          <a:p>
            <a:pPr marL="0" marR="0" lvl="0" indent="0" defTabSz="914400" rtl="0" eaLnBrk="0" fontAlgn="base" latinLnBrk="0" hangingPunct="0">
              <a:spcBef>
                <a:spcPct val="0"/>
              </a:spcBef>
              <a:buClrTx/>
              <a:buSzTx/>
              <a:buNone/>
              <a:tabLst/>
            </a:pPr>
            <a:r>
              <a:rPr kumimoji="0" lang="en-GB" sz="2000" i="0" u="none" strike="noStrike" cap="none" normalizeH="0" baseline="0" noProof="0" dirty="0">
                <a:ln>
                  <a:noFill/>
                </a:ln>
                <a:effectLst/>
                <a:latin typeface="Arial" panose="020B0604020202020204" pitchFamily="34" charset="0"/>
              </a:rPr>
              <a:t>Ensures consistent high productivity and efficiency across the global operations network (Beer et al., 2015).</a:t>
            </a:r>
          </a:p>
        </p:txBody>
      </p:sp>
    </p:spTree>
    <p:extLst>
      <p:ext uri="{BB962C8B-B14F-4D97-AF65-F5344CB8AC3E}">
        <p14:creationId xmlns:p14="http://schemas.microsoft.com/office/powerpoint/2010/main" val="3167240192"/>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3336871-0118-4F6E-8DBD-20AEFC62A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A188B1F-DCDE-445C-9BB7-599B888B2AEB}"/>
              </a:ext>
            </a:extLst>
          </p:cNvPr>
          <p:cNvSpPr>
            <a:spLocks noGrp="1"/>
          </p:cNvSpPr>
          <p:nvPr>
            <p:ph type="title"/>
          </p:nvPr>
        </p:nvSpPr>
        <p:spPr>
          <a:xfrm>
            <a:off x="9171392" y="1074392"/>
            <a:ext cx="2443433" cy="4377961"/>
          </a:xfrm>
        </p:spPr>
        <p:txBody>
          <a:bodyPr>
            <a:normAutofit/>
          </a:bodyPr>
          <a:lstStyle/>
          <a:p>
            <a:r>
              <a:rPr lang="en-GB" sz="2200" noProof="0" dirty="0">
                <a:solidFill>
                  <a:srgbClr val="000000"/>
                </a:solidFill>
              </a:rPr>
              <a:t>Recommendations (PM)</a:t>
            </a:r>
          </a:p>
        </p:txBody>
      </p:sp>
      <p:sp useBgFill="1">
        <p:nvSpPr>
          <p:cNvPr id="12" name="Freeform: Shape 11">
            <a:extLst>
              <a:ext uri="{FF2B5EF4-FFF2-40B4-BE49-F238E27FC236}">
                <a16:creationId xmlns:a16="http://schemas.microsoft.com/office/drawing/2014/main" id="{F03CC8D0-33AF-417F-8454-1FDB6C22D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GB" noProof="0" dirty="0">
              <a:solidFill>
                <a:schemeClr val="tx1"/>
              </a:solidFill>
            </a:endParaRPr>
          </a:p>
        </p:txBody>
      </p:sp>
      <p:grpSp>
        <p:nvGrpSpPr>
          <p:cNvPr id="14" name="Group 13">
            <a:extLst>
              <a:ext uri="{FF2B5EF4-FFF2-40B4-BE49-F238E27FC236}">
                <a16:creationId xmlns:a16="http://schemas.microsoft.com/office/drawing/2014/main" id="{B5A08A69-9EE1-4A9E-96B6-D769D87C2F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15"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16"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17"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18"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19"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20"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graphicFrame>
        <p:nvGraphicFramePr>
          <p:cNvPr id="6" name="Rectangle 1">
            <a:extLst>
              <a:ext uri="{FF2B5EF4-FFF2-40B4-BE49-F238E27FC236}">
                <a16:creationId xmlns:a16="http://schemas.microsoft.com/office/drawing/2014/main" id="{82CAE6C1-FD88-1E14-CAD2-052972D0CCCB}"/>
              </a:ext>
            </a:extLst>
          </p:cNvPr>
          <p:cNvGraphicFramePr>
            <a:graphicFrameLocks noGrp="1"/>
          </p:cNvGraphicFramePr>
          <p:nvPr>
            <p:ph idx="1"/>
            <p:extLst>
              <p:ext uri="{D42A27DB-BD31-4B8C-83A1-F6EECF244321}">
                <p14:modId xmlns:p14="http://schemas.microsoft.com/office/powerpoint/2010/main" val="3110222006"/>
              </p:ext>
            </p:extLst>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89278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GB" noProof="0" dirty="0"/>
          </a:p>
        </p:txBody>
      </p:sp>
      <p:grpSp>
        <p:nvGrpSpPr>
          <p:cNvPr id="27" name="Group 26">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8"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noProof="0" dirty="0"/>
            </a:p>
          </p:txBody>
        </p:sp>
        <p:sp>
          <p:nvSpPr>
            <p:cNvPr id="29"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noProof="0" dirty="0"/>
            </a:p>
          </p:txBody>
        </p:sp>
        <p:sp>
          <p:nvSpPr>
            <p:cNvPr id="30"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noProof="0" dirty="0"/>
            </a:p>
          </p:txBody>
        </p:sp>
        <p:sp>
          <p:nvSpPr>
            <p:cNvPr id="31"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noProof="0" dirty="0"/>
            </a:p>
          </p:txBody>
        </p:sp>
        <p:sp>
          <p:nvSpPr>
            <p:cNvPr id="32"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noProof="0" dirty="0"/>
            </a:p>
          </p:txBody>
        </p:sp>
        <p:sp>
          <p:nvSpPr>
            <p:cNvPr id="33"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noProof="0" dirty="0"/>
            </a:p>
          </p:txBody>
        </p:sp>
      </p:grpSp>
      <p:sp>
        <p:nvSpPr>
          <p:cNvPr id="2" name="Title 1">
            <a:extLst>
              <a:ext uri="{FF2B5EF4-FFF2-40B4-BE49-F238E27FC236}">
                <a16:creationId xmlns:a16="http://schemas.microsoft.com/office/drawing/2014/main" id="{494A0BC0-9DA9-8EE3-0435-40FC1E52C7FE}"/>
              </a:ext>
            </a:extLst>
          </p:cNvPr>
          <p:cNvSpPr>
            <a:spLocks noGrp="1"/>
          </p:cNvSpPr>
          <p:nvPr>
            <p:ph type="title"/>
          </p:nvPr>
        </p:nvSpPr>
        <p:spPr>
          <a:xfrm>
            <a:off x="1484312" y="1284051"/>
            <a:ext cx="2812385" cy="3723836"/>
          </a:xfrm>
        </p:spPr>
        <p:txBody>
          <a:bodyPr>
            <a:normAutofit/>
          </a:bodyPr>
          <a:lstStyle/>
          <a:p>
            <a:r>
              <a:rPr lang="en-GB" sz="3600" b="1" noProof="0" dirty="0">
                <a:solidFill>
                  <a:srgbClr val="000000"/>
                </a:solidFill>
              </a:rPr>
              <a:t>Summary (PM)</a:t>
            </a:r>
            <a:br>
              <a:rPr lang="en-GB" sz="3600" b="1" noProof="0" dirty="0">
                <a:solidFill>
                  <a:srgbClr val="000000"/>
                </a:solidFill>
              </a:rPr>
            </a:br>
            <a:endParaRPr lang="en-GB" sz="3600" noProof="0" dirty="0">
              <a:solidFill>
                <a:srgbClr val="000000"/>
              </a:solidFill>
            </a:endParaRPr>
          </a:p>
        </p:txBody>
      </p:sp>
      <p:sp useBgFill="1">
        <p:nvSpPr>
          <p:cNvPr id="35"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aphicFrame>
        <p:nvGraphicFramePr>
          <p:cNvPr id="21" name="Rectangle 1">
            <a:extLst>
              <a:ext uri="{FF2B5EF4-FFF2-40B4-BE49-F238E27FC236}">
                <a16:creationId xmlns:a16="http://schemas.microsoft.com/office/drawing/2014/main" id="{E6190831-B29A-24E3-4FB3-9716A50113FF}"/>
              </a:ext>
            </a:extLst>
          </p:cNvPr>
          <p:cNvGraphicFramePr>
            <a:graphicFrameLocks noGrp="1"/>
          </p:cNvGraphicFramePr>
          <p:nvPr>
            <p:ph idx="1"/>
            <p:extLst>
              <p:ext uri="{D42A27DB-BD31-4B8C-83A1-F6EECF244321}">
                <p14:modId xmlns:p14="http://schemas.microsoft.com/office/powerpoint/2010/main" val="1727938802"/>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3975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8E28F-1C6B-40CA-CAE0-30C80810CAD9}"/>
              </a:ext>
            </a:extLst>
          </p:cNvPr>
          <p:cNvSpPr>
            <a:spLocks noGrp="1"/>
          </p:cNvSpPr>
          <p:nvPr>
            <p:ph type="title"/>
          </p:nvPr>
        </p:nvSpPr>
        <p:spPr>
          <a:xfrm>
            <a:off x="1484311" y="685800"/>
            <a:ext cx="10018713" cy="1185333"/>
          </a:xfrm>
        </p:spPr>
        <p:txBody>
          <a:bodyPr>
            <a:normAutofit/>
          </a:bodyPr>
          <a:lstStyle/>
          <a:p>
            <a:r>
              <a:rPr lang="en-GB" noProof="0" dirty="0"/>
              <a:t>Conclusion</a:t>
            </a:r>
          </a:p>
        </p:txBody>
      </p:sp>
      <p:sp>
        <p:nvSpPr>
          <p:cNvPr id="4" name="Rectangle 1">
            <a:extLst>
              <a:ext uri="{FF2B5EF4-FFF2-40B4-BE49-F238E27FC236}">
                <a16:creationId xmlns:a16="http://schemas.microsoft.com/office/drawing/2014/main" id="{93BD516C-5051-1165-E707-CC48616CFFCF}"/>
              </a:ext>
            </a:extLst>
          </p:cNvPr>
          <p:cNvSpPr>
            <a:spLocks noGrp="1" noChangeArrowheads="1"/>
          </p:cNvSpPr>
          <p:nvPr>
            <p:ph idx="1"/>
          </p:nvPr>
        </p:nvSpPr>
        <p:spPr bwMode="auto">
          <a:xfrm>
            <a:off x="1484311" y="1998133"/>
            <a:ext cx="6855356" cy="37930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lvl="0" indent="0" defTabSz="914400" eaLnBrk="0" fontAlgn="base" hangingPunct="0">
              <a:lnSpc>
                <a:spcPct val="90000"/>
              </a:lnSpc>
              <a:spcBef>
                <a:spcPct val="0"/>
              </a:spcBef>
              <a:buClrTx/>
              <a:buSzTx/>
              <a:buNone/>
            </a:pPr>
            <a:r>
              <a:rPr lang="en-GB" sz="2000" dirty="0">
                <a:latin typeface="Arial" panose="020B0604020202020204" pitchFamily="34" charset="0"/>
              </a:rPr>
              <a:t>The HR functions of Amazon (T&amp;D, R&amp;S, DEI, PM) are all transparently associated with its strategic objectives of overall strategic goals of innovation, operational excellence, and customer focus.</a:t>
            </a:r>
          </a:p>
          <a:p>
            <a:pPr marL="0" lvl="0" indent="0" defTabSz="914400" eaLnBrk="0" fontAlgn="base" hangingPunct="0">
              <a:lnSpc>
                <a:spcPct val="90000"/>
              </a:lnSpc>
              <a:spcBef>
                <a:spcPct val="0"/>
              </a:spcBef>
              <a:buClrTx/>
              <a:buSzTx/>
              <a:buNone/>
            </a:pPr>
            <a:r>
              <a:rPr lang="en-GB" sz="2000" dirty="0">
                <a:latin typeface="Arial" panose="020B0604020202020204" pitchFamily="34" charset="0"/>
              </a:rPr>
              <a:t>The major recurring HRM issues are low labour conditions/inspection, challenges in dealing with cultural differences globally, and high employee turnover.</a:t>
            </a:r>
          </a:p>
          <a:p>
            <a:pPr marL="0" lvl="0" indent="0" defTabSz="914400" eaLnBrk="0" fontAlgn="base" hangingPunct="0">
              <a:lnSpc>
                <a:spcPct val="90000"/>
              </a:lnSpc>
              <a:spcBef>
                <a:spcPct val="0"/>
              </a:spcBef>
              <a:buClrTx/>
              <a:buSzTx/>
              <a:buNone/>
            </a:pPr>
            <a:r>
              <a:rPr lang="en-GB" sz="2000" dirty="0">
                <a:latin typeface="Arial" panose="020B0604020202020204" pitchFamily="34" charset="0"/>
              </a:rPr>
              <a:t>Enhancing the line-manager capacities and implementing globally uniform yet locally tailored HR practises can go a long way to enhance global performance.</a:t>
            </a:r>
          </a:p>
          <a:p>
            <a:pPr marL="0" lvl="0" indent="0" defTabSz="914400" eaLnBrk="0" fontAlgn="base" hangingPunct="0">
              <a:lnSpc>
                <a:spcPct val="90000"/>
              </a:lnSpc>
              <a:spcBef>
                <a:spcPct val="0"/>
              </a:spcBef>
              <a:buClrTx/>
              <a:buSzTx/>
              <a:buNone/>
            </a:pPr>
            <a:r>
              <a:rPr lang="en-GB" sz="2000" dirty="0">
                <a:latin typeface="Arial" panose="020B0604020202020204" pitchFamily="34" charset="0"/>
              </a:rPr>
              <a:t>Amazon has good bases of HRM practises but should update its practises to be proactive in responding to the changing global ethical expectations as well as labour expectations.</a:t>
            </a:r>
          </a:p>
        </p:txBody>
      </p:sp>
      <p:pic>
        <p:nvPicPr>
          <p:cNvPr id="25605" name="Picture 5" descr="What is Amazon Web Services (AWS)?">
            <a:extLst>
              <a:ext uri="{FF2B5EF4-FFF2-40B4-BE49-F238E27FC236}">
                <a16:creationId xmlns:a16="http://schemas.microsoft.com/office/drawing/2014/main" id="{6557433A-9EE6-EA89-6DE8-8B546E4A2B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85907" y="2876282"/>
            <a:ext cx="2717116" cy="2035214"/>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4362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99F0-9C3F-6E43-CD4D-19B1517FD9A1}"/>
              </a:ext>
            </a:extLst>
          </p:cNvPr>
          <p:cNvSpPr>
            <a:spLocks noGrp="1"/>
          </p:cNvSpPr>
          <p:nvPr>
            <p:ph type="title"/>
          </p:nvPr>
        </p:nvSpPr>
        <p:spPr>
          <a:xfrm>
            <a:off x="1484309" y="242887"/>
            <a:ext cx="10018713" cy="771525"/>
          </a:xfrm>
        </p:spPr>
        <p:txBody>
          <a:bodyPr/>
          <a:lstStyle/>
          <a:p>
            <a:r>
              <a:rPr lang="en-GB" dirty="0"/>
              <a:t>References</a:t>
            </a:r>
          </a:p>
        </p:txBody>
      </p:sp>
      <p:sp>
        <p:nvSpPr>
          <p:cNvPr id="3" name="Content Placeholder 2">
            <a:extLst>
              <a:ext uri="{FF2B5EF4-FFF2-40B4-BE49-F238E27FC236}">
                <a16:creationId xmlns:a16="http://schemas.microsoft.com/office/drawing/2014/main" id="{04BAA731-2EF9-91B7-DBC8-C98D10562980}"/>
              </a:ext>
            </a:extLst>
          </p:cNvPr>
          <p:cNvSpPr>
            <a:spLocks noGrp="1"/>
          </p:cNvSpPr>
          <p:nvPr>
            <p:ph idx="1"/>
          </p:nvPr>
        </p:nvSpPr>
        <p:spPr>
          <a:xfrm>
            <a:off x="1484310" y="1014412"/>
            <a:ext cx="10018713" cy="5600701"/>
          </a:xfrm>
        </p:spPr>
        <p:txBody>
          <a:bodyPr>
            <a:normAutofit fontScale="40000" lnSpcReduction="20000"/>
          </a:bodyPr>
          <a:lstStyle/>
          <a:p>
            <a:pPr marL="0" indent="0">
              <a:buNone/>
            </a:pPr>
            <a:r>
              <a:rPr lang="en-GB" b="1" dirty="0"/>
              <a:t>TRAINING &amp; DEVELOPMENT (T&amp;D) REFERENCES</a:t>
            </a:r>
          </a:p>
          <a:p>
            <a:r>
              <a:rPr lang="en-GB" dirty="0"/>
              <a:t>Amazon (2024). </a:t>
            </a:r>
            <a:r>
              <a:rPr lang="en-GB" i="1" dirty="0"/>
              <a:t>US About Amazon</a:t>
            </a:r>
            <a:r>
              <a:rPr lang="en-GB" dirty="0"/>
              <a:t>. Available at: </a:t>
            </a:r>
            <a:r>
              <a:rPr lang="en-GB" dirty="0">
                <a:hlinkClick r:id="rId2"/>
              </a:rPr>
              <a:t>https://www.aboutamazon.com</a:t>
            </a:r>
            <a:endParaRPr lang="en-GB" dirty="0"/>
          </a:p>
          <a:p>
            <a:r>
              <a:rPr lang="en-GB" dirty="0"/>
              <a:t>Amazon (2024). </a:t>
            </a:r>
            <a:r>
              <a:rPr lang="en-GB" i="1" dirty="0"/>
              <a:t>Leadership Principles</a:t>
            </a:r>
            <a:r>
              <a:rPr lang="en-GB" dirty="0"/>
              <a:t>. Available at: </a:t>
            </a:r>
            <a:r>
              <a:rPr lang="en-GB" dirty="0">
                <a:hlinkClick r:id="rId2"/>
              </a:rPr>
              <a:t>https://www.aboutamazon.com</a:t>
            </a:r>
            <a:endParaRPr lang="en-GB" dirty="0"/>
          </a:p>
          <a:p>
            <a:r>
              <a:rPr lang="en-GB" dirty="0"/>
              <a:t>Armstrong, M. and Taylor, S. (2023). </a:t>
            </a:r>
            <a:r>
              <a:rPr lang="en-GB" i="1" dirty="0"/>
              <a:t>Armstrong’s Handbook of Human Resource Management Practice</a:t>
            </a:r>
            <a:r>
              <a:rPr lang="en-GB" dirty="0"/>
              <a:t>. Kogan Page. https://books.google.com/books?id=rhS9EAAAQBAJ</a:t>
            </a:r>
          </a:p>
          <a:p>
            <a:r>
              <a:rPr lang="en-GB" dirty="0" err="1"/>
              <a:t>Bondarouk</a:t>
            </a:r>
            <a:r>
              <a:rPr lang="en-GB" dirty="0"/>
              <a:t>, T. and Brewster, C. (2016). ‘Future of HRM and technology research’, </a:t>
            </a:r>
            <a:r>
              <a:rPr lang="en-GB" i="1" dirty="0"/>
              <a:t>International Journal of HRM</a:t>
            </a:r>
            <a:r>
              <a:rPr lang="en-GB" dirty="0"/>
              <a:t>, 27(21), pp. 2652–2671. </a:t>
            </a:r>
            <a:r>
              <a:rPr lang="en-GB" dirty="0">
                <a:hlinkClick r:id="rId3"/>
              </a:rPr>
              <a:t>https://doi.org/10.1080/09585192.2016.1232296</a:t>
            </a:r>
            <a:endParaRPr lang="en-GB" dirty="0"/>
          </a:p>
          <a:p>
            <a:r>
              <a:rPr lang="en-GB" dirty="0"/>
              <a:t>Briscoe, D., Schuler, R. &amp; Tarique, I. (2012). </a:t>
            </a:r>
            <a:r>
              <a:rPr lang="en-GB" i="1" dirty="0"/>
              <a:t>International Human Resource Management</a:t>
            </a:r>
            <a:r>
              <a:rPr lang="en-GB" dirty="0"/>
              <a:t>. Routledge. </a:t>
            </a:r>
            <a:r>
              <a:rPr lang="en-GB" dirty="0">
                <a:hlinkClick r:id="rId4"/>
              </a:rPr>
              <a:t>https://doi.org/10.4324/9780203816189</a:t>
            </a:r>
            <a:endParaRPr lang="en-GB" dirty="0"/>
          </a:p>
          <a:p>
            <a:r>
              <a:rPr lang="en-GB" dirty="0"/>
              <a:t>Cascio, W.F. and Boudreau, J.W. (2016). ‘Search for global competence’, </a:t>
            </a:r>
            <a:r>
              <a:rPr lang="en-GB" i="1" dirty="0"/>
              <a:t>Journal of World Business</a:t>
            </a:r>
            <a:r>
              <a:rPr lang="en-GB" dirty="0"/>
              <a:t>, 51(1), pp. 103–114. </a:t>
            </a:r>
            <a:r>
              <a:rPr lang="en-GB" dirty="0">
                <a:hlinkClick r:id="rId5"/>
              </a:rPr>
              <a:t>https://doi.org/10.1016/j.jwb.2015.10.002</a:t>
            </a:r>
            <a:endParaRPr lang="en-GB" dirty="0"/>
          </a:p>
          <a:p>
            <a:r>
              <a:rPr lang="en-GB" dirty="0"/>
              <a:t>Hofstede, G. (2011). ‘</a:t>
            </a:r>
            <a:r>
              <a:rPr lang="en-GB" dirty="0" err="1"/>
              <a:t>Dimensionalizing</a:t>
            </a:r>
            <a:r>
              <a:rPr lang="en-GB" dirty="0"/>
              <a:t> cultures’, </a:t>
            </a:r>
            <a:r>
              <a:rPr lang="en-GB" i="1" dirty="0"/>
              <a:t>Online Readings in Psychology &amp; Culture</a:t>
            </a:r>
            <a:r>
              <a:rPr lang="en-GB" dirty="0"/>
              <a:t>, 2(1), pp.1–26. </a:t>
            </a:r>
            <a:r>
              <a:rPr lang="en-GB" dirty="0">
                <a:hlinkClick r:id="rId6"/>
              </a:rPr>
              <a:t>https://doi.org/10.9707/2307-0919.1014</a:t>
            </a:r>
            <a:endParaRPr lang="en-GB" dirty="0"/>
          </a:p>
          <a:p>
            <a:r>
              <a:rPr lang="en-GB" dirty="0"/>
              <a:t>Kolb, D. (2014). </a:t>
            </a:r>
            <a:r>
              <a:rPr lang="en-GB" i="1" dirty="0"/>
              <a:t>Experiential Learning</a:t>
            </a:r>
            <a:r>
              <a:rPr lang="en-GB" dirty="0"/>
              <a:t>. FT Press. https://books.google.com/books?id=jpbeBQAAQBAJ</a:t>
            </a:r>
          </a:p>
          <a:p>
            <a:r>
              <a:rPr lang="en-GB" dirty="0"/>
              <a:t>Purcell, J. and Hutchinson, S. (2007). ‘Front-line managers as agents in HRM-performance’, </a:t>
            </a:r>
            <a:r>
              <a:rPr lang="en-GB" i="1" dirty="0"/>
              <a:t>HRM Journal</a:t>
            </a:r>
            <a:r>
              <a:rPr lang="en-GB" dirty="0"/>
              <a:t>, 17(1), pp. 3–20. </a:t>
            </a:r>
            <a:r>
              <a:rPr lang="en-GB" dirty="0">
                <a:hlinkClick r:id="rId7"/>
              </a:rPr>
              <a:t>https://doi.org/10.1111/j.1748-8583.2007.00022.x</a:t>
            </a:r>
            <a:endParaRPr lang="en-GB" dirty="0"/>
          </a:p>
          <a:p>
            <a:r>
              <a:rPr lang="en-GB" dirty="0"/>
              <a:t>Statista (2024). </a:t>
            </a:r>
            <a:r>
              <a:rPr lang="en-GB" i="1" dirty="0"/>
              <a:t>Number of Amazon employees worldwide 2007–2024</a:t>
            </a:r>
            <a:r>
              <a:rPr lang="en-GB" dirty="0"/>
              <a:t>. </a:t>
            </a:r>
            <a:r>
              <a:rPr lang="en-GB" dirty="0">
                <a:hlinkClick r:id="rId8"/>
              </a:rPr>
              <a:t>https://www.statista.com/statistics/234488/number-of-amazon-employees</a:t>
            </a:r>
            <a:endParaRPr lang="en-GB" dirty="0"/>
          </a:p>
          <a:p>
            <a:pPr marL="0" indent="0">
              <a:buNone/>
            </a:pPr>
            <a:r>
              <a:rPr lang="en-GB" b="1" dirty="0"/>
              <a:t>RECRUITMENT &amp; SELECTION (R&amp;S) REFERENCES</a:t>
            </a:r>
          </a:p>
          <a:p>
            <a:r>
              <a:rPr lang="en-GB" dirty="0"/>
              <a:t>Amazon (2024). </a:t>
            </a:r>
            <a:r>
              <a:rPr lang="en-GB" i="1" dirty="0"/>
              <a:t>Global Human Resources &amp; People Management Roles</a:t>
            </a:r>
            <a:r>
              <a:rPr lang="en-GB" dirty="0"/>
              <a:t>. </a:t>
            </a:r>
            <a:r>
              <a:rPr lang="en-GB" dirty="0">
                <a:hlinkClick r:id="rId9"/>
              </a:rPr>
              <a:t>https://www.amazon.jobs</a:t>
            </a:r>
            <a:endParaRPr lang="en-GB" dirty="0"/>
          </a:p>
          <a:p>
            <a:r>
              <a:rPr lang="en-GB" dirty="0"/>
              <a:t>Amazon (2024). </a:t>
            </a:r>
            <a:r>
              <a:rPr lang="en-GB" i="1" dirty="0"/>
              <a:t>Leadership Principles</a:t>
            </a:r>
            <a:r>
              <a:rPr lang="en-GB" dirty="0"/>
              <a:t>. </a:t>
            </a:r>
            <a:r>
              <a:rPr lang="en-GB" dirty="0">
                <a:hlinkClick r:id="rId2"/>
              </a:rPr>
              <a:t>https://www.aboutamazon.com</a:t>
            </a:r>
            <a:endParaRPr lang="en-GB" dirty="0"/>
          </a:p>
          <a:p>
            <a:r>
              <a:rPr lang="en-GB" dirty="0"/>
              <a:t>Armstrong, M. and Taylor, S. (2023). </a:t>
            </a:r>
            <a:r>
              <a:rPr lang="en-GB" i="1" dirty="0"/>
              <a:t>Armstrong’s HRM Handbook</a:t>
            </a:r>
            <a:r>
              <a:rPr lang="en-GB" dirty="0"/>
              <a:t>. Kogan Page. https://books.google.com/books?id=rhS9EAAAQBAJ</a:t>
            </a:r>
          </a:p>
          <a:p>
            <a:r>
              <a:rPr lang="en-GB" dirty="0"/>
              <a:t>Boxall, P., Purcell, J. &amp; Wright, P. (2007). </a:t>
            </a:r>
            <a:r>
              <a:rPr lang="en-GB" i="1" dirty="0"/>
              <a:t>The Oxford Handbook of HRM</a:t>
            </a:r>
            <a:r>
              <a:rPr lang="en-GB" dirty="0"/>
              <a:t>. Oxford University Press. https://books.google.com/books?id=-_Ab7aS7-NUC</a:t>
            </a:r>
          </a:p>
          <a:p>
            <a:r>
              <a:rPr lang="en-GB" dirty="0"/>
              <a:t>Briscoe, D., Schuler, R. &amp; Tarique, I. (2012). </a:t>
            </a:r>
            <a:r>
              <a:rPr lang="en-GB" i="1" dirty="0"/>
              <a:t>International Human Resource Management</a:t>
            </a:r>
            <a:r>
              <a:rPr lang="en-GB" dirty="0"/>
              <a:t>. Routledge. </a:t>
            </a:r>
            <a:r>
              <a:rPr lang="en-GB" dirty="0">
                <a:hlinkClick r:id="rId4"/>
              </a:rPr>
              <a:t>https://doi.org/10.4324/9780203816189</a:t>
            </a:r>
            <a:endParaRPr lang="en-GB" dirty="0"/>
          </a:p>
          <a:p>
            <a:r>
              <a:rPr lang="en-GB" dirty="0"/>
              <a:t>Cascio, W. &amp; Boudreau, J. (2016). ‘Global competence &amp; talent management’, </a:t>
            </a:r>
            <a:r>
              <a:rPr lang="en-GB" i="1" dirty="0"/>
              <a:t>Journal of World Business</a:t>
            </a:r>
            <a:r>
              <a:rPr lang="en-GB" dirty="0"/>
              <a:t>, 51(1), 103–114. </a:t>
            </a:r>
            <a:r>
              <a:rPr lang="en-GB" dirty="0">
                <a:hlinkClick r:id="rId5"/>
              </a:rPr>
              <a:t>https://doi.org/10.1016/j.jwb.2015.10.002</a:t>
            </a:r>
            <a:endParaRPr lang="en-GB" dirty="0"/>
          </a:p>
          <a:p>
            <a:r>
              <a:rPr lang="en-GB" dirty="0"/>
              <a:t>Dowling, P., </a:t>
            </a:r>
            <a:r>
              <a:rPr lang="en-GB" dirty="0" err="1"/>
              <a:t>Festing</a:t>
            </a:r>
            <a:r>
              <a:rPr lang="en-GB" dirty="0"/>
              <a:t>, M. &amp; Engle, A. (2013). </a:t>
            </a:r>
            <a:r>
              <a:rPr lang="en-GB" i="1" dirty="0"/>
              <a:t>International HRM, 7th Edition</a:t>
            </a:r>
            <a:r>
              <a:rPr lang="en-GB" dirty="0"/>
              <a:t>. </a:t>
            </a:r>
            <a:r>
              <a:rPr lang="en-GB" dirty="0">
                <a:hlinkClick r:id="rId10"/>
              </a:rPr>
              <a:t>https://testbankfan.com/sample/international-human-resource-management-edition-dowling-7th-edition-dowling-solutions-manual.pdf</a:t>
            </a:r>
            <a:endParaRPr lang="en-GB" dirty="0"/>
          </a:p>
          <a:p>
            <a:r>
              <a:rPr lang="en-GB" dirty="0"/>
              <a:t>Purcell, J. &amp; Hutchinson, S. (2007). ‘Front-line managers in HRM-performance’, </a:t>
            </a:r>
            <a:r>
              <a:rPr lang="en-GB" i="1" dirty="0"/>
              <a:t>HRM Journal</a:t>
            </a:r>
            <a:r>
              <a:rPr lang="en-GB" dirty="0"/>
              <a:t>, 17(1), 3–20. </a:t>
            </a:r>
            <a:r>
              <a:rPr lang="en-GB" dirty="0">
                <a:hlinkClick r:id="rId7"/>
              </a:rPr>
              <a:t>https://doi.org/10.1111/j.1748-8583.2007.00022.x</a:t>
            </a:r>
            <a:endParaRPr lang="en-GB" dirty="0"/>
          </a:p>
          <a:p>
            <a:r>
              <a:rPr lang="en-GB" dirty="0"/>
              <a:t>Reuters (2024). </a:t>
            </a:r>
            <a:r>
              <a:rPr lang="en-GB" i="1" dirty="0"/>
              <a:t>Amazon must face third union election</a:t>
            </a:r>
            <a:r>
              <a:rPr lang="en-GB" dirty="0"/>
              <a:t>. </a:t>
            </a:r>
            <a:r>
              <a:rPr lang="en-GB" dirty="0">
                <a:hlinkClick r:id="rId11"/>
              </a:rPr>
              <a:t>https://www.reuters.com/legal/government/amazon-must-face-third-union-election-alabama-warehouse</a:t>
            </a:r>
            <a:endParaRPr lang="en-GB" dirty="0"/>
          </a:p>
          <a:p>
            <a:r>
              <a:rPr lang="en-GB" dirty="0"/>
              <a:t>The Guardian (2024). </a:t>
            </a:r>
            <a:r>
              <a:rPr lang="en-GB" i="1" dirty="0"/>
              <a:t>Amazon workers strike over pay and safety</a:t>
            </a:r>
            <a:r>
              <a:rPr lang="en-GB" dirty="0"/>
              <a:t>. </a:t>
            </a:r>
            <a:r>
              <a:rPr lang="en-GB" dirty="0">
                <a:hlinkClick r:id="rId12"/>
              </a:rPr>
              <a:t>https://www.theguardian.com/technology/2024/dec/19/amazon-workers-strike</a:t>
            </a:r>
            <a:endParaRPr lang="en-GB" dirty="0"/>
          </a:p>
          <a:p>
            <a:pPr marL="0" indent="0">
              <a:buNone/>
            </a:pPr>
            <a:endParaRPr lang="en-GB" dirty="0"/>
          </a:p>
        </p:txBody>
      </p:sp>
    </p:spTree>
    <p:extLst>
      <p:ext uri="{BB962C8B-B14F-4D97-AF65-F5344CB8AC3E}">
        <p14:creationId xmlns:p14="http://schemas.microsoft.com/office/powerpoint/2010/main" val="35409267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09FB28-4B79-1898-E98E-6B295F6E86A9}"/>
              </a:ext>
            </a:extLst>
          </p:cNvPr>
          <p:cNvSpPr>
            <a:spLocks noGrp="1"/>
          </p:cNvSpPr>
          <p:nvPr>
            <p:ph idx="1"/>
          </p:nvPr>
        </p:nvSpPr>
        <p:spPr>
          <a:xfrm>
            <a:off x="1484310" y="757238"/>
            <a:ext cx="10018713" cy="5714999"/>
          </a:xfrm>
        </p:spPr>
        <p:txBody>
          <a:bodyPr>
            <a:normAutofit fontScale="47500" lnSpcReduction="20000"/>
          </a:bodyPr>
          <a:lstStyle/>
          <a:p>
            <a:pPr marL="0" indent="0">
              <a:buNone/>
            </a:pPr>
            <a:r>
              <a:rPr lang="en-GB" b="1" dirty="0"/>
              <a:t>DEI (DIVERSITY, EQUITY &amp; INCLUSION) REFERENCES</a:t>
            </a:r>
          </a:p>
          <a:p>
            <a:r>
              <a:rPr lang="en-GB" dirty="0"/>
              <a:t>Amazon (2018–2024). </a:t>
            </a:r>
            <a:r>
              <a:rPr lang="en-GB" i="1" dirty="0"/>
              <a:t>DEI Reports &amp; Progress</a:t>
            </a:r>
            <a:r>
              <a:rPr lang="en-GB" dirty="0"/>
              <a:t>. </a:t>
            </a:r>
            <a:r>
              <a:rPr lang="en-GB" dirty="0">
                <a:hlinkClick r:id="rId2"/>
              </a:rPr>
              <a:t>https://www.aboutamazon.com</a:t>
            </a:r>
            <a:endParaRPr lang="en-GB" dirty="0"/>
          </a:p>
          <a:p>
            <a:r>
              <a:rPr lang="en-GB" dirty="0"/>
              <a:t>Beer, M., </a:t>
            </a:r>
            <a:r>
              <a:rPr lang="en-GB" dirty="0" err="1"/>
              <a:t>Boselie</a:t>
            </a:r>
            <a:r>
              <a:rPr lang="en-GB" dirty="0"/>
              <a:t>, P. &amp; Brewster, C. (2015). ‘Multistakeholder perspective’, </a:t>
            </a:r>
            <a:r>
              <a:rPr lang="en-GB" i="1" dirty="0"/>
              <a:t>Human Resource Management</a:t>
            </a:r>
            <a:r>
              <a:rPr lang="en-GB" dirty="0"/>
              <a:t>, 54(3), 427–438. https://doi.org/10.1002/hrm.21726</a:t>
            </a:r>
          </a:p>
          <a:p>
            <a:r>
              <a:rPr lang="en-GB" dirty="0"/>
              <a:t>Hofstede, G. (2011). ‘Cultural dimensions’, </a:t>
            </a:r>
            <a:r>
              <a:rPr lang="en-GB" i="1" dirty="0"/>
              <a:t>Online Readings in Psychology &amp; Culture</a:t>
            </a:r>
            <a:r>
              <a:rPr lang="en-GB" dirty="0"/>
              <a:t>, 2(1). </a:t>
            </a:r>
            <a:r>
              <a:rPr lang="en-GB" dirty="0">
                <a:hlinkClick r:id="rId3"/>
              </a:rPr>
              <a:t>https://doi.org/10.9707/2307-0919.1014</a:t>
            </a:r>
            <a:endParaRPr lang="en-GB" dirty="0"/>
          </a:p>
          <a:p>
            <a:r>
              <a:rPr lang="en-GB" dirty="0"/>
              <a:t>O’Donovan, R. &amp; Collins, M. (2024). </a:t>
            </a:r>
            <a:r>
              <a:rPr lang="en-GB" i="1" dirty="0"/>
              <a:t>Workplace Cultures for Wellbeing</a:t>
            </a:r>
            <a:r>
              <a:rPr lang="en-GB" dirty="0"/>
              <a:t>. Routledge. </a:t>
            </a:r>
            <a:r>
              <a:rPr lang="en-GB" dirty="0">
                <a:hlinkClick r:id="rId4"/>
              </a:rPr>
              <a:t>https://doi.org/10.4324/9781003319016-21</a:t>
            </a:r>
            <a:endParaRPr lang="en-GB" dirty="0"/>
          </a:p>
          <a:p>
            <a:r>
              <a:rPr lang="en-GB" dirty="0"/>
              <a:t>Shore, L., Cleveland, J. &amp; Sanchez, D. (2018). ‘Inclusive workplaces model’, </a:t>
            </a:r>
            <a:r>
              <a:rPr lang="en-GB" i="1" dirty="0"/>
              <a:t>HRM Review</a:t>
            </a:r>
            <a:r>
              <a:rPr lang="en-GB" dirty="0"/>
              <a:t>, 28(2), 176–189. </a:t>
            </a:r>
            <a:r>
              <a:rPr lang="en-GB" dirty="0">
                <a:hlinkClick r:id="rId5"/>
              </a:rPr>
              <a:t>https://doi.org/10.1016/j.hrmr.2017.07.003</a:t>
            </a:r>
            <a:endParaRPr lang="en-GB" dirty="0"/>
          </a:p>
          <a:p>
            <a:r>
              <a:rPr lang="en-GB" dirty="0"/>
              <a:t>Statista (2024). </a:t>
            </a:r>
            <a:r>
              <a:rPr lang="en-GB" i="1" dirty="0"/>
              <a:t>Gender representation in tech</a:t>
            </a:r>
            <a:r>
              <a:rPr lang="en-GB" dirty="0"/>
              <a:t>. </a:t>
            </a:r>
            <a:r>
              <a:rPr lang="en-GB" dirty="0">
                <a:hlinkClick r:id="rId6"/>
              </a:rPr>
              <a:t>https://www.statista.com</a:t>
            </a:r>
            <a:endParaRPr lang="en-GB" dirty="0"/>
          </a:p>
          <a:p>
            <a:r>
              <a:rPr lang="en-GB" dirty="0"/>
              <a:t>The Guardian (2024). </a:t>
            </a:r>
            <a:r>
              <a:rPr lang="en-GB" i="1" dirty="0"/>
              <a:t>Criticism of warehouse worker treatment</a:t>
            </a:r>
            <a:r>
              <a:rPr lang="en-GB" dirty="0"/>
              <a:t>. </a:t>
            </a:r>
            <a:r>
              <a:rPr lang="en-GB" dirty="0">
                <a:hlinkClick r:id="rId7"/>
              </a:rPr>
              <a:t>https://www.theguardian.com/technology/2024/dec/19/amazon-workers-strike</a:t>
            </a:r>
            <a:endParaRPr lang="en-GB" dirty="0"/>
          </a:p>
          <a:p>
            <a:r>
              <a:rPr lang="en-GB" dirty="0"/>
              <a:t>Reuters (2024). </a:t>
            </a:r>
            <a:r>
              <a:rPr lang="en-GB" i="1" dirty="0"/>
              <a:t>Worker rights &amp; unionisation issues</a:t>
            </a:r>
            <a:r>
              <a:rPr lang="en-GB" dirty="0"/>
              <a:t>. </a:t>
            </a:r>
            <a:r>
              <a:rPr lang="en-GB" dirty="0">
                <a:hlinkClick r:id="rId8"/>
              </a:rPr>
              <a:t>https://www.reuters.com/legal/government/amazon-must-face-third-union-election</a:t>
            </a:r>
            <a:endParaRPr lang="en-GB" dirty="0"/>
          </a:p>
          <a:p>
            <a:r>
              <a:rPr lang="en-GB" dirty="0"/>
              <a:t>Purcell, J. &amp; Hutchinson, S. (2007). </a:t>
            </a:r>
            <a:r>
              <a:rPr lang="en-GB" i="1" dirty="0"/>
              <a:t>Front-line managers &amp; inclusion climate</a:t>
            </a:r>
            <a:r>
              <a:rPr lang="en-GB" dirty="0"/>
              <a:t>. </a:t>
            </a:r>
            <a:r>
              <a:rPr lang="en-GB" dirty="0">
                <a:hlinkClick r:id="rId9"/>
              </a:rPr>
              <a:t>https://doi.org/10.1111/j.1748-8583.2007.00022.x</a:t>
            </a:r>
            <a:endParaRPr lang="en-GB" dirty="0"/>
          </a:p>
          <a:p>
            <a:pPr marL="0" indent="0">
              <a:buNone/>
            </a:pPr>
            <a:r>
              <a:rPr lang="en-GB" b="1" dirty="0"/>
              <a:t>PERFORMANCE MANAGEMENT (PM) REFERENCES</a:t>
            </a:r>
          </a:p>
          <a:p>
            <a:r>
              <a:rPr lang="en-GB" dirty="0"/>
              <a:t>Amazon (2024). </a:t>
            </a:r>
            <a:r>
              <a:rPr lang="en-GB" i="1" dirty="0"/>
              <a:t>US About Amazon</a:t>
            </a:r>
            <a:r>
              <a:rPr lang="en-GB" dirty="0"/>
              <a:t>. </a:t>
            </a:r>
            <a:r>
              <a:rPr lang="en-GB" dirty="0">
                <a:hlinkClick r:id="rId2"/>
              </a:rPr>
              <a:t>https://www.aboutamazon.com</a:t>
            </a:r>
            <a:endParaRPr lang="en-GB" dirty="0"/>
          </a:p>
          <a:p>
            <a:r>
              <a:rPr lang="en-GB" dirty="0"/>
              <a:t>Amazon (2018–2024). </a:t>
            </a:r>
            <a:r>
              <a:rPr lang="en-GB" i="1" dirty="0"/>
              <a:t>Performance expectations &amp; metrics</a:t>
            </a:r>
            <a:r>
              <a:rPr lang="en-GB" dirty="0"/>
              <a:t>. </a:t>
            </a:r>
            <a:r>
              <a:rPr lang="en-GB" dirty="0">
                <a:hlinkClick r:id="rId2"/>
              </a:rPr>
              <a:t>https://www.aboutamazon.com</a:t>
            </a:r>
            <a:endParaRPr lang="en-GB" dirty="0"/>
          </a:p>
          <a:p>
            <a:r>
              <a:rPr lang="en-GB" dirty="0"/>
              <a:t>Armstrong, M. &amp; Taylor, S. (2023). </a:t>
            </a:r>
            <a:r>
              <a:rPr lang="en-GB" i="1" dirty="0"/>
              <a:t>HRM Handbook</a:t>
            </a:r>
            <a:r>
              <a:rPr lang="en-GB" dirty="0"/>
              <a:t>. Kogan Page. https://books.google.com/books?id=rhS9EAAAQBAJ</a:t>
            </a:r>
          </a:p>
          <a:p>
            <a:r>
              <a:rPr lang="en-GB" dirty="0"/>
              <a:t>Beer, M., </a:t>
            </a:r>
            <a:r>
              <a:rPr lang="en-GB" dirty="0" err="1"/>
              <a:t>Boselie</a:t>
            </a:r>
            <a:r>
              <a:rPr lang="en-GB" dirty="0"/>
              <a:t>, P. &amp; Brewster, C. (2015). ‘HRM multistakeholder perspective’, </a:t>
            </a:r>
            <a:r>
              <a:rPr lang="en-GB" i="1" dirty="0"/>
              <a:t>HRM</a:t>
            </a:r>
            <a:r>
              <a:rPr lang="en-GB" dirty="0"/>
              <a:t>, 54(3), 427–438. https://doi.org/10.1002/hrm.21726</a:t>
            </a:r>
          </a:p>
          <a:p>
            <a:r>
              <a:rPr lang="en-GB" dirty="0"/>
              <a:t>Briscoe, D., Schuler, R. &amp; Tarique, I. (2012). </a:t>
            </a:r>
            <a:r>
              <a:rPr lang="en-GB" i="1" dirty="0"/>
              <a:t>International HRM</a:t>
            </a:r>
            <a:r>
              <a:rPr lang="en-GB" dirty="0"/>
              <a:t>. </a:t>
            </a:r>
            <a:r>
              <a:rPr lang="en-GB" dirty="0">
                <a:hlinkClick r:id="rId10"/>
              </a:rPr>
              <a:t>https://doi.org/10.4324/9780203816189</a:t>
            </a:r>
            <a:endParaRPr lang="en-GB" dirty="0"/>
          </a:p>
          <a:p>
            <a:r>
              <a:rPr lang="en-GB" dirty="0"/>
              <a:t>Hofstede, G. (2011). ‘Cultural dimensions in global PM’. </a:t>
            </a:r>
            <a:r>
              <a:rPr lang="en-GB" dirty="0">
                <a:hlinkClick r:id="rId3"/>
              </a:rPr>
              <a:t>https://doi.org/10.9707/2307-0919.1014</a:t>
            </a:r>
            <a:endParaRPr lang="en-GB" dirty="0"/>
          </a:p>
          <a:p>
            <a:r>
              <a:rPr lang="en-GB" dirty="0"/>
              <a:t>O’Donovan, R. &amp; Collins, M. (2024). ‘Wellbeing &amp; work pressures’, Routledge. </a:t>
            </a:r>
            <a:r>
              <a:rPr lang="en-GB" dirty="0">
                <a:hlinkClick r:id="rId4"/>
              </a:rPr>
              <a:t>https://doi.org/10.4324/9781003319016-21</a:t>
            </a:r>
            <a:endParaRPr lang="en-GB" dirty="0"/>
          </a:p>
          <a:p>
            <a:r>
              <a:rPr lang="en-GB" dirty="0"/>
              <a:t>Purcell, J. &amp; Hutchinson, S. (2007). </a:t>
            </a:r>
            <a:r>
              <a:rPr lang="en-GB" i="1" dirty="0"/>
              <a:t>Role of line managers in PM</a:t>
            </a:r>
            <a:r>
              <a:rPr lang="en-GB" dirty="0"/>
              <a:t>. </a:t>
            </a:r>
            <a:r>
              <a:rPr lang="en-GB" dirty="0">
                <a:hlinkClick r:id="rId9"/>
              </a:rPr>
              <a:t>https://doi.org/10.1111/j.1748-8583.2007.00022.x</a:t>
            </a:r>
            <a:endParaRPr lang="en-GB" dirty="0"/>
          </a:p>
          <a:p>
            <a:r>
              <a:rPr lang="en-GB" dirty="0"/>
              <a:t>The Guardian (2024). </a:t>
            </a:r>
            <a:r>
              <a:rPr lang="en-GB" i="1" dirty="0"/>
              <a:t>Strict monitoring criticisms in warehouses</a:t>
            </a:r>
            <a:r>
              <a:rPr lang="en-GB" dirty="0"/>
              <a:t>. </a:t>
            </a:r>
            <a:r>
              <a:rPr lang="en-GB" dirty="0">
                <a:hlinkClick r:id="rId7"/>
              </a:rPr>
              <a:t>https://www.theguardian.com/technology/2024/dec/19/amazon-workers-strike</a:t>
            </a:r>
            <a:endParaRPr lang="en-GB" dirty="0"/>
          </a:p>
          <a:p>
            <a:r>
              <a:rPr lang="en-GB" dirty="0"/>
              <a:t>Wilkinson, A. (2021). </a:t>
            </a:r>
            <a:r>
              <a:rPr lang="en-GB" i="1" dirty="0"/>
              <a:t>Contemporary HRM</a:t>
            </a:r>
            <a:r>
              <a:rPr lang="en-GB" dirty="0"/>
              <a:t>. Available at: </a:t>
            </a:r>
            <a:r>
              <a:rPr lang="en-GB" dirty="0">
                <a:hlinkClick r:id="rId11"/>
              </a:rPr>
              <a:t>https://www.torrossa.com/gs/resourceProxy?an=5017880</a:t>
            </a:r>
            <a:endParaRPr lang="en-GB" dirty="0"/>
          </a:p>
          <a:p>
            <a:pPr marL="0" indent="0">
              <a:buNone/>
            </a:pPr>
            <a:endParaRPr lang="en-GB" dirty="0"/>
          </a:p>
        </p:txBody>
      </p:sp>
      <p:sp>
        <p:nvSpPr>
          <p:cNvPr id="4" name="Title 1">
            <a:extLst>
              <a:ext uri="{FF2B5EF4-FFF2-40B4-BE49-F238E27FC236}">
                <a16:creationId xmlns:a16="http://schemas.microsoft.com/office/drawing/2014/main" id="{6F1DCB02-2CCE-0F56-01FF-A86BF0A50341}"/>
              </a:ext>
            </a:extLst>
          </p:cNvPr>
          <p:cNvSpPr>
            <a:spLocks noGrp="1"/>
          </p:cNvSpPr>
          <p:nvPr>
            <p:ph type="title"/>
          </p:nvPr>
        </p:nvSpPr>
        <p:spPr>
          <a:xfrm>
            <a:off x="1484311" y="0"/>
            <a:ext cx="10018712" cy="914400"/>
          </a:xfrm>
        </p:spPr>
        <p:txBody>
          <a:bodyPr/>
          <a:lstStyle/>
          <a:p>
            <a:r>
              <a:rPr lang="en-GB" dirty="0"/>
              <a:t>References</a:t>
            </a:r>
          </a:p>
        </p:txBody>
      </p:sp>
    </p:spTree>
    <p:extLst>
      <p:ext uri="{BB962C8B-B14F-4D97-AF65-F5344CB8AC3E}">
        <p14:creationId xmlns:p14="http://schemas.microsoft.com/office/powerpoint/2010/main" val="782138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191</TotalTime>
  <Words>2792</Words>
  <PresentationFormat>Widescreen</PresentationFormat>
  <Paragraphs>174</Paragraphs>
  <Slides>38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Corbel</vt:lpstr>
      <vt:lpstr>Parallax</vt:lpstr>
      <vt:lpstr>Title: HRM Challenges in Global Organization's: A Critical Analysis of Amazon</vt:lpstr>
      <vt:lpstr>Group Presentation Outline</vt:lpstr>
      <vt:lpstr>Amazon: Company Overview</vt:lpstr>
      <vt:lpstr>TRAINING &amp; DEVELOPMENT </vt:lpstr>
      <vt:lpstr>Current T&amp;D Policies at Amazon</vt:lpstr>
      <vt:lpstr>Theoretical Framework (T&amp;D)</vt:lpstr>
      <vt:lpstr>Key Challenges in Amazon's Training</vt:lpstr>
      <vt:lpstr>Role of Line Managers in T&amp;D</vt:lpstr>
      <vt:lpstr>Strategic Alignment</vt:lpstr>
      <vt:lpstr>Recommendations</vt:lpstr>
      <vt:lpstr>Summary (T&amp;D)</vt:lpstr>
      <vt:lpstr>RECRUITMENT &amp; SELECTION</vt:lpstr>
      <vt:lpstr>Current R&amp;S Policies at Amazon</vt:lpstr>
      <vt:lpstr>Theoretical Framework (R&amp;S)</vt:lpstr>
      <vt:lpstr>Key Challenges in Recruitment</vt:lpstr>
      <vt:lpstr>Role of Line Managers</vt:lpstr>
      <vt:lpstr>Strategic Alignment</vt:lpstr>
      <vt:lpstr>Recommendations</vt:lpstr>
      <vt:lpstr>Summary (R&amp;S)</vt:lpstr>
      <vt:lpstr>Diversity, equity, and inclusion (DEI) </vt:lpstr>
      <vt:lpstr>Current DEI Practices at Amazon</vt:lpstr>
      <vt:lpstr>Theoretical Framework (DEI)</vt:lpstr>
      <vt:lpstr>Key Challenges in DEI</vt:lpstr>
      <vt:lpstr>Role of Line Managers in DEI</vt:lpstr>
      <vt:lpstr>Strategic Alignment (DEI)</vt:lpstr>
      <vt:lpstr>Recommendations (DEI)</vt:lpstr>
      <vt:lpstr>Summary (DEI)</vt:lpstr>
      <vt:lpstr>PERFORMANCE MANAGEMENT </vt:lpstr>
      <vt:lpstr>Current Performance Management at Amazon</vt:lpstr>
      <vt:lpstr>Theoretical Framework (PM)</vt:lpstr>
      <vt:lpstr>Key Challenges in Performance Management</vt:lpstr>
      <vt:lpstr>Role of Line Managers in PM</vt:lpstr>
      <vt:lpstr>Strategic Alignment (PM)</vt:lpstr>
      <vt:lpstr>Recommendations (PM)</vt:lpstr>
      <vt:lpstr>Summary (PM)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2025-11-24T16:09:50Z</dcterms:created>
  <dcterms:modified xsi:type="dcterms:W3CDTF">2025-11-30T15:10:37Z</dcterms:modified>
</cp:coreProperties>
</file>