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7"/>
  </p:notesMasterIdLst>
  <p:handoutMasterIdLst>
    <p:handoutMasterId r:id="rId18"/>
  </p:handoutMasterIdLst>
  <p:sldIdLst>
    <p:sldId id="1497" r:id="rId5"/>
    <p:sldId id="1514" r:id="rId6"/>
    <p:sldId id="1516" r:id="rId7"/>
    <p:sldId id="1500" r:id="rId8"/>
    <p:sldId id="1502" r:id="rId9"/>
    <p:sldId id="1499" r:id="rId10"/>
    <p:sldId id="1517" r:id="rId11"/>
    <p:sldId id="1518" r:id="rId12"/>
    <p:sldId id="1515" r:id="rId13"/>
    <p:sldId id="1512" r:id="rId14"/>
    <p:sldId id="1511" r:id="rId15"/>
    <p:sldId id="151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308A0C-CA06-22B0-74BC-A99F41C0C167}" v="30" dt="2026-05-14T13:29:57.864"/>
    <p1510:client id="{AED2CACE-85BB-8390-150A-A74A55661F72}" v="373" dt="2026-05-14T13:27:12.297"/>
    <p1510:client id="{C29DAB58-7ADF-382D-34F7-6565A7C48C43}" v="75" dt="2026-05-14T17:30:46.716"/>
    <p1510:client id="{CC6E5E0A-47EA-EF6A-6ED0-CBC347777047}" v="4057" dt="2026-05-14T15:06:33.444"/>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5/14/2026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5/14/2026</a:t>
            </a:fld>
            <a:endParaRPr lang="en-US"/>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5/14/2026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5/14/2026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5/14/2026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5/14/2026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5/14/2026</a:t>
            </a:fld>
            <a:endParaRPr lang="en-US"/>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5/14/2026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5/14/2026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5/14/2026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5/14/2026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5/14/2026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5/14/2026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5/14/2026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5/14/2026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5/14/2026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a:t>Click to add Statement</a:t>
            </a:r>
          </a:p>
          <a:p>
            <a:pPr lvl="1"/>
            <a:r>
              <a:rPr lang="en-US"/>
              <a:t>Second level</a:t>
            </a:r>
          </a:p>
          <a:p>
            <a:pPr lvl="2"/>
            <a:r>
              <a:rPr lang="en-US"/>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5/14/2026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5/14/2026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5/14/2026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5/14/2026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5/14/2026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5/14/2026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5/14/2026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5/14/2026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5/14/2026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5/14/2026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5/14/2026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5/14/2026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a:t>Click to edit Master </a:t>
            </a:r>
            <a:br>
              <a:rPr lang="en-US"/>
            </a:br>
            <a:r>
              <a:rPr lang="en-US"/>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5/14/2026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9.png"/></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mind.org.uk/information-support/tips-for-everyday-living/physical-activity-exercise-and-mental-health/over-exercising-and-exercise-addiction/" TargetMode="External"/><Relationship Id="rId3" Type="http://schemas.openxmlformats.org/officeDocument/2006/relationships/hyperlink" Target="https://www.nel.edu/userfiles/articlesnew/NEL260505A30.pdf" TargetMode="External"/><Relationship Id="rId7" Type="http://schemas.openxmlformats.org/officeDocument/2006/relationships/hyperlink" Target="https://www.uclahealth.org/news/article/no-pain-no-gain-training-too-hard-can-have-serious-health" TargetMode="External"/><Relationship Id="rId2" Type="http://schemas.openxmlformats.org/officeDocument/2006/relationships/hyperlink" Target="https://www.who.int/health-topics/physical-activity#tab=tab_1" TargetMode="External"/><Relationship Id="rId1" Type="http://schemas.openxmlformats.org/officeDocument/2006/relationships/slideLayout" Target="../slideLayouts/slideLayout9.xml"/><Relationship Id="rId6" Type="http://schemas.openxmlformats.org/officeDocument/2006/relationships/hyperlink" Target="http://www.uclahealth.org/" TargetMode="External"/><Relationship Id="rId5" Type="http://schemas.openxmlformats.org/officeDocument/2006/relationships/hyperlink" Target="https://www.frontiersin.org/journals/psychology/articles/10.3389/fpsyg.2020.00509/full" TargetMode="External"/><Relationship Id="rId4" Type="http://schemas.openxmlformats.org/officeDocument/2006/relationships/hyperlink" Target="https://www.nhs.uk/live-well/exercise/exercise-health-benefits/" TargetMode="External"/><Relationship Id="rId9" Type="http://schemas.openxmlformats.org/officeDocument/2006/relationships/hyperlink" Target="https://assets.publishing.service.gov.uk/media/5d839543ed915d52428dc134/uk-chief-medical-officers-physical-activity-guidelines.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86/s12889-020-09323-y" TargetMode="External"/><Relationship Id="rId2" Type="http://schemas.openxmlformats.org/officeDocument/2006/relationships/hyperlink" Target="https://doi.org/10.1111/inm.70054" TargetMode="Externa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doi.org/10.1136/bjsports-2022-106195" TargetMode="External"/><Relationship Id="rId4" Type="http://schemas.openxmlformats.org/officeDocument/2006/relationships/hyperlink" Target="https://www.researchgate.net/publication/276511429_DelimarisI2014_Potential_Adverse_Biological_Effects_of_Excessive_Exercise_and_Overtraining_Among_Healthy_Individuals_Acta_Medica_Martiniana_14_35-12"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07/relationships/media" Target="../media/media5.m4a"/><Relationship Id="rId7" Type="http://schemas.openxmlformats.org/officeDocument/2006/relationships/image" Target="../media/image2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2.png"/><Relationship Id="rId5" Type="http://schemas.openxmlformats.org/officeDocument/2006/relationships/slideLayout" Target="../slideLayouts/slideLayout23.xml"/><Relationship Id="rId4" Type="http://schemas.openxmlformats.org/officeDocument/2006/relationships/audio" Target="../media/media5.m4a"/></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40.xml"/><Relationship Id="rId7" Type="http://schemas.openxmlformats.org/officeDocument/2006/relationships/hyperlink" Target="https://www.europeantour.com/players/tiger-woods-218/"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doi.org/10.3389/fspor.2021.660167" TargetMode="External"/><Relationship Id="rId5" Type="http://schemas.openxmlformats.org/officeDocument/2006/relationships/hyperlink" Target="https://digitalcommons.sacredheart.edu/cgi/viewcontent.cgi?article=1780&amp;context=acadfest" TargetMode="External"/><Relationship Id="rId4" Type="http://schemas.openxmlformats.org/officeDocument/2006/relationships/hyperlink" Target="https://doi.org/10.3389/fspor.2023.1175718"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9.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9.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7.jpe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1294035"/>
          </a:xfrm>
        </p:spPr>
        <p:txBody>
          <a:bodyPr>
            <a:normAutofit/>
          </a:bodyPr>
          <a:lstStyle/>
          <a:p>
            <a:r>
              <a:rPr lang="en-US"/>
              <a:t>E- PORTFOILIO </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434916"/>
            <a:ext cx="3024899" cy="839261"/>
          </a:xfrm>
        </p:spPr>
        <p:txBody>
          <a:bodyPr vert="horz" lIns="91440" tIns="45720" rIns="91440" bIns="45720" rtlCol="0" anchor="t">
            <a:normAutofit lnSpcReduction="10000"/>
          </a:bodyPr>
          <a:lstStyle/>
          <a:p>
            <a:r>
              <a:rPr lang="en-US">
                <a:latin typeface="Gabriola"/>
              </a:rPr>
              <a:t>BMSH4200</a:t>
            </a:r>
            <a:r>
              <a:rPr lang="en-US">
                <a:latin typeface="Calibri"/>
                <a:ea typeface="Calibri"/>
                <a:cs typeface="Calibri"/>
              </a:rPr>
              <a:t> </a:t>
            </a:r>
          </a:p>
          <a:p>
            <a:r>
              <a:rPr lang="en-US">
                <a:latin typeface="Calibri"/>
                <a:ea typeface="Calibri"/>
                <a:cs typeface="Calibri"/>
              </a:rPr>
              <a:t>2500438 </a:t>
            </a:r>
          </a:p>
        </p:txBody>
      </p:sp>
      <p:pic>
        <p:nvPicPr>
          <p:cNvPr id="5" name="Intro ">
            <a:hlinkClick r:id="" action="ppaction://media"/>
            <a:extLst>
              <a:ext uri="{FF2B5EF4-FFF2-40B4-BE49-F238E27FC236}">
                <a16:creationId xmlns:a16="http://schemas.microsoft.com/office/drawing/2014/main" id="{194E75A7-7236-A408-12D2-C9AE650704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33375" y="5725103"/>
            <a:ext cx="730250" cy="730250"/>
          </a:xfrm>
          <a:prstGeom prst="rect">
            <a:avLst/>
          </a:prstGeom>
        </p:spPr>
      </p:pic>
    </p:spTree>
    <p:extLst>
      <p:ext uri="{BB962C8B-B14F-4D97-AF65-F5344CB8AC3E}">
        <p14:creationId xmlns:p14="http://schemas.microsoft.com/office/powerpoint/2010/main" val="17738313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6898699" cy="1386965"/>
          </a:xfrm>
        </p:spPr>
        <p:txBody>
          <a:bodyPr/>
          <a:lstStyle/>
          <a:p>
            <a:r>
              <a:rPr lang="en-US"/>
              <a:t>AI ACKNOWLEDGEMENT </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2438545"/>
            <a:ext cx="10348617" cy="3512152"/>
          </a:xfrm>
        </p:spPr>
        <p:txBody>
          <a:bodyPr vert="horz" lIns="91440" tIns="45720" rIns="91440" bIns="45720" rtlCol="0" anchor="t">
            <a:normAutofit/>
          </a:bodyPr>
          <a:lstStyle/>
          <a:p>
            <a:pPr marL="0" indent="0">
              <a:buNone/>
            </a:pPr>
            <a:r>
              <a:rPr lang="en-US" sz="1600">
                <a:latin typeface="Times New Roman"/>
                <a:ea typeface="+mn-lt"/>
                <a:cs typeface="Times New Roman"/>
              </a:rPr>
              <a:t>I acknowledge the use of artificial intelligence and digital tools during the development of this assignment.</a:t>
            </a:r>
            <a:endParaRPr lang="en-US"/>
          </a:p>
          <a:p>
            <a:pPr marL="0" indent="0">
              <a:buNone/>
            </a:pPr>
            <a:r>
              <a:rPr lang="en-US" sz="1600">
                <a:latin typeface="Times New Roman"/>
                <a:ea typeface="+mn-lt"/>
                <a:cs typeface="Times New Roman"/>
              </a:rPr>
              <a:t>ChatGPT was used to support the comparison of different academic sources and to help clarify ideas during the writing process. </a:t>
            </a:r>
            <a:endParaRPr lang="en-US"/>
          </a:p>
          <a:p>
            <a:pPr marL="0" indent="0">
              <a:buNone/>
            </a:pPr>
            <a:r>
              <a:rPr lang="en-US" sz="1600">
                <a:latin typeface="Times New Roman"/>
                <a:ea typeface="+mn-lt"/>
                <a:cs typeface="Times New Roman"/>
              </a:rPr>
              <a:t>Grammarly was used to check spelling, grammar, and sentence structure to ensure accuracy and improve readability. </a:t>
            </a:r>
          </a:p>
          <a:p>
            <a:pPr marL="0" indent="0">
              <a:buNone/>
            </a:pPr>
            <a:r>
              <a:rPr lang="en-US" sz="1600">
                <a:latin typeface="Times New Roman"/>
                <a:ea typeface="+mn-lt"/>
                <a:cs typeface="Times New Roman"/>
              </a:rPr>
              <a:t>In addition, referencing support tools were used to assist with the correct formatting of my bibliography and in-text citations in line with academic standards. All final content and arguments were reviewed and edited by me to ensure they accurately reflect my understanding and meet academic requirements.</a:t>
            </a:r>
            <a:endParaRPr lang="en-US" sz="1600">
              <a:latin typeface="Times New Roman"/>
              <a:cs typeface="Times New Roman"/>
            </a:endParaRPr>
          </a:p>
        </p:txBody>
      </p:sp>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r>
              <a:rPr lang="en-US"/>
              <a:t>Quote</a:t>
            </a:r>
          </a:p>
        </p:txBody>
      </p:sp>
      <p:sp>
        <p:nvSpPr>
          <p:cNvPr id="6" name="Content Placeholder 5">
            <a:extLst>
              <a:ext uri="{FF2B5EF4-FFF2-40B4-BE49-F238E27FC236}">
                <a16:creationId xmlns:a16="http://schemas.microsoft.com/office/drawing/2014/main" id="{062B897C-9D62-36E3-5DC1-154478A93ECF}"/>
              </a:ext>
            </a:extLst>
          </p:cNvPr>
          <p:cNvSpPr>
            <a:spLocks noGrp="1"/>
          </p:cNvSpPr>
          <p:nvPr>
            <p:ph sz="quarter" idx="13"/>
          </p:nvPr>
        </p:nvSpPr>
        <p:spPr>
          <a:xfrm>
            <a:off x="612762" y="561268"/>
            <a:ext cx="3560882" cy="960265"/>
          </a:xfrm>
        </p:spPr>
        <p:txBody>
          <a:bodyPr/>
          <a:lstStyle/>
          <a:p>
            <a:pPr algn="l"/>
            <a:r>
              <a:rPr lang="en-US"/>
              <a:t>Part 1 ~ </a:t>
            </a:r>
          </a:p>
        </p:txBody>
      </p:sp>
      <p:sp>
        <p:nvSpPr>
          <p:cNvPr id="3" name="TextBox 2">
            <a:extLst>
              <a:ext uri="{FF2B5EF4-FFF2-40B4-BE49-F238E27FC236}">
                <a16:creationId xmlns:a16="http://schemas.microsoft.com/office/drawing/2014/main" id="{474BEE29-E90F-401F-E980-CC236348A07B}"/>
              </a:ext>
            </a:extLst>
          </p:cNvPr>
          <p:cNvSpPr txBox="1"/>
          <p:nvPr/>
        </p:nvSpPr>
        <p:spPr>
          <a:xfrm>
            <a:off x="691681" y="1628250"/>
            <a:ext cx="300185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Times New Roman"/>
                <a:cs typeface="Times New Roman"/>
              </a:rPr>
              <a:t>Discuss the impact of regular exercise linking to physical and mental aspect</a:t>
            </a:r>
            <a:r>
              <a:rPr lang="en-GB" sz="2800">
                <a:latin typeface="Times New Roman"/>
                <a:cs typeface="Times New Roman"/>
              </a:rPr>
              <a:t> ~</a:t>
            </a:r>
            <a:endParaRPr lang="en-US" sz="2800"/>
          </a:p>
        </p:txBody>
      </p:sp>
      <p:sp>
        <p:nvSpPr>
          <p:cNvPr id="5" name="TextBox 4">
            <a:extLst>
              <a:ext uri="{FF2B5EF4-FFF2-40B4-BE49-F238E27FC236}">
                <a16:creationId xmlns:a16="http://schemas.microsoft.com/office/drawing/2014/main" id="{EBD7CB91-F1BE-C150-BBD7-581C42EB1257}"/>
              </a:ext>
            </a:extLst>
          </p:cNvPr>
          <p:cNvSpPr txBox="1"/>
          <p:nvPr/>
        </p:nvSpPr>
        <p:spPr>
          <a:xfrm>
            <a:off x="5432962" y="1041555"/>
            <a:ext cx="6174028"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solidFill>
                  <a:srgbClr val="001D35"/>
                </a:solidFill>
                <a:highlight>
                  <a:srgbClr val="FFFFFF"/>
                </a:highlight>
                <a:latin typeface="Times New Roman"/>
                <a:cs typeface="Times New Roman"/>
              </a:rPr>
              <a:t>‘Regular exercise is </a:t>
            </a:r>
            <a:r>
              <a:rPr lang="en-GB" sz="1500" dirty="0">
                <a:latin typeface="Times New Roman"/>
                <a:cs typeface="Times New Roman"/>
              </a:rPr>
              <a:t>any structured physical activity performed consistently to improve health and fitness, involving a combination of aerobic and muscle-strengthening activities’ (World Health Organization (WHO), 2024). The benefits, both physical and mental, are repeatedly praised through multiple testimonials. Alternatively, if not executed correctly or overusing exercise can lead to detrimental health risks and drawbacks, </a:t>
            </a:r>
            <a:r>
              <a:rPr lang="en-GB" sz="1500" dirty="0">
                <a:highlight>
                  <a:srgbClr val="00FF00"/>
                </a:highlight>
                <a:latin typeface="Times New Roman"/>
                <a:cs typeface="Times New Roman"/>
              </a:rPr>
              <a:t>Research indicates that excessive exercise and overtraining can have adverse biological effects, including negative impacts on physiological systems when training stress exceeds recovery (</a:t>
            </a:r>
            <a:r>
              <a:rPr lang="en-GB" sz="1500" dirty="0" err="1">
                <a:highlight>
                  <a:srgbClr val="00FF00"/>
                </a:highlight>
                <a:latin typeface="Times New Roman"/>
                <a:cs typeface="Times New Roman"/>
              </a:rPr>
              <a:t>Delimaris</a:t>
            </a:r>
            <a:r>
              <a:rPr lang="en-GB" sz="1500" dirty="0">
                <a:highlight>
                  <a:srgbClr val="00FF00"/>
                </a:highlight>
                <a:latin typeface="Times New Roman"/>
                <a:cs typeface="Times New Roman"/>
              </a:rPr>
              <a:t> 2014).</a:t>
            </a:r>
            <a:r>
              <a:rPr lang="en-GB" sz="1500" dirty="0">
                <a:latin typeface="Times New Roman"/>
                <a:cs typeface="Times New Roman"/>
              </a:rPr>
              <a:t> This assignment will explore both the positives and negatives to regular exercise along with the recommendations given by practitioners to allow the best outcome when training.</a:t>
            </a:r>
            <a:endParaRPr lang="en-US" sz="1500" dirty="0">
              <a:cs typeface="Poppins Light"/>
            </a:endParaRPr>
          </a:p>
          <a:p>
            <a:br>
              <a:rPr lang="en-US" dirty="0"/>
            </a:br>
            <a:endParaRPr lang="en-US" sz="1500">
              <a:cs typeface="Poppins Light"/>
            </a:endParaRPr>
          </a:p>
          <a:p>
            <a:r>
              <a:rPr lang="en-GB" sz="1500" dirty="0">
                <a:latin typeface="Times New Roman"/>
                <a:cs typeface="Times New Roman"/>
              </a:rPr>
              <a:t>Benefits of partaking in regular physical exercise can consist of both physical and mental aspects. Regular exercise is seen to play a vital role in the maintenance of multiple health benefits and living a healthy and fulfilled life. It has been found that people who partake in regular exercise are at a substantially lower risk of noncommunicable diseases such as heart disease, stroke, diabetes, early onset death, osteoarthritis, etc (</a:t>
            </a:r>
            <a:r>
              <a:rPr lang="en-GB" sz="1500" dirty="0">
                <a:highlight>
                  <a:srgbClr val="00FF00"/>
                </a:highlight>
                <a:latin typeface="Times New Roman"/>
                <a:cs typeface="Times New Roman"/>
              </a:rPr>
              <a:t>National Health Service</a:t>
            </a:r>
            <a:r>
              <a:rPr lang="en-GB" sz="1500" dirty="0">
                <a:latin typeface="Times New Roman"/>
                <a:cs typeface="Times New Roman"/>
              </a:rPr>
              <a:t>, 2024). ‘Regular and effective exercise programs are important and one of the most economical ways of protecting against diseases and supporting treatment as well as improving endurance training in developing countries like ours’ (</a:t>
            </a:r>
            <a:r>
              <a:rPr lang="en-GB" sz="1500" dirty="0" err="1">
                <a:latin typeface="Times New Roman"/>
                <a:cs typeface="Times New Roman"/>
              </a:rPr>
              <a:t>Karacabey</a:t>
            </a:r>
            <a:r>
              <a:rPr lang="en-GB" sz="1500" dirty="0">
                <a:latin typeface="Times New Roman"/>
                <a:cs typeface="Times New Roman"/>
              </a:rPr>
              <a:t>, 2005). </a:t>
            </a:r>
            <a:endParaRPr lang="en-GB" sz="1500" dirty="0"/>
          </a:p>
          <a:p>
            <a:br>
              <a:rPr lang="en-US" dirty="0"/>
            </a:br>
            <a:endParaRPr lang="en-US"/>
          </a:p>
        </p:txBody>
      </p:sp>
      <p:pic>
        <p:nvPicPr>
          <p:cNvPr id="2" name="Part one  slide 1 ">
            <a:hlinkClick r:id="" action="ppaction://media"/>
            <a:extLst>
              <a:ext uri="{FF2B5EF4-FFF2-40B4-BE49-F238E27FC236}">
                <a16:creationId xmlns:a16="http://schemas.microsoft.com/office/drawing/2014/main" id="{34A4E174-D12B-B1F5-CB26-2CC28B3AB6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0466" y="5598102"/>
            <a:ext cx="730250" cy="730250"/>
          </a:xfrm>
          <a:prstGeom prst="rect">
            <a:avLst/>
          </a:prstGeom>
        </p:spPr>
      </p:pic>
    </p:spTree>
    <p:extLst>
      <p:ext uri="{BB962C8B-B14F-4D97-AF65-F5344CB8AC3E}">
        <p14:creationId xmlns:p14="http://schemas.microsoft.com/office/powerpoint/2010/main" val="29492800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p:txBody>
          <a:bodyPr>
            <a:noAutofit/>
          </a:bodyPr>
          <a:lstStyle/>
          <a:p>
            <a:r>
              <a:rPr lang="en-US" sz="6600"/>
              <a:t> </a:t>
            </a:r>
          </a:p>
        </p:txBody>
      </p:sp>
      <p:sp>
        <p:nvSpPr>
          <p:cNvPr id="4" name="TextBox 3">
            <a:extLst>
              <a:ext uri="{FF2B5EF4-FFF2-40B4-BE49-F238E27FC236}">
                <a16:creationId xmlns:a16="http://schemas.microsoft.com/office/drawing/2014/main" id="{8CD6069F-F72B-C8B4-9A1F-1131F9FBDDA2}"/>
              </a:ext>
            </a:extLst>
          </p:cNvPr>
          <p:cNvSpPr txBox="1"/>
          <p:nvPr/>
        </p:nvSpPr>
        <p:spPr>
          <a:xfrm>
            <a:off x="859500" y="1463452"/>
            <a:ext cx="1027582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dirty="0">
                <a:latin typeface="Times New Roman"/>
                <a:cs typeface="Times New Roman"/>
              </a:rPr>
              <a:t>Beyond the physical aspects, exercise has been shown to have a profound impact on mental health. Thorough recordings in multiple articles show that physical activity can relieve symptoms of disorders such as anxiety, depression and stress (</a:t>
            </a:r>
            <a:r>
              <a:rPr lang="en-GB" sz="1500" dirty="0">
                <a:highlight>
                  <a:srgbClr val="00FF00"/>
                </a:highlight>
                <a:latin typeface="Times New Roman"/>
                <a:cs typeface="Times New Roman"/>
              </a:rPr>
              <a:t>Singh et al., 2023; Rebar et al., 2015; Banyard et al., 2025)</a:t>
            </a:r>
            <a:r>
              <a:rPr lang="en-GB" sz="1500" dirty="0">
                <a:latin typeface="Times New Roman"/>
                <a:cs typeface="Times New Roman"/>
              </a:rPr>
              <a:t>. A study conducted </a:t>
            </a:r>
            <a:r>
              <a:rPr lang="en-GB" sz="1500" dirty="0">
                <a:highlight>
                  <a:srgbClr val="00FF00"/>
                </a:highlight>
                <a:latin typeface="Times New Roman"/>
                <a:cs typeface="Times New Roman"/>
              </a:rPr>
              <a:t>by Herbert et al. (2020)</a:t>
            </a:r>
            <a:r>
              <a:rPr lang="en-GB" sz="1500" dirty="0">
                <a:latin typeface="Times New Roman"/>
                <a:cs typeface="Times New Roman"/>
              </a:rPr>
              <a:t> on university students communicated that by engaging in short-term aerobic exercise, depressive symptoms were alleviated in 73.68% of students. There was a notable change in all students that partook in this study, showing that overall, engaging in aerobic interventions significantly lowers symptoms in </a:t>
            </a:r>
            <a:r>
              <a:rPr lang="en-GB" sz="1500">
                <a:latin typeface="Times New Roman"/>
                <a:cs typeface="Times New Roman"/>
              </a:rPr>
              <a:t>many mental health disorders compared to control groups. Therefore, even short-term exercise can buffer challenges faced by people </a:t>
            </a:r>
            <a:r>
              <a:rPr lang="en-GB" sz="1500" dirty="0">
                <a:latin typeface="Times New Roman"/>
                <a:cs typeface="Times New Roman"/>
              </a:rPr>
              <a:t>with poor mental health (Herbert et al., 2020).</a:t>
            </a:r>
            <a:endParaRPr lang="en-US" sz="1500" dirty="0">
              <a:cs typeface="Poppins Light"/>
            </a:endParaRPr>
          </a:p>
          <a:p>
            <a:br>
              <a:rPr lang="en-US" dirty="0"/>
            </a:br>
            <a:endParaRPr lang="en-US" sz="1500">
              <a:cs typeface="Poppins Light"/>
            </a:endParaRPr>
          </a:p>
          <a:p>
            <a:r>
              <a:rPr lang="en-GB" sz="1500" dirty="0">
                <a:latin typeface="Times New Roman"/>
                <a:cs typeface="Times New Roman"/>
              </a:rPr>
              <a:t>Whilst physical activity is often praised for its physical and mental aspects, there can also be multiple drawbacks that occur when participating. Rather than achieving the desired outcomes, overtraining can lead to longer recovery periods, high physical fatigue levels and decreased strength and endurance (Champion, 2023). In addition to physical attributes, overreaching can also lead to many mental drawbacks these being; depressive symptoms, feeling angry for a prolonged period, and problems with concentration etc..  (Mind, 2023). Therefore, whilst physical activity can enhance health, it is important to follow guidelines and maintain a balanced and mindful approach to avoid potential drawbacks. </a:t>
            </a:r>
            <a:endParaRPr lang="en-GB" sz="1500" dirty="0">
              <a:cs typeface="Poppins Light"/>
            </a:endParaRPr>
          </a:p>
          <a:p>
            <a:br>
              <a:rPr lang="en-US" dirty="0"/>
            </a:br>
            <a:endParaRPr lang="en-US"/>
          </a:p>
        </p:txBody>
      </p:sp>
      <p:sp>
        <p:nvSpPr>
          <p:cNvPr id="5" name="TextBox 4">
            <a:extLst>
              <a:ext uri="{FF2B5EF4-FFF2-40B4-BE49-F238E27FC236}">
                <a16:creationId xmlns:a16="http://schemas.microsoft.com/office/drawing/2014/main" id="{53558617-E014-566B-CFA7-2D2BC567E638}"/>
              </a:ext>
            </a:extLst>
          </p:cNvPr>
          <p:cNvSpPr txBox="1"/>
          <p:nvPr/>
        </p:nvSpPr>
        <p:spPr>
          <a:xfrm>
            <a:off x="5998463" y="477926"/>
            <a:ext cx="5764377" cy="61252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art one slide 2 ">
            <a:hlinkClick r:id="" action="ppaction://media"/>
            <a:extLst>
              <a:ext uri="{FF2B5EF4-FFF2-40B4-BE49-F238E27FC236}">
                <a16:creationId xmlns:a16="http://schemas.microsoft.com/office/drawing/2014/main" id="{CF385C0F-D35E-27D8-7E73-4C8EC477C3E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5011" y="5615420"/>
            <a:ext cx="730250" cy="730250"/>
          </a:xfrm>
          <a:prstGeom prst="rect">
            <a:avLst/>
          </a:prstGeom>
        </p:spPr>
      </p:pic>
    </p:spTree>
    <p:extLst>
      <p:ext uri="{BB962C8B-B14F-4D97-AF65-F5344CB8AC3E}">
        <p14:creationId xmlns:p14="http://schemas.microsoft.com/office/powerpoint/2010/main" val="9486002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AA0566-02DC-C055-81EA-9EB1E8599F9B}"/>
              </a:ext>
            </a:extLst>
          </p:cNvPr>
          <p:cNvSpPr txBox="1"/>
          <p:nvPr/>
        </p:nvSpPr>
        <p:spPr>
          <a:xfrm>
            <a:off x="612647" y="1130316"/>
            <a:ext cx="5676547" cy="453286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Bef>
                <a:spcPts val="1000"/>
              </a:spcBef>
            </a:pPr>
            <a:r>
              <a:rPr lang="en-US" sz="1600" kern="1200">
                <a:latin typeface="Times New Roman"/>
                <a:cs typeface="Times New Roman"/>
              </a:rPr>
              <a:t>Taking part in regular exercise can be shown in many different ways depending on lifestyles. New guidelines recommend regular exercise, depending on one’s age and level of activity. For adolescents and adults recommendations are 150 minutes of physical activity a week using moderate and vigorous zones in your aerobic health. Children must engage in 60 minutes a day to ensure growth and health (Department of Health and Social Care, 2019).“The key to being optimally fit is in finding harmony between challenging our limits and respecting our body’s need for rest and recovery.”(Champion, 2023)</a:t>
            </a:r>
          </a:p>
          <a:p>
            <a:pPr>
              <a:lnSpc>
                <a:spcPct val="90000"/>
              </a:lnSpc>
              <a:spcBef>
                <a:spcPts val="1000"/>
              </a:spcBef>
            </a:pPr>
            <a:br>
              <a:rPr lang="en-US" sz="1300" kern="1200" dirty="0"/>
            </a:br>
            <a:endParaRPr lang="en-US" sz="1600" kern="1200">
              <a:latin typeface="Times New Roman"/>
              <a:cs typeface="Times New Roman"/>
            </a:endParaRPr>
          </a:p>
          <a:p>
            <a:pPr>
              <a:lnSpc>
                <a:spcPct val="90000"/>
              </a:lnSpc>
              <a:spcBef>
                <a:spcPts val="1000"/>
              </a:spcBef>
            </a:pPr>
            <a:r>
              <a:rPr lang="en-US" sz="1600" kern="1200" dirty="0">
                <a:latin typeface="Times New Roman"/>
                <a:cs typeface="Times New Roman"/>
              </a:rPr>
              <a:t>In conclusion, physical activity is crucial to enhancing both physical and mental attributes. Following evidential recommendations and maintaining healthy balances between exertion and recovery </a:t>
            </a:r>
            <a:r>
              <a:rPr lang="en-US" sz="1600" dirty="0">
                <a:latin typeface="Times New Roman"/>
                <a:cs typeface="Times New Roman"/>
              </a:rPr>
              <a:t>times will</a:t>
            </a:r>
            <a:r>
              <a:rPr lang="en-US" sz="1600" kern="1200" dirty="0">
                <a:latin typeface="Times New Roman"/>
                <a:cs typeface="Times New Roman"/>
              </a:rPr>
              <a:t> </a:t>
            </a:r>
            <a:r>
              <a:rPr lang="en-US" sz="1600" kern="1200" dirty="0" err="1">
                <a:latin typeface="Times New Roman"/>
                <a:cs typeface="Times New Roman"/>
              </a:rPr>
              <a:t>maximise</a:t>
            </a:r>
            <a:r>
              <a:rPr lang="en-US" sz="1600" kern="1200" dirty="0">
                <a:latin typeface="Times New Roman"/>
                <a:cs typeface="Times New Roman"/>
              </a:rPr>
              <a:t> enhancement and </a:t>
            </a:r>
            <a:r>
              <a:rPr lang="en-US" sz="1600" kern="1200" dirty="0" err="1">
                <a:latin typeface="Times New Roman"/>
                <a:cs typeface="Times New Roman"/>
              </a:rPr>
              <a:t>minimise</a:t>
            </a:r>
            <a:r>
              <a:rPr lang="en-US" sz="1600" kern="1200" dirty="0">
                <a:latin typeface="Times New Roman"/>
                <a:cs typeface="Times New Roman"/>
              </a:rPr>
              <a:t> all risks</a:t>
            </a:r>
            <a:r>
              <a:rPr lang="en-US" sz="1600" dirty="0">
                <a:latin typeface="Times New Roman"/>
                <a:cs typeface="Times New Roman"/>
              </a:rPr>
              <a:t>,</a:t>
            </a:r>
            <a:r>
              <a:rPr lang="en-US" sz="1600" kern="1200" dirty="0">
                <a:latin typeface="Times New Roman"/>
                <a:cs typeface="Times New Roman"/>
              </a:rPr>
              <a:t> providing long-term good health and wellbeing.</a:t>
            </a:r>
          </a:p>
          <a:p>
            <a:pPr>
              <a:lnSpc>
                <a:spcPct val="90000"/>
              </a:lnSpc>
              <a:spcBef>
                <a:spcPts val="1000"/>
              </a:spcBef>
            </a:pPr>
            <a:br>
              <a:rPr lang="en-US" sz="1300" kern="1200" dirty="0"/>
            </a:br>
            <a:endParaRPr lang="en-US" sz="1600" kern="1200">
              <a:latin typeface="Times New Roman"/>
              <a:cs typeface="Times New Roman"/>
            </a:endParaRPr>
          </a:p>
          <a:p>
            <a:pPr>
              <a:lnSpc>
                <a:spcPct val="90000"/>
              </a:lnSpc>
              <a:spcBef>
                <a:spcPts val="1000"/>
              </a:spcBef>
            </a:pPr>
            <a:r>
              <a:rPr lang="en-US" sz="1600" kern="1200">
                <a:latin typeface="Times New Roman"/>
                <a:cs typeface="Times New Roman"/>
              </a:rPr>
              <a:t>Word count - 546</a:t>
            </a:r>
          </a:p>
          <a:p>
            <a:pPr marL="228600" indent="-228600">
              <a:lnSpc>
                <a:spcPct val="90000"/>
              </a:lnSpc>
              <a:spcBef>
                <a:spcPts val="1000"/>
              </a:spcBef>
              <a:buFont typeface="Arial" panose="020B0604020202020204" pitchFamily="34" charset="0"/>
              <a:buChar char="•"/>
            </a:pPr>
            <a:endParaRPr lang="en-US" sz="1300" kern="1200"/>
          </a:p>
        </p:txBody>
      </p:sp>
      <p:pic>
        <p:nvPicPr>
          <p:cNvPr id="5" name="Picture 4" descr="A blue head with yellow and yellow objects inside&#10;&#10;AI-generated content may be incorrect.">
            <a:extLst>
              <a:ext uri="{FF2B5EF4-FFF2-40B4-BE49-F238E27FC236}">
                <a16:creationId xmlns:a16="http://schemas.microsoft.com/office/drawing/2014/main" id="{656ABB66-D065-A3FA-2237-CE4B89545BA2}"/>
              </a:ext>
            </a:extLst>
          </p:cNvPr>
          <p:cNvPicPr>
            <a:picLocks noChangeAspect="1"/>
          </p:cNvPicPr>
          <p:nvPr/>
        </p:nvPicPr>
        <p:blipFill>
          <a:blip r:embed="rId2"/>
          <a:srcRect l="2466" b="20"/>
          <a:stretch>
            <a:fillRect/>
          </a:stretch>
        </p:blipFill>
        <p:spPr>
          <a:xfrm>
            <a:off x="6557063" y="821246"/>
            <a:ext cx="5258178" cy="5494853"/>
          </a:xfrm>
          <a:prstGeom prst="rect">
            <a:avLst/>
          </a:prstGeom>
        </p:spPr>
      </p:pic>
    </p:spTree>
    <p:extLst>
      <p:ext uri="{BB962C8B-B14F-4D97-AF65-F5344CB8AC3E}">
        <p14:creationId xmlns:p14="http://schemas.microsoft.com/office/powerpoint/2010/main" val="18583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242607" y="270061"/>
            <a:ext cx="9145588" cy="1056249"/>
          </a:xfrm>
        </p:spPr>
        <p:txBody>
          <a:bodyPr anchor="b"/>
          <a:lstStyle/>
          <a:p>
            <a:r>
              <a:rPr lang="en-US"/>
              <a:t>REFERENCES ~ part 1 </a:t>
            </a:r>
          </a:p>
        </p:txBody>
      </p:sp>
      <p:sp>
        <p:nvSpPr>
          <p:cNvPr id="4" name="TextBox 3">
            <a:extLst>
              <a:ext uri="{FF2B5EF4-FFF2-40B4-BE49-F238E27FC236}">
                <a16:creationId xmlns:a16="http://schemas.microsoft.com/office/drawing/2014/main" id="{8C309ACA-3617-C676-E603-214BAC5974BD}"/>
              </a:ext>
            </a:extLst>
          </p:cNvPr>
          <p:cNvSpPr txBox="1"/>
          <p:nvPr/>
        </p:nvSpPr>
        <p:spPr>
          <a:xfrm>
            <a:off x="243840" y="1564640"/>
            <a:ext cx="11653520" cy="430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GB" sz="1200">
                <a:solidFill>
                  <a:srgbClr val="000000"/>
                </a:solidFill>
                <a:latin typeface="Times New Roman"/>
                <a:cs typeface="Times New Roman"/>
              </a:rPr>
              <a:t>[1]World Health Organization (WHO) (2024). </a:t>
            </a:r>
            <a:r>
              <a:rPr lang="en-GB" sz="1200" i="1">
                <a:solidFill>
                  <a:srgbClr val="000000"/>
                </a:solidFill>
                <a:latin typeface="Times New Roman"/>
                <a:cs typeface="Times New Roman"/>
              </a:rPr>
              <a:t>Physical Activity</a:t>
            </a:r>
            <a:r>
              <a:rPr lang="en-GB" sz="1200">
                <a:solidFill>
                  <a:srgbClr val="000000"/>
                </a:solidFill>
                <a:latin typeface="Times New Roman"/>
                <a:cs typeface="Times New Roman"/>
              </a:rPr>
              <a:t>. [online] World Health Organization. Available at: </a:t>
            </a:r>
            <a:r>
              <a:rPr lang="en-GB" sz="1200">
                <a:solidFill>
                  <a:srgbClr val="000000"/>
                </a:solidFill>
                <a:latin typeface="Times New Roman"/>
                <a:cs typeface="Times New Roman"/>
                <a:hlinkClick r:id="rId2"/>
              </a:rPr>
              <a:t>https://www.who.int/health-topics/physical-activity#tab=tab_1</a:t>
            </a:r>
            <a:r>
              <a:rPr lang="en-GB" sz="1200">
                <a:solidFill>
                  <a:srgbClr val="000000"/>
                </a:solidFill>
                <a:latin typeface="Times New Roman"/>
                <a:cs typeface="Times New Roman"/>
              </a:rPr>
              <a:t>.</a:t>
            </a:r>
            <a:endParaRPr lang="en-US"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[2]</a:t>
            </a:r>
            <a:r>
              <a:rPr lang="en-GB" sz="1200" err="1">
                <a:solidFill>
                  <a:srgbClr val="001D35"/>
                </a:solidFill>
                <a:latin typeface="Times New Roman"/>
                <a:cs typeface="Times New Roman"/>
              </a:rPr>
              <a:t>Karacabey</a:t>
            </a:r>
            <a:r>
              <a:rPr lang="en-GB" sz="1200">
                <a:solidFill>
                  <a:srgbClr val="001D35"/>
                </a:solidFill>
                <a:latin typeface="Times New Roman"/>
                <a:cs typeface="Times New Roman"/>
              </a:rPr>
              <a:t>, K. (2005). Effect of regular exercise on health and disease. </a:t>
            </a:r>
            <a:r>
              <a:rPr lang="en-GB" sz="1200" i="1">
                <a:solidFill>
                  <a:srgbClr val="001D35"/>
                </a:solidFill>
                <a:latin typeface="Times New Roman"/>
                <a:cs typeface="Times New Roman"/>
              </a:rPr>
              <a:t>Neuroendocrinology Letters</a:t>
            </a:r>
            <a:r>
              <a:rPr lang="en-GB" sz="1200">
                <a:solidFill>
                  <a:srgbClr val="001D35"/>
                </a:solidFill>
                <a:latin typeface="Times New Roman"/>
                <a:cs typeface="Times New Roman"/>
              </a:rPr>
              <a:t>, [online] 26(5). Available at: </a:t>
            </a:r>
            <a:r>
              <a:rPr lang="en-GB" sz="1200">
                <a:solidFill>
                  <a:srgbClr val="001D35"/>
                </a:solidFill>
                <a:latin typeface="Times New Roman"/>
                <a:cs typeface="Times New Roman"/>
                <a:hlinkClick r:id="rId3"/>
              </a:rPr>
              <a:t>https://www.nel.edu/userfiles/articlesnew/NEL260505A30.pdf</a:t>
            </a:r>
            <a:r>
              <a:rPr lang="en-GB" sz="1200">
                <a:solidFill>
                  <a:srgbClr val="001D35"/>
                </a:solidFill>
                <a:latin typeface="Times New Roman"/>
                <a:cs typeface="Times New Roman"/>
              </a:rPr>
              <a:t>.</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[3] NHS (2024). </a:t>
            </a:r>
            <a:r>
              <a:rPr lang="en-GB" sz="1200" i="1">
                <a:solidFill>
                  <a:srgbClr val="001D35"/>
                </a:solidFill>
                <a:latin typeface="Times New Roman"/>
                <a:cs typeface="Times New Roman"/>
              </a:rPr>
              <a:t>Benefits of Exercise</a:t>
            </a:r>
            <a:r>
              <a:rPr lang="en-GB" sz="1200">
                <a:solidFill>
                  <a:srgbClr val="001D35"/>
                </a:solidFill>
                <a:latin typeface="Times New Roman"/>
                <a:cs typeface="Times New Roman"/>
              </a:rPr>
              <a:t>. [online] NHS. Available at: </a:t>
            </a:r>
            <a:r>
              <a:rPr lang="en-GB" sz="1200">
                <a:solidFill>
                  <a:srgbClr val="001D35"/>
                </a:solidFill>
                <a:latin typeface="Times New Roman"/>
                <a:cs typeface="Times New Roman"/>
                <a:hlinkClick r:id="rId4"/>
              </a:rPr>
              <a:t>https://www.nhs.uk/live-well/exercise/exercise-health-benefits/</a:t>
            </a:r>
            <a:r>
              <a:rPr lang="en-GB" sz="1200">
                <a:solidFill>
                  <a:srgbClr val="001D35"/>
                </a:solidFill>
                <a:latin typeface="Times New Roman"/>
                <a:cs typeface="Times New Roman"/>
              </a:rPr>
              <a:t>.</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[4]Herbert, C., Meixner, F., Wiebking, C. and Gilg, V. (2020). Regular Physical Activity, Short-Term Exercise, Mental Health, and Well-Being Among University Students: The Results of an Online and a Laboratory Study. </a:t>
            </a:r>
            <a:r>
              <a:rPr lang="en-GB" sz="1200" i="1">
                <a:solidFill>
                  <a:srgbClr val="001D35"/>
                </a:solidFill>
                <a:latin typeface="Times New Roman"/>
                <a:cs typeface="Times New Roman"/>
              </a:rPr>
              <a:t>Frontiers in Psychology</a:t>
            </a:r>
            <a:r>
              <a:rPr lang="en-GB" sz="1200">
                <a:solidFill>
                  <a:srgbClr val="001D35"/>
                </a:solidFill>
                <a:latin typeface="Times New Roman"/>
                <a:cs typeface="Times New Roman"/>
              </a:rPr>
              <a:t>, [online] 11(509), pp.1–23. </a:t>
            </a:r>
            <a:r>
              <a:rPr lang="en-GB" sz="1200" err="1">
                <a:solidFill>
                  <a:srgbClr val="001D35"/>
                </a:solidFill>
                <a:latin typeface="Times New Roman"/>
                <a:cs typeface="Times New Roman"/>
              </a:rPr>
              <a:t>doi:https</a:t>
            </a:r>
            <a:r>
              <a:rPr lang="en-GB" sz="1200">
                <a:solidFill>
                  <a:srgbClr val="001D35"/>
                </a:solidFill>
                <a:latin typeface="Times New Roman"/>
                <a:cs typeface="Times New Roman"/>
              </a:rPr>
              <a:t>://doi.org/10.3389/fpsyg.2020.00509. </a:t>
            </a:r>
            <a:r>
              <a:rPr lang="en-GB" sz="1200">
                <a:solidFill>
                  <a:srgbClr val="1155CC"/>
                </a:solidFill>
                <a:latin typeface="Times New Roman"/>
                <a:cs typeface="Times New Roman"/>
                <a:hlinkClick r:id="rId5"/>
              </a:rPr>
              <a:t>https://www.frontiersin.org/journals/psychology/articles/10.3389/fpsyg.2020.00509/full</a:t>
            </a:r>
            <a:r>
              <a:rPr lang="en-GB" sz="1200">
                <a:solidFill>
                  <a:srgbClr val="001D35"/>
                </a:solidFill>
                <a:latin typeface="Times New Roman"/>
                <a:cs typeface="Times New Roman"/>
              </a:rPr>
              <a:t> </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[5]Champion, C. (2023). </a:t>
            </a:r>
            <a:r>
              <a:rPr lang="en-GB" sz="1200" i="1">
                <a:solidFill>
                  <a:srgbClr val="001D35"/>
                </a:solidFill>
                <a:latin typeface="Times New Roman"/>
                <a:cs typeface="Times New Roman"/>
              </a:rPr>
              <a:t>No pain, no gain? Training too hard can have serious health consequences</a:t>
            </a:r>
            <a:r>
              <a:rPr lang="en-GB" sz="1200">
                <a:solidFill>
                  <a:srgbClr val="001D35"/>
                </a:solidFill>
                <a:latin typeface="Times New Roman"/>
                <a:cs typeface="Times New Roman"/>
              </a:rPr>
              <a:t>. [online] </a:t>
            </a:r>
            <a:r>
              <a:rPr lang="en-GB" sz="1200">
                <a:solidFill>
                  <a:srgbClr val="001D35"/>
                </a:solidFill>
                <a:latin typeface="Times New Roman"/>
                <a:cs typeface="Times New Roman"/>
                <a:hlinkClick r:id="rId6"/>
              </a:rPr>
              <a:t>www.uclahealth.org</a:t>
            </a:r>
            <a:r>
              <a:rPr lang="en-GB" sz="1200">
                <a:solidFill>
                  <a:srgbClr val="001D35"/>
                </a:solidFill>
                <a:latin typeface="Times New Roman"/>
                <a:cs typeface="Times New Roman"/>
              </a:rPr>
              <a:t>. Available at: </a:t>
            </a:r>
            <a:r>
              <a:rPr lang="en-GB" sz="1200">
                <a:solidFill>
                  <a:srgbClr val="001D35"/>
                </a:solidFill>
                <a:latin typeface="Times New Roman"/>
                <a:cs typeface="Times New Roman"/>
                <a:hlinkClick r:id="rId7"/>
              </a:rPr>
              <a:t>https://www.uclahealth.org/news/article/no-pain-no-gain-training-too-hard-can-have-serious-health</a:t>
            </a:r>
            <a:r>
              <a:rPr lang="en-GB" sz="1200">
                <a:solidFill>
                  <a:srgbClr val="001D35"/>
                </a:solidFill>
                <a:latin typeface="Times New Roman"/>
                <a:cs typeface="Times New Roman"/>
              </a:rPr>
              <a:t>.</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[6]Mind (2023). </a:t>
            </a:r>
            <a:r>
              <a:rPr lang="en-GB" sz="1200" i="1">
                <a:solidFill>
                  <a:srgbClr val="001D35"/>
                </a:solidFill>
                <a:latin typeface="Times New Roman"/>
                <a:cs typeface="Times New Roman"/>
              </a:rPr>
              <a:t>Over-exercising and exercise addiction</a:t>
            </a:r>
            <a:r>
              <a:rPr lang="en-GB" sz="1200">
                <a:solidFill>
                  <a:srgbClr val="001D35"/>
                </a:solidFill>
                <a:latin typeface="Times New Roman"/>
                <a:cs typeface="Times New Roman"/>
              </a:rPr>
              <a:t>. [online] Mind.org.uk. Available at: </a:t>
            </a:r>
            <a:r>
              <a:rPr lang="en-GB" sz="1200">
                <a:solidFill>
                  <a:srgbClr val="001D35"/>
                </a:solidFill>
                <a:latin typeface="Times New Roman"/>
                <a:cs typeface="Times New Roman"/>
                <a:hlinkClick r:id="rId8"/>
              </a:rPr>
              <a:t>https://www.mind.org.uk/information-support/tips-for-everyday-living/physical-activity-exercise-and-mental-health/over-exercising-and-exercise-addiction/</a:t>
            </a:r>
            <a:r>
              <a:rPr lang="en-GB" sz="1200">
                <a:solidFill>
                  <a:srgbClr val="001D35"/>
                </a:solidFill>
                <a:latin typeface="Times New Roman"/>
                <a:cs typeface="Times New Roman"/>
              </a:rPr>
              <a:t>.</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[7]Department of Health and Social Care (2019). </a:t>
            </a:r>
            <a:r>
              <a:rPr lang="en-GB" sz="1200" i="1">
                <a:solidFill>
                  <a:srgbClr val="001D35"/>
                </a:solidFill>
                <a:latin typeface="Times New Roman"/>
                <a:cs typeface="Times New Roman"/>
              </a:rPr>
              <a:t>UK Chief Medical Officers’ Physical Activity Guidelines</a:t>
            </a:r>
            <a:r>
              <a:rPr lang="en-GB" sz="1200">
                <a:solidFill>
                  <a:srgbClr val="001D35"/>
                </a:solidFill>
                <a:latin typeface="Times New Roman"/>
                <a:cs typeface="Times New Roman"/>
              </a:rPr>
              <a:t>. [online] Available at: </a:t>
            </a:r>
            <a:r>
              <a:rPr lang="en-GB" sz="1200">
                <a:solidFill>
                  <a:srgbClr val="001D35"/>
                </a:solidFill>
                <a:latin typeface="Times New Roman"/>
                <a:cs typeface="Times New Roman"/>
                <a:hlinkClick r:id="rId9"/>
              </a:rPr>
              <a:t>https://assets.publishing.service.gov.uk/media/5d839543ed915d52428dc134/uk-chief-medical-officers-physical-activity-guidelines.pdf</a:t>
            </a:r>
            <a:r>
              <a:rPr lang="en-GB" sz="1200">
                <a:solidFill>
                  <a:srgbClr val="001D35"/>
                </a:solidFill>
                <a:latin typeface="Times New Roman"/>
                <a:cs typeface="Times New Roman"/>
              </a:rPr>
              <a:t>.</a:t>
            </a:r>
            <a:endParaRPr lang="en-GB" sz="1200">
              <a:solidFill>
                <a:srgbClr val="000000"/>
              </a:solidFill>
              <a:latin typeface="Times New Roman"/>
              <a:cs typeface="Times New Roman"/>
            </a:endParaRPr>
          </a:p>
          <a:p>
            <a:pPr>
              <a:lnSpc>
                <a:spcPct val="120000"/>
              </a:lnSpc>
              <a:spcBef>
                <a:spcPts val="1000"/>
              </a:spcBef>
            </a:pPr>
            <a:r>
              <a:rPr lang="en-GB" sz="1200">
                <a:solidFill>
                  <a:srgbClr val="001D35"/>
                </a:solidFill>
                <a:latin typeface="Times New Roman"/>
                <a:cs typeface="Times New Roman"/>
              </a:rPr>
              <a:t>[8]Champion, C. (2023). </a:t>
            </a:r>
            <a:r>
              <a:rPr lang="en-GB" sz="1200" i="1">
                <a:solidFill>
                  <a:srgbClr val="001D35"/>
                </a:solidFill>
                <a:latin typeface="Times New Roman"/>
                <a:cs typeface="Times New Roman"/>
              </a:rPr>
              <a:t>No pain, no gain? Training too hard can have serious health consequences</a:t>
            </a:r>
            <a:r>
              <a:rPr lang="en-GB" sz="1200">
                <a:solidFill>
                  <a:srgbClr val="001D35"/>
                </a:solidFill>
                <a:latin typeface="Times New Roman"/>
                <a:cs typeface="Times New Roman"/>
              </a:rPr>
              <a:t>. [online] </a:t>
            </a:r>
            <a:r>
              <a:rPr lang="en-GB" sz="1200">
                <a:solidFill>
                  <a:srgbClr val="001D35"/>
                </a:solidFill>
                <a:latin typeface="Times New Roman"/>
                <a:cs typeface="Times New Roman"/>
                <a:hlinkClick r:id="rId6"/>
              </a:rPr>
              <a:t>www.uclahealth.org</a:t>
            </a:r>
            <a:r>
              <a:rPr lang="en-GB" sz="1200">
                <a:solidFill>
                  <a:srgbClr val="001D35"/>
                </a:solidFill>
                <a:latin typeface="Times New Roman"/>
                <a:cs typeface="Times New Roman"/>
              </a:rPr>
              <a:t>. Available at: </a:t>
            </a:r>
            <a:r>
              <a:rPr lang="en-GB" sz="1200">
                <a:solidFill>
                  <a:srgbClr val="001D35"/>
                </a:solidFill>
                <a:latin typeface="Times New Roman"/>
                <a:cs typeface="Times New Roman"/>
                <a:hlinkClick r:id="rId7"/>
              </a:rPr>
              <a:t>https://www.uclahealth.org/news/article/no-pain-no-gain-training-too-hard-can-have-serious-health</a:t>
            </a:r>
            <a:r>
              <a:rPr lang="en-GB" sz="1200">
                <a:solidFill>
                  <a:srgbClr val="001D35"/>
                </a:solidFill>
                <a:latin typeface="Times New Roman"/>
                <a:cs typeface="Times New Roman"/>
              </a:rPr>
              <a:t>.</a:t>
            </a:r>
            <a:endParaRPr lang="en-GB" sz="1200">
              <a:cs typeface="Poppins Light"/>
            </a:endParaRPr>
          </a:p>
        </p:txBody>
      </p:sp>
    </p:spTree>
    <p:extLst>
      <p:ext uri="{BB962C8B-B14F-4D97-AF65-F5344CB8AC3E}">
        <p14:creationId xmlns:p14="http://schemas.microsoft.com/office/powerpoint/2010/main" val="1751885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612648" y="554736"/>
            <a:ext cx="10403642" cy="1156642"/>
          </a:xfrm>
        </p:spPr>
        <p:txBody>
          <a:bodyPr/>
          <a:lstStyle/>
          <a:p>
            <a:pPr>
              <a:lnSpc>
                <a:spcPct val="100000"/>
              </a:lnSpc>
            </a:pPr>
            <a:r>
              <a:rPr lang="en-US" sz="5400"/>
              <a:t>References ~ </a:t>
            </a:r>
            <a:r>
              <a:rPr lang="en-US" sz="2000"/>
              <a:t>from </a:t>
            </a:r>
            <a:r>
              <a:rPr lang="en-US" sz="2000">
                <a:ea typeface="+mj-lt"/>
                <a:cs typeface="+mj-lt"/>
              </a:rPr>
              <a:t>improvements</a:t>
            </a:r>
            <a:r>
              <a:rPr lang="en-US" sz="2000"/>
              <a:t> p1 </a:t>
            </a:r>
            <a:r>
              <a:rPr lang="en-US" sz="5400" dirty="0"/>
              <a:t>  </a:t>
            </a:r>
            <a:endParaRPr lang="en-US" sz="2800" dirty="0"/>
          </a:p>
        </p:txBody>
      </p:sp>
      <p:sp>
        <p:nvSpPr>
          <p:cNvPr id="4" name="Content Placeholder 3">
            <a:extLst>
              <a:ext uri="{FF2B5EF4-FFF2-40B4-BE49-F238E27FC236}">
                <a16:creationId xmlns:a16="http://schemas.microsoft.com/office/drawing/2014/main" id="{7EFEC044-EFD3-33C7-C7D4-E8E4F31D937E}"/>
              </a:ext>
            </a:extLst>
          </p:cNvPr>
          <p:cNvSpPr>
            <a:spLocks noGrp="1"/>
          </p:cNvSpPr>
          <p:nvPr>
            <p:ph idx="1"/>
          </p:nvPr>
        </p:nvSpPr>
        <p:spPr>
          <a:xfrm>
            <a:off x="618743" y="1240044"/>
            <a:ext cx="10647483" cy="5069316"/>
          </a:xfrm>
        </p:spPr>
        <p:txBody>
          <a:bodyPr vert="horz" lIns="91440" tIns="45720" rIns="91440" bIns="45720" rtlCol="0" anchor="t">
            <a:normAutofit/>
          </a:bodyPr>
          <a:lstStyle/>
          <a:p>
            <a:pPr marL="285750" indent="-285750">
              <a:lnSpc>
                <a:spcPct val="120000"/>
              </a:lnSpc>
              <a:buFont typeface="Arial,Sans-Serif"/>
              <a:buChar char="•"/>
            </a:pPr>
            <a:endParaRPr lang="en-GB" sz="1000">
              <a:solidFill>
                <a:srgbClr val="000000"/>
              </a:solidFill>
              <a:latin typeface="Times New Roman"/>
              <a:cs typeface="Times New Roman"/>
            </a:endParaRPr>
          </a:p>
          <a:p>
            <a:pPr>
              <a:lnSpc>
                <a:spcPct val="120000"/>
              </a:lnSpc>
              <a:buFont typeface="Arial"/>
              <a:buChar char="•"/>
            </a:pPr>
            <a:endParaRPr lang="en-GB" sz="1200">
              <a:latin typeface="Times New Roman"/>
              <a:cs typeface="Times New Roman"/>
            </a:endParaRPr>
          </a:p>
        </p:txBody>
      </p:sp>
      <p:sp>
        <p:nvSpPr>
          <p:cNvPr id="3" name="TextBox 2">
            <a:extLst>
              <a:ext uri="{FF2B5EF4-FFF2-40B4-BE49-F238E27FC236}">
                <a16:creationId xmlns:a16="http://schemas.microsoft.com/office/drawing/2014/main" id="{95C07888-D84D-4294-B821-24A92B73C9AC}"/>
              </a:ext>
            </a:extLst>
          </p:cNvPr>
          <p:cNvSpPr txBox="1"/>
          <p:nvPr/>
        </p:nvSpPr>
        <p:spPr>
          <a:xfrm>
            <a:off x="5941162" y="1643481"/>
            <a:ext cx="510113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Banyard, H. </a:t>
            </a:r>
            <a:r>
              <a:rPr lang="en-GB" sz="1200" i="1">
                <a:latin typeface="Times New Roman"/>
                <a:cs typeface="Times New Roman"/>
              </a:rPr>
              <a:t>et al.</a:t>
            </a:r>
            <a:r>
              <a:rPr lang="en-GB" sz="1200">
                <a:latin typeface="Times New Roman"/>
                <a:cs typeface="Times New Roman"/>
              </a:rPr>
              <a:t> (2025) ‘The Effects of Aerobic and Resistance Exercise on Depression and Anxiety: Systematic Review With Meta‐Analysis’, </a:t>
            </a:r>
            <a:r>
              <a:rPr lang="en-GB" sz="1200" i="1">
                <a:latin typeface="Times New Roman"/>
                <a:cs typeface="Times New Roman"/>
              </a:rPr>
              <a:t>International Journal of Mental Health Nursing</a:t>
            </a:r>
            <a:r>
              <a:rPr lang="en-GB" sz="1200">
                <a:latin typeface="Times New Roman"/>
                <a:cs typeface="Times New Roman"/>
              </a:rPr>
              <a:t>, 34(3). Available at: </a:t>
            </a:r>
            <a:r>
              <a:rPr lang="en-GB" sz="1200">
                <a:latin typeface="Times New Roman"/>
                <a:cs typeface="Times New Roman"/>
                <a:hlinkClick r:id="rId2"/>
              </a:rPr>
              <a:t>https://doi.org/10.1111/inm.70054</a:t>
            </a:r>
            <a:r>
              <a:rPr lang="en-GB" sz="1200">
                <a:latin typeface="Times New Roman"/>
                <a:cs typeface="Times New Roman"/>
              </a:rPr>
              <a:t>.</a:t>
            </a:r>
            <a:endParaRPr lang="en-US"/>
          </a:p>
          <a:p>
            <a:r>
              <a:rPr lang="en-GB">
                <a:cs typeface="Poppins Light"/>
              </a:rPr>
              <a:t> </a:t>
            </a:r>
          </a:p>
          <a:p>
            <a:r>
              <a:rPr lang="en-GB" sz="1200">
                <a:latin typeface="Times New Roman"/>
                <a:cs typeface="Times New Roman"/>
              </a:rPr>
              <a:t>Hu, M.X. </a:t>
            </a:r>
            <a:r>
              <a:rPr lang="en-GB" sz="1200" i="1">
                <a:latin typeface="Times New Roman"/>
                <a:cs typeface="Times New Roman"/>
              </a:rPr>
              <a:t>et al.</a:t>
            </a:r>
            <a:r>
              <a:rPr lang="en-GB" sz="1200">
                <a:latin typeface="Times New Roman"/>
                <a:cs typeface="Times New Roman"/>
              </a:rPr>
              <a:t> (2020) ‘Exercise interventions for the prevention of depression: a systematic review of meta-analyses’, </a:t>
            </a:r>
            <a:r>
              <a:rPr lang="en-GB" sz="1200" i="1">
                <a:latin typeface="Times New Roman"/>
                <a:cs typeface="Times New Roman"/>
              </a:rPr>
              <a:t>BMC Public Health</a:t>
            </a:r>
            <a:r>
              <a:rPr lang="en-GB" sz="1200">
                <a:latin typeface="Times New Roman"/>
                <a:cs typeface="Times New Roman"/>
              </a:rPr>
              <a:t>, 20(1). Available at: </a:t>
            </a:r>
            <a:r>
              <a:rPr lang="en-GB" sz="1200">
                <a:latin typeface="Times New Roman"/>
                <a:cs typeface="Times New Roman"/>
                <a:hlinkClick r:id="rId3"/>
              </a:rPr>
              <a:t>https://doi.org/10.1186/s12889-020-09323-y</a:t>
            </a:r>
            <a:r>
              <a:rPr lang="en-GB" sz="1200">
                <a:latin typeface="Times New Roman"/>
                <a:cs typeface="Times New Roman"/>
              </a:rPr>
              <a:t>.</a:t>
            </a:r>
            <a:endParaRPr lang="en-GB"/>
          </a:p>
          <a:p>
            <a:endParaRPr lang="en-GB">
              <a:cs typeface="Poppins Light"/>
            </a:endParaRPr>
          </a:p>
          <a:p>
            <a:r>
              <a:rPr lang="en-GB" sz="1200">
                <a:latin typeface="Times New Roman"/>
                <a:cs typeface="Times New Roman"/>
              </a:rPr>
              <a:t>Ioannis Delimaris (2014) ‘</a:t>
            </a:r>
            <a:r>
              <a:rPr lang="en-GB" sz="1200" err="1">
                <a:latin typeface="Times New Roman"/>
                <a:cs typeface="Times New Roman"/>
              </a:rPr>
              <a:t>Delimaris,Ι</a:t>
            </a:r>
            <a:r>
              <a:rPr lang="en-GB" sz="1200">
                <a:latin typeface="Times New Roman"/>
                <a:cs typeface="Times New Roman"/>
              </a:rPr>
              <a:t>.(2014). Potential Adverse Biological Effects of Excessive Exercise and Overtraining among Healthy Individuals. </a:t>
            </a:r>
            <a:r>
              <a:rPr lang="en-GB" sz="1200" err="1">
                <a:latin typeface="Times New Roman"/>
                <a:cs typeface="Times New Roman"/>
              </a:rPr>
              <a:t>Αcta</a:t>
            </a:r>
            <a:r>
              <a:rPr lang="en-GB" sz="1200">
                <a:latin typeface="Times New Roman"/>
                <a:cs typeface="Times New Roman"/>
              </a:rPr>
              <a:t> Medica </a:t>
            </a:r>
            <a:r>
              <a:rPr lang="en-GB" sz="1200" err="1">
                <a:latin typeface="Times New Roman"/>
                <a:cs typeface="Times New Roman"/>
              </a:rPr>
              <a:t>Martiniana</a:t>
            </a:r>
            <a:r>
              <a:rPr lang="en-GB" sz="1200">
                <a:latin typeface="Times New Roman"/>
                <a:cs typeface="Times New Roman"/>
              </a:rPr>
              <a:t>, 14 (3):5-12’, </a:t>
            </a:r>
            <a:r>
              <a:rPr lang="en-GB" sz="1200" i="1">
                <a:latin typeface="Times New Roman"/>
                <a:cs typeface="Times New Roman"/>
              </a:rPr>
              <a:t>Acta Medica </a:t>
            </a:r>
            <a:r>
              <a:rPr lang="en-GB" sz="1200" i="1" err="1">
                <a:latin typeface="Times New Roman"/>
                <a:cs typeface="Times New Roman"/>
              </a:rPr>
              <a:t>Martiniana</a:t>
            </a:r>
            <a:r>
              <a:rPr lang="en-GB" sz="1200">
                <a:latin typeface="Times New Roman"/>
                <a:cs typeface="Times New Roman"/>
              </a:rPr>
              <a:t> [Preprint]. Available at: </a:t>
            </a:r>
            <a:r>
              <a:rPr lang="en-GB" sz="1200">
                <a:latin typeface="Times New Roman"/>
                <a:cs typeface="Times New Roman"/>
                <a:hlinkClick r:id="rId4"/>
              </a:rPr>
              <a:t>https://www.researchgate.net/publication/276511429_DelimarisI2014_Potential_Adverse_Biological_Effects_of_Excessive_Exercise_and_Overtraining_Among_Healthy_Individuals_Acta_Medica_Martiniana_14_35-12</a:t>
            </a:r>
            <a:r>
              <a:rPr lang="en-GB" sz="1200">
                <a:latin typeface="Times New Roman"/>
                <a:cs typeface="Times New Roman"/>
              </a:rPr>
              <a:t>.</a:t>
            </a:r>
            <a:endParaRPr lang="en-GB"/>
          </a:p>
          <a:p>
            <a:r>
              <a:rPr lang="en-GB">
                <a:cs typeface="Poppins Light"/>
              </a:rPr>
              <a:t> </a:t>
            </a:r>
          </a:p>
          <a:p>
            <a:r>
              <a:rPr lang="en-GB" sz="1200">
                <a:latin typeface="Times New Roman"/>
                <a:cs typeface="Times New Roman"/>
              </a:rPr>
              <a:t>Singh, B. </a:t>
            </a:r>
            <a:r>
              <a:rPr lang="en-GB" sz="1200" i="1">
                <a:latin typeface="Times New Roman"/>
                <a:cs typeface="Times New Roman"/>
              </a:rPr>
              <a:t>et al.</a:t>
            </a:r>
            <a:r>
              <a:rPr lang="en-GB" sz="1200">
                <a:latin typeface="Times New Roman"/>
                <a:cs typeface="Times New Roman"/>
              </a:rPr>
              <a:t> (2023) ‘Effectiveness of physical activity interventions for improving depression, anxiety and distress: An overview of systematic reviews’, </a:t>
            </a:r>
            <a:r>
              <a:rPr lang="en-GB" sz="1200" i="1">
                <a:latin typeface="Times New Roman"/>
                <a:cs typeface="Times New Roman"/>
              </a:rPr>
              <a:t>British Journal of Sports Medicine</a:t>
            </a:r>
            <a:r>
              <a:rPr lang="en-GB" sz="1200">
                <a:latin typeface="Times New Roman"/>
                <a:cs typeface="Times New Roman"/>
              </a:rPr>
              <a:t>, 57(18), pp. 1–10. Available at: </a:t>
            </a:r>
            <a:r>
              <a:rPr lang="en-GB" sz="1200">
                <a:latin typeface="Times New Roman"/>
                <a:cs typeface="Times New Roman"/>
                <a:hlinkClick r:id="rId5"/>
              </a:rPr>
              <a:t>https://doi.org/10.1136/bjsports-2022-106195</a:t>
            </a:r>
            <a:r>
              <a:rPr lang="en-GB" sz="1200">
                <a:latin typeface="Times New Roman"/>
                <a:cs typeface="Times New Roman"/>
              </a:rPr>
              <a:t>.</a:t>
            </a:r>
            <a:endParaRPr lang="en-GB"/>
          </a:p>
          <a:p>
            <a:endParaRPr lang="en-GB">
              <a:cs typeface="Poppins Light"/>
            </a:endParaRPr>
          </a:p>
        </p:txBody>
      </p:sp>
      <p:pic>
        <p:nvPicPr>
          <p:cNvPr id="5" name="Picture 4" descr="A blue icon with glasses and a book&#10;&#10;AI-generated content may be incorrect.">
            <a:extLst>
              <a:ext uri="{FF2B5EF4-FFF2-40B4-BE49-F238E27FC236}">
                <a16:creationId xmlns:a16="http://schemas.microsoft.com/office/drawing/2014/main" id="{4B5228D3-EADF-8F77-5EEE-5856F61C90B3}"/>
              </a:ext>
            </a:extLst>
          </p:cNvPr>
          <p:cNvPicPr>
            <a:picLocks noChangeAspect="1"/>
          </p:cNvPicPr>
          <p:nvPr/>
        </p:nvPicPr>
        <p:blipFill>
          <a:blip r:embed="rId6"/>
          <a:stretch>
            <a:fillRect/>
          </a:stretch>
        </p:blipFill>
        <p:spPr>
          <a:xfrm>
            <a:off x="621030" y="1715643"/>
            <a:ext cx="4756404" cy="4152138"/>
          </a:xfrm>
          <a:prstGeom prst="rect">
            <a:avLst/>
          </a:prstGeom>
        </p:spPr>
      </p:pic>
    </p:spTree>
    <p:extLst>
      <p:ext uri="{BB962C8B-B14F-4D97-AF65-F5344CB8AC3E}">
        <p14:creationId xmlns:p14="http://schemas.microsoft.com/office/powerpoint/2010/main" val="2123826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EB8CF-9E22-6779-27CB-25347B9558FE}"/>
              </a:ext>
            </a:extLst>
          </p:cNvPr>
          <p:cNvSpPr>
            <a:spLocks noGrp="1"/>
          </p:cNvSpPr>
          <p:nvPr>
            <p:ph type="title"/>
          </p:nvPr>
        </p:nvSpPr>
        <p:spPr>
          <a:xfrm>
            <a:off x="7053972" y="907302"/>
            <a:ext cx="4361688" cy="1386965"/>
          </a:xfrm>
        </p:spPr>
        <p:txBody>
          <a:bodyPr vert="horz" lIns="91440" tIns="45720" rIns="91440" bIns="45720" rtlCol="0" anchor="t">
            <a:normAutofit/>
          </a:bodyPr>
          <a:lstStyle/>
          <a:p>
            <a:pPr marL="0" indent="0">
              <a:buNone/>
            </a:pPr>
            <a:r>
              <a:rPr lang="en-US"/>
              <a:t>Part 2 ~ audio </a:t>
            </a:r>
          </a:p>
        </p:txBody>
      </p:sp>
      <p:pic>
        <p:nvPicPr>
          <p:cNvPr id="4" name="Picture 3" descr="A collage of kids in different sports uniforms&#10;&#10;AI-generated content may be incorrect.">
            <a:extLst>
              <a:ext uri="{FF2B5EF4-FFF2-40B4-BE49-F238E27FC236}">
                <a16:creationId xmlns:a16="http://schemas.microsoft.com/office/drawing/2014/main" id="{E1912A87-F515-7E36-7FE4-4950CB65CE8D}"/>
              </a:ext>
            </a:extLst>
          </p:cNvPr>
          <p:cNvPicPr>
            <a:picLocks noChangeAspect="1"/>
          </p:cNvPicPr>
          <p:nvPr/>
        </p:nvPicPr>
        <p:blipFill>
          <a:blip r:embed="rId6"/>
          <a:stretch>
            <a:fillRect/>
          </a:stretch>
        </p:blipFill>
        <p:spPr>
          <a:xfrm>
            <a:off x="358140" y="1474822"/>
            <a:ext cx="6253369" cy="3908355"/>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noFill/>
        </p:spPr>
      </p:pic>
      <p:pic>
        <p:nvPicPr>
          <p:cNvPr id="2" name="Mollie John academic skills assessment 2-20260220_105826-Meeting Recording (1)">
            <a:hlinkClick r:id="" action="ppaction://media"/>
            <a:extLst>
              <a:ext uri="{FF2B5EF4-FFF2-40B4-BE49-F238E27FC236}">
                <a16:creationId xmlns:a16="http://schemas.microsoft.com/office/drawing/2014/main" id="{8D4CC678-A032-560A-C983-520EFB253FF7}"/>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7053972" y="2966426"/>
            <a:ext cx="4366917" cy="2456390"/>
          </a:xfrm>
          <a:prstGeom prst="rect">
            <a:avLst/>
          </a:prstGeom>
          <a:noFill/>
        </p:spPr>
      </p:pic>
      <p:sp>
        <p:nvSpPr>
          <p:cNvPr id="5" name="TextBox 4">
            <a:extLst>
              <a:ext uri="{FF2B5EF4-FFF2-40B4-BE49-F238E27FC236}">
                <a16:creationId xmlns:a16="http://schemas.microsoft.com/office/drawing/2014/main" id="{FFBE9AFC-6082-BF00-8D4B-64CB877A6D6C}"/>
              </a:ext>
            </a:extLst>
          </p:cNvPr>
          <p:cNvSpPr txBox="1"/>
          <p:nvPr/>
        </p:nvSpPr>
        <p:spPr>
          <a:xfrm>
            <a:off x="7056729" y="1967788"/>
            <a:ext cx="3477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Early specialisation in sport </a:t>
            </a:r>
          </a:p>
        </p:txBody>
      </p:sp>
      <p:pic>
        <p:nvPicPr>
          <p:cNvPr id="6" name="Part 2 slide 1 ">
            <a:hlinkClick r:id="" action="ppaction://media"/>
            <a:extLst>
              <a:ext uri="{FF2B5EF4-FFF2-40B4-BE49-F238E27FC236}">
                <a16:creationId xmlns:a16="http://schemas.microsoft.com/office/drawing/2014/main" id="{7B1139E5-080B-3D6B-94E8-F123007D4A73}"/>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77693" y="5650057"/>
            <a:ext cx="730250" cy="730250"/>
          </a:xfrm>
          <a:prstGeom prst="rect">
            <a:avLst/>
          </a:prstGeom>
        </p:spPr>
      </p:pic>
    </p:spTree>
    <p:extLst>
      <p:ext uri="{BB962C8B-B14F-4D97-AF65-F5344CB8AC3E}">
        <p14:creationId xmlns:p14="http://schemas.microsoft.com/office/powerpoint/2010/main" val="27287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seq concurrent="1" nextAc="seek">
              <p:cTn id="13" restart="whenNotActive" fill="hold" evtFilter="cancelBubble" nodeType="interactiveSeq">
                <p:stCondLst>
                  <p:cond evt="onClick" delay="0">
                    <p:tgtEl>
                      <p:spTgt spid="6"/>
                    </p:tgtEl>
                  </p:cond>
                </p:stCondLst>
                <p:endSync evt="end" delay="0">
                  <p:rtn val="all"/>
                </p:endSync>
                <p:childTnLst>
                  <p:par>
                    <p:cTn id="14" fill="hold">
                      <p:stCondLst>
                        <p:cond delay="0"/>
                      </p:stCondLst>
                      <p:childTnLst>
                        <p:par>
                          <p:cTn id="15" fill="hold">
                            <p:stCondLst>
                              <p:cond delay="0"/>
                            </p:stCondLst>
                            <p:childTnLst>
                              <p:par>
                                <p:cTn id="16" presetID="1" presetClass="mediacall" presetSubtype="0" fill="hold" nodeType="clickEffect">
                                  <p:stCondLst>
                                    <p:cond delay="0"/>
                                  </p:stCondLst>
                                  <p:childTnLst>
                                    <p:cmd type="call" cmd="playFrom(0.0)">
                                      <p:cBhvr>
                                        <p:cTn id="17" dur="1" fill="hold"/>
                                        <p:tgtEl>
                                          <p:spTgt spid="6"/>
                                        </p:tgtEl>
                                      </p:cBhvr>
                                    </p:cmd>
                                  </p:childTnLst>
                                </p:cTn>
                              </p:par>
                            </p:childTnLst>
                          </p:cTn>
                        </p:par>
                      </p:childTnLst>
                    </p:cTn>
                  </p:par>
                </p:childTnLst>
              </p:cTn>
              <p:nextCondLst>
                <p:cond evt="onClick" delay="0">
                  <p:tgtEl>
                    <p:spTgt spid="6"/>
                  </p:tgtEl>
                </p:cond>
              </p:nextCondLst>
            </p:seq>
            <p:audio>
              <p:cMediaNode>
                <p:cTn id="18"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CC9C-AE86-D77D-2F74-8B39860A88F6}"/>
              </a:ext>
            </a:extLst>
          </p:cNvPr>
          <p:cNvSpPr>
            <a:spLocks noGrp="1"/>
          </p:cNvSpPr>
          <p:nvPr>
            <p:ph type="title"/>
          </p:nvPr>
        </p:nvSpPr>
        <p:spPr>
          <a:xfrm>
            <a:off x="631190" y="1970670"/>
            <a:ext cx="10922762" cy="3857360"/>
          </a:xfrm>
        </p:spPr>
        <p:txBody>
          <a:bodyPr/>
          <a:lstStyle/>
          <a:p>
            <a:pPr algn="l"/>
            <a:r>
              <a:rPr lang="en-GB" sz="1200">
                <a:latin typeface="Times New Roman"/>
                <a:cs typeface="Times New Roman"/>
              </a:rPr>
              <a:t>Arne Güllich </a:t>
            </a:r>
            <a:r>
              <a:rPr lang="en-GB" sz="1200" i="1">
                <a:latin typeface="Times New Roman"/>
                <a:cs typeface="Times New Roman"/>
              </a:rPr>
              <a:t>et al.</a:t>
            </a:r>
            <a:r>
              <a:rPr lang="en-GB" sz="1200">
                <a:latin typeface="Times New Roman"/>
                <a:cs typeface="Times New Roman"/>
              </a:rPr>
              <a:t> (2023) ‘Participation patterns in talent development in youth sports’, </a:t>
            </a:r>
            <a:r>
              <a:rPr lang="en-GB" sz="1200" i="1">
                <a:latin typeface="Times New Roman"/>
                <a:cs typeface="Times New Roman"/>
              </a:rPr>
              <a:t>Frontiers in sports and active living</a:t>
            </a:r>
            <a:r>
              <a:rPr lang="en-GB" sz="1200">
                <a:latin typeface="Times New Roman"/>
                <a:cs typeface="Times New Roman"/>
              </a:rPr>
              <a:t>, 5. Available at: </a:t>
            </a:r>
            <a:r>
              <a:rPr lang="en-GB" sz="1200">
                <a:latin typeface="Times New Roman"/>
                <a:cs typeface="Times New Roman"/>
                <a:hlinkClick r:id="rId4"/>
              </a:rPr>
              <a:t>https://doi.org/10.3389/fspor.2023.1175718</a:t>
            </a:r>
            <a:r>
              <a:rPr lang="en-GB" sz="1200">
                <a:latin typeface="Times New Roman"/>
                <a:cs typeface="Times New Roman"/>
              </a:rPr>
              <a:t>.</a:t>
            </a:r>
            <a:endParaRPr lang="en-US"/>
          </a:p>
          <a:p>
            <a:pPr algn="l"/>
            <a:br>
              <a:rPr lang="en-GB" sz="1200">
                <a:latin typeface="Times New Roman"/>
                <a:cs typeface="Times New Roman"/>
              </a:rPr>
            </a:br>
            <a:r>
              <a:rPr lang="en-GB" sz="1200">
                <a:latin typeface="Times New Roman"/>
                <a:cs typeface="Times New Roman"/>
              </a:rPr>
              <a:t>Gould, D. (2010) ‘Early Sport Specialization’, </a:t>
            </a:r>
            <a:r>
              <a:rPr lang="en-GB" sz="1200" i="1">
                <a:latin typeface="Times New Roman"/>
                <a:cs typeface="Times New Roman"/>
              </a:rPr>
              <a:t>Journal of Physical Education, Recreation &amp; Dance</a:t>
            </a:r>
            <a:r>
              <a:rPr lang="en-GB" sz="1200">
                <a:latin typeface="Times New Roman"/>
                <a:cs typeface="Times New Roman"/>
              </a:rPr>
              <a:t>, 81(8), pp. 33–37. Available at: https://doi.org/10.1080/07303084.2010.10598525.</a:t>
            </a:r>
            <a:endParaRPr lang="en-GB"/>
          </a:p>
          <a:p>
            <a:pPr algn="l"/>
            <a:br>
              <a:rPr lang="en-GB" sz="1200">
                <a:latin typeface="Times New Roman"/>
                <a:cs typeface="Times New Roman"/>
              </a:rPr>
            </a:br>
            <a:r>
              <a:rPr lang="en-GB" sz="1200">
                <a:latin typeface="Times New Roman"/>
                <a:cs typeface="Times New Roman"/>
              </a:rPr>
              <a:t>Michael Normand, J., Wolfe, A. and Peak, K. (2017) ‘A Review of Early Sport Specialization in Relation to the Development of a Young Athlete’, </a:t>
            </a:r>
            <a:r>
              <a:rPr lang="en-GB" sz="1200" i="1">
                <a:latin typeface="Times New Roman"/>
                <a:cs typeface="Times New Roman"/>
              </a:rPr>
              <a:t>International Journal of Kinesiology and Sports Science</a:t>
            </a:r>
            <a:r>
              <a:rPr lang="en-GB" sz="1200">
                <a:latin typeface="Times New Roman"/>
                <a:cs typeface="Times New Roman"/>
              </a:rPr>
              <a:t>, 5(2), p. 37. Available at: https://doi.org/10.7575/aiac.ijkss.v.5n.2p.37.</a:t>
            </a:r>
            <a:endParaRPr lang="en-GB"/>
          </a:p>
          <a:p>
            <a:pPr algn="l"/>
            <a:br>
              <a:rPr lang="en-GB" sz="1200">
                <a:latin typeface="Times New Roman"/>
                <a:cs typeface="Times New Roman"/>
              </a:rPr>
            </a:br>
            <a:r>
              <a:rPr lang="en-GB" sz="1200">
                <a:latin typeface="Times New Roman"/>
                <a:cs typeface="Times New Roman"/>
              </a:rPr>
              <a:t>Scola, D. (2021) </a:t>
            </a:r>
            <a:r>
              <a:rPr lang="en-GB" sz="1200" i="1">
                <a:latin typeface="Times New Roman"/>
                <a:cs typeface="Times New Roman"/>
              </a:rPr>
              <a:t>Scola 1</a:t>
            </a:r>
            <a:r>
              <a:rPr lang="en-GB" sz="1200">
                <a:latin typeface="Times New Roman"/>
                <a:cs typeface="Times New Roman"/>
              </a:rPr>
              <a:t>. Available at: </a:t>
            </a:r>
            <a:r>
              <a:rPr lang="en-GB" sz="1200">
                <a:latin typeface="Times New Roman"/>
                <a:cs typeface="Times New Roman"/>
                <a:hlinkClick r:id="rId5"/>
              </a:rPr>
              <a:t>https://digitalcommons.sacredheart.edu/cgi/viewcontent.cgi?article=1780&amp;context=acadfest</a:t>
            </a:r>
            <a:r>
              <a:rPr lang="en-GB" sz="1200">
                <a:latin typeface="Times New Roman"/>
                <a:cs typeface="Times New Roman"/>
              </a:rPr>
              <a:t>.</a:t>
            </a:r>
            <a:br>
              <a:rPr lang="en-GB" sz="1200">
                <a:latin typeface="Times New Roman"/>
                <a:cs typeface="Times New Roman"/>
              </a:rPr>
            </a:br>
            <a:br>
              <a:rPr lang="en-GB" sz="1200">
                <a:latin typeface="Times New Roman"/>
                <a:cs typeface="Times New Roman"/>
              </a:rPr>
            </a:br>
            <a:r>
              <a:rPr lang="en-GB" sz="1200">
                <a:latin typeface="Times New Roman"/>
                <a:cs typeface="Times New Roman"/>
              </a:rPr>
              <a:t>Sweeney, L., Horan, D. and MacNamara, Á. (2021) ‘Premature Professionalisation or Early Engagement? Examining Practise in Football Player Pathways’, </a:t>
            </a:r>
            <a:r>
              <a:rPr lang="en-GB" sz="1200" i="1">
                <a:latin typeface="Times New Roman"/>
                <a:cs typeface="Times New Roman"/>
              </a:rPr>
              <a:t>Frontiers in Sports and Active Living</a:t>
            </a:r>
            <a:r>
              <a:rPr lang="en-GB" sz="1200">
                <a:latin typeface="Times New Roman"/>
                <a:cs typeface="Times New Roman"/>
              </a:rPr>
              <a:t>, 3(660167). Available at: </a:t>
            </a:r>
            <a:r>
              <a:rPr lang="en-GB" sz="1200">
                <a:latin typeface="Times New Roman"/>
                <a:cs typeface="Times New Roman"/>
                <a:hlinkClick r:id="rId6"/>
              </a:rPr>
              <a:t>https://doi.org/10.3389/fspor.2021.660167</a:t>
            </a:r>
            <a:r>
              <a:rPr lang="en-GB" sz="1200">
                <a:latin typeface="Times New Roman"/>
                <a:cs typeface="Times New Roman"/>
              </a:rPr>
              <a:t>.</a:t>
            </a:r>
            <a:endParaRPr lang="en-GB">
              <a:cs typeface="Poppins Light"/>
            </a:endParaRPr>
          </a:p>
          <a:p>
            <a:pPr algn="l"/>
            <a:br>
              <a:rPr lang="en-GB" sz="1200">
                <a:latin typeface="Times New Roman"/>
                <a:cs typeface="Times New Roman"/>
              </a:rPr>
            </a:br>
            <a:r>
              <a:rPr lang="en-GB" sz="1200" i="1">
                <a:latin typeface="Times New Roman"/>
                <a:cs typeface="Times New Roman"/>
              </a:rPr>
              <a:t>Tiger WOODS - Players - European Tour</a:t>
            </a:r>
            <a:r>
              <a:rPr lang="en-GB" sz="1200">
                <a:latin typeface="Times New Roman"/>
                <a:cs typeface="Times New Roman"/>
              </a:rPr>
              <a:t> (2025) </a:t>
            </a:r>
            <a:r>
              <a:rPr lang="en-GB" sz="1200" i="1">
                <a:latin typeface="Times New Roman"/>
                <a:cs typeface="Times New Roman"/>
              </a:rPr>
              <a:t>Europeantour.com</a:t>
            </a:r>
            <a:r>
              <a:rPr lang="en-GB" sz="1200">
                <a:latin typeface="Times New Roman"/>
                <a:cs typeface="Times New Roman"/>
              </a:rPr>
              <a:t>. Available at: </a:t>
            </a:r>
            <a:r>
              <a:rPr lang="en-GB" sz="1200">
                <a:latin typeface="Times New Roman"/>
                <a:cs typeface="Times New Roman"/>
                <a:hlinkClick r:id="rId7"/>
              </a:rPr>
              <a:t>https://www.europeantour.com/players/tiger-woods-218/</a:t>
            </a:r>
            <a:r>
              <a:rPr lang="en-GB" sz="1200">
                <a:latin typeface="Times New Roman"/>
                <a:cs typeface="Times New Roman"/>
              </a:rPr>
              <a:t> (Accessed: 19 February 2026).</a:t>
            </a:r>
          </a:p>
          <a:p>
            <a:pPr algn="l"/>
            <a:br>
              <a:rPr lang="en-GB" sz="1200">
                <a:latin typeface="Times New Roman"/>
                <a:cs typeface="Times New Roman"/>
              </a:rPr>
            </a:br>
            <a:r>
              <a:rPr lang="en-GB" sz="1200" err="1">
                <a:latin typeface="Times New Roman"/>
                <a:cs typeface="Times New Roman"/>
              </a:rPr>
              <a:t>Vaeyens</a:t>
            </a:r>
            <a:r>
              <a:rPr lang="en-GB" sz="1200">
                <a:latin typeface="Times New Roman"/>
                <a:cs typeface="Times New Roman"/>
              </a:rPr>
              <a:t>, R. </a:t>
            </a:r>
            <a:r>
              <a:rPr lang="en-GB" sz="1200" i="1">
                <a:latin typeface="Times New Roman"/>
                <a:cs typeface="Times New Roman"/>
              </a:rPr>
              <a:t>et al.</a:t>
            </a:r>
            <a:r>
              <a:rPr lang="en-GB" sz="1200">
                <a:latin typeface="Times New Roman"/>
                <a:cs typeface="Times New Roman"/>
              </a:rPr>
              <a:t> (2008) ‘Talent Identification and Development Programmes in Sport’, </a:t>
            </a:r>
            <a:r>
              <a:rPr lang="en-GB" sz="1200" i="1">
                <a:latin typeface="Times New Roman"/>
                <a:cs typeface="Times New Roman"/>
              </a:rPr>
              <a:t>Sports Medicine</a:t>
            </a:r>
            <a:r>
              <a:rPr lang="en-GB" sz="1200">
                <a:latin typeface="Times New Roman"/>
                <a:cs typeface="Times New Roman"/>
              </a:rPr>
              <a:t>, 38(9), pp. 703–714.</a:t>
            </a:r>
          </a:p>
          <a:p>
            <a:pPr algn="l"/>
            <a:endParaRPr lang="en-GB" sz="1200">
              <a:latin typeface="Times New Roman"/>
              <a:cs typeface="Times New Roman"/>
            </a:endParaRPr>
          </a:p>
          <a:p>
            <a:pPr algn="l">
              <a:lnSpc>
                <a:spcPct val="120000"/>
              </a:lnSpc>
              <a:spcBef>
                <a:spcPts val="1000"/>
              </a:spcBef>
            </a:pPr>
            <a:endParaRPr lang="en-GB" sz="1200">
              <a:latin typeface="Times New Roman"/>
              <a:cs typeface="Times New Roman"/>
            </a:endParaRPr>
          </a:p>
        </p:txBody>
      </p:sp>
      <p:sp>
        <p:nvSpPr>
          <p:cNvPr id="3" name="Content Placeholder 2">
            <a:extLst>
              <a:ext uri="{FF2B5EF4-FFF2-40B4-BE49-F238E27FC236}">
                <a16:creationId xmlns:a16="http://schemas.microsoft.com/office/drawing/2014/main" id="{24CAA463-F531-1FC1-6826-167C367BDDA1}"/>
              </a:ext>
            </a:extLst>
          </p:cNvPr>
          <p:cNvSpPr>
            <a:spLocks noGrp="1"/>
          </p:cNvSpPr>
          <p:nvPr>
            <p:ph sz="quarter" idx="13"/>
          </p:nvPr>
        </p:nvSpPr>
        <p:spPr>
          <a:xfrm>
            <a:off x="-2540" y="419937"/>
            <a:ext cx="10543032" cy="1209581"/>
          </a:xfrm>
        </p:spPr>
        <p:txBody>
          <a:bodyPr>
            <a:normAutofit/>
          </a:bodyPr>
          <a:lstStyle/>
          <a:p>
            <a:r>
              <a:rPr lang="en-US" sz="6500"/>
              <a:t>REFERENCES  ~ PART 2 </a:t>
            </a:r>
          </a:p>
        </p:txBody>
      </p:sp>
      <p:pic>
        <p:nvPicPr>
          <p:cNvPr id="4" name="Part 2 slide 2 ">
            <a:hlinkClick r:id="" action="ppaction://media"/>
            <a:extLst>
              <a:ext uri="{FF2B5EF4-FFF2-40B4-BE49-F238E27FC236}">
                <a16:creationId xmlns:a16="http://schemas.microsoft.com/office/drawing/2014/main" id="{C5634135-E5E0-0BCD-749C-12C114DE6E0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54602" y="5707784"/>
            <a:ext cx="730250" cy="730250"/>
          </a:xfrm>
          <a:prstGeom prst="rect">
            <a:avLst/>
          </a:prstGeom>
        </p:spPr>
      </p:pic>
    </p:spTree>
    <p:extLst>
      <p:ext uri="{BB962C8B-B14F-4D97-AF65-F5344CB8AC3E}">
        <p14:creationId xmlns:p14="http://schemas.microsoft.com/office/powerpoint/2010/main" val="34085365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A87EA-8BB3-79C6-656A-1A8ABD658D7E}"/>
              </a:ext>
            </a:extLst>
          </p:cNvPr>
          <p:cNvSpPr>
            <a:spLocks noGrp="1"/>
          </p:cNvSpPr>
          <p:nvPr>
            <p:ph type="title"/>
          </p:nvPr>
        </p:nvSpPr>
        <p:spPr>
          <a:xfrm>
            <a:off x="612648" y="548640"/>
            <a:ext cx="10653578" cy="1132258"/>
          </a:xfrm>
        </p:spPr>
        <p:txBody>
          <a:bodyPr vert="horz" lIns="91440" tIns="45720" rIns="91440" bIns="45720" rtlCol="0" anchor="ctr">
            <a:normAutofit/>
          </a:bodyPr>
          <a:lstStyle/>
          <a:p>
            <a:r>
              <a:rPr lang="en-US"/>
              <a:t>Reflection ~ of module </a:t>
            </a:r>
          </a:p>
        </p:txBody>
      </p:sp>
      <p:sp>
        <p:nvSpPr>
          <p:cNvPr id="4" name="TextBox 3">
            <a:extLst>
              <a:ext uri="{FF2B5EF4-FFF2-40B4-BE49-F238E27FC236}">
                <a16:creationId xmlns:a16="http://schemas.microsoft.com/office/drawing/2014/main" id="{C0D9A56B-6942-08B3-A203-7830279ED332}"/>
              </a:ext>
            </a:extLst>
          </p:cNvPr>
          <p:cNvSpPr txBox="1"/>
          <p:nvPr/>
        </p:nvSpPr>
        <p:spPr>
          <a:xfrm>
            <a:off x="612647" y="1715532"/>
            <a:ext cx="5231539" cy="459382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Font typeface="Arial" panose="020B0604020202020204" pitchFamily="34" charset="0"/>
              <a:buChar char="•"/>
            </a:pPr>
            <a:r>
              <a:rPr lang="en-US" sz="1400" kern="1200">
                <a:latin typeface="Times New Roman"/>
                <a:cs typeface="Times New Roman"/>
              </a:rPr>
              <a:t>Throughout this module, I have gained further understanding of multiple aspects that are required throughout university-level</a:t>
            </a:r>
            <a:r>
              <a:rPr lang="en-US" sz="1400">
                <a:latin typeface="Times New Roman"/>
                <a:cs typeface="Times New Roman"/>
              </a:rPr>
              <a:t> studies within</a:t>
            </a:r>
            <a:r>
              <a:rPr lang="en-US" sz="1400" kern="1200">
                <a:latin typeface="Times New Roman"/>
                <a:cs typeface="Times New Roman"/>
              </a:rPr>
              <a:t> fundamental learning. As I had just left school, some aspects of learning were recaps rather than new concepts, e.g. referencing. However, revisiting these skills highlighted their importance at this level of learning and the standards that have to be followed. </a:t>
            </a:r>
          </a:p>
          <a:p>
            <a:pPr marL="228600" indent="-228600">
              <a:lnSpc>
                <a:spcPct val="90000"/>
              </a:lnSpc>
              <a:spcBef>
                <a:spcPts val="1000"/>
              </a:spcBef>
              <a:buFont typeface="Arial" panose="020B0604020202020204" pitchFamily="34" charset="0"/>
              <a:buChar char="•"/>
            </a:pPr>
            <a:r>
              <a:rPr lang="en-US" sz="1400" kern="1200">
                <a:latin typeface="Times New Roman"/>
                <a:cs typeface="Times New Roman"/>
              </a:rPr>
              <a:t>Through feedback and advice given throughout the module, my attention to detail improved throughout my work.</a:t>
            </a:r>
          </a:p>
          <a:p>
            <a:pPr marL="228600" indent="-228600">
              <a:lnSpc>
                <a:spcPct val="90000"/>
              </a:lnSpc>
              <a:spcBef>
                <a:spcPts val="1000"/>
              </a:spcBef>
              <a:buFont typeface="Arial" panose="020B0604020202020204" pitchFamily="34" charset="0"/>
              <a:buChar char="•"/>
            </a:pPr>
            <a:r>
              <a:rPr lang="en-US" sz="1400" kern="1200">
                <a:latin typeface="Times New Roman"/>
                <a:cs typeface="Times New Roman"/>
              </a:rPr>
              <a:t>The module also enhances cognitive skills around critical thinking and analysis when completing assignments. </a:t>
            </a:r>
          </a:p>
          <a:p>
            <a:pPr marL="228600" indent="-228600">
              <a:lnSpc>
                <a:spcPct val="90000"/>
              </a:lnSpc>
              <a:spcBef>
                <a:spcPts val="1000"/>
              </a:spcBef>
              <a:buFont typeface="Arial" panose="020B0604020202020204" pitchFamily="34" charset="0"/>
              <a:buChar char="•"/>
            </a:pPr>
            <a:r>
              <a:rPr lang="en-US" sz="1400" kern="1200">
                <a:latin typeface="Times New Roman"/>
                <a:cs typeface="Times New Roman"/>
              </a:rPr>
              <a:t>In terms of research skills, I feel as though I have also improved on the ability to find credible sources through different ways, rather than just a search engine such as Google. </a:t>
            </a:r>
            <a:r>
              <a:rPr lang="en-US" sz="1400" kern="1200" err="1">
                <a:latin typeface="Times New Roman"/>
                <a:cs typeface="Times New Roman"/>
              </a:rPr>
              <a:t>Althoug</a:t>
            </a:r>
            <a:r>
              <a:rPr lang="en-US" sz="1400" kern="1200">
                <a:latin typeface="Times New Roman"/>
                <a:cs typeface="Times New Roman"/>
              </a:rPr>
              <a:t>h finding research was not new to me, learning to filter articles and apply specific words has improved my overall academic quality of work. </a:t>
            </a:r>
          </a:p>
          <a:p>
            <a:pPr marL="228600" indent="-228600">
              <a:lnSpc>
                <a:spcPct val="90000"/>
              </a:lnSpc>
              <a:spcBef>
                <a:spcPts val="1000"/>
              </a:spcBef>
              <a:buFont typeface="Arial" panose="020B0604020202020204" pitchFamily="34" charset="0"/>
              <a:buChar char="•"/>
            </a:pPr>
            <a:r>
              <a:rPr lang="en-US" sz="1400" kern="1200">
                <a:latin typeface="Times New Roman"/>
                <a:cs typeface="Times New Roman"/>
              </a:rPr>
              <a:t>I feel as though, due to this module, I have achieved the learning outcomes on both a personal and academic level. </a:t>
            </a:r>
          </a:p>
          <a:p>
            <a:pPr marL="228600" indent="-228600">
              <a:lnSpc>
                <a:spcPct val="90000"/>
              </a:lnSpc>
              <a:spcBef>
                <a:spcPts val="1000"/>
              </a:spcBef>
              <a:buFont typeface="Arial" panose="020B0604020202020204" pitchFamily="34" charset="0"/>
              <a:buChar char="•"/>
            </a:pPr>
            <a:endParaRPr lang="en-US" sz="1200" kern="1200"/>
          </a:p>
        </p:txBody>
      </p:sp>
      <p:pic>
        <p:nvPicPr>
          <p:cNvPr id="5" name="Picture 4" descr="A stack of books with a book on top&#10;&#10;AI-generated content may be incorrect.">
            <a:extLst>
              <a:ext uri="{FF2B5EF4-FFF2-40B4-BE49-F238E27FC236}">
                <a16:creationId xmlns:a16="http://schemas.microsoft.com/office/drawing/2014/main" id="{0CEC4724-6F6D-7D0D-FC4D-7CE39D7C0FAD}"/>
              </a:ext>
            </a:extLst>
          </p:cNvPr>
          <p:cNvPicPr>
            <a:picLocks noChangeAspect="1"/>
          </p:cNvPicPr>
          <p:nvPr/>
        </p:nvPicPr>
        <p:blipFill>
          <a:blip r:embed="rId4"/>
          <a:srcRect l="40032" r="3026" b="-1"/>
          <a:stretch>
            <a:fillRect/>
          </a:stretch>
        </p:blipFill>
        <p:spPr>
          <a:xfrm>
            <a:off x="6034686" y="1715532"/>
            <a:ext cx="5231539" cy="4593828"/>
          </a:xfrm>
          <a:prstGeom prst="rect">
            <a:avLst/>
          </a:prstGeom>
          <a:noFill/>
        </p:spPr>
      </p:pic>
      <p:pic>
        <p:nvPicPr>
          <p:cNvPr id="3" name="Slide 1 refelction ">
            <a:hlinkClick r:id="" action="ppaction://media"/>
            <a:extLst>
              <a:ext uri="{FF2B5EF4-FFF2-40B4-BE49-F238E27FC236}">
                <a16:creationId xmlns:a16="http://schemas.microsoft.com/office/drawing/2014/main" id="{906BA294-F54B-7F44-4DD9-3A94EE6FEA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1102" y="5777057"/>
            <a:ext cx="730250" cy="730250"/>
          </a:xfrm>
          <a:prstGeom prst="rect">
            <a:avLst/>
          </a:prstGeom>
        </p:spPr>
      </p:pic>
    </p:spTree>
    <p:extLst>
      <p:ext uri="{BB962C8B-B14F-4D97-AF65-F5344CB8AC3E}">
        <p14:creationId xmlns:p14="http://schemas.microsoft.com/office/powerpoint/2010/main" val="32727320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859536" y="905256"/>
            <a:ext cx="6037236" cy="1143000"/>
          </a:xfrm>
        </p:spPr>
        <p:txBody>
          <a:bodyPr anchor="b">
            <a:normAutofit/>
          </a:bodyPr>
          <a:lstStyle/>
          <a:p>
            <a:r>
              <a:rPr lang="en-US"/>
              <a:t>Reflections ~ </a:t>
            </a:r>
          </a:p>
        </p:txBody>
      </p:sp>
      <p:sp>
        <p:nvSpPr>
          <p:cNvPr id="3" name="Content Placeholder 2">
            <a:extLst>
              <a:ext uri="{FF2B5EF4-FFF2-40B4-BE49-F238E27FC236}">
                <a16:creationId xmlns:a16="http://schemas.microsoft.com/office/drawing/2014/main" id="{83FD756F-BE4B-5FC0-3CE3-C9C44E42CE8D}"/>
              </a:ext>
            </a:extLst>
          </p:cNvPr>
          <p:cNvSpPr>
            <a:spLocks noGrp="1"/>
          </p:cNvSpPr>
          <p:nvPr>
            <p:ph sz="quarter" idx="14"/>
          </p:nvPr>
        </p:nvSpPr>
        <p:spPr>
          <a:xfrm>
            <a:off x="859536" y="2202135"/>
            <a:ext cx="6037365" cy="3748556"/>
          </a:xfrm>
        </p:spPr>
        <p:txBody>
          <a:bodyPr vert="horz" lIns="91440" tIns="45720" rIns="91440" bIns="45720" rtlCol="0" anchor="t">
            <a:noAutofit/>
          </a:bodyPr>
          <a:lstStyle/>
          <a:p>
            <a:pPr marL="0" indent="0">
              <a:lnSpc>
                <a:spcPct val="130000"/>
              </a:lnSpc>
              <a:buNone/>
            </a:pPr>
            <a:r>
              <a:rPr lang="en-GB">
                <a:latin typeface="Times New Roman"/>
                <a:cs typeface="Times New Roman"/>
              </a:rPr>
              <a:t>~ One concept that further developed my knowledge whilst attending the </a:t>
            </a:r>
            <a:r>
              <a:rPr lang="en-GB" dirty="0">
                <a:latin typeface="Times New Roman"/>
                <a:cs typeface="Times New Roman"/>
              </a:rPr>
              <a:t>conference was the deeper understanding of how Inequality is handled within the world of women's grassroots football. Whilst I was already very aware of these issues, the presentation allowed me to understand in which ways exactly it is reinforced within football clubs. </a:t>
            </a:r>
          </a:p>
          <a:p>
            <a:pPr marL="0" indent="0">
              <a:lnSpc>
                <a:spcPct val="130000"/>
              </a:lnSpc>
              <a:buNone/>
            </a:pPr>
            <a:r>
              <a:rPr lang="en-GB" dirty="0">
                <a:latin typeface="Times New Roman"/>
                <a:cs typeface="Times New Roman"/>
              </a:rPr>
              <a:t>~ It was the most interesting as it further explained in which way women undergo these issues in day-to-day life. Although Women have had wider opportunities in playing football in more recent years, there are a variety of gaps that are yet to be resolved. It demonstrated that despite the fact of more media coverage and recognition, within the lower leagues of football, issues such as training facilities, pitch allocations and training times are still being found. </a:t>
            </a:r>
          </a:p>
          <a:p>
            <a:pPr marL="0" indent="0">
              <a:lnSpc>
                <a:spcPct val="130000"/>
              </a:lnSpc>
              <a:buNone/>
            </a:pPr>
            <a:r>
              <a:rPr lang="en-GB">
                <a:latin typeface="Times New Roman"/>
                <a:cs typeface="Times New Roman"/>
              </a:rPr>
              <a:t>~ It connects to a real-life issue strongly, as gender equality, funding programs and sporting development are ongoing problems in this day in age.</a:t>
            </a:r>
          </a:p>
          <a:p>
            <a:pPr marL="0" indent="0">
              <a:lnSpc>
                <a:spcPct val="130000"/>
              </a:lnSpc>
              <a:buNone/>
            </a:pPr>
            <a:endParaRPr lang="en-GB" sz="1100"/>
          </a:p>
        </p:txBody>
      </p:sp>
      <p:pic>
        <p:nvPicPr>
          <p:cNvPr id="4" name="Picture 3" descr="A group of women&amp;#39;s football team hugging on a field&#10;&#10;AI-generated content may be incorrect.">
            <a:extLst>
              <a:ext uri="{FF2B5EF4-FFF2-40B4-BE49-F238E27FC236}">
                <a16:creationId xmlns:a16="http://schemas.microsoft.com/office/drawing/2014/main" id="{991BEEE5-AD3E-ED95-8E15-F5CFBEF701E3}"/>
              </a:ext>
            </a:extLst>
          </p:cNvPr>
          <p:cNvPicPr>
            <a:picLocks noChangeAspect="1"/>
          </p:cNvPicPr>
          <p:nvPr/>
        </p:nvPicPr>
        <p:blipFill>
          <a:blip r:embed="rId4"/>
          <a:srcRect l="43156" r="9221" b="2"/>
          <a:stretch>
            <a:fillRect/>
          </a:stretch>
        </p:blipFill>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noFill/>
        </p:spPr>
      </p:pic>
      <p:pic>
        <p:nvPicPr>
          <p:cNvPr id="5" name="Conference reflection ">
            <a:hlinkClick r:id="" action="ppaction://media"/>
            <a:extLst>
              <a:ext uri="{FF2B5EF4-FFF2-40B4-BE49-F238E27FC236}">
                <a16:creationId xmlns:a16="http://schemas.microsoft.com/office/drawing/2014/main" id="{7DC887EA-6FB7-FED8-868C-58ACEDE529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1329" y="5956012"/>
            <a:ext cx="730250" cy="730250"/>
          </a:xfrm>
          <a:prstGeom prst="rect">
            <a:avLst/>
          </a:prstGeom>
        </p:spPr>
      </p:pic>
    </p:spTree>
    <p:extLst>
      <p:ext uri="{BB962C8B-B14F-4D97-AF65-F5344CB8AC3E}">
        <p14:creationId xmlns:p14="http://schemas.microsoft.com/office/powerpoint/2010/main" val="22365539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8857C-A644-DAEE-5B1E-F204E680CF34}"/>
              </a:ext>
            </a:extLst>
          </p:cNvPr>
          <p:cNvSpPr>
            <a:spLocks noGrp="1"/>
          </p:cNvSpPr>
          <p:nvPr>
            <p:ph type="title"/>
          </p:nvPr>
        </p:nvSpPr>
        <p:spPr>
          <a:xfrm>
            <a:off x="697051" y="810005"/>
            <a:ext cx="6037236" cy="834839"/>
          </a:xfrm>
        </p:spPr>
        <p:txBody>
          <a:bodyPr/>
          <a:lstStyle/>
          <a:p>
            <a:r>
              <a:rPr lang="en-GB"/>
              <a:t>Next steps ~ </a:t>
            </a:r>
          </a:p>
        </p:txBody>
      </p:sp>
      <p:sp>
        <p:nvSpPr>
          <p:cNvPr id="3" name="Content Placeholder 2">
            <a:extLst>
              <a:ext uri="{FF2B5EF4-FFF2-40B4-BE49-F238E27FC236}">
                <a16:creationId xmlns:a16="http://schemas.microsoft.com/office/drawing/2014/main" id="{8D0DA850-61A6-D64F-63E8-CFB9839BE8B4}"/>
              </a:ext>
            </a:extLst>
          </p:cNvPr>
          <p:cNvSpPr>
            <a:spLocks noGrp="1"/>
          </p:cNvSpPr>
          <p:nvPr>
            <p:ph sz="quarter" idx="14"/>
          </p:nvPr>
        </p:nvSpPr>
        <p:spPr>
          <a:xfrm>
            <a:off x="859536" y="1882768"/>
            <a:ext cx="6037365" cy="4067923"/>
          </a:xfrm>
        </p:spPr>
        <p:txBody>
          <a:bodyPr vert="horz" lIns="91440" tIns="45720" rIns="91440" bIns="45720" rtlCol="0" anchor="t">
            <a:normAutofit/>
          </a:bodyPr>
          <a:lstStyle/>
          <a:p>
            <a:r>
              <a:rPr lang="en-GB">
                <a:latin typeface="Times New Roman"/>
                <a:cs typeface="Times New Roman"/>
              </a:rPr>
              <a:t>In level 5, when I am to undertake the project, I am interested in basing my research on gender inequalities and gender gaps within the world of sports therapy, specifically in male-dominant teams and professional sports. </a:t>
            </a:r>
          </a:p>
          <a:p>
            <a:r>
              <a:rPr lang="en-GB" dirty="0">
                <a:latin typeface="Times New Roman"/>
                <a:cs typeface="Times New Roman"/>
              </a:rPr>
              <a:t>To make a start on this project, throughout the summer, I could find different sources of articles and research that discuss this topic to ensure that it is the correct path to follow. </a:t>
            </a:r>
          </a:p>
          <a:p>
            <a:r>
              <a:rPr lang="en-GB" dirty="0">
                <a:latin typeface="Times New Roman"/>
                <a:cs typeface="Times New Roman"/>
              </a:rPr>
              <a:t>Following on from that, I will need to ensure that in the upcoming years, I leave myself with enough time to take into consideration all of the ethical questions and planning it takes to complete larger amounts of workload. </a:t>
            </a:r>
          </a:p>
          <a:p>
            <a:r>
              <a:rPr lang="en-GB">
                <a:latin typeface="Times New Roman"/>
                <a:cs typeface="Times New Roman"/>
              </a:rPr>
              <a:t>The students in the conference highlighted the preparation it takes to complete these research tasks, so I must ensure that I split my workload evenly, to allow The best outcome in the future.</a:t>
            </a:r>
          </a:p>
        </p:txBody>
      </p:sp>
      <p:pic>
        <p:nvPicPr>
          <p:cNvPr id="5" name="Picture Placeholder 4">
            <a:extLst>
              <a:ext uri="{FF2B5EF4-FFF2-40B4-BE49-F238E27FC236}">
                <a16:creationId xmlns:a16="http://schemas.microsoft.com/office/drawing/2014/main" id="{C9E24F7A-8068-D6C6-76B8-94ADF5069ED9}"/>
              </a:ext>
            </a:extLst>
          </p:cNvPr>
          <p:cNvPicPr>
            <a:picLocks noGrp="1" noChangeAspect="1"/>
          </p:cNvPicPr>
          <p:nvPr>
            <p:ph type="pic" sz="quarter" idx="13"/>
          </p:nvPr>
        </p:nvPicPr>
        <p:blipFill>
          <a:blip r:embed="rId4"/>
          <a:srcRect l="18461" r="18461"/>
          <a:stretch/>
        </p:blipFill>
        <p:spPr>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5">
              <a:alphaModFix amt="70000"/>
              <a:extLst>
                <a:ext uri="{28A0092B-C50C-407E-A947-70E740481C1C}">
                  <a14:useLocalDpi xmlns:a14="http://schemas.microsoft.com/office/drawing/2010/main" val="0"/>
                </a:ext>
              </a:extLst>
            </a:blip>
            <a:stretch>
              <a:fillRect/>
            </a:stretch>
          </a:blipFill>
        </p:spPr>
      </p:pic>
      <p:pic>
        <p:nvPicPr>
          <p:cNvPr id="4" name="Next steps ">
            <a:hlinkClick r:id="" action="ppaction://media"/>
            <a:extLst>
              <a:ext uri="{FF2B5EF4-FFF2-40B4-BE49-F238E27FC236}">
                <a16:creationId xmlns:a16="http://schemas.microsoft.com/office/drawing/2014/main" id="{5B67E18B-B979-6061-0CF9-DA805757E1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1330" y="5950239"/>
            <a:ext cx="730250" cy="730250"/>
          </a:xfrm>
          <a:prstGeom prst="rect">
            <a:avLst/>
          </a:prstGeom>
        </p:spPr>
      </p:pic>
    </p:spTree>
    <p:extLst>
      <p:ext uri="{BB962C8B-B14F-4D97-AF65-F5344CB8AC3E}">
        <p14:creationId xmlns:p14="http://schemas.microsoft.com/office/powerpoint/2010/main" val="26249915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A9C388-2C06-4AF2-857C-74055069A29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F782DA7-86C0-4A84-A860-11A1E6E3FB6B}">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 Circle</vt:lpstr>
      <vt:lpstr>E- PORTFOILIO </vt:lpstr>
      <vt:lpstr>AI ACKNOWLEDGEMENT </vt:lpstr>
      <vt:lpstr>Quote</vt:lpstr>
      <vt:lpstr> </vt:lpstr>
      <vt:lpstr>PowerPoint Presentation</vt:lpstr>
      <vt:lpstr>REFERENCES ~ part 1 </vt:lpstr>
      <vt:lpstr>References ~ from improvements p1   </vt:lpstr>
      <vt:lpstr>Part 2 ~ audio </vt:lpstr>
      <vt:lpstr>Arne Güllich et al. (2023) ‘Participation patterns in talent development in youth sports’, Frontiers in sports and active living, 5. Available at: https://doi.org/10.3389/fspor.2023.1175718.  Gould, D. (2010) ‘Early Sport Specialization’, Journal of Physical Education, Recreation &amp; Dance, 81(8), pp. 33–37. Available at: https://doi.org/10.1080/07303084.2010.10598525.  Michael Normand, J., Wolfe, A. and Peak, K. (2017) ‘A Review of Early Sport Specialization in Relation to the Development of a Young Athlete’, International Journal of Kinesiology and Sports Science, 5(2), p. 37. Available at: https://doi.org/10.7575/aiac.ijkss.v.5n.2p.37.  Scola, D. (2021) Scola 1. Available at: https://digitalcommons.sacredheart.edu/cgi/viewcontent.cgi?article=1780&amp;context=acadfest.  Sweeney, L., Horan, D. and MacNamara, Á. (2021) ‘Premature Professionalisation or Early Engagement? Examining Practise in Football Player Pathways’, Frontiers in Sports and Active Living, 3(660167). Available at: https://doi.org/10.3389/fspor.2021.660167.  Tiger WOODS - Players - European Tour (2025) Europeantour.com. Available at: https://www.europeantour.com/players/tiger-woods-218/ (Accessed: 19 February 2026).  Vaeyens, R. et al. (2008) ‘Talent Identification and Development Programmes in Sport’, Sports Medicine, 38(9), pp. 703–714.  </vt:lpstr>
      <vt:lpstr>Reflection ~ of module </vt:lpstr>
      <vt:lpstr>Reflections ~ </vt:lpstr>
      <vt:lpstr>Next steps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cp:revision>
  <dcterms:created xsi:type="dcterms:W3CDTF">2026-05-12T12:56:51Z</dcterms:created>
  <dcterms:modified xsi:type="dcterms:W3CDTF">2026-05-14T17:31:14Z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