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58" r:id="rId4"/>
    <p:sldId id="259" r:id="rId5"/>
    <p:sldId id="261" r:id="rId6"/>
    <p:sldId id="279" r:id="rId7"/>
    <p:sldId id="262" r:id="rId8"/>
    <p:sldId id="263" r:id="rId9"/>
    <p:sldId id="264" r:id="rId10"/>
    <p:sldId id="287" r:id="rId11"/>
    <p:sldId id="288" r:id="rId12"/>
    <p:sldId id="265" r:id="rId13"/>
    <p:sldId id="266" r:id="rId14"/>
    <p:sldId id="260" r:id="rId15"/>
    <p:sldId id="281" r:id="rId16"/>
    <p:sldId id="282" r:id="rId17"/>
    <p:sldId id="283" r:id="rId18"/>
    <p:sldId id="284" r:id="rId19"/>
    <p:sldId id="285" r:id="rId20"/>
    <p:sldId id="286" r:id="rId21"/>
    <p:sldId id="280"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605810-BE51-4766-84E3-BAA7A15646FF}" v="18" dt="2025-07-09T07:53:53.133"/>
    <p1510:client id="{A36FBEBA-6A28-45AC-A5B5-023468A09C19}" v="78" dt="2025-07-08T12:23:15.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09" autoAdjust="0"/>
  </p:normalViewPr>
  <p:slideViewPr>
    <p:cSldViewPr snapToGrid="0">
      <p:cViewPr varScale="1">
        <p:scale>
          <a:sx n="91" d="100"/>
          <a:sy n="91" d="100"/>
        </p:scale>
        <p:origin x="1314"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30605810-BE51-4766-84E3-BAA7A15646FF}"/>
    <pc:docChg chg="undo custSel addSld modSld">
      <pc:chgData name="Aliyu Sambo" userId="d9766618-3e46-45d4-99f2-08120d84987f" providerId="ADAL" clId="{30605810-BE51-4766-84E3-BAA7A15646FF}" dt="2025-07-09T07:55:42.573" v="224" actId="404"/>
      <pc:docMkLst>
        <pc:docMk/>
      </pc:docMkLst>
      <pc:sldChg chg="addSp delSp modSp new mod modAnim">
        <pc:chgData name="Aliyu Sambo" userId="d9766618-3e46-45d4-99f2-08120d84987f" providerId="ADAL" clId="{30605810-BE51-4766-84E3-BAA7A15646FF}" dt="2025-07-09T07:53:41.573" v="186" actId="113"/>
        <pc:sldMkLst>
          <pc:docMk/>
          <pc:sldMk cId="3838758861" sldId="287"/>
        </pc:sldMkLst>
        <pc:spChg chg="mod">
          <ac:chgData name="Aliyu Sambo" userId="d9766618-3e46-45d4-99f2-08120d84987f" providerId="ADAL" clId="{30605810-BE51-4766-84E3-BAA7A15646FF}" dt="2025-07-09T07:20:22.001" v="9" actId="20577"/>
          <ac:spMkLst>
            <pc:docMk/>
            <pc:sldMk cId="3838758861" sldId="287"/>
            <ac:spMk id="2" creationId="{5DEB67C6-2015-A4E5-9E9D-8E0348EB8BF2}"/>
          </ac:spMkLst>
        </pc:spChg>
        <pc:spChg chg="add del mod">
          <ac:chgData name="Aliyu Sambo" userId="d9766618-3e46-45d4-99f2-08120d84987f" providerId="ADAL" clId="{30605810-BE51-4766-84E3-BAA7A15646FF}" dt="2025-07-09T07:53:41.573" v="186" actId="113"/>
          <ac:spMkLst>
            <pc:docMk/>
            <pc:sldMk cId="3838758861" sldId="287"/>
            <ac:spMk id="3" creationId="{4141AF2A-E2F4-9480-D795-DBF09A60F20D}"/>
          </ac:spMkLst>
        </pc:spChg>
        <pc:spChg chg="add mod">
          <ac:chgData name="Aliyu Sambo" userId="d9766618-3e46-45d4-99f2-08120d84987f" providerId="ADAL" clId="{30605810-BE51-4766-84E3-BAA7A15646FF}" dt="2025-07-09T07:20:56.993" v="11"/>
          <ac:spMkLst>
            <pc:docMk/>
            <pc:sldMk cId="3838758861" sldId="287"/>
            <ac:spMk id="4" creationId="{1433B384-D7BD-31B3-CCC0-0A524EA832F0}"/>
          </ac:spMkLst>
        </pc:spChg>
        <pc:spChg chg="add mod">
          <ac:chgData name="Aliyu Sambo" userId="d9766618-3e46-45d4-99f2-08120d84987f" providerId="ADAL" clId="{30605810-BE51-4766-84E3-BAA7A15646FF}" dt="2025-07-09T07:21:11.713" v="13"/>
          <ac:spMkLst>
            <pc:docMk/>
            <pc:sldMk cId="3838758861" sldId="287"/>
            <ac:spMk id="5" creationId="{5C5243ED-FF09-D77B-FC38-C6D77CB1F1B3}"/>
          </ac:spMkLst>
        </pc:spChg>
        <pc:spChg chg="add mod">
          <ac:chgData name="Aliyu Sambo" userId="d9766618-3e46-45d4-99f2-08120d84987f" providerId="ADAL" clId="{30605810-BE51-4766-84E3-BAA7A15646FF}" dt="2025-07-09T07:21:15.513" v="15"/>
          <ac:spMkLst>
            <pc:docMk/>
            <pc:sldMk cId="3838758861" sldId="287"/>
            <ac:spMk id="6" creationId="{A42D0CE7-C0F5-6E65-CAFD-8433ECA62E42}"/>
          </ac:spMkLst>
        </pc:spChg>
        <pc:spChg chg="add mod">
          <ac:chgData name="Aliyu Sambo" userId="d9766618-3e46-45d4-99f2-08120d84987f" providerId="ADAL" clId="{30605810-BE51-4766-84E3-BAA7A15646FF}" dt="2025-07-09T07:21:18.743" v="17"/>
          <ac:spMkLst>
            <pc:docMk/>
            <pc:sldMk cId="3838758861" sldId="287"/>
            <ac:spMk id="7" creationId="{E501BD58-BF03-5A91-0820-098DF88E2B9D}"/>
          </ac:spMkLst>
        </pc:spChg>
        <pc:picChg chg="add mod">
          <ac:chgData name="Aliyu Sambo" userId="d9766618-3e46-45d4-99f2-08120d84987f" providerId="ADAL" clId="{30605810-BE51-4766-84E3-BAA7A15646FF}" dt="2025-07-09T07:40:47.746" v="155" actId="14100"/>
          <ac:picMkLst>
            <pc:docMk/>
            <pc:sldMk cId="3838758861" sldId="287"/>
            <ac:picMk id="9" creationId="{4C0C95F8-CA44-21F0-ED64-B1BBED24CB2D}"/>
          </ac:picMkLst>
        </pc:picChg>
        <pc:picChg chg="add mod">
          <ac:chgData name="Aliyu Sambo" userId="d9766618-3e46-45d4-99f2-08120d84987f" providerId="ADAL" clId="{30605810-BE51-4766-84E3-BAA7A15646FF}" dt="2025-07-09T07:40:43.922" v="154" actId="1076"/>
          <ac:picMkLst>
            <pc:docMk/>
            <pc:sldMk cId="3838758861" sldId="287"/>
            <ac:picMk id="10" creationId="{57B4C2BF-5FCA-19BA-69CB-A938E5187E48}"/>
          </ac:picMkLst>
        </pc:picChg>
      </pc:sldChg>
      <pc:sldChg chg="modSp new mod">
        <pc:chgData name="Aliyu Sambo" userId="d9766618-3e46-45d4-99f2-08120d84987f" providerId="ADAL" clId="{30605810-BE51-4766-84E3-BAA7A15646FF}" dt="2025-07-09T07:55:42.573" v="224" actId="404"/>
        <pc:sldMkLst>
          <pc:docMk/>
          <pc:sldMk cId="363733224" sldId="288"/>
        </pc:sldMkLst>
        <pc:spChg chg="mod">
          <ac:chgData name="Aliyu Sambo" userId="d9766618-3e46-45d4-99f2-08120d84987f" providerId="ADAL" clId="{30605810-BE51-4766-84E3-BAA7A15646FF}" dt="2025-07-09T07:50:16.310" v="157"/>
          <ac:spMkLst>
            <pc:docMk/>
            <pc:sldMk cId="363733224" sldId="288"/>
            <ac:spMk id="2" creationId="{5BDC2702-F04F-364A-366A-AEA19BA0BE91}"/>
          </ac:spMkLst>
        </pc:spChg>
        <pc:spChg chg="mod">
          <ac:chgData name="Aliyu Sambo" userId="d9766618-3e46-45d4-99f2-08120d84987f" providerId="ADAL" clId="{30605810-BE51-4766-84E3-BAA7A15646FF}" dt="2025-07-09T07:55:42.573" v="224" actId="404"/>
          <ac:spMkLst>
            <pc:docMk/>
            <pc:sldMk cId="363733224" sldId="288"/>
            <ac:spMk id="3" creationId="{86A35B5F-81F5-78BE-4D8E-984F9B238A7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60969E-97B3-46A7-89AF-61BD51EC4257}"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08C696-4AA7-4DB2-94E9-10D1795684DA}" type="slidenum">
              <a:rPr lang="en-GB" smtClean="0"/>
              <a:t>‹#›</a:t>
            </a:fld>
            <a:endParaRPr lang="en-GB"/>
          </a:p>
        </p:txBody>
      </p:sp>
    </p:spTree>
    <p:extLst>
      <p:ext uri="{BB962C8B-B14F-4D97-AF65-F5344CB8AC3E}">
        <p14:creationId xmlns:p14="http://schemas.microsoft.com/office/powerpoint/2010/main" val="3781800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Probability</a:t>
            </a:r>
          </a:p>
          <a:p>
            <a:r>
              <a:rPr lang="en-US" sz="1200" b="1" i="0" kern="1200" dirty="0">
                <a:solidFill>
                  <a:schemeClr val="tx1"/>
                </a:solidFill>
                <a:effectLst/>
                <a:latin typeface="+mn-lt"/>
                <a:ea typeface="+mn-ea"/>
                <a:cs typeface="+mn-cs"/>
              </a:rPr>
              <a:t>What is it?</a:t>
            </a:r>
            <a:r>
              <a:rPr lang="en-US" sz="1200" b="0" i="0" kern="1200" dirty="0">
                <a:solidFill>
                  <a:schemeClr val="tx1"/>
                </a:solidFill>
                <a:effectLst/>
                <a:latin typeface="+mn-lt"/>
                <a:ea typeface="+mn-ea"/>
                <a:cs typeface="+mn-cs"/>
              </a:rPr>
              <a:t>: Probability is a measure of how likely an event is to happen. It's like a percentage but expressed as a number between 0 and 1. For example, a probability of 0 means the event will not happen, and a probability of 1 means it will definitely happen.</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If you flip a fair coin, the probability of getting heads is 0.5 (or 50%).</a:t>
            </a:r>
          </a:p>
          <a:p>
            <a:r>
              <a:rPr lang="en-US" sz="1200" b="1" i="0" kern="1200" dirty="0">
                <a:solidFill>
                  <a:schemeClr val="tx1"/>
                </a:solidFill>
                <a:effectLst/>
                <a:latin typeface="+mn-lt"/>
                <a:ea typeface="+mn-ea"/>
                <a:cs typeface="+mn-cs"/>
              </a:rPr>
              <a:t>Null Hypothesis (H₀)</a:t>
            </a:r>
          </a:p>
          <a:p>
            <a:r>
              <a:rPr lang="en-US" sz="1200" b="1" i="0" kern="1200" dirty="0">
                <a:solidFill>
                  <a:schemeClr val="tx1"/>
                </a:solidFill>
                <a:effectLst/>
                <a:latin typeface="+mn-lt"/>
                <a:ea typeface="+mn-ea"/>
                <a:cs typeface="+mn-cs"/>
              </a:rPr>
              <a:t>What is it?</a:t>
            </a:r>
            <a:r>
              <a:rPr lang="en-US" sz="1200" b="0" i="0" kern="1200" dirty="0">
                <a:solidFill>
                  <a:schemeClr val="tx1"/>
                </a:solidFill>
                <a:effectLst/>
                <a:latin typeface="+mn-lt"/>
                <a:ea typeface="+mn-ea"/>
                <a:cs typeface="+mn-cs"/>
              </a:rPr>
              <a:t>: The null hypothesis is a statement that there is no effect or no difference. It's the default assumption that nothing special is happening.</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If you're testing a new drug, the null hypothesis might be that the drug has no effect on patients compared to a placebo.</a:t>
            </a:r>
          </a:p>
          <a:p>
            <a:r>
              <a:rPr lang="en-US" sz="1200" b="1" i="0" kern="1200" dirty="0">
                <a:solidFill>
                  <a:schemeClr val="tx1"/>
                </a:solidFill>
                <a:effectLst/>
                <a:latin typeface="+mn-lt"/>
                <a:ea typeface="+mn-ea"/>
                <a:cs typeface="+mn-cs"/>
              </a:rPr>
              <a:t>p-Value</a:t>
            </a:r>
          </a:p>
          <a:p>
            <a:r>
              <a:rPr lang="en-US" sz="1200" b="1" i="0" kern="1200" dirty="0">
                <a:solidFill>
                  <a:schemeClr val="tx1"/>
                </a:solidFill>
                <a:effectLst/>
                <a:latin typeface="+mn-lt"/>
                <a:ea typeface="+mn-ea"/>
                <a:cs typeface="+mn-cs"/>
              </a:rPr>
              <a:t>What is it?</a:t>
            </a:r>
            <a:r>
              <a:rPr lang="en-US" sz="1200" b="0" i="0" kern="1200" dirty="0">
                <a:solidFill>
                  <a:schemeClr val="tx1"/>
                </a:solidFill>
                <a:effectLst/>
                <a:latin typeface="+mn-lt"/>
                <a:ea typeface="+mn-ea"/>
                <a:cs typeface="+mn-cs"/>
              </a:rPr>
              <a:t>: The p-value helps you determine whether your data provides enough evidence to reject the null hypothesis. It tells you the probability of observing your data, or something more extreme, if the null hypothesis is true.</a:t>
            </a:r>
          </a:p>
          <a:p>
            <a:r>
              <a:rPr lang="en-US" sz="1200" b="1" i="0" kern="1200" dirty="0">
                <a:solidFill>
                  <a:schemeClr val="tx1"/>
                </a:solidFill>
                <a:effectLst/>
                <a:latin typeface="+mn-lt"/>
                <a:ea typeface="+mn-ea"/>
                <a:cs typeface="+mn-cs"/>
              </a:rPr>
              <a:t>Example</a:t>
            </a:r>
            <a:r>
              <a:rPr lang="en-US" sz="1200" b="0" i="0" kern="1200" dirty="0">
                <a:solidFill>
                  <a:schemeClr val="tx1"/>
                </a:solidFill>
                <a:effectLst/>
                <a:latin typeface="+mn-lt"/>
                <a:ea typeface="+mn-ea"/>
                <a:cs typeface="+mn-cs"/>
              </a:rPr>
              <a:t>: If you get a p-value of 0.03, it means there's a 3% chance that the results you observed (or something more extreme) would occur if the null hypothesis were true.</a:t>
            </a:r>
          </a:p>
          <a:p>
            <a:r>
              <a:rPr lang="en-US" sz="1200" b="1" i="0" kern="1200" dirty="0">
                <a:solidFill>
                  <a:schemeClr val="tx1"/>
                </a:solidFill>
                <a:effectLst/>
                <a:latin typeface="+mn-lt"/>
                <a:ea typeface="+mn-ea"/>
                <a:cs typeface="+mn-cs"/>
              </a:rPr>
              <a:t>Relationship Between p-Value, Probability, and Null Hypothesis</a:t>
            </a:r>
          </a:p>
          <a:p>
            <a:r>
              <a:rPr lang="en-US" sz="1200" b="1" i="0" kern="1200" dirty="0">
                <a:solidFill>
                  <a:schemeClr val="tx1"/>
                </a:solidFill>
                <a:effectLst/>
                <a:latin typeface="+mn-lt"/>
                <a:ea typeface="+mn-ea"/>
                <a:cs typeface="+mn-cs"/>
              </a:rPr>
              <a:t>How it works</a:t>
            </a:r>
            <a:r>
              <a:rPr lang="en-US" sz="1200" b="0" i="0" kern="1200" dirty="0">
                <a:solidFill>
                  <a:schemeClr val="tx1"/>
                </a:solidFill>
                <a:effectLst/>
                <a:latin typeface="+mn-lt"/>
                <a:ea typeface="+mn-ea"/>
                <a:cs typeface="+mn-cs"/>
              </a:rPr>
              <a:t>: When you conduct a hypothesis test, you start with the null hypothesis. You then collect data and calculate the p-value.</a:t>
            </a:r>
          </a:p>
          <a:p>
            <a:r>
              <a:rPr lang="en-US" sz="1200" b="1" i="0" kern="1200" dirty="0">
                <a:solidFill>
                  <a:schemeClr val="tx1"/>
                </a:solidFill>
                <a:effectLst/>
                <a:latin typeface="+mn-lt"/>
                <a:ea typeface="+mn-ea"/>
                <a:cs typeface="+mn-cs"/>
              </a:rPr>
              <a:t>Decision Making</a:t>
            </a:r>
            <a:r>
              <a:rPr lang="en-US" sz="1200" b="0" i="0" kern="1200" dirty="0">
                <a:solidFill>
                  <a:schemeClr val="tx1"/>
                </a:solidFill>
                <a:effectLst/>
                <a:latin typeface="+mn-lt"/>
                <a:ea typeface="+mn-ea"/>
                <a:cs typeface="+mn-cs"/>
              </a:rPr>
              <a:t>:</a:t>
            </a:r>
          </a:p>
          <a:p>
            <a:pPr lvl="1"/>
            <a:r>
              <a:rPr lang="en-US" sz="1200" b="0" i="0" kern="1200" dirty="0">
                <a:solidFill>
                  <a:schemeClr val="tx1"/>
                </a:solidFill>
                <a:effectLst/>
                <a:latin typeface="+mn-lt"/>
                <a:ea typeface="+mn-ea"/>
                <a:cs typeface="+mn-cs"/>
              </a:rPr>
              <a:t>If the p-value is </a:t>
            </a:r>
            <a:r>
              <a:rPr lang="en-US" sz="1200" b="1" i="0" kern="1200" dirty="0">
                <a:solidFill>
                  <a:schemeClr val="tx1"/>
                </a:solidFill>
                <a:effectLst/>
                <a:latin typeface="+mn-lt"/>
                <a:ea typeface="+mn-ea"/>
                <a:cs typeface="+mn-cs"/>
              </a:rPr>
              <a:t>low</a:t>
            </a:r>
            <a:r>
              <a:rPr lang="en-US" sz="1200" b="0" i="0" kern="1200" dirty="0">
                <a:solidFill>
                  <a:schemeClr val="tx1"/>
                </a:solidFill>
                <a:effectLst/>
                <a:latin typeface="+mn-lt"/>
                <a:ea typeface="+mn-ea"/>
                <a:cs typeface="+mn-cs"/>
              </a:rPr>
              <a:t> (typically less than 0.05), it means the observed data is unlikely under the null hypothesis. So, you reject the null hypothesis and conclude that there is an effect or difference.</a:t>
            </a:r>
          </a:p>
          <a:p>
            <a:pPr lvl="1"/>
            <a:r>
              <a:rPr lang="en-US" sz="1200" b="0" i="0" kern="1200" dirty="0">
                <a:solidFill>
                  <a:schemeClr val="tx1"/>
                </a:solidFill>
                <a:effectLst/>
                <a:latin typeface="+mn-lt"/>
                <a:ea typeface="+mn-ea"/>
                <a:cs typeface="+mn-cs"/>
              </a:rPr>
              <a:t>If the p-value is </a:t>
            </a:r>
            <a:r>
              <a:rPr lang="en-US" sz="1200" b="1" i="0" kern="1200" dirty="0">
                <a:solidFill>
                  <a:schemeClr val="tx1"/>
                </a:solidFill>
                <a:effectLst/>
                <a:latin typeface="+mn-lt"/>
                <a:ea typeface="+mn-ea"/>
                <a:cs typeface="+mn-cs"/>
              </a:rPr>
              <a:t>high</a:t>
            </a:r>
            <a:r>
              <a:rPr lang="en-US" sz="1200" b="0" i="0" kern="1200" dirty="0">
                <a:solidFill>
                  <a:schemeClr val="tx1"/>
                </a:solidFill>
                <a:effectLst/>
                <a:latin typeface="+mn-lt"/>
                <a:ea typeface="+mn-ea"/>
                <a:cs typeface="+mn-cs"/>
              </a:rPr>
              <a:t> (greater than 0.05), it means the observed data is likely under the null hypothesis. So, you do not reject the null hypothesis and conclude that there is not enough evidence to say there is an effect or difference.</a:t>
            </a:r>
          </a:p>
          <a:p>
            <a:r>
              <a:rPr lang="en-US" sz="1200" b="1" i="0" kern="1200" dirty="0">
                <a:solidFill>
                  <a:schemeClr val="tx1"/>
                </a:solidFill>
                <a:effectLst/>
                <a:latin typeface="+mn-lt"/>
                <a:ea typeface="+mn-ea"/>
                <a:cs typeface="+mn-cs"/>
              </a:rPr>
              <a:t>Putting It All Together</a:t>
            </a:r>
          </a:p>
          <a:p>
            <a:r>
              <a:rPr lang="en-US" sz="1200" b="0" i="0" kern="1200" dirty="0">
                <a:solidFill>
                  <a:schemeClr val="tx1"/>
                </a:solidFill>
                <a:effectLst/>
                <a:latin typeface="+mn-lt"/>
                <a:ea typeface="+mn-ea"/>
                <a:cs typeface="+mn-cs"/>
              </a:rPr>
              <a:t>Imagine you're testing whether a new teaching method is better than the old one. Your null hypothesis (H₀) is that the new method has no effect on student performance.</a:t>
            </a:r>
          </a:p>
          <a:p>
            <a:r>
              <a:rPr lang="en-US" sz="1200" b="0" i="0" kern="1200" dirty="0">
                <a:solidFill>
                  <a:schemeClr val="tx1"/>
                </a:solidFill>
                <a:effectLst/>
                <a:latin typeface="+mn-lt"/>
                <a:ea typeface="+mn-ea"/>
                <a:cs typeface="+mn-cs"/>
              </a:rPr>
              <a:t>You collect test scores from students using both methods and calculate the p-value.</a:t>
            </a:r>
          </a:p>
          <a:p>
            <a:r>
              <a:rPr lang="en-US" sz="1200" b="0" i="0" kern="1200" dirty="0">
                <a:solidFill>
                  <a:schemeClr val="tx1"/>
                </a:solidFill>
                <a:effectLst/>
                <a:latin typeface="+mn-lt"/>
                <a:ea typeface="+mn-ea"/>
                <a:cs typeface="+mn-cs"/>
              </a:rPr>
              <a:t>If the p-value is 0.02, there's only a 2% chance that the observed difference in scores happened by random chance if the new method had no effect. Since 0.02 is less than 0.05, you reject the null hypothesis and conclude that the new method likely improves student performance.</a:t>
            </a:r>
          </a:p>
          <a:p>
            <a:endParaRPr lang="en-GB" dirty="0"/>
          </a:p>
        </p:txBody>
      </p:sp>
      <p:sp>
        <p:nvSpPr>
          <p:cNvPr id="4" name="Slide Number Placeholder 3"/>
          <p:cNvSpPr>
            <a:spLocks noGrp="1"/>
          </p:cNvSpPr>
          <p:nvPr>
            <p:ph type="sldNum" sz="quarter" idx="5"/>
          </p:nvPr>
        </p:nvSpPr>
        <p:spPr/>
        <p:txBody>
          <a:bodyPr/>
          <a:lstStyle/>
          <a:p>
            <a:fld id="{3C08C696-4AA7-4DB2-94E9-10D1795684DA}" type="slidenum">
              <a:rPr lang="en-GB" smtClean="0"/>
              <a:t>3</a:t>
            </a:fld>
            <a:endParaRPr lang="en-GB"/>
          </a:p>
        </p:txBody>
      </p:sp>
    </p:spTree>
    <p:extLst>
      <p:ext uri="{BB962C8B-B14F-4D97-AF65-F5344CB8AC3E}">
        <p14:creationId xmlns:p14="http://schemas.microsoft.com/office/powerpoint/2010/main" val="33457906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kern="1200" dirty="0">
                <a:solidFill>
                  <a:schemeClr val="tx1"/>
                </a:solidFill>
                <a:effectLst/>
                <a:latin typeface="+mn-lt"/>
                <a:ea typeface="+mn-ea"/>
                <a:cs typeface="+mn-cs"/>
              </a:rPr>
              <a:t>statistical tests do not always result in significant findings</a:t>
            </a:r>
            <a:r>
              <a:rPr lang="en-GB" sz="1200" kern="1200" dirty="0">
                <a:solidFill>
                  <a:schemeClr val="tx1"/>
                </a:solidFill>
                <a:effectLst/>
                <a:latin typeface="+mn-lt"/>
                <a:ea typeface="+mn-ea"/>
                <a:cs typeface="+mn-cs"/>
              </a:rPr>
              <a:t>, and that </a:t>
            </a:r>
            <a:r>
              <a:rPr lang="en-GB" sz="1200" i="1" kern="1200" dirty="0">
                <a:solidFill>
                  <a:schemeClr val="tx1"/>
                </a:solidFill>
                <a:effectLst/>
                <a:latin typeface="+mn-lt"/>
                <a:ea typeface="+mn-ea"/>
                <a:cs typeface="+mn-cs"/>
              </a:rPr>
              <a:t>"not significant" doesn't mean "no difference"</a:t>
            </a:r>
            <a:r>
              <a:rPr lang="en-GB" sz="1200" kern="1200" dirty="0">
                <a:solidFill>
                  <a:schemeClr val="tx1"/>
                </a:solidFill>
                <a:effectLst/>
                <a:latin typeface="+mn-lt"/>
                <a:ea typeface="+mn-ea"/>
                <a:cs typeface="+mn-cs"/>
              </a:rPr>
              <a:t> — just insufficient evidence.</a:t>
            </a:r>
          </a:p>
          <a:p>
            <a:endParaRPr lang="en-GB" dirty="0"/>
          </a:p>
        </p:txBody>
      </p:sp>
      <p:sp>
        <p:nvSpPr>
          <p:cNvPr id="4" name="Slide Number Placeholder 3"/>
          <p:cNvSpPr>
            <a:spLocks noGrp="1"/>
          </p:cNvSpPr>
          <p:nvPr>
            <p:ph type="sldNum" sz="quarter" idx="5"/>
          </p:nvPr>
        </p:nvSpPr>
        <p:spPr/>
        <p:txBody>
          <a:bodyPr/>
          <a:lstStyle/>
          <a:p>
            <a:fld id="{3C08C696-4AA7-4DB2-94E9-10D1795684DA}" type="slidenum">
              <a:rPr lang="en-GB" smtClean="0"/>
              <a:t>4</a:t>
            </a:fld>
            <a:endParaRPr lang="en-GB"/>
          </a:p>
        </p:txBody>
      </p:sp>
    </p:spTree>
    <p:extLst>
      <p:ext uri="{BB962C8B-B14F-4D97-AF65-F5344CB8AC3E}">
        <p14:creationId xmlns:p14="http://schemas.microsoft.com/office/powerpoint/2010/main" val="3656689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normality is a key assumption for parametric tests.</a:t>
            </a:r>
          </a:p>
          <a:p>
            <a:r>
              <a:rPr lang="en-US" dirty="0"/>
              <a:t>Use a QQ plot or histogram alongside the test result to visually confirm.</a:t>
            </a:r>
          </a:p>
          <a:p>
            <a:r>
              <a:rPr lang="en-US" dirty="0"/>
              <a:t>Clarify that small deviations are often acceptable for large sample sizes due to the Central Limit Theorem.</a:t>
            </a:r>
          </a:p>
          <a:p>
            <a:endParaRPr lang="en-GB" dirty="0"/>
          </a:p>
        </p:txBody>
      </p:sp>
      <p:sp>
        <p:nvSpPr>
          <p:cNvPr id="4" name="Slide Number Placeholder 3"/>
          <p:cNvSpPr>
            <a:spLocks noGrp="1"/>
          </p:cNvSpPr>
          <p:nvPr>
            <p:ph type="sldNum" sz="quarter" idx="5"/>
          </p:nvPr>
        </p:nvSpPr>
        <p:spPr/>
        <p:txBody>
          <a:bodyPr/>
          <a:lstStyle/>
          <a:p>
            <a:fld id="{3C08C696-4AA7-4DB2-94E9-10D1795684DA}" type="slidenum">
              <a:rPr lang="en-GB" smtClean="0"/>
              <a:t>10</a:t>
            </a:fld>
            <a:endParaRPr lang="en-GB"/>
          </a:p>
        </p:txBody>
      </p:sp>
    </p:spTree>
    <p:extLst>
      <p:ext uri="{BB962C8B-B14F-4D97-AF65-F5344CB8AC3E}">
        <p14:creationId xmlns:p14="http://schemas.microsoft.com/office/powerpoint/2010/main" val="2894876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Notes:</a:t>
            </a:r>
            <a:r>
              <a:rPr lang="en-US" dirty="0"/>
              <a:t> Engage students in assessing and interpreting results.</a:t>
            </a:r>
          </a:p>
          <a:p>
            <a:endParaRPr lang="en-GB" dirty="0"/>
          </a:p>
        </p:txBody>
      </p:sp>
      <p:sp>
        <p:nvSpPr>
          <p:cNvPr id="4" name="Slide Number Placeholder 3"/>
          <p:cNvSpPr>
            <a:spLocks noGrp="1"/>
          </p:cNvSpPr>
          <p:nvPr>
            <p:ph type="sldNum" sz="quarter" idx="5"/>
          </p:nvPr>
        </p:nvSpPr>
        <p:spPr/>
        <p:txBody>
          <a:bodyPr/>
          <a:lstStyle/>
          <a:p>
            <a:fld id="{3C08C696-4AA7-4DB2-94E9-10D1795684DA}" type="slidenum">
              <a:rPr lang="en-GB" smtClean="0"/>
              <a:t>13</a:t>
            </a:fld>
            <a:endParaRPr lang="en-GB"/>
          </a:p>
        </p:txBody>
      </p:sp>
    </p:spTree>
    <p:extLst>
      <p:ext uri="{BB962C8B-B14F-4D97-AF65-F5344CB8AC3E}">
        <p14:creationId xmlns:p14="http://schemas.microsoft.com/office/powerpoint/2010/main" val="1122972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Notes:</a:t>
            </a:r>
            <a:r>
              <a:rPr lang="en-US" dirty="0"/>
              <a:t> Explain the importance of error types and their implications in research.</a:t>
            </a:r>
          </a:p>
          <a:p>
            <a:endParaRPr lang="en-GB" dirty="0"/>
          </a:p>
        </p:txBody>
      </p:sp>
      <p:sp>
        <p:nvSpPr>
          <p:cNvPr id="4" name="Slide Number Placeholder 3"/>
          <p:cNvSpPr>
            <a:spLocks noGrp="1"/>
          </p:cNvSpPr>
          <p:nvPr>
            <p:ph type="sldNum" sz="quarter" idx="5"/>
          </p:nvPr>
        </p:nvSpPr>
        <p:spPr/>
        <p:txBody>
          <a:bodyPr/>
          <a:lstStyle/>
          <a:p>
            <a:fld id="{3C08C696-4AA7-4DB2-94E9-10D1795684DA}" type="slidenum">
              <a:rPr lang="en-GB" smtClean="0"/>
              <a:t>14</a:t>
            </a:fld>
            <a:endParaRPr lang="en-GB"/>
          </a:p>
        </p:txBody>
      </p:sp>
    </p:spTree>
    <p:extLst>
      <p:ext uri="{BB962C8B-B14F-4D97-AF65-F5344CB8AC3E}">
        <p14:creationId xmlns:p14="http://schemas.microsoft.com/office/powerpoint/2010/main" val="3918139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t>Speaker Notes:</a:t>
            </a:r>
            <a:br>
              <a:rPr lang="en-US" sz="1200" dirty="0"/>
            </a:br>
            <a:r>
              <a:rPr lang="en-US" sz="1200" dirty="0"/>
              <a:t>Parametric tests are more powerful if their assumptions are met. </a:t>
            </a:r>
            <a:r>
              <a:rPr lang="en-US" sz="1200" dirty="0" err="1"/>
              <a:t>Emphasise</a:t>
            </a:r>
            <a:r>
              <a:rPr lang="en-US" sz="1200" dirty="0"/>
              <a:t> the need to test for normality before applying these.</a:t>
            </a:r>
          </a:p>
          <a:p>
            <a:endParaRPr lang="en-GB" dirty="0"/>
          </a:p>
        </p:txBody>
      </p:sp>
      <p:sp>
        <p:nvSpPr>
          <p:cNvPr id="4" name="Slide Number Placeholder 3"/>
          <p:cNvSpPr>
            <a:spLocks noGrp="1"/>
          </p:cNvSpPr>
          <p:nvPr>
            <p:ph type="sldNum" sz="quarter" idx="5"/>
          </p:nvPr>
        </p:nvSpPr>
        <p:spPr/>
        <p:txBody>
          <a:bodyPr/>
          <a:lstStyle/>
          <a:p>
            <a:fld id="{6B9BC127-8BAB-4E41-A609-0F113F2C9FCB}" type="slidenum">
              <a:rPr lang="en-GB" smtClean="0"/>
              <a:t>16</a:t>
            </a:fld>
            <a:endParaRPr lang="en-GB"/>
          </a:p>
        </p:txBody>
      </p:sp>
    </p:spTree>
    <p:extLst>
      <p:ext uri="{BB962C8B-B14F-4D97-AF65-F5344CB8AC3E}">
        <p14:creationId xmlns:p14="http://schemas.microsoft.com/office/powerpoint/2010/main" val="3555251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Speaker Notes:</a:t>
            </a:r>
            <a:br>
              <a:rPr lang="en-US" dirty="0"/>
            </a:br>
            <a:r>
              <a:rPr lang="en-US" dirty="0"/>
              <a:t>These are more flexible but may be less powerful. Particularly useful when working with real-world data that often violates assumptions.</a:t>
            </a:r>
          </a:p>
          <a:p>
            <a:endParaRPr lang="en-GB" dirty="0"/>
          </a:p>
        </p:txBody>
      </p:sp>
      <p:sp>
        <p:nvSpPr>
          <p:cNvPr id="4" name="Slide Number Placeholder 3"/>
          <p:cNvSpPr>
            <a:spLocks noGrp="1"/>
          </p:cNvSpPr>
          <p:nvPr>
            <p:ph type="sldNum" sz="quarter" idx="5"/>
          </p:nvPr>
        </p:nvSpPr>
        <p:spPr/>
        <p:txBody>
          <a:bodyPr/>
          <a:lstStyle/>
          <a:p>
            <a:fld id="{6B9BC127-8BAB-4E41-A609-0F113F2C9FCB}" type="slidenum">
              <a:rPr lang="en-GB" smtClean="0"/>
              <a:t>17</a:t>
            </a:fld>
            <a:endParaRPr lang="en-GB"/>
          </a:p>
        </p:txBody>
      </p:sp>
    </p:spTree>
    <p:extLst>
      <p:ext uri="{BB962C8B-B14F-4D97-AF65-F5344CB8AC3E}">
        <p14:creationId xmlns:p14="http://schemas.microsoft.com/office/powerpoint/2010/main" val="3090622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Demonstrate these checks in R and explain what results indicate violations of assumptions.</a:t>
            </a:r>
            <a:endParaRPr lang="en-GB" dirty="0"/>
          </a:p>
        </p:txBody>
      </p:sp>
      <p:sp>
        <p:nvSpPr>
          <p:cNvPr id="4" name="Slide Number Placeholder 3"/>
          <p:cNvSpPr>
            <a:spLocks noGrp="1"/>
          </p:cNvSpPr>
          <p:nvPr>
            <p:ph type="sldNum" sz="quarter" idx="5"/>
          </p:nvPr>
        </p:nvSpPr>
        <p:spPr/>
        <p:txBody>
          <a:bodyPr/>
          <a:lstStyle/>
          <a:p>
            <a:fld id="{6B9BC127-8BAB-4E41-A609-0F113F2C9FCB}" type="slidenum">
              <a:rPr lang="en-GB" smtClean="0"/>
              <a:t>18</a:t>
            </a:fld>
            <a:endParaRPr lang="en-GB"/>
          </a:p>
        </p:txBody>
      </p:sp>
    </p:spTree>
    <p:extLst>
      <p:ext uri="{BB962C8B-B14F-4D97-AF65-F5344CB8AC3E}">
        <p14:creationId xmlns:p14="http://schemas.microsoft.com/office/powerpoint/2010/main" val="3128961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Shapiro-Wilk test is a statistical test used to determine whether a sample comes from a normally distributed population. It evaluates the null hypothesis that the data is normally distributed. If the p-value is large, it indicates that the data is normally distributed; if the p-value is small, it suggests that the data is not normally distributed </a:t>
            </a:r>
            <a:r>
              <a:rPr lang="en-US" sz="1200" b="1" i="0" u="none" strike="noStrike" kern="1200" dirty="0">
                <a:solidFill>
                  <a:schemeClr val="tx1"/>
                </a:solidFill>
                <a:effectLst/>
                <a:latin typeface="+mn-lt"/>
                <a:ea typeface="+mn-ea"/>
                <a:cs typeface="+mn-cs"/>
              </a:rPr>
              <a:t>1</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In your presentation, the Shapiro-Wilk test is mentioned as a method to check for normality before applying parametric tests. This is important because parametric tests assume that the data follows a normal distribution </a:t>
            </a:r>
            <a:r>
              <a:rPr lang="en-US" sz="1200" b="1" i="0" u="none" strike="noStrike" kern="1200" dirty="0">
                <a:solidFill>
                  <a:schemeClr val="tx1"/>
                </a:solidFill>
                <a:effectLst/>
                <a:latin typeface="+mn-lt"/>
                <a:ea typeface="+mn-ea"/>
                <a:cs typeface="+mn-cs"/>
              </a:rPr>
              <a:t>2</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Would you like more details on how to perform the Shapiro-Wilk test or its applications?</a:t>
            </a:r>
          </a:p>
          <a:p>
            <a:endParaRPr lang="en-GB" dirty="0"/>
          </a:p>
        </p:txBody>
      </p:sp>
      <p:sp>
        <p:nvSpPr>
          <p:cNvPr id="4" name="Slide Number Placeholder 3"/>
          <p:cNvSpPr>
            <a:spLocks noGrp="1"/>
          </p:cNvSpPr>
          <p:nvPr>
            <p:ph type="sldNum" sz="quarter" idx="5"/>
          </p:nvPr>
        </p:nvSpPr>
        <p:spPr/>
        <p:txBody>
          <a:bodyPr/>
          <a:lstStyle/>
          <a:p>
            <a:fld id="{6B9BC127-8BAB-4E41-A609-0F113F2C9FCB}" type="slidenum">
              <a:rPr lang="en-GB" smtClean="0"/>
              <a:t>19</a:t>
            </a:fld>
            <a:endParaRPr lang="en-GB"/>
          </a:p>
        </p:txBody>
      </p:sp>
    </p:spTree>
    <p:extLst>
      <p:ext uri="{BB962C8B-B14F-4D97-AF65-F5344CB8AC3E}">
        <p14:creationId xmlns:p14="http://schemas.microsoft.com/office/powerpoint/2010/main" val="1839199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2560B-9588-EBFA-9CE5-EA331F3354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D4E797-582A-F9BC-A7D0-F4428ED33F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00F632-10A4-23EC-9A0C-16CA032F4DB3}"/>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The Shapiro-Wilk test is a statistical test used to determine whether a sample comes from a normally distributed population. It evaluates the null hypothesis that the data is normally distributed. If the p-value is large, it indicates that the data is normally distributed; if the p-value is small, it suggests that the data is not normally distributed </a:t>
            </a:r>
            <a:r>
              <a:rPr lang="en-US" sz="1200" b="1" i="0" u="none" strike="noStrike" kern="1200" dirty="0">
                <a:solidFill>
                  <a:schemeClr val="tx1"/>
                </a:solidFill>
                <a:effectLst/>
                <a:latin typeface="+mn-lt"/>
                <a:ea typeface="+mn-ea"/>
                <a:cs typeface="+mn-cs"/>
              </a:rPr>
              <a:t>1</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In your presentation, the Shapiro-Wilk test is mentioned as a method to check for normality before applying parametric tests. This is important because parametric tests assume that the data follows a normal distribution </a:t>
            </a:r>
            <a:r>
              <a:rPr lang="en-US" sz="1200" b="1" i="0" u="none" strike="noStrike" kern="1200" dirty="0">
                <a:solidFill>
                  <a:schemeClr val="tx1"/>
                </a:solidFill>
                <a:effectLst/>
                <a:latin typeface="+mn-lt"/>
                <a:ea typeface="+mn-ea"/>
                <a:cs typeface="+mn-cs"/>
              </a:rPr>
              <a:t>2</a:t>
            </a:r>
            <a:r>
              <a:rPr lang="en-US" sz="1200" b="0" i="0" kern="1200" dirty="0">
                <a:solidFill>
                  <a:schemeClr val="tx1"/>
                </a:solidFill>
                <a:effectLst/>
                <a:latin typeface="+mn-lt"/>
                <a:ea typeface="+mn-ea"/>
                <a:cs typeface="+mn-cs"/>
              </a:rPr>
              <a:t>.</a:t>
            </a:r>
          </a:p>
          <a:p>
            <a:r>
              <a:rPr lang="en-US" sz="1200" b="0" i="0" kern="1200" dirty="0">
                <a:solidFill>
                  <a:schemeClr val="tx1"/>
                </a:solidFill>
                <a:effectLst/>
                <a:latin typeface="+mn-lt"/>
                <a:ea typeface="+mn-ea"/>
                <a:cs typeface="+mn-cs"/>
              </a:rPr>
              <a:t>Would you like more details on how to perform the Shapiro-Wilk test or its applications?</a:t>
            </a:r>
          </a:p>
          <a:p>
            <a:endParaRPr lang="en-GB" dirty="0"/>
          </a:p>
        </p:txBody>
      </p:sp>
      <p:sp>
        <p:nvSpPr>
          <p:cNvPr id="4" name="Slide Number Placeholder 3">
            <a:extLst>
              <a:ext uri="{FF2B5EF4-FFF2-40B4-BE49-F238E27FC236}">
                <a16:creationId xmlns:a16="http://schemas.microsoft.com/office/drawing/2014/main" id="{A74A58B2-FCDB-9C94-398E-B347511B8BBC}"/>
              </a:ext>
            </a:extLst>
          </p:cNvPr>
          <p:cNvSpPr>
            <a:spLocks noGrp="1"/>
          </p:cNvSpPr>
          <p:nvPr>
            <p:ph type="sldNum" sz="quarter" idx="5"/>
          </p:nvPr>
        </p:nvSpPr>
        <p:spPr/>
        <p:txBody>
          <a:bodyPr/>
          <a:lstStyle/>
          <a:p>
            <a:fld id="{6B9BC127-8BAB-4E41-A609-0F113F2C9FCB}" type="slidenum">
              <a:rPr lang="en-GB" smtClean="0"/>
              <a:t>20</a:t>
            </a:fld>
            <a:endParaRPr lang="en-GB"/>
          </a:p>
        </p:txBody>
      </p:sp>
    </p:spTree>
    <p:extLst>
      <p:ext uri="{BB962C8B-B14F-4D97-AF65-F5344CB8AC3E}">
        <p14:creationId xmlns:p14="http://schemas.microsoft.com/office/powerpoint/2010/main" val="4228887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Discuss trade-offs and when it's safer to use non-parametric alternatives.</a:t>
            </a:r>
          </a:p>
          <a:p>
            <a:endParaRPr lang="en-GB" dirty="0"/>
          </a:p>
        </p:txBody>
      </p:sp>
      <p:sp>
        <p:nvSpPr>
          <p:cNvPr id="4" name="Slide Number Placeholder 3"/>
          <p:cNvSpPr>
            <a:spLocks noGrp="1"/>
          </p:cNvSpPr>
          <p:nvPr>
            <p:ph type="sldNum" sz="quarter" idx="5"/>
          </p:nvPr>
        </p:nvSpPr>
        <p:spPr/>
        <p:txBody>
          <a:bodyPr/>
          <a:lstStyle/>
          <a:p>
            <a:fld id="{6B9BC127-8BAB-4E41-A609-0F113F2C9FCB}" type="slidenum">
              <a:rPr lang="en-GB" smtClean="0"/>
              <a:t>21</a:t>
            </a:fld>
            <a:endParaRPr lang="en-GB"/>
          </a:p>
        </p:txBody>
      </p:sp>
    </p:spTree>
    <p:extLst>
      <p:ext uri="{BB962C8B-B14F-4D97-AF65-F5344CB8AC3E}">
        <p14:creationId xmlns:p14="http://schemas.microsoft.com/office/powerpoint/2010/main" val="26567942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fld id="{C510047B-E909-45E6-96C8-BD5FD1F8390A}" type="datetimeFigureOut">
              <a:rPr lang="en-GB" smtClean="0"/>
              <a:t>09/07/2025</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1296864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1643467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2587093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82732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64384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3627811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1807848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3625193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109733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653328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510047B-E909-45E6-96C8-BD5FD1F8390A}" type="datetimeFigureOut">
              <a:rPr lang="en-GB" smtClean="0"/>
              <a:t>09/07/2025</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3178772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C510047B-E909-45E6-96C8-BD5FD1F8390A}" type="datetimeFigureOut">
              <a:rPr lang="en-GB" smtClean="0"/>
              <a:t>09/07/2025</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22A2B62-1876-450D-B2A6-AC55B82AD709}" type="slidenum">
              <a:rPr lang="en-GB" smtClean="0"/>
              <a:t>‹#›</a:t>
            </a:fld>
            <a:endParaRPr lang="en-GB"/>
          </a:p>
        </p:txBody>
      </p:sp>
    </p:spTree>
    <p:extLst>
      <p:ext uri="{BB962C8B-B14F-4D97-AF65-F5344CB8AC3E}">
        <p14:creationId xmlns:p14="http://schemas.microsoft.com/office/powerpoint/2010/main" val="38051905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mod/assign/view.php?id=677082" TargetMode="External"/><Relationship Id="rId2" Type="http://schemas.openxmlformats.org/officeDocument/2006/relationships/hyperlink" Target="https://moodle.uwtsd.ac.uk/mod/resource/view.php?id=677083" TargetMode="Externa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E350-72CB-3078-98CC-BEB1FD61374F}"/>
              </a:ext>
            </a:extLst>
          </p:cNvPr>
          <p:cNvSpPr>
            <a:spLocks noGrp="1"/>
          </p:cNvSpPr>
          <p:nvPr>
            <p:ph type="ctrTitle"/>
          </p:nvPr>
        </p:nvSpPr>
        <p:spPr/>
        <p:txBody>
          <a:bodyPr/>
          <a:lstStyle/>
          <a:p>
            <a:r>
              <a:rPr lang="en-GB" dirty="0"/>
              <a:t>ACCA7022 Advanced Statistical Programming</a:t>
            </a:r>
          </a:p>
        </p:txBody>
      </p:sp>
      <p:sp>
        <p:nvSpPr>
          <p:cNvPr id="3" name="Subtitle 2">
            <a:extLst>
              <a:ext uri="{FF2B5EF4-FFF2-40B4-BE49-F238E27FC236}">
                <a16:creationId xmlns:a16="http://schemas.microsoft.com/office/drawing/2014/main" id="{DD74968D-4A7C-1841-6E83-A5218FE991E4}"/>
              </a:ext>
            </a:extLst>
          </p:cNvPr>
          <p:cNvSpPr>
            <a:spLocks noGrp="1"/>
          </p:cNvSpPr>
          <p:nvPr>
            <p:ph type="subTitle" idx="1"/>
          </p:nvPr>
        </p:nvSpPr>
        <p:spPr/>
        <p:txBody>
          <a:bodyPr/>
          <a:lstStyle/>
          <a:p>
            <a:r>
              <a:rPr lang="en-GB" dirty="0"/>
              <a:t>Hypothesis Testing II</a:t>
            </a:r>
          </a:p>
        </p:txBody>
      </p:sp>
    </p:spTree>
    <p:extLst>
      <p:ext uri="{BB962C8B-B14F-4D97-AF65-F5344CB8AC3E}">
        <p14:creationId xmlns:p14="http://schemas.microsoft.com/office/powerpoint/2010/main" val="93622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FBCB-7904-BBDC-AE73-BE168732A20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4E0FF9B8-4474-3F3B-3A18-8AA522EE9305}"/>
              </a:ext>
            </a:extLst>
          </p:cNvPr>
          <p:cNvSpPr>
            <a:spLocks noGrp="1"/>
          </p:cNvSpPr>
          <p:nvPr>
            <p:ph idx="1"/>
          </p:nvPr>
        </p:nvSpPr>
        <p:spPr/>
        <p:txBody>
          <a:bodyPr/>
          <a:lstStyle/>
          <a:p>
            <a:r>
              <a:rPr lang="en-US" dirty="0"/>
              <a:t>Explain the concept of the null hypothesis and its role in statistical testing.</a:t>
            </a:r>
          </a:p>
          <a:p>
            <a:r>
              <a:rPr lang="en-US" dirty="0"/>
              <a:t>Interpret p-values and relate them to the decision-making process in hypothesis testing.</a:t>
            </a:r>
          </a:p>
          <a:p>
            <a:r>
              <a:rPr lang="en-US" dirty="0"/>
              <a:t>Applying hypothesis tests</a:t>
            </a:r>
          </a:p>
          <a:p>
            <a:r>
              <a:rPr lang="en-US" dirty="0"/>
              <a:t>Interpreting the result of hypothesis tests</a:t>
            </a:r>
            <a:endParaRPr lang="en-GB" dirty="0"/>
          </a:p>
        </p:txBody>
      </p:sp>
    </p:spTree>
    <p:extLst>
      <p:ext uri="{BB962C8B-B14F-4D97-AF65-F5344CB8AC3E}">
        <p14:creationId xmlns:p14="http://schemas.microsoft.com/office/powerpoint/2010/main" val="883339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828D7-9056-94E2-E801-5CBCBA228F09}"/>
              </a:ext>
            </a:extLst>
          </p:cNvPr>
          <p:cNvSpPr>
            <a:spLocks noGrp="1"/>
          </p:cNvSpPr>
          <p:nvPr>
            <p:ph type="title"/>
          </p:nvPr>
        </p:nvSpPr>
        <p:spPr/>
        <p:txBody>
          <a:bodyPr/>
          <a:lstStyle/>
          <a:p>
            <a:r>
              <a:rPr lang="en-GB" sz="3600" dirty="0"/>
              <a:t>Hypothesis Testing – The Police Detective Analogy</a:t>
            </a:r>
          </a:p>
        </p:txBody>
      </p:sp>
      <p:sp>
        <p:nvSpPr>
          <p:cNvPr id="7" name="Rectangle 4">
            <a:extLst>
              <a:ext uri="{FF2B5EF4-FFF2-40B4-BE49-F238E27FC236}">
                <a16:creationId xmlns:a16="http://schemas.microsoft.com/office/drawing/2014/main" id="{8E009C2E-749B-69C9-80AF-6C519954EA7E}"/>
              </a:ext>
            </a:extLst>
          </p:cNvPr>
          <p:cNvSpPr>
            <a:spLocks noGrp="1" noChangeArrowheads="1"/>
          </p:cNvSpPr>
          <p:nvPr>
            <p:ph idx="1"/>
          </p:nvPr>
        </p:nvSpPr>
        <p:spPr bwMode="auto">
          <a:xfrm>
            <a:off x="609600" y="1324431"/>
            <a:ext cx="11139948" cy="4355038"/>
          </a:xfrm>
          <a:prstGeom prst="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ts val="60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The </a:t>
            </a:r>
            <a:r>
              <a:rPr kumimoji="0" lang="en-US" altLang="en-US" sz="1600" b="1" i="0" u="none" strike="noStrike" cap="none" normalizeH="0" baseline="0" dirty="0">
                <a:ln>
                  <a:noFill/>
                </a:ln>
                <a:solidFill>
                  <a:schemeClr val="tx1"/>
                </a:solidFill>
                <a:effectLst/>
                <a:latin typeface="Arial" panose="020B0604020202020204" pitchFamily="34" charset="0"/>
              </a:rPr>
              <a:t>null hypothesis</a:t>
            </a:r>
            <a:r>
              <a:rPr kumimoji="0" lang="en-US" altLang="en-US" sz="16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ts val="60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	the police officer’s default stance:	🕵️‍♂️ </a:t>
            </a:r>
            <a:r>
              <a:rPr kumimoji="0" lang="en-US" altLang="en-US" sz="1600" b="1" i="0" u="none" strike="noStrike" cap="none" normalizeH="0" baseline="0" dirty="0">
                <a:ln>
                  <a:noFill/>
                </a:ln>
                <a:solidFill>
                  <a:schemeClr val="tx1"/>
                </a:solidFill>
                <a:effectLst/>
                <a:latin typeface="Arial" panose="020B0604020202020204" pitchFamily="34" charset="0"/>
              </a:rPr>
              <a:t>“Everyone is innocent until proven guilty.”</a:t>
            </a:r>
          </a:p>
          <a:p>
            <a:pPr marL="0" marR="0" lvl="0" indent="0" algn="l" defTabSz="914400" rtl="0" eaLnBrk="0" fontAlgn="base" latinLnBrk="0" hangingPunct="0">
              <a:lnSpc>
                <a:spcPct val="100000"/>
              </a:lnSpc>
              <a:spcBef>
                <a:spcPts val="60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ts val="60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	In statistics:</a:t>
            </a:r>
            <a:r>
              <a:rPr lang="en-US" altLang="en-US" sz="1600" dirty="0">
                <a:latin typeface="Arial" panose="020B0604020202020204" pitchFamily="34" charset="0"/>
              </a:rPr>
              <a:t>		</a:t>
            </a:r>
            <a:r>
              <a:rPr kumimoji="0" lang="en-US" altLang="en-US" sz="1600" b="0" i="0" u="none" strike="noStrike" cap="none" normalizeH="0" baseline="0" dirty="0">
                <a:ln>
                  <a:noFill/>
                </a:ln>
                <a:solidFill>
                  <a:schemeClr val="tx1"/>
                </a:solidFill>
                <a:effectLst/>
                <a:latin typeface="Arial" panose="020B0604020202020204" pitchFamily="34" charset="0"/>
              </a:rPr>
              <a:t>	📊 </a:t>
            </a:r>
            <a:r>
              <a:rPr kumimoji="0" lang="en-US" altLang="en-US" sz="1600" b="1" i="0" u="none" strike="noStrike" cap="none" normalizeH="0" baseline="0" dirty="0">
                <a:ln>
                  <a:noFill/>
                </a:ln>
                <a:solidFill>
                  <a:schemeClr val="tx1"/>
                </a:solidFill>
                <a:effectLst/>
                <a:latin typeface="Arial" panose="020B0604020202020204" pitchFamily="34" charset="0"/>
              </a:rPr>
              <a:t>“There’s no effect or difference until proven otherwise.”</a:t>
            </a: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ts val="60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ts val="600"/>
              </a:spcBef>
              <a:spcAft>
                <a:spcPct val="0"/>
              </a:spcAft>
              <a:buClrTx/>
              <a:buSzTx/>
              <a:buFontTx/>
              <a:buNone/>
              <a:tabLst/>
            </a:pPr>
            <a:r>
              <a:rPr lang="en-US" altLang="en-US" sz="1600" b="1" u="sng" dirty="0">
                <a:latin typeface="Arial" panose="020B0604020202020204" pitchFamily="34" charset="0"/>
              </a:rPr>
              <a:t>Investigation</a:t>
            </a:r>
            <a:endParaRPr kumimoji="0" lang="en-US" altLang="en-US" sz="1600" b="1" i="0" u="sng"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ts val="60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rPr>
              <a:t>The </a:t>
            </a:r>
            <a:r>
              <a:rPr kumimoji="0" lang="en-US" altLang="en-US" sz="1600" b="1" i="0" u="none" strike="noStrike" cap="none" normalizeH="0" baseline="0" dirty="0">
                <a:ln>
                  <a:noFill/>
                </a:ln>
                <a:solidFill>
                  <a:schemeClr val="tx1"/>
                </a:solidFill>
                <a:effectLst/>
                <a:latin typeface="Arial" panose="020B0604020202020204" pitchFamily="34" charset="0"/>
              </a:rPr>
              <a:t>evidence</a:t>
            </a:r>
            <a:r>
              <a:rPr kumimoji="0" lang="en-US" altLang="en-US" sz="1600" b="0" i="0" u="none" strike="noStrike" cap="none" normalizeH="0" baseline="0" dirty="0">
                <a:ln>
                  <a:noFill/>
                </a:ln>
                <a:solidFill>
                  <a:schemeClr val="tx1"/>
                </a:solidFill>
                <a:effectLst/>
                <a:latin typeface="Arial" panose="020B0604020202020204" pitchFamily="34" charset="0"/>
              </a:rPr>
              <a:t> is your data, and the </a:t>
            </a:r>
            <a:r>
              <a:rPr kumimoji="0" lang="en-US" altLang="en-US" sz="1600" b="1" i="0" u="none" strike="noStrike" cap="none" normalizeH="0" baseline="0" dirty="0">
                <a:ln>
                  <a:noFill/>
                </a:ln>
                <a:solidFill>
                  <a:schemeClr val="tx1"/>
                </a:solidFill>
                <a:effectLst/>
                <a:latin typeface="Arial" panose="020B0604020202020204" pitchFamily="34" charset="0"/>
              </a:rPr>
              <a:t>p-value</a:t>
            </a:r>
            <a:r>
              <a:rPr kumimoji="0" lang="en-US" altLang="en-US" sz="1600" b="0" i="0" u="none" strike="noStrike" cap="none" normalizeH="0" baseline="0" dirty="0">
                <a:ln>
                  <a:noFill/>
                </a:ln>
                <a:solidFill>
                  <a:schemeClr val="tx1"/>
                </a:solidFill>
                <a:effectLst/>
                <a:latin typeface="Arial" panose="020B0604020202020204" pitchFamily="34" charset="0"/>
              </a:rPr>
              <a:t> tells you how </a:t>
            </a:r>
            <a:r>
              <a:rPr kumimoji="0" lang="en-US" altLang="en-US" sz="1600" b="0" i="0" u="sng" strike="noStrike" cap="none" normalizeH="0" baseline="0" dirty="0">
                <a:ln>
                  <a:noFill/>
                </a:ln>
                <a:solidFill>
                  <a:schemeClr val="tx1"/>
                </a:solidFill>
                <a:effectLst/>
                <a:latin typeface="Arial" panose="020B0604020202020204" pitchFamily="34" charset="0"/>
              </a:rPr>
              <a:t>unusual</a:t>
            </a:r>
            <a:r>
              <a:rPr kumimoji="0" lang="en-US" altLang="en-US" sz="1600" b="0" i="0" u="none" strike="noStrike" cap="none" normalizeH="0" baseline="0" dirty="0">
                <a:ln>
                  <a:noFill/>
                </a:ln>
                <a:solidFill>
                  <a:schemeClr val="tx1"/>
                </a:solidFill>
                <a:effectLst/>
                <a:latin typeface="Arial" panose="020B0604020202020204" pitchFamily="34" charset="0"/>
              </a:rPr>
              <a:t> that evidence is (</a:t>
            </a:r>
            <a:r>
              <a:rPr kumimoji="0" lang="en-US" altLang="en-US" sz="1600" b="1" i="1" u="none" strike="noStrike" cap="none" normalizeH="0" baseline="0" dirty="0">
                <a:ln>
                  <a:noFill/>
                </a:ln>
                <a:solidFill>
                  <a:srgbClr val="FF0000"/>
                </a:solidFill>
                <a:effectLst/>
                <a:latin typeface="Arial" panose="020B0604020202020204" pitchFamily="34" charset="0"/>
              </a:rPr>
              <a:t>if</a:t>
            </a:r>
            <a:r>
              <a:rPr kumimoji="0" lang="en-US" altLang="en-US" sz="1600" b="0" i="1" u="none" strike="noStrike" cap="none" normalizeH="0" baseline="0" dirty="0">
                <a:ln>
                  <a:noFill/>
                </a:ln>
                <a:solidFill>
                  <a:srgbClr val="FF0000"/>
                </a:solidFill>
                <a:effectLst/>
                <a:latin typeface="Arial" panose="020B0604020202020204" pitchFamily="34" charset="0"/>
              </a:rPr>
              <a:t> the null hypothesis were true</a:t>
            </a:r>
            <a:r>
              <a:rPr kumimoji="0" lang="en-US" altLang="en-US" sz="1600" b="0" i="0" u="none" strike="noStrike" cap="none" normalizeH="0" baseline="0" dirty="0">
                <a:ln>
                  <a:noFill/>
                </a:ln>
                <a:solidFill>
                  <a:schemeClr val="tx1"/>
                </a:solidFill>
                <a:effectLst/>
                <a:latin typeface="Arial" panose="020B0604020202020204" pitchFamily="34" charset="0"/>
              </a:rPr>
              <a:t>).</a:t>
            </a:r>
          </a:p>
          <a:p>
            <a:pPr eaLnBrk="0" hangingPunct="0">
              <a:spcBef>
                <a:spcPts val="600"/>
              </a:spcBef>
            </a:pPr>
            <a:r>
              <a:rPr kumimoji="0" lang="en-US" altLang="en-US" sz="1600" b="0" i="0" u="none" strike="noStrike" cap="none" normalizeH="0" baseline="0" dirty="0">
                <a:ln>
                  <a:noFill/>
                </a:ln>
                <a:solidFill>
                  <a:schemeClr val="tx1"/>
                </a:solidFill>
                <a:effectLst/>
                <a:latin typeface="Arial" panose="020B0604020202020204" pitchFamily="34" charset="0"/>
              </a:rPr>
              <a:t>If the evidence is </a:t>
            </a:r>
            <a:r>
              <a:rPr kumimoji="0" lang="en-US" altLang="en-US" sz="1600" b="1" i="0" u="none" strike="noStrike" cap="none" normalizeH="0" baseline="0" dirty="0">
                <a:ln>
                  <a:noFill/>
                </a:ln>
                <a:solidFill>
                  <a:schemeClr val="tx1"/>
                </a:solidFill>
                <a:effectLst/>
                <a:latin typeface="Arial" panose="020B0604020202020204" pitchFamily="34" charset="0"/>
              </a:rPr>
              <a:t>strong (p &lt; 0.05)</a:t>
            </a:r>
            <a:r>
              <a:rPr kumimoji="0" lang="en-US" altLang="en-US" sz="1600" b="0" i="0" u="none" strike="noStrike" cap="none" normalizeH="0" baseline="0" dirty="0">
                <a:ln>
                  <a:noFill/>
                </a:ln>
                <a:solidFill>
                  <a:schemeClr val="tx1"/>
                </a:solidFill>
                <a:effectLst/>
                <a:latin typeface="Arial" panose="020B0604020202020204" pitchFamily="34" charset="0"/>
              </a:rPr>
              <a:t>:</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 The detective says,</a:t>
            </a:r>
          </a:p>
          <a:p>
            <a:pPr marL="400050" lvl="1" indent="0" eaLnBrk="0" hangingPunct="0">
              <a:spcBef>
                <a:spcPts val="600"/>
              </a:spcBef>
              <a:buNone/>
            </a:pPr>
            <a:r>
              <a:rPr kumimoji="0" lang="en-US" altLang="en-US" sz="1600" b="0" i="0" u="none" strike="noStrike" cap="none" normalizeH="0" baseline="0" dirty="0">
                <a:ln>
                  <a:noFill/>
                </a:ln>
                <a:solidFill>
                  <a:schemeClr val="tx1"/>
                </a:solidFill>
                <a:effectLst/>
                <a:latin typeface="Arial" panose="020B0604020202020204" pitchFamily="34" charset="0"/>
              </a:rPr>
              <a:t>“This evidence is too strong to ignore — I’m rejecting the idea of innocence.” → We </a:t>
            </a:r>
            <a:r>
              <a:rPr kumimoji="0" lang="en-US" altLang="en-US" sz="1600" b="1" i="0" u="none" strike="noStrike" cap="none" normalizeH="0" baseline="0" dirty="0">
                <a:ln>
                  <a:noFill/>
                </a:ln>
                <a:solidFill>
                  <a:schemeClr val="tx1"/>
                </a:solidFill>
                <a:effectLst/>
                <a:latin typeface="Arial" panose="020B0604020202020204" pitchFamily="34" charset="0"/>
              </a:rPr>
              <a:t>reject the null hypothesis</a:t>
            </a:r>
            <a:r>
              <a:rPr kumimoji="0" lang="en-US" altLang="en-US" sz="1600" b="0" i="0" u="none" strike="noStrike" cap="none" normalizeH="0" baseline="0" dirty="0">
                <a:ln>
                  <a:noFill/>
                </a:ln>
                <a:solidFill>
                  <a:schemeClr val="tx1"/>
                </a:solidFill>
                <a:effectLst/>
                <a:latin typeface="Arial" panose="020B0604020202020204" pitchFamily="34" charset="0"/>
              </a:rPr>
              <a:t>.</a:t>
            </a:r>
          </a:p>
          <a:p>
            <a:pPr marL="400050" lvl="1" indent="0" eaLnBrk="0" hangingPunct="0">
              <a:spcBef>
                <a:spcPts val="600"/>
              </a:spcBef>
              <a:buNone/>
            </a:pPr>
            <a:endParaRPr kumimoji="0" lang="en-US" altLang="en-US" sz="1600" b="0" i="0" u="none" strike="noStrike" cap="none" normalizeH="0" baseline="0" dirty="0">
              <a:ln>
                <a:noFill/>
              </a:ln>
              <a:solidFill>
                <a:schemeClr val="tx1"/>
              </a:solidFill>
              <a:effectLst/>
              <a:latin typeface="Arial" panose="020B0604020202020204" pitchFamily="34" charset="0"/>
            </a:endParaRPr>
          </a:p>
          <a:p>
            <a:pPr eaLnBrk="0" hangingPunct="0">
              <a:spcBef>
                <a:spcPts val="600"/>
              </a:spcBef>
            </a:pPr>
            <a:r>
              <a:rPr kumimoji="0" lang="en-US" altLang="en-US" sz="1600" b="0" i="0" u="none" strike="noStrike" cap="none" normalizeH="0" baseline="0" dirty="0">
                <a:ln>
                  <a:noFill/>
                </a:ln>
                <a:solidFill>
                  <a:schemeClr val="tx1"/>
                </a:solidFill>
                <a:effectLst/>
                <a:latin typeface="Arial" panose="020B0604020202020204" pitchFamily="34" charset="0"/>
              </a:rPr>
              <a:t>If the evidence is </a:t>
            </a:r>
            <a:r>
              <a:rPr kumimoji="0" lang="en-US" altLang="en-US" sz="1600" b="1" i="0" u="none" strike="noStrike" cap="none" normalizeH="0" baseline="0" dirty="0">
                <a:ln>
                  <a:noFill/>
                </a:ln>
                <a:solidFill>
                  <a:schemeClr val="tx1"/>
                </a:solidFill>
                <a:effectLst/>
                <a:latin typeface="Arial" panose="020B0604020202020204" pitchFamily="34" charset="0"/>
              </a:rPr>
              <a:t>weak (p ≥ 0.05)</a:t>
            </a:r>
            <a:r>
              <a:rPr kumimoji="0" lang="en-US" altLang="en-US" sz="1600" b="0" i="0" u="none" strike="noStrike" cap="none" normalizeH="0" baseline="0" dirty="0">
                <a:ln>
                  <a:noFill/>
                </a:ln>
                <a:solidFill>
                  <a:schemeClr val="tx1"/>
                </a:solidFill>
                <a:effectLst/>
                <a:latin typeface="Arial" panose="020B0604020202020204" pitchFamily="34" charset="0"/>
              </a:rPr>
              <a:t>:</a:t>
            </a:r>
            <a:br>
              <a:rPr kumimoji="0" lang="en-US" altLang="en-US" sz="1600" b="0" i="0" u="none" strike="noStrike" cap="none" normalizeH="0" baseline="0" dirty="0">
                <a:ln>
                  <a:noFill/>
                </a:ln>
                <a:solidFill>
                  <a:schemeClr val="tx1"/>
                </a:solidFill>
                <a:effectLst/>
                <a:latin typeface="Arial" panose="020B0604020202020204" pitchFamily="34" charset="0"/>
              </a:rPr>
            </a:br>
            <a:r>
              <a:rPr kumimoji="0" lang="en-US" altLang="en-US" sz="1600" b="0" i="0" u="none" strike="noStrike" cap="none" normalizeH="0" baseline="0" dirty="0">
                <a:ln>
                  <a:noFill/>
                </a:ln>
                <a:solidFill>
                  <a:schemeClr val="tx1"/>
                </a:solidFill>
                <a:effectLst/>
                <a:latin typeface="Arial" panose="020B0604020202020204" pitchFamily="34" charset="0"/>
              </a:rPr>
              <a:t>→ The detective says,</a:t>
            </a:r>
          </a:p>
          <a:p>
            <a:pPr marL="800100" lvl="2" indent="0" eaLnBrk="0" hangingPunct="0">
              <a:spcBef>
                <a:spcPts val="600"/>
              </a:spcBef>
              <a:buFontTx/>
              <a:buNone/>
            </a:pPr>
            <a:r>
              <a:rPr kumimoji="0" lang="en-US" altLang="en-US" sz="1400" b="0" i="0" u="none" strike="noStrike" cap="none" normalizeH="0" baseline="0" dirty="0">
                <a:ln>
                  <a:noFill/>
                </a:ln>
                <a:solidFill>
                  <a:schemeClr val="tx1"/>
                </a:solidFill>
                <a:effectLst/>
                <a:latin typeface="Arial" panose="020B0604020202020204" pitchFamily="34" charset="0"/>
              </a:rPr>
              <a:t>“I don’t have enough proof to say something's wrong.” → We </a:t>
            </a:r>
            <a:r>
              <a:rPr kumimoji="0" lang="en-US" altLang="en-US" sz="1400" b="1" i="0" u="none" strike="noStrike" cap="none" normalizeH="0" baseline="0" dirty="0">
                <a:ln>
                  <a:noFill/>
                </a:ln>
                <a:solidFill>
                  <a:schemeClr val="tx1"/>
                </a:solidFill>
                <a:effectLst/>
                <a:latin typeface="Arial" panose="020B0604020202020204" pitchFamily="34" charset="0"/>
              </a:rPr>
              <a:t>fail to reject the null hypothesis</a:t>
            </a:r>
            <a:r>
              <a:rPr kumimoji="0" lang="en-US" altLang="en-US" sz="1400" b="0" i="0" u="none" strike="noStrike" cap="none" normalizeH="0" baseline="0" dirty="0">
                <a:ln>
                  <a:noFill/>
                </a:ln>
                <a:solidFill>
                  <a:schemeClr val="tx1"/>
                </a:solidFill>
                <a:effectLst/>
                <a:latin typeface="Arial" panose="020B0604020202020204" pitchFamily="34" charset="0"/>
              </a:rPr>
              <a:t>.</a:t>
            </a:r>
          </a:p>
        </p:txBody>
      </p:sp>
      <p:sp>
        <p:nvSpPr>
          <p:cNvPr id="8" name="Callout: Line 7">
            <a:extLst>
              <a:ext uri="{FF2B5EF4-FFF2-40B4-BE49-F238E27FC236}">
                <a16:creationId xmlns:a16="http://schemas.microsoft.com/office/drawing/2014/main" id="{599310FE-9E15-21D9-BE49-5ABA8923090A}"/>
              </a:ext>
            </a:extLst>
          </p:cNvPr>
          <p:cNvSpPr/>
          <p:nvPr/>
        </p:nvSpPr>
        <p:spPr>
          <a:xfrm>
            <a:off x="8829368" y="1389934"/>
            <a:ext cx="3136491" cy="1414052"/>
          </a:xfrm>
          <a:prstGeom prst="borderCallout1">
            <a:avLst>
              <a:gd name="adj1" fmla="val 18750"/>
              <a:gd name="adj2" fmla="val -8333"/>
              <a:gd name="adj3" fmla="val 168127"/>
              <a:gd name="adj4" fmla="val -143035"/>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1600" b="1" dirty="0"/>
              <a:t>p-value</a:t>
            </a:r>
            <a:r>
              <a:rPr lang="en-US" sz="1600" dirty="0"/>
              <a:t> tells you the </a:t>
            </a:r>
            <a:r>
              <a:rPr lang="en-US" sz="1600" b="1" dirty="0"/>
              <a:t>probability</a:t>
            </a:r>
            <a:r>
              <a:rPr lang="en-US" sz="1600" dirty="0"/>
              <a:t> (0 to 1) </a:t>
            </a:r>
            <a:r>
              <a:rPr lang="en-US" sz="1600" i="1" dirty="0"/>
              <a:t>of observing your data (or something more extreme</a:t>
            </a:r>
            <a:r>
              <a:rPr lang="en-US" sz="1600" dirty="0"/>
              <a:t>)</a:t>
            </a:r>
            <a:r>
              <a:rPr lang="en-US" sz="1600" b="1" dirty="0"/>
              <a:t> if the null hypothesis is true</a:t>
            </a:r>
            <a:r>
              <a:rPr lang="en-US" sz="1600" dirty="0"/>
              <a:t>.</a:t>
            </a:r>
            <a:endParaRPr lang="en-GB" sz="1600" dirty="0"/>
          </a:p>
        </p:txBody>
      </p:sp>
    </p:spTree>
    <p:extLst>
      <p:ext uri="{BB962C8B-B14F-4D97-AF65-F5344CB8AC3E}">
        <p14:creationId xmlns:p14="http://schemas.microsoft.com/office/powerpoint/2010/main" val="413180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FE0-9351-5DF2-5748-690B70D86981}"/>
              </a:ext>
            </a:extLst>
          </p:cNvPr>
          <p:cNvSpPr>
            <a:spLocks noGrp="1"/>
          </p:cNvSpPr>
          <p:nvPr>
            <p:ph type="title"/>
          </p:nvPr>
        </p:nvSpPr>
        <p:spPr/>
        <p:txBody>
          <a:bodyPr/>
          <a:lstStyle/>
          <a:p>
            <a:r>
              <a:rPr lang="en-US" b="1" dirty="0"/>
              <a:t>What is the Null Hypothesis?</a:t>
            </a:r>
            <a:endParaRPr lang="en-GB" dirty="0"/>
          </a:p>
        </p:txBody>
      </p:sp>
      <p:sp>
        <p:nvSpPr>
          <p:cNvPr id="3" name="Content Placeholder 2">
            <a:extLst>
              <a:ext uri="{FF2B5EF4-FFF2-40B4-BE49-F238E27FC236}">
                <a16:creationId xmlns:a16="http://schemas.microsoft.com/office/drawing/2014/main" id="{E3780739-7835-4BB4-6FBA-E521DFA8F2C4}"/>
              </a:ext>
            </a:extLst>
          </p:cNvPr>
          <p:cNvSpPr>
            <a:spLocks noGrp="1"/>
          </p:cNvSpPr>
          <p:nvPr>
            <p:ph idx="1"/>
          </p:nvPr>
        </p:nvSpPr>
        <p:spPr/>
        <p:txBody>
          <a:bodyPr/>
          <a:lstStyle/>
          <a:p>
            <a:r>
              <a:rPr lang="en-US" dirty="0"/>
              <a:t>The null hypothesis (</a:t>
            </a:r>
            <a:r>
              <a:rPr lang="en-US" b="1" dirty="0"/>
              <a:t>H0</a:t>
            </a:r>
            <a:r>
              <a:rPr lang="en-US" dirty="0"/>
              <a:t>) states there is </a:t>
            </a:r>
            <a:r>
              <a:rPr lang="en-US" b="1" dirty="0"/>
              <a:t>no effect</a:t>
            </a:r>
            <a:r>
              <a:rPr lang="en-US" dirty="0"/>
              <a:t>, </a:t>
            </a:r>
            <a:r>
              <a:rPr lang="en-US" b="1" dirty="0"/>
              <a:t>no difference</a:t>
            </a:r>
            <a:r>
              <a:rPr lang="en-US" dirty="0"/>
              <a:t>, or </a:t>
            </a:r>
            <a:r>
              <a:rPr lang="en-US" b="1" dirty="0"/>
              <a:t>no association</a:t>
            </a:r>
            <a:r>
              <a:rPr lang="en-US" dirty="0"/>
              <a:t>.</a:t>
            </a:r>
          </a:p>
          <a:p>
            <a:r>
              <a:rPr lang="en-US" dirty="0"/>
              <a:t>It is the default or starting assumption in statistical testing.</a:t>
            </a:r>
          </a:p>
          <a:p>
            <a:r>
              <a:rPr lang="en-US" dirty="0"/>
              <a:t>Example: "There is no difference in life expectancy between continents."</a:t>
            </a:r>
          </a:p>
          <a:p>
            <a:r>
              <a:rPr lang="en-US" b="1" dirty="0"/>
              <a:t>Notes:</a:t>
            </a:r>
            <a:r>
              <a:rPr lang="en-US" dirty="0"/>
              <a:t> </a:t>
            </a:r>
            <a:r>
              <a:rPr lang="en-US" dirty="0" err="1"/>
              <a:t>Emphasise</a:t>
            </a:r>
            <a:r>
              <a:rPr lang="en-US" dirty="0"/>
              <a:t> that the null hypothesis is tested with the assumption that it is true.</a:t>
            </a:r>
          </a:p>
          <a:p>
            <a:endParaRPr lang="en-GB" dirty="0"/>
          </a:p>
        </p:txBody>
      </p:sp>
    </p:spTree>
    <p:extLst>
      <p:ext uri="{BB962C8B-B14F-4D97-AF65-F5344CB8AC3E}">
        <p14:creationId xmlns:p14="http://schemas.microsoft.com/office/powerpoint/2010/main" val="3373698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62FC6-7464-4990-365C-615BDF361A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DB7DC-41C6-35EE-83E0-DAB486773CAE}"/>
              </a:ext>
            </a:extLst>
          </p:cNvPr>
          <p:cNvSpPr>
            <a:spLocks noGrp="1"/>
          </p:cNvSpPr>
          <p:nvPr>
            <p:ph type="title"/>
          </p:nvPr>
        </p:nvSpPr>
        <p:spPr/>
        <p:txBody>
          <a:bodyPr/>
          <a:lstStyle/>
          <a:p>
            <a:r>
              <a:rPr lang="en-US" b="1" dirty="0"/>
              <a:t>t-test</a:t>
            </a:r>
            <a:endParaRPr lang="en-GB" dirty="0"/>
          </a:p>
        </p:txBody>
      </p:sp>
      <p:sp>
        <p:nvSpPr>
          <p:cNvPr id="3" name="Content Placeholder 2">
            <a:extLst>
              <a:ext uri="{FF2B5EF4-FFF2-40B4-BE49-F238E27FC236}">
                <a16:creationId xmlns:a16="http://schemas.microsoft.com/office/drawing/2014/main" id="{3CE413FC-6254-CAC4-89B3-C35C75BB0548}"/>
              </a:ext>
            </a:extLst>
          </p:cNvPr>
          <p:cNvSpPr>
            <a:spLocks noGrp="1"/>
          </p:cNvSpPr>
          <p:nvPr>
            <p:ph idx="1"/>
          </p:nvPr>
        </p:nvSpPr>
        <p:spPr>
          <a:xfrm>
            <a:off x="609600" y="1417638"/>
            <a:ext cx="10972800" cy="3917032"/>
          </a:xfrm>
        </p:spPr>
        <p:txBody>
          <a:bodyPr/>
          <a:lstStyle/>
          <a:p>
            <a:pPr marL="0" indent="0">
              <a:buNone/>
            </a:pPr>
            <a:r>
              <a:rPr lang="en-US" sz="2800" b="1" dirty="0"/>
              <a:t>Null Hypothesis (H0):</a:t>
            </a:r>
            <a:r>
              <a:rPr lang="en-US" sz="2800" dirty="0"/>
              <a:t> The means of two groups are equal.</a:t>
            </a:r>
            <a:br>
              <a:rPr lang="en-US" sz="2800" dirty="0"/>
            </a:br>
            <a:r>
              <a:rPr lang="en-US" sz="2800" b="1" dirty="0"/>
              <a:t>Alternative Hypothesis (H1):</a:t>
            </a:r>
            <a:r>
              <a:rPr lang="en-US" sz="2800" dirty="0"/>
              <a:t> The means are different.</a:t>
            </a:r>
          </a:p>
          <a:p>
            <a:r>
              <a:rPr lang="en-US" dirty="0"/>
              <a:t>Reject H0 if </a:t>
            </a:r>
            <a:r>
              <a:rPr lang="en-US" i="1" dirty="0"/>
              <a:t>p</a:t>
            </a:r>
            <a:r>
              <a:rPr lang="en-US" dirty="0"/>
              <a:t> &lt; 0.05.</a:t>
            </a:r>
          </a:p>
          <a:p>
            <a:pPr marL="0" indent="0">
              <a:buNone/>
            </a:pPr>
            <a:endParaRPr lang="en-US" sz="2800" b="1" dirty="0"/>
          </a:p>
          <a:p>
            <a:pPr marL="0" indent="0">
              <a:buNone/>
            </a:pPr>
            <a:r>
              <a:rPr lang="en-US" sz="2800" b="1" dirty="0"/>
              <a:t>When to reject:</a:t>
            </a:r>
            <a:r>
              <a:rPr lang="en-US" sz="2800" dirty="0"/>
              <a:t> If the test gives a p-value &lt; 0.05, conclude there is a significant difference.</a:t>
            </a:r>
          </a:p>
          <a:p>
            <a:pPr marL="0" indent="0">
              <a:buNone/>
            </a:pPr>
            <a:endParaRPr lang="en-US" sz="2800" b="1" dirty="0"/>
          </a:p>
          <a:p>
            <a:r>
              <a:rPr lang="en-US" sz="2800" b="1" dirty="0"/>
              <a:t>Notes:</a:t>
            </a:r>
            <a:r>
              <a:rPr lang="en-US" sz="2800" dirty="0"/>
              <a:t> Use examples such as comparing average life expectancy between Europe and Asia.</a:t>
            </a:r>
          </a:p>
          <a:p>
            <a:pPr marL="0" indent="0">
              <a:buNone/>
            </a:pPr>
            <a:endParaRPr lang="en-GB" sz="2800" dirty="0"/>
          </a:p>
        </p:txBody>
      </p:sp>
    </p:spTree>
    <p:extLst>
      <p:ext uri="{BB962C8B-B14F-4D97-AF65-F5344CB8AC3E}">
        <p14:creationId xmlns:p14="http://schemas.microsoft.com/office/powerpoint/2010/main" val="249875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6CCFF-47BE-184F-7891-656AE5FE56D3}"/>
              </a:ext>
            </a:extLst>
          </p:cNvPr>
          <p:cNvSpPr>
            <a:spLocks noGrp="1"/>
          </p:cNvSpPr>
          <p:nvPr>
            <p:ph type="title"/>
          </p:nvPr>
        </p:nvSpPr>
        <p:spPr/>
        <p:txBody>
          <a:bodyPr/>
          <a:lstStyle/>
          <a:p>
            <a:r>
              <a:rPr lang="en-GB" dirty="0"/>
              <a:t>t-test: </a:t>
            </a:r>
            <a:r>
              <a:rPr lang="en-GB" i="1" dirty="0"/>
              <a:t>Independent vs Paired</a:t>
            </a:r>
          </a:p>
        </p:txBody>
      </p:sp>
      <p:sp>
        <p:nvSpPr>
          <p:cNvPr id="3" name="Content Placeholder 2">
            <a:extLst>
              <a:ext uri="{FF2B5EF4-FFF2-40B4-BE49-F238E27FC236}">
                <a16:creationId xmlns:a16="http://schemas.microsoft.com/office/drawing/2014/main" id="{C9528E75-2939-9F91-37A6-20E64361C390}"/>
              </a:ext>
            </a:extLst>
          </p:cNvPr>
          <p:cNvSpPr>
            <a:spLocks noGrp="1"/>
          </p:cNvSpPr>
          <p:nvPr>
            <p:ph idx="1"/>
          </p:nvPr>
        </p:nvSpPr>
        <p:spPr>
          <a:xfrm>
            <a:off x="798443" y="1417638"/>
            <a:ext cx="5065644" cy="2707101"/>
          </a:xfrm>
        </p:spPr>
        <p:txBody>
          <a:bodyPr/>
          <a:lstStyle/>
          <a:p>
            <a:pPr marL="0" indent="0">
              <a:buNone/>
            </a:pPr>
            <a:r>
              <a:rPr lang="en-GB" sz="2000" b="1" dirty="0"/>
              <a:t>Paired t-test</a:t>
            </a:r>
          </a:p>
          <a:p>
            <a:r>
              <a:rPr lang="en-GB" sz="2000" dirty="0"/>
              <a:t>Each Patient has two readings (pair)</a:t>
            </a:r>
          </a:p>
          <a:p>
            <a:r>
              <a:rPr lang="en-GB" sz="2000" dirty="0"/>
              <a:t>We are comparing the before &amp; after for each patient</a:t>
            </a:r>
          </a:p>
        </p:txBody>
      </p:sp>
      <p:pic>
        <p:nvPicPr>
          <p:cNvPr id="7" name="Picture 6">
            <a:extLst>
              <a:ext uri="{FF2B5EF4-FFF2-40B4-BE49-F238E27FC236}">
                <a16:creationId xmlns:a16="http://schemas.microsoft.com/office/drawing/2014/main" id="{000999A7-AF45-11FC-E703-E981F7A8B17F}"/>
              </a:ext>
            </a:extLst>
          </p:cNvPr>
          <p:cNvPicPr>
            <a:picLocks noChangeAspect="1"/>
          </p:cNvPicPr>
          <p:nvPr/>
        </p:nvPicPr>
        <p:blipFill>
          <a:blip r:embed="rId2"/>
          <a:stretch>
            <a:fillRect/>
          </a:stretch>
        </p:blipFill>
        <p:spPr>
          <a:xfrm>
            <a:off x="1010478" y="3091583"/>
            <a:ext cx="3761961" cy="2090875"/>
          </a:xfrm>
          <a:prstGeom prst="rect">
            <a:avLst/>
          </a:prstGeom>
        </p:spPr>
      </p:pic>
      <p:sp>
        <p:nvSpPr>
          <p:cNvPr id="8" name="Content Placeholder 2">
            <a:extLst>
              <a:ext uri="{FF2B5EF4-FFF2-40B4-BE49-F238E27FC236}">
                <a16:creationId xmlns:a16="http://schemas.microsoft.com/office/drawing/2014/main" id="{5CF29934-36E4-4CC6-68D7-9D9AD9576C1E}"/>
              </a:ext>
            </a:extLst>
          </p:cNvPr>
          <p:cNvSpPr txBox="1">
            <a:spLocks/>
          </p:cNvSpPr>
          <p:nvPr/>
        </p:nvSpPr>
        <p:spPr bwMode="auto">
          <a:xfrm>
            <a:off x="6626086" y="1470484"/>
            <a:ext cx="4555436" cy="39170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sz="2000" b="1" dirty="0"/>
              <a:t>Independent t-test</a:t>
            </a:r>
          </a:p>
          <a:p>
            <a:r>
              <a:rPr lang="en-GB" sz="2000" dirty="0"/>
              <a:t>We are comparing the results of two methods. </a:t>
            </a:r>
          </a:p>
          <a:p>
            <a:r>
              <a:rPr lang="en-GB" sz="2000" dirty="0"/>
              <a:t>The samples are independent.</a:t>
            </a:r>
          </a:p>
        </p:txBody>
      </p:sp>
      <p:pic>
        <p:nvPicPr>
          <p:cNvPr id="10" name="Picture 9">
            <a:extLst>
              <a:ext uri="{FF2B5EF4-FFF2-40B4-BE49-F238E27FC236}">
                <a16:creationId xmlns:a16="http://schemas.microsoft.com/office/drawing/2014/main" id="{7EC9C11A-BA86-462E-579C-9A85E53124FF}"/>
              </a:ext>
            </a:extLst>
          </p:cNvPr>
          <p:cNvPicPr>
            <a:picLocks noChangeAspect="1"/>
          </p:cNvPicPr>
          <p:nvPr/>
        </p:nvPicPr>
        <p:blipFill>
          <a:blip r:embed="rId3"/>
          <a:stretch>
            <a:fillRect/>
          </a:stretch>
        </p:blipFill>
        <p:spPr>
          <a:xfrm>
            <a:off x="7599082" y="3038737"/>
            <a:ext cx="3255325" cy="2348779"/>
          </a:xfrm>
          <a:prstGeom prst="rect">
            <a:avLst/>
          </a:prstGeom>
        </p:spPr>
      </p:pic>
    </p:spTree>
    <p:extLst>
      <p:ext uri="{BB962C8B-B14F-4D97-AF65-F5344CB8AC3E}">
        <p14:creationId xmlns:p14="http://schemas.microsoft.com/office/powerpoint/2010/main" val="2304219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09774-BCB0-47C2-F18B-3DE84E9F06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31162-CBC2-73CD-8A7E-4E2F3A9A40BA}"/>
              </a:ext>
            </a:extLst>
          </p:cNvPr>
          <p:cNvSpPr>
            <a:spLocks noGrp="1"/>
          </p:cNvSpPr>
          <p:nvPr>
            <p:ph type="title"/>
          </p:nvPr>
        </p:nvSpPr>
        <p:spPr/>
        <p:txBody>
          <a:bodyPr/>
          <a:lstStyle/>
          <a:p>
            <a:r>
              <a:rPr lang="en-US" b="1" dirty="0"/>
              <a:t>ANOVA</a:t>
            </a:r>
            <a:br>
              <a:rPr lang="en-US" b="1" dirty="0"/>
            </a:br>
            <a:endParaRPr lang="en-GB" dirty="0"/>
          </a:p>
        </p:txBody>
      </p:sp>
      <p:sp>
        <p:nvSpPr>
          <p:cNvPr id="3" name="Content Placeholder 2">
            <a:extLst>
              <a:ext uri="{FF2B5EF4-FFF2-40B4-BE49-F238E27FC236}">
                <a16:creationId xmlns:a16="http://schemas.microsoft.com/office/drawing/2014/main" id="{ECAD7522-9909-C559-1589-9977B5C42DD3}"/>
              </a:ext>
            </a:extLst>
          </p:cNvPr>
          <p:cNvSpPr>
            <a:spLocks noGrp="1"/>
          </p:cNvSpPr>
          <p:nvPr>
            <p:ph idx="1"/>
          </p:nvPr>
        </p:nvSpPr>
        <p:spPr/>
        <p:txBody>
          <a:bodyPr/>
          <a:lstStyle/>
          <a:p>
            <a:r>
              <a:rPr lang="en-US" b="1" dirty="0"/>
              <a:t>Null Hypothesis (H0):</a:t>
            </a:r>
            <a:r>
              <a:rPr lang="en-US" dirty="0"/>
              <a:t> All group means are equal.</a:t>
            </a:r>
            <a:br>
              <a:rPr lang="en-US" dirty="0"/>
            </a:br>
            <a:r>
              <a:rPr lang="en-US" b="1" dirty="0"/>
              <a:t>Alternative Hypothesis (H1):</a:t>
            </a:r>
            <a:r>
              <a:rPr lang="en-US" dirty="0"/>
              <a:t> At least one group mean is different.</a:t>
            </a:r>
          </a:p>
          <a:p>
            <a:r>
              <a:rPr lang="en-US" dirty="0"/>
              <a:t>Reject H0 if </a:t>
            </a:r>
            <a:r>
              <a:rPr lang="en-US" i="1" dirty="0"/>
              <a:t>p</a:t>
            </a:r>
            <a:r>
              <a:rPr lang="en-US" dirty="0"/>
              <a:t> &lt; 0.05.</a:t>
            </a:r>
          </a:p>
          <a:p>
            <a:r>
              <a:rPr lang="en-US" b="1" dirty="0"/>
              <a:t>Notes:</a:t>
            </a:r>
            <a:r>
              <a:rPr lang="en-US" dirty="0"/>
              <a:t> Clarify that ANOVA doesn’t tell </a:t>
            </a:r>
            <a:r>
              <a:rPr lang="en-US" i="1" dirty="0"/>
              <a:t>which</a:t>
            </a:r>
            <a:r>
              <a:rPr lang="en-US" dirty="0"/>
              <a:t> groups differ — follow-up with post-hoc tests.</a:t>
            </a:r>
          </a:p>
          <a:p>
            <a:pPr marL="0" indent="0">
              <a:buNone/>
            </a:pPr>
            <a:endParaRPr lang="en-GB" dirty="0"/>
          </a:p>
        </p:txBody>
      </p:sp>
    </p:spTree>
    <p:extLst>
      <p:ext uri="{BB962C8B-B14F-4D97-AF65-F5344CB8AC3E}">
        <p14:creationId xmlns:p14="http://schemas.microsoft.com/office/powerpoint/2010/main" val="1015686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3DD607-95B1-DF20-9FFA-3C0A85AC31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48DF26-78EE-83B4-78E2-06EF82F43626}"/>
              </a:ext>
            </a:extLst>
          </p:cNvPr>
          <p:cNvSpPr>
            <a:spLocks noGrp="1"/>
          </p:cNvSpPr>
          <p:nvPr>
            <p:ph type="title"/>
          </p:nvPr>
        </p:nvSpPr>
        <p:spPr/>
        <p:txBody>
          <a:bodyPr/>
          <a:lstStyle/>
          <a:p>
            <a:r>
              <a:rPr lang="en-US" b="1" dirty="0"/>
              <a:t>Chi-Square Test</a:t>
            </a:r>
            <a:endParaRPr lang="en-GB" dirty="0"/>
          </a:p>
        </p:txBody>
      </p:sp>
      <p:sp>
        <p:nvSpPr>
          <p:cNvPr id="3" name="Content Placeholder 2">
            <a:extLst>
              <a:ext uri="{FF2B5EF4-FFF2-40B4-BE49-F238E27FC236}">
                <a16:creationId xmlns:a16="http://schemas.microsoft.com/office/drawing/2014/main" id="{87BCD7C0-0C9F-6814-74A6-523C2B69D4DD}"/>
              </a:ext>
            </a:extLst>
          </p:cNvPr>
          <p:cNvSpPr>
            <a:spLocks noGrp="1"/>
          </p:cNvSpPr>
          <p:nvPr>
            <p:ph idx="1"/>
          </p:nvPr>
        </p:nvSpPr>
        <p:spPr/>
        <p:txBody>
          <a:bodyPr/>
          <a:lstStyle/>
          <a:p>
            <a:r>
              <a:rPr lang="en-US" b="1" dirty="0"/>
              <a:t>Null Hypothesis (H0):</a:t>
            </a:r>
            <a:r>
              <a:rPr lang="en-US" dirty="0"/>
              <a:t> There is no association between categorical variables.</a:t>
            </a:r>
            <a:br>
              <a:rPr lang="en-US" dirty="0"/>
            </a:br>
            <a:r>
              <a:rPr lang="en-US" b="1" dirty="0"/>
              <a:t>Alternative Hypothesis (H1):</a:t>
            </a:r>
            <a:r>
              <a:rPr lang="en-US" dirty="0"/>
              <a:t> There is an association.</a:t>
            </a:r>
          </a:p>
          <a:p>
            <a:r>
              <a:rPr lang="en-US" dirty="0"/>
              <a:t>Used for frequency data (e.g. continent and high/low life expectancy category).</a:t>
            </a:r>
          </a:p>
          <a:p>
            <a:r>
              <a:rPr lang="en-US" b="1" dirty="0"/>
              <a:t>Reject H0:</a:t>
            </a:r>
            <a:r>
              <a:rPr lang="en-US" dirty="0"/>
              <a:t> If chi-square statistic is large and </a:t>
            </a:r>
            <a:r>
              <a:rPr lang="en-US" i="1" dirty="0"/>
              <a:t>p</a:t>
            </a:r>
            <a:r>
              <a:rPr lang="en-US" dirty="0"/>
              <a:t> &lt; 0.05.</a:t>
            </a:r>
          </a:p>
          <a:p>
            <a:endParaRPr lang="en-GB" dirty="0"/>
          </a:p>
        </p:txBody>
      </p:sp>
    </p:spTree>
    <p:extLst>
      <p:ext uri="{BB962C8B-B14F-4D97-AF65-F5344CB8AC3E}">
        <p14:creationId xmlns:p14="http://schemas.microsoft.com/office/powerpoint/2010/main" val="4026403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6E6C9-5A54-C46C-86FB-2805B6876D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4BFCA5-424D-9ECC-B4F5-7BD4D6566690}"/>
              </a:ext>
            </a:extLst>
          </p:cNvPr>
          <p:cNvSpPr>
            <a:spLocks noGrp="1"/>
          </p:cNvSpPr>
          <p:nvPr>
            <p:ph type="title"/>
          </p:nvPr>
        </p:nvSpPr>
        <p:spPr/>
        <p:txBody>
          <a:bodyPr/>
          <a:lstStyle/>
          <a:p>
            <a:r>
              <a:rPr lang="en-US" b="1" dirty="0"/>
              <a:t>Correlation Tests (Pearson/Spearman)</a:t>
            </a:r>
            <a:endParaRPr lang="en-GB" dirty="0"/>
          </a:p>
        </p:txBody>
      </p:sp>
      <p:sp>
        <p:nvSpPr>
          <p:cNvPr id="3" name="Content Placeholder 2">
            <a:extLst>
              <a:ext uri="{FF2B5EF4-FFF2-40B4-BE49-F238E27FC236}">
                <a16:creationId xmlns:a16="http://schemas.microsoft.com/office/drawing/2014/main" id="{757EF05C-5152-ACE9-E896-3F4D01805118}"/>
              </a:ext>
            </a:extLst>
          </p:cNvPr>
          <p:cNvSpPr>
            <a:spLocks noGrp="1"/>
          </p:cNvSpPr>
          <p:nvPr>
            <p:ph idx="1"/>
          </p:nvPr>
        </p:nvSpPr>
        <p:spPr/>
        <p:txBody>
          <a:bodyPr/>
          <a:lstStyle/>
          <a:p>
            <a:r>
              <a:rPr lang="en-US" b="1" dirty="0"/>
              <a:t>Null Hypothesis (H0):</a:t>
            </a:r>
            <a:r>
              <a:rPr lang="en-US" dirty="0"/>
              <a:t> There is no correlation between two variables.</a:t>
            </a:r>
            <a:br>
              <a:rPr lang="en-US" dirty="0"/>
            </a:br>
            <a:r>
              <a:rPr lang="en-US" b="1" dirty="0"/>
              <a:t>Alternative Hypothesis (H1):</a:t>
            </a:r>
            <a:r>
              <a:rPr lang="en-US" dirty="0"/>
              <a:t> There is a correlation.</a:t>
            </a:r>
          </a:p>
          <a:p>
            <a:r>
              <a:rPr lang="en-US" dirty="0"/>
              <a:t>Test statistic tells strength and direction.</a:t>
            </a:r>
          </a:p>
          <a:p>
            <a:r>
              <a:rPr lang="en-US" b="1" dirty="0"/>
              <a:t>Reject H0:</a:t>
            </a:r>
            <a:r>
              <a:rPr lang="en-US" dirty="0"/>
              <a:t> If p-value is less than 0.05, suggesting a significant linear/monotonic relationship.</a:t>
            </a:r>
          </a:p>
          <a:p>
            <a:pPr marL="0" indent="0">
              <a:buNone/>
            </a:pPr>
            <a:endParaRPr lang="en-GB" dirty="0"/>
          </a:p>
        </p:txBody>
      </p:sp>
    </p:spTree>
    <p:extLst>
      <p:ext uri="{BB962C8B-B14F-4D97-AF65-F5344CB8AC3E}">
        <p14:creationId xmlns:p14="http://schemas.microsoft.com/office/powerpoint/2010/main" val="20819812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67C6-2015-A4E5-9E9D-8E0348EB8BF2}"/>
              </a:ext>
            </a:extLst>
          </p:cNvPr>
          <p:cNvSpPr>
            <a:spLocks noGrp="1"/>
          </p:cNvSpPr>
          <p:nvPr>
            <p:ph type="title"/>
          </p:nvPr>
        </p:nvSpPr>
        <p:spPr/>
        <p:txBody>
          <a:bodyPr/>
          <a:lstStyle/>
          <a:p>
            <a:r>
              <a:rPr lang="en-GB" dirty="0"/>
              <a:t>Checking for Normality Test</a:t>
            </a:r>
          </a:p>
        </p:txBody>
      </p:sp>
      <p:sp>
        <p:nvSpPr>
          <p:cNvPr id="3" name="Content Placeholder 2">
            <a:extLst>
              <a:ext uri="{FF2B5EF4-FFF2-40B4-BE49-F238E27FC236}">
                <a16:creationId xmlns:a16="http://schemas.microsoft.com/office/drawing/2014/main" id="{4141AF2A-E2F4-9480-D795-DBF09A60F20D}"/>
              </a:ext>
            </a:extLst>
          </p:cNvPr>
          <p:cNvSpPr>
            <a:spLocks noGrp="1"/>
          </p:cNvSpPr>
          <p:nvPr>
            <p:ph idx="1"/>
          </p:nvPr>
        </p:nvSpPr>
        <p:spPr>
          <a:xfrm>
            <a:off x="609600" y="1172885"/>
            <a:ext cx="10972800" cy="4344065"/>
          </a:xfrm>
        </p:spPr>
        <p:txBody>
          <a:bodyPr/>
          <a:lstStyle/>
          <a:p>
            <a:pPr marL="0" indent="0">
              <a:buNone/>
            </a:pPr>
            <a:r>
              <a:rPr lang="en-GB" sz="2400" dirty="0"/>
              <a:t>To determine when to use </a:t>
            </a:r>
            <a:r>
              <a:rPr lang="en-GB" sz="2400" b="1" dirty="0"/>
              <a:t>Parametric</a:t>
            </a:r>
            <a:r>
              <a:rPr lang="en-GB" sz="2400" dirty="0"/>
              <a:t> or </a:t>
            </a:r>
            <a:r>
              <a:rPr lang="en-GB" sz="2400" b="1" dirty="0"/>
              <a:t>Non-Parametric</a:t>
            </a:r>
            <a:r>
              <a:rPr lang="en-GB" sz="2400" dirty="0"/>
              <a:t> test</a:t>
            </a:r>
          </a:p>
          <a:p>
            <a:r>
              <a:rPr lang="en-GB" sz="2400" dirty="0"/>
              <a:t>Test Commonly Used: </a:t>
            </a:r>
            <a:r>
              <a:rPr lang="en-GB" sz="2400" b="1" i="1" dirty="0"/>
              <a:t>Shapiro-Wilk</a:t>
            </a:r>
            <a:r>
              <a:rPr lang="en-GB" sz="2400" dirty="0"/>
              <a:t> test </a:t>
            </a:r>
          </a:p>
          <a:p>
            <a:endParaRPr lang="en-GB" sz="2400" dirty="0"/>
          </a:p>
          <a:p>
            <a:r>
              <a:rPr lang="en-GB" sz="2400" b="1" dirty="0"/>
              <a:t>Null Hypothesis </a:t>
            </a:r>
            <a:r>
              <a:rPr lang="en-GB" sz="2400" dirty="0"/>
              <a:t>(</a:t>
            </a:r>
            <a:r>
              <a:rPr lang="en-GB" sz="2400" b="1" dirty="0"/>
              <a:t>H₀</a:t>
            </a:r>
            <a:r>
              <a:rPr lang="en-GB" sz="2400" dirty="0"/>
              <a:t>): The data is normally distributed</a:t>
            </a:r>
          </a:p>
          <a:p>
            <a:r>
              <a:rPr lang="en-GB" sz="2400" b="1" dirty="0"/>
              <a:t>Alternative Hypothesis </a:t>
            </a:r>
            <a:r>
              <a:rPr lang="en-GB" sz="2400" dirty="0"/>
              <a:t>(</a:t>
            </a:r>
            <a:r>
              <a:rPr lang="en-GB" sz="2400" b="1" dirty="0"/>
              <a:t>H₁</a:t>
            </a:r>
            <a:r>
              <a:rPr lang="en-GB" sz="2400" dirty="0"/>
              <a:t>): The data is not normally distributed</a:t>
            </a:r>
          </a:p>
          <a:p>
            <a:endParaRPr lang="en-GB" sz="1600" dirty="0"/>
          </a:p>
          <a:p>
            <a:r>
              <a:rPr lang="en-GB" sz="2400" b="1" dirty="0"/>
              <a:t>R Function</a:t>
            </a:r>
            <a:r>
              <a:rPr lang="en-GB" sz="2400" dirty="0"/>
              <a:t>: </a:t>
            </a:r>
            <a:r>
              <a:rPr lang="en-GB" sz="2400" dirty="0" err="1">
                <a:latin typeface="Courier New" panose="02070309020205020404" pitchFamily="49" charset="0"/>
                <a:cs typeface="Courier New" panose="02070309020205020404" pitchFamily="49" charset="0"/>
              </a:rPr>
              <a:t>shapiro.test</a:t>
            </a:r>
            <a:r>
              <a:rPr lang="en-GB" sz="2400" dirty="0">
                <a:latin typeface="Courier New" panose="02070309020205020404" pitchFamily="49" charset="0"/>
                <a:cs typeface="Courier New" panose="02070309020205020404" pitchFamily="49" charset="0"/>
              </a:rPr>
              <a:t>(</a:t>
            </a:r>
            <a:r>
              <a:rPr lang="en-GB" sz="2400" dirty="0" err="1">
                <a:latin typeface="Courier New" panose="02070309020205020404" pitchFamily="49" charset="0"/>
                <a:cs typeface="Courier New" panose="02070309020205020404" pitchFamily="49" charset="0"/>
              </a:rPr>
              <a:t>data$variable</a:t>
            </a:r>
            <a:r>
              <a:rPr lang="en-GB" sz="2400" dirty="0">
                <a:latin typeface="Courier New" panose="02070309020205020404" pitchFamily="49" charset="0"/>
                <a:cs typeface="Courier New" panose="02070309020205020404" pitchFamily="49" charset="0"/>
              </a:rPr>
              <a:t>)</a:t>
            </a:r>
          </a:p>
          <a:p>
            <a:endParaRPr lang="en-GB" sz="1400" dirty="0"/>
          </a:p>
          <a:p>
            <a:r>
              <a:rPr lang="en-GB" sz="2400" dirty="0"/>
              <a:t>Decision Rule:</a:t>
            </a:r>
          </a:p>
          <a:p>
            <a:pPr lvl="1"/>
            <a:r>
              <a:rPr lang="en-GB" sz="2000" dirty="0"/>
              <a:t>If p </a:t>
            </a:r>
            <a:r>
              <a:rPr lang="en-GB" sz="2000" b="1" dirty="0"/>
              <a:t>&gt; 0.05 </a:t>
            </a:r>
            <a:r>
              <a:rPr lang="en-GB" sz="2000" dirty="0"/>
              <a:t>→ Fail to reject H₀ → Data is approximately normal</a:t>
            </a:r>
          </a:p>
          <a:p>
            <a:pPr lvl="1"/>
            <a:r>
              <a:rPr lang="en-GB" sz="2000" dirty="0"/>
              <a:t>If p </a:t>
            </a:r>
            <a:r>
              <a:rPr lang="en-GB" sz="2000" b="1" dirty="0"/>
              <a:t>≤ 0.05 </a:t>
            </a:r>
            <a:r>
              <a:rPr lang="en-GB" sz="2000" dirty="0"/>
              <a:t>→ Reject H₀ → Data is not normal</a:t>
            </a:r>
          </a:p>
        </p:txBody>
      </p:sp>
      <p:pic>
        <p:nvPicPr>
          <p:cNvPr id="9" name="Picture 8">
            <a:extLst>
              <a:ext uri="{FF2B5EF4-FFF2-40B4-BE49-F238E27FC236}">
                <a16:creationId xmlns:a16="http://schemas.microsoft.com/office/drawing/2014/main" id="{4C0C95F8-CA44-21F0-ED64-B1BBED24CB2D}"/>
              </a:ext>
            </a:extLst>
          </p:cNvPr>
          <p:cNvPicPr>
            <a:picLocks noChangeAspect="1"/>
          </p:cNvPicPr>
          <p:nvPr/>
        </p:nvPicPr>
        <p:blipFill>
          <a:blip r:embed="rId3"/>
          <a:stretch>
            <a:fillRect/>
          </a:stretch>
        </p:blipFill>
        <p:spPr>
          <a:xfrm>
            <a:off x="9215962" y="4487917"/>
            <a:ext cx="2907261" cy="2243102"/>
          </a:xfrm>
          <a:prstGeom prst="rect">
            <a:avLst/>
          </a:prstGeom>
        </p:spPr>
      </p:pic>
      <p:pic>
        <p:nvPicPr>
          <p:cNvPr id="10" name="Picture 9">
            <a:extLst>
              <a:ext uri="{FF2B5EF4-FFF2-40B4-BE49-F238E27FC236}">
                <a16:creationId xmlns:a16="http://schemas.microsoft.com/office/drawing/2014/main" id="{57B4C2BF-5FCA-19BA-69CB-A938E5187E48}"/>
              </a:ext>
            </a:extLst>
          </p:cNvPr>
          <p:cNvPicPr>
            <a:picLocks noChangeAspect="1"/>
          </p:cNvPicPr>
          <p:nvPr/>
        </p:nvPicPr>
        <p:blipFill>
          <a:blip r:embed="rId4"/>
          <a:stretch>
            <a:fillRect/>
          </a:stretch>
        </p:blipFill>
        <p:spPr>
          <a:xfrm>
            <a:off x="9463319" y="1072030"/>
            <a:ext cx="2659904" cy="1773269"/>
          </a:xfrm>
          <a:prstGeom prst="rect">
            <a:avLst/>
          </a:prstGeom>
        </p:spPr>
      </p:pic>
    </p:spTree>
    <p:extLst>
      <p:ext uri="{BB962C8B-B14F-4D97-AF65-F5344CB8AC3E}">
        <p14:creationId xmlns:p14="http://schemas.microsoft.com/office/powerpoint/2010/main" val="383875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C2702-F04F-364A-366A-AEA19BA0BE91}"/>
              </a:ext>
            </a:extLst>
          </p:cNvPr>
          <p:cNvSpPr>
            <a:spLocks noGrp="1"/>
          </p:cNvSpPr>
          <p:nvPr>
            <p:ph type="title"/>
          </p:nvPr>
        </p:nvSpPr>
        <p:spPr/>
        <p:txBody>
          <a:bodyPr/>
          <a:lstStyle/>
          <a:p>
            <a:r>
              <a:rPr lang="en-GB" dirty="0"/>
              <a:t>Checking Homogeneity of Variance</a:t>
            </a:r>
          </a:p>
        </p:txBody>
      </p:sp>
      <p:sp>
        <p:nvSpPr>
          <p:cNvPr id="3" name="Content Placeholder 2">
            <a:extLst>
              <a:ext uri="{FF2B5EF4-FFF2-40B4-BE49-F238E27FC236}">
                <a16:creationId xmlns:a16="http://schemas.microsoft.com/office/drawing/2014/main" id="{86A35B5F-81F5-78BE-4D8E-984F9B238A7B}"/>
              </a:ext>
            </a:extLst>
          </p:cNvPr>
          <p:cNvSpPr>
            <a:spLocks noGrp="1"/>
          </p:cNvSpPr>
          <p:nvPr>
            <p:ph idx="1"/>
          </p:nvPr>
        </p:nvSpPr>
        <p:spPr/>
        <p:txBody>
          <a:bodyPr/>
          <a:lstStyle/>
          <a:p>
            <a:pPr marL="0" indent="0">
              <a:buNone/>
            </a:pPr>
            <a:r>
              <a:rPr lang="en-GB" sz="2000" dirty="0"/>
              <a:t>To determine when to use </a:t>
            </a:r>
            <a:r>
              <a:rPr lang="en-GB" sz="2000" b="1" dirty="0"/>
              <a:t>Parametric</a:t>
            </a:r>
            <a:r>
              <a:rPr lang="en-GB" sz="2000" dirty="0"/>
              <a:t> or </a:t>
            </a:r>
            <a:r>
              <a:rPr lang="en-GB" sz="2000" b="1" dirty="0"/>
              <a:t>Non-Parametric</a:t>
            </a:r>
            <a:r>
              <a:rPr lang="en-GB" sz="2000" dirty="0"/>
              <a:t> test</a:t>
            </a:r>
          </a:p>
          <a:p>
            <a:r>
              <a:rPr lang="en-GB" sz="2000" dirty="0"/>
              <a:t>Test Commonly Used: </a:t>
            </a:r>
            <a:r>
              <a:rPr lang="en-GB" sz="2000" b="1" dirty="0"/>
              <a:t>Levene’s Test </a:t>
            </a:r>
            <a:r>
              <a:rPr lang="en-GB" sz="2000" dirty="0"/>
              <a:t>(or Bartlett's if normality is assumed)</a:t>
            </a:r>
          </a:p>
          <a:p>
            <a:endParaRPr lang="en-GB" sz="1800" dirty="0"/>
          </a:p>
          <a:p>
            <a:r>
              <a:rPr lang="en-GB" sz="2000" b="1" dirty="0"/>
              <a:t>Null Hypothesis </a:t>
            </a:r>
            <a:r>
              <a:rPr lang="en-GB" sz="2000" dirty="0"/>
              <a:t>(H₀): All groups have equal variances</a:t>
            </a:r>
          </a:p>
          <a:p>
            <a:r>
              <a:rPr lang="en-GB" sz="2000" b="1" dirty="0"/>
              <a:t>Alternative Hypothesis </a:t>
            </a:r>
            <a:r>
              <a:rPr lang="en-GB" sz="2000" dirty="0"/>
              <a:t>(H₁): At least one group has a different variance</a:t>
            </a:r>
          </a:p>
          <a:p>
            <a:endParaRPr lang="en-GB" sz="1400" dirty="0"/>
          </a:p>
          <a:p>
            <a:r>
              <a:rPr lang="en-GB" sz="2000" b="1" dirty="0"/>
              <a:t>R Function</a:t>
            </a:r>
            <a:r>
              <a:rPr lang="en-GB" sz="2000" dirty="0"/>
              <a:t>: </a:t>
            </a:r>
            <a:r>
              <a:rPr lang="en-GB" sz="1800" dirty="0">
                <a:latin typeface="Courier New" panose="02070309020205020404" pitchFamily="49" charset="0"/>
                <a:cs typeface="Courier New" panose="02070309020205020404" pitchFamily="49" charset="0"/>
              </a:rPr>
              <a:t>car::</a:t>
            </a:r>
            <a:r>
              <a:rPr lang="en-GB" sz="1800" dirty="0" err="1">
                <a:latin typeface="Courier New" panose="02070309020205020404" pitchFamily="49" charset="0"/>
                <a:cs typeface="Courier New" panose="02070309020205020404" pitchFamily="49" charset="0"/>
              </a:rPr>
              <a:t>leveneTest</a:t>
            </a:r>
            <a:r>
              <a:rPr lang="en-GB" sz="1800" dirty="0">
                <a:latin typeface="Courier New" panose="02070309020205020404" pitchFamily="49" charset="0"/>
                <a:cs typeface="Courier New" panose="02070309020205020404" pitchFamily="49" charset="0"/>
              </a:rPr>
              <a:t>(outcome ~ group, data = dataset)</a:t>
            </a:r>
          </a:p>
          <a:p>
            <a:endParaRPr lang="en-GB" sz="1050" dirty="0"/>
          </a:p>
          <a:p>
            <a:r>
              <a:rPr lang="en-GB" sz="2400" dirty="0"/>
              <a:t>Decision Rule:</a:t>
            </a:r>
          </a:p>
          <a:p>
            <a:pPr lvl="1">
              <a:buFont typeface="Wingdings" panose="05000000000000000000" pitchFamily="2" charset="2"/>
              <a:buChar char="Ø"/>
            </a:pPr>
            <a:r>
              <a:rPr lang="en-GB" sz="2000" dirty="0"/>
              <a:t>If p &gt; 0.05 → Fail to reject H₀ → Equal variances assumed</a:t>
            </a:r>
          </a:p>
          <a:p>
            <a:pPr lvl="1">
              <a:buFont typeface="Wingdings" panose="05000000000000000000" pitchFamily="2" charset="2"/>
              <a:buChar char="Ø"/>
            </a:pPr>
            <a:r>
              <a:rPr lang="en-GB" sz="2000" dirty="0"/>
              <a:t>If p ≤ 0.05 → Reject H₀ → Unequal variances</a:t>
            </a:r>
          </a:p>
        </p:txBody>
      </p:sp>
    </p:spTree>
    <p:extLst>
      <p:ext uri="{BB962C8B-B14F-4D97-AF65-F5344CB8AC3E}">
        <p14:creationId xmlns:p14="http://schemas.microsoft.com/office/powerpoint/2010/main" val="363733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29603-088C-990B-3DB8-635962C515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B38B53-CA83-0F2C-1DFA-ECED659153CC}"/>
              </a:ext>
            </a:extLst>
          </p:cNvPr>
          <p:cNvSpPr>
            <a:spLocks noGrp="1"/>
          </p:cNvSpPr>
          <p:nvPr>
            <p:ph type="title"/>
          </p:nvPr>
        </p:nvSpPr>
        <p:spPr/>
        <p:txBody>
          <a:bodyPr/>
          <a:lstStyle/>
          <a:p>
            <a:r>
              <a:rPr lang="en-US" b="1" dirty="0"/>
              <a:t>Summary</a:t>
            </a:r>
            <a:endParaRPr lang="en-GB" dirty="0"/>
          </a:p>
        </p:txBody>
      </p:sp>
      <p:sp>
        <p:nvSpPr>
          <p:cNvPr id="3" name="Content Placeholder 2">
            <a:extLst>
              <a:ext uri="{FF2B5EF4-FFF2-40B4-BE49-F238E27FC236}">
                <a16:creationId xmlns:a16="http://schemas.microsoft.com/office/drawing/2014/main" id="{BBA08CCD-D0D2-B350-5F4E-846E7419548D}"/>
              </a:ext>
            </a:extLst>
          </p:cNvPr>
          <p:cNvSpPr>
            <a:spLocks noGrp="1"/>
          </p:cNvSpPr>
          <p:nvPr>
            <p:ph idx="1"/>
          </p:nvPr>
        </p:nvSpPr>
        <p:spPr/>
        <p:txBody>
          <a:bodyPr/>
          <a:lstStyle/>
          <a:p>
            <a:r>
              <a:rPr lang="en-US" dirty="0"/>
              <a:t>Always define H0 and H1 clearly.</a:t>
            </a:r>
          </a:p>
          <a:p>
            <a:r>
              <a:rPr lang="en-US" dirty="0"/>
              <a:t>Use p-values to guide decision-making.</a:t>
            </a:r>
          </a:p>
          <a:p>
            <a:r>
              <a:rPr lang="en-US" dirty="0"/>
              <a:t>Know the assumptions of each test before using them.</a:t>
            </a:r>
          </a:p>
          <a:p>
            <a:r>
              <a:rPr lang="en-US" dirty="0"/>
              <a:t>Use </a:t>
            </a:r>
            <a:r>
              <a:rPr lang="en-US" dirty="0" err="1"/>
              <a:t>visualisations</a:t>
            </a:r>
            <a:r>
              <a:rPr lang="en-US" dirty="0"/>
              <a:t> and diagnostics to support findings.</a:t>
            </a:r>
          </a:p>
          <a:p>
            <a:endParaRPr lang="en-GB" dirty="0"/>
          </a:p>
        </p:txBody>
      </p:sp>
    </p:spTree>
    <p:extLst>
      <p:ext uri="{BB962C8B-B14F-4D97-AF65-F5344CB8AC3E}">
        <p14:creationId xmlns:p14="http://schemas.microsoft.com/office/powerpoint/2010/main" val="2129288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2B602-DFC6-ACFB-BA5F-FFC197A4D5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95E47B-B4F9-DDBF-0B90-11F5E3F437D1}"/>
              </a:ext>
            </a:extLst>
          </p:cNvPr>
          <p:cNvSpPr>
            <a:spLocks noGrp="1"/>
          </p:cNvSpPr>
          <p:nvPr>
            <p:ph type="title"/>
          </p:nvPr>
        </p:nvSpPr>
        <p:spPr/>
        <p:txBody>
          <a:bodyPr/>
          <a:lstStyle/>
          <a:p>
            <a:r>
              <a:rPr lang="en-US" b="1" dirty="0"/>
              <a:t>Quick Quiz </a:t>
            </a:r>
            <a:endParaRPr lang="en-GB" dirty="0"/>
          </a:p>
        </p:txBody>
      </p:sp>
      <p:sp>
        <p:nvSpPr>
          <p:cNvPr id="3" name="Content Placeholder 2">
            <a:extLst>
              <a:ext uri="{FF2B5EF4-FFF2-40B4-BE49-F238E27FC236}">
                <a16:creationId xmlns:a16="http://schemas.microsoft.com/office/drawing/2014/main" id="{4F0B0756-C503-602F-C103-D797A174E84E}"/>
              </a:ext>
            </a:extLst>
          </p:cNvPr>
          <p:cNvSpPr>
            <a:spLocks noGrp="1"/>
          </p:cNvSpPr>
          <p:nvPr>
            <p:ph idx="1"/>
          </p:nvPr>
        </p:nvSpPr>
        <p:spPr>
          <a:xfrm>
            <a:off x="609600" y="1570704"/>
            <a:ext cx="10972800" cy="3917032"/>
          </a:xfrm>
        </p:spPr>
        <p:txBody>
          <a:bodyPr/>
          <a:lstStyle/>
          <a:p>
            <a:pPr marL="0" indent="0">
              <a:buNone/>
            </a:pPr>
            <a:r>
              <a:rPr lang="en-US" b="1" dirty="0"/>
              <a:t>Q:</a:t>
            </a:r>
            <a:r>
              <a:rPr lang="en-US" dirty="0"/>
              <a:t> What does a p-value of 0.001 mean in an ANOVA?</a:t>
            </a:r>
          </a:p>
          <a:p>
            <a:pPr marL="0" indent="0">
              <a:buNone/>
            </a:pPr>
            <a:br>
              <a:rPr lang="en-US" dirty="0"/>
            </a:br>
            <a:r>
              <a:rPr lang="en-US" b="1" dirty="0"/>
              <a:t>A:</a:t>
            </a:r>
            <a:r>
              <a:rPr lang="en-US" dirty="0"/>
              <a:t> Strong evidence to reject the null hypothesis – at least one group mean differs.</a:t>
            </a:r>
          </a:p>
          <a:p>
            <a:endParaRPr lang="en-GB" dirty="0"/>
          </a:p>
        </p:txBody>
      </p:sp>
    </p:spTree>
    <p:extLst>
      <p:ext uri="{BB962C8B-B14F-4D97-AF65-F5344CB8AC3E}">
        <p14:creationId xmlns:p14="http://schemas.microsoft.com/office/powerpoint/2010/main" val="2410221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E023-400D-4A8A-4723-4A33CA387D1F}"/>
              </a:ext>
            </a:extLst>
          </p:cNvPr>
          <p:cNvSpPr>
            <a:spLocks noGrp="1"/>
          </p:cNvSpPr>
          <p:nvPr>
            <p:ph type="title"/>
          </p:nvPr>
        </p:nvSpPr>
        <p:spPr/>
        <p:txBody>
          <a:bodyPr/>
          <a:lstStyle/>
          <a:p>
            <a:r>
              <a:rPr lang="en-US" sz="4000" b="1" dirty="0"/>
              <a:t>Decision Outcomes in Hypothesis Testing</a:t>
            </a:r>
            <a:endParaRPr lang="en-GB" sz="4000" dirty="0"/>
          </a:p>
        </p:txBody>
      </p:sp>
      <p:graphicFrame>
        <p:nvGraphicFramePr>
          <p:cNvPr id="4" name="Content Placeholder 3">
            <a:extLst>
              <a:ext uri="{FF2B5EF4-FFF2-40B4-BE49-F238E27FC236}">
                <a16:creationId xmlns:a16="http://schemas.microsoft.com/office/drawing/2014/main" id="{7E7DBDD1-3889-12CC-C261-D9AD6A88376F}"/>
              </a:ext>
            </a:extLst>
          </p:cNvPr>
          <p:cNvGraphicFramePr>
            <a:graphicFrameLocks noGrp="1"/>
          </p:cNvGraphicFramePr>
          <p:nvPr>
            <p:ph idx="1"/>
            <p:extLst>
              <p:ext uri="{D42A27DB-BD31-4B8C-83A1-F6EECF244321}">
                <p14:modId xmlns:p14="http://schemas.microsoft.com/office/powerpoint/2010/main" val="1665756866"/>
              </p:ext>
            </p:extLst>
          </p:nvPr>
        </p:nvGraphicFramePr>
        <p:xfrm>
          <a:off x="609600" y="2643981"/>
          <a:ext cx="10972800" cy="1828800"/>
        </p:xfrm>
        <a:graphic>
          <a:graphicData uri="http://schemas.openxmlformats.org/drawingml/2006/table">
            <a:tbl>
              <a:tblPr/>
              <a:tblGrid>
                <a:gridCol w="3657600">
                  <a:extLst>
                    <a:ext uri="{9D8B030D-6E8A-4147-A177-3AD203B41FA5}">
                      <a16:colId xmlns:a16="http://schemas.microsoft.com/office/drawing/2014/main" val="1947527295"/>
                    </a:ext>
                  </a:extLst>
                </a:gridCol>
                <a:gridCol w="3657600">
                  <a:extLst>
                    <a:ext uri="{9D8B030D-6E8A-4147-A177-3AD203B41FA5}">
                      <a16:colId xmlns:a16="http://schemas.microsoft.com/office/drawing/2014/main" val="3166440413"/>
                    </a:ext>
                  </a:extLst>
                </a:gridCol>
                <a:gridCol w="3657600">
                  <a:extLst>
                    <a:ext uri="{9D8B030D-6E8A-4147-A177-3AD203B41FA5}">
                      <a16:colId xmlns:a16="http://schemas.microsoft.com/office/drawing/2014/main" val="2009904890"/>
                    </a:ext>
                  </a:extLst>
                </a:gridCol>
              </a:tblGrid>
              <a:tr h="0">
                <a:tc>
                  <a:txBody>
                    <a:bodyPr/>
                    <a:lstStyle/>
                    <a:p>
                      <a:pPr>
                        <a:buNone/>
                      </a:pPr>
                      <a:r>
                        <a:rPr lang="en-GB" b="1" dirty="0"/>
                        <a:t>Truth (Reality)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Decision Made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b="1" dirty="0"/>
                        <a:t>Outcome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71828660"/>
                  </a:ext>
                </a:extLst>
              </a:tr>
              <a:tr h="0">
                <a:tc>
                  <a:txBody>
                    <a:bodyPr/>
                    <a:lstStyle/>
                    <a:p>
                      <a:pPr>
                        <a:buNone/>
                      </a:pPr>
                      <a:r>
                        <a:rPr lang="en-GB"/>
                        <a:t>H0 is true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Fail to reject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Correct decision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0727422"/>
                  </a:ext>
                </a:extLst>
              </a:tr>
              <a:tr h="0">
                <a:tc>
                  <a:txBody>
                    <a:bodyPr/>
                    <a:lstStyle/>
                    <a:p>
                      <a:pPr>
                        <a:buNone/>
                      </a:pPr>
                      <a:r>
                        <a:rPr lang="en-GB"/>
                        <a:t>H0 is true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Reject H0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Type I error (False positive)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46036145"/>
                  </a:ext>
                </a:extLst>
              </a:tr>
              <a:tr h="0">
                <a:tc>
                  <a:txBody>
                    <a:bodyPr/>
                    <a:lstStyle/>
                    <a:p>
                      <a:pPr>
                        <a:buNone/>
                      </a:pPr>
                      <a:r>
                        <a:rPr lang="en-GB"/>
                        <a:t>H0 is false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Fail to reject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Type II error (False negative)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61679493"/>
                  </a:ext>
                </a:extLst>
              </a:tr>
              <a:tr h="0">
                <a:tc>
                  <a:txBody>
                    <a:bodyPr/>
                    <a:lstStyle/>
                    <a:p>
                      <a:pPr>
                        <a:buNone/>
                      </a:pPr>
                      <a:r>
                        <a:rPr lang="en-GB"/>
                        <a:t>H0 is false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Reject H0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Correct decision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97091291"/>
                  </a:ext>
                </a:extLst>
              </a:tr>
            </a:tbl>
          </a:graphicData>
        </a:graphic>
      </p:graphicFrame>
    </p:spTree>
    <p:extLst>
      <p:ext uri="{BB962C8B-B14F-4D97-AF65-F5344CB8AC3E}">
        <p14:creationId xmlns:p14="http://schemas.microsoft.com/office/powerpoint/2010/main" val="2315782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D37B2-430E-8FC7-DFDC-BFC9140EF6A0}"/>
              </a:ext>
            </a:extLst>
          </p:cNvPr>
          <p:cNvSpPr>
            <a:spLocks noGrp="1"/>
          </p:cNvSpPr>
          <p:nvPr>
            <p:ph type="title"/>
          </p:nvPr>
        </p:nvSpPr>
        <p:spPr/>
        <p:txBody>
          <a:bodyPr/>
          <a:lstStyle/>
          <a:p>
            <a:r>
              <a:rPr lang="en-US" dirty="0"/>
              <a:t>Key Considerations Before Choosing a Test</a:t>
            </a:r>
            <a:endParaRPr lang="en-GB" dirty="0"/>
          </a:p>
        </p:txBody>
      </p:sp>
      <p:sp>
        <p:nvSpPr>
          <p:cNvPr id="3" name="Content Placeholder 2">
            <a:extLst>
              <a:ext uri="{FF2B5EF4-FFF2-40B4-BE49-F238E27FC236}">
                <a16:creationId xmlns:a16="http://schemas.microsoft.com/office/drawing/2014/main" id="{E62AB3BF-072F-BDDA-D71C-59F6C3D78E45}"/>
              </a:ext>
            </a:extLst>
          </p:cNvPr>
          <p:cNvSpPr>
            <a:spLocks noGrp="1"/>
          </p:cNvSpPr>
          <p:nvPr>
            <p:ph idx="1"/>
          </p:nvPr>
        </p:nvSpPr>
        <p:spPr/>
        <p:txBody>
          <a:bodyPr/>
          <a:lstStyle/>
          <a:p>
            <a:r>
              <a:rPr lang="en-US" sz="2800" dirty="0"/>
              <a:t>Type of data (numerical, categorical)</a:t>
            </a:r>
          </a:p>
          <a:p>
            <a:r>
              <a:rPr lang="en-US" sz="2800" dirty="0"/>
              <a:t>Number of groups or variables</a:t>
            </a:r>
          </a:p>
          <a:p>
            <a:r>
              <a:rPr lang="en-US" sz="2800" dirty="0"/>
              <a:t>Distribution of the data</a:t>
            </a:r>
          </a:p>
          <a:p>
            <a:r>
              <a:rPr lang="en-US" sz="2800" dirty="0"/>
              <a:t>Study design (independent vs repeated measures)</a:t>
            </a:r>
          </a:p>
          <a:p>
            <a:r>
              <a:rPr lang="en-US" sz="2800" dirty="0"/>
              <a:t>Assumptions (normality, homogeneity of variance, etc.)</a:t>
            </a:r>
          </a:p>
          <a:p>
            <a:pPr marL="0" indent="0">
              <a:buNone/>
            </a:pPr>
            <a:endParaRPr lang="en-US" sz="2800" dirty="0"/>
          </a:p>
          <a:p>
            <a:pPr marL="0" indent="0">
              <a:buNone/>
            </a:pPr>
            <a:r>
              <a:rPr lang="en-US" sz="2800" b="1" dirty="0"/>
              <a:t>Note:</a:t>
            </a:r>
            <a:r>
              <a:rPr lang="en-US" sz="2800" dirty="0"/>
              <a:t> Exploring the data before testing is crucial</a:t>
            </a:r>
          </a:p>
          <a:p>
            <a:endParaRPr lang="en-GB" dirty="0"/>
          </a:p>
        </p:txBody>
      </p:sp>
    </p:spTree>
    <p:extLst>
      <p:ext uri="{BB962C8B-B14F-4D97-AF65-F5344CB8AC3E}">
        <p14:creationId xmlns:p14="http://schemas.microsoft.com/office/powerpoint/2010/main" val="1799133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F18AF-28DE-1A6D-5B7A-A18501167950}"/>
              </a:ext>
            </a:extLst>
          </p:cNvPr>
          <p:cNvSpPr>
            <a:spLocks noGrp="1"/>
          </p:cNvSpPr>
          <p:nvPr>
            <p:ph type="title"/>
          </p:nvPr>
        </p:nvSpPr>
        <p:spPr>
          <a:xfrm>
            <a:off x="609600" y="274638"/>
            <a:ext cx="10972800" cy="822642"/>
          </a:xfrm>
        </p:spPr>
        <p:txBody>
          <a:bodyPr/>
          <a:lstStyle/>
          <a:p>
            <a:r>
              <a:rPr lang="en-GB" dirty="0"/>
              <a:t>What Are Parametric Tests?</a:t>
            </a:r>
          </a:p>
        </p:txBody>
      </p:sp>
      <p:sp>
        <p:nvSpPr>
          <p:cNvPr id="3" name="Content Placeholder 2">
            <a:extLst>
              <a:ext uri="{FF2B5EF4-FFF2-40B4-BE49-F238E27FC236}">
                <a16:creationId xmlns:a16="http://schemas.microsoft.com/office/drawing/2014/main" id="{F2EE09D9-6CC0-BFFF-5FF0-DA6D04E0A3E1}"/>
              </a:ext>
            </a:extLst>
          </p:cNvPr>
          <p:cNvSpPr>
            <a:spLocks noGrp="1"/>
          </p:cNvSpPr>
          <p:nvPr>
            <p:ph idx="1"/>
          </p:nvPr>
        </p:nvSpPr>
        <p:spPr>
          <a:xfrm>
            <a:off x="1108038" y="1134932"/>
            <a:ext cx="9671124" cy="4477870"/>
          </a:xfrm>
        </p:spPr>
        <p:txBody>
          <a:bodyPr/>
          <a:lstStyle/>
          <a:p>
            <a:pPr>
              <a:buNone/>
            </a:pPr>
            <a:r>
              <a:rPr lang="en-US" sz="2000" b="1" dirty="0"/>
              <a:t>Definition:</a:t>
            </a:r>
            <a:br>
              <a:rPr lang="en-US" sz="2000" dirty="0"/>
            </a:br>
            <a:r>
              <a:rPr lang="en-US" sz="2000" dirty="0"/>
              <a:t>Parametric tests assume the data follow a known distribution — usually normal.</a:t>
            </a:r>
          </a:p>
          <a:p>
            <a:pPr>
              <a:buNone/>
            </a:pPr>
            <a:endParaRPr lang="en-US" sz="1400" dirty="0"/>
          </a:p>
          <a:p>
            <a:pPr>
              <a:buNone/>
            </a:pPr>
            <a:r>
              <a:rPr lang="en-US" sz="2000" b="1" dirty="0"/>
              <a:t>Key Assumptions:</a:t>
            </a:r>
            <a:endParaRPr lang="en-US" sz="2000" dirty="0"/>
          </a:p>
          <a:p>
            <a:pPr>
              <a:buFont typeface="Arial" panose="020B0604020202020204" pitchFamily="34" charset="0"/>
              <a:buChar char="•"/>
            </a:pPr>
            <a:r>
              <a:rPr lang="en-US" sz="2000" dirty="0"/>
              <a:t>Data are </a:t>
            </a:r>
            <a:r>
              <a:rPr lang="en-US" sz="2000" i="1" dirty="0"/>
              <a:t>normally distributed</a:t>
            </a:r>
          </a:p>
          <a:p>
            <a:pPr>
              <a:buFont typeface="Arial" panose="020B0604020202020204" pitchFamily="34" charset="0"/>
              <a:buChar char="•"/>
            </a:pPr>
            <a:r>
              <a:rPr lang="en-US" sz="2000" dirty="0"/>
              <a:t>Variables are </a:t>
            </a:r>
            <a:r>
              <a:rPr lang="en-US" sz="2000" i="1" dirty="0"/>
              <a:t>measured at interval or ratio scale</a:t>
            </a:r>
          </a:p>
          <a:p>
            <a:pPr>
              <a:buFont typeface="Arial" panose="020B0604020202020204" pitchFamily="34" charset="0"/>
              <a:buChar char="•"/>
            </a:pPr>
            <a:r>
              <a:rPr lang="en-US" sz="2000" i="1" dirty="0"/>
              <a:t>Homogeneity of variances </a:t>
            </a:r>
            <a:r>
              <a:rPr lang="en-US" sz="2000" dirty="0"/>
              <a:t>(equal spread among groups)</a:t>
            </a:r>
          </a:p>
          <a:p>
            <a:pPr>
              <a:buFont typeface="Arial" panose="020B0604020202020204" pitchFamily="34" charset="0"/>
              <a:buChar char="•"/>
            </a:pPr>
            <a:r>
              <a:rPr lang="en-US" sz="2000" i="1" dirty="0"/>
              <a:t>Independence</a:t>
            </a:r>
            <a:r>
              <a:rPr lang="en-US" sz="2000" dirty="0"/>
              <a:t> of observations</a:t>
            </a:r>
          </a:p>
          <a:p>
            <a:pPr marL="0" indent="0">
              <a:buNone/>
            </a:pPr>
            <a:endParaRPr lang="en-US" sz="1100" dirty="0"/>
          </a:p>
          <a:p>
            <a:pPr>
              <a:buNone/>
            </a:pPr>
            <a:r>
              <a:rPr lang="en-US" sz="2000" b="1" dirty="0"/>
              <a:t>Examples:</a:t>
            </a:r>
            <a:endParaRPr lang="en-US" sz="2000" dirty="0"/>
          </a:p>
          <a:p>
            <a:pPr>
              <a:buFont typeface="Arial" panose="020B0604020202020204" pitchFamily="34" charset="0"/>
              <a:buChar char="•"/>
            </a:pPr>
            <a:r>
              <a:rPr lang="en-US" sz="2000" dirty="0"/>
              <a:t>Independent t-test</a:t>
            </a:r>
          </a:p>
          <a:p>
            <a:pPr>
              <a:buFont typeface="Arial" panose="020B0604020202020204" pitchFamily="34" charset="0"/>
              <a:buChar char="•"/>
            </a:pPr>
            <a:r>
              <a:rPr lang="en-US" sz="2000" dirty="0"/>
              <a:t>ANOVA</a:t>
            </a:r>
          </a:p>
          <a:p>
            <a:pPr>
              <a:buFont typeface="Arial" panose="020B0604020202020204" pitchFamily="34" charset="0"/>
              <a:buChar char="•"/>
            </a:pPr>
            <a:r>
              <a:rPr lang="en-US" sz="2000" dirty="0"/>
              <a:t>Pearson correlation</a:t>
            </a:r>
          </a:p>
          <a:p>
            <a:pPr marL="0" indent="0">
              <a:buNone/>
            </a:pPr>
            <a:endParaRPr lang="en-US" sz="2000" dirty="0"/>
          </a:p>
          <a:p>
            <a:pPr marL="0" indent="0">
              <a:buNone/>
            </a:pPr>
            <a:endParaRPr lang="en-GB" sz="2000" dirty="0"/>
          </a:p>
        </p:txBody>
      </p:sp>
      <p:sp>
        <p:nvSpPr>
          <p:cNvPr id="5" name="TextBox 4">
            <a:extLst>
              <a:ext uri="{FF2B5EF4-FFF2-40B4-BE49-F238E27FC236}">
                <a16:creationId xmlns:a16="http://schemas.microsoft.com/office/drawing/2014/main" id="{3D6A03DD-1A11-B1C4-EC59-9F594B70F0B6}"/>
              </a:ext>
            </a:extLst>
          </p:cNvPr>
          <p:cNvSpPr txBox="1"/>
          <p:nvPr/>
        </p:nvSpPr>
        <p:spPr>
          <a:xfrm>
            <a:off x="7071360" y="4135474"/>
            <a:ext cx="5120640" cy="1477328"/>
          </a:xfrm>
          <a:prstGeom prst="rect">
            <a:avLst/>
          </a:prstGeom>
          <a:noFill/>
        </p:spPr>
        <p:txBody>
          <a:bodyPr wrap="square">
            <a:spAutoFit/>
          </a:bodyPr>
          <a:lstStyle/>
          <a:p>
            <a:pPr marL="0" indent="0">
              <a:buNone/>
            </a:pPr>
            <a:r>
              <a:rPr lang="en-US" sz="1800" b="1" i="1" dirty="0"/>
              <a:t>Note</a:t>
            </a:r>
            <a:r>
              <a:rPr lang="en-US" sz="1800" dirty="0"/>
              <a:t>:</a:t>
            </a:r>
          </a:p>
          <a:p>
            <a:pPr marL="342900" indent="-342900">
              <a:buFont typeface="+mj-lt"/>
              <a:buAutoNum type="arabicPeriod"/>
            </a:pPr>
            <a:r>
              <a:rPr lang="en-US" sz="1800" dirty="0"/>
              <a:t>Parametric tests are more powerful if their assumptions are met. </a:t>
            </a:r>
          </a:p>
          <a:p>
            <a:pPr marL="342900" indent="-342900">
              <a:buFont typeface="+mj-lt"/>
              <a:buAutoNum type="arabicPeriod"/>
            </a:pPr>
            <a:r>
              <a:rPr lang="en-US" sz="1800" dirty="0" err="1"/>
              <a:t>Emphasise</a:t>
            </a:r>
            <a:r>
              <a:rPr lang="en-US" sz="1800" dirty="0"/>
              <a:t> the need to test for normality before applying these.</a:t>
            </a:r>
          </a:p>
        </p:txBody>
      </p:sp>
    </p:spTree>
    <p:extLst>
      <p:ext uri="{BB962C8B-B14F-4D97-AF65-F5344CB8AC3E}">
        <p14:creationId xmlns:p14="http://schemas.microsoft.com/office/powerpoint/2010/main" val="4246813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2F84-EAA1-0552-7952-9FA3FAD49F66}"/>
              </a:ext>
            </a:extLst>
          </p:cNvPr>
          <p:cNvSpPr>
            <a:spLocks noGrp="1"/>
          </p:cNvSpPr>
          <p:nvPr>
            <p:ph type="title"/>
          </p:nvPr>
        </p:nvSpPr>
        <p:spPr/>
        <p:txBody>
          <a:bodyPr/>
          <a:lstStyle/>
          <a:p>
            <a:r>
              <a:rPr lang="en-GB" dirty="0"/>
              <a:t>What Are Non-parametric Tests?</a:t>
            </a:r>
          </a:p>
        </p:txBody>
      </p:sp>
      <p:sp>
        <p:nvSpPr>
          <p:cNvPr id="3" name="Content Placeholder 2">
            <a:extLst>
              <a:ext uri="{FF2B5EF4-FFF2-40B4-BE49-F238E27FC236}">
                <a16:creationId xmlns:a16="http://schemas.microsoft.com/office/drawing/2014/main" id="{4774D329-1BED-A596-40D1-5D9408D1342F}"/>
              </a:ext>
            </a:extLst>
          </p:cNvPr>
          <p:cNvSpPr>
            <a:spLocks noGrp="1"/>
          </p:cNvSpPr>
          <p:nvPr>
            <p:ph idx="1"/>
          </p:nvPr>
        </p:nvSpPr>
        <p:spPr>
          <a:xfrm>
            <a:off x="1108038" y="1309744"/>
            <a:ext cx="9789458" cy="4413323"/>
          </a:xfrm>
        </p:spPr>
        <p:txBody>
          <a:bodyPr/>
          <a:lstStyle/>
          <a:p>
            <a:pPr>
              <a:buNone/>
            </a:pPr>
            <a:r>
              <a:rPr lang="en-US" sz="2000" b="1" dirty="0"/>
              <a:t>Definition:</a:t>
            </a:r>
            <a:br>
              <a:rPr lang="en-US" sz="2000" dirty="0"/>
            </a:br>
            <a:r>
              <a:rPr lang="en-US" sz="2000" dirty="0"/>
              <a:t>Non-parametric tests do </a:t>
            </a:r>
            <a:r>
              <a:rPr lang="en-US" sz="2000" b="1" dirty="0"/>
              <a:t>not rely</a:t>
            </a:r>
            <a:r>
              <a:rPr lang="en-US" sz="2000" dirty="0"/>
              <a:t> on assumptions of normality or equal variances.</a:t>
            </a:r>
          </a:p>
          <a:p>
            <a:pPr>
              <a:buNone/>
            </a:pPr>
            <a:endParaRPr lang="en-US" sz="900" dirty="0"/>
          </a:p>
          <a:p>
            <a:pPr>
              <a:buNone/>
            </a:pPr>
            <a:r>
              <a:rPr lang="en-US" sz="2000" b="1" dirty="0"/>
              <a:t>When to Use:</a:t>
            </a:r>
            <a:endParaRPr lang="en-US" sz="2000" dirty="0"/>
          </a:p>
          <a:p>
            <a:pPr>
              <a:buFont typeface="Arial" panose="020B0604020202020204" pitchFamily="34" charset="0"/>
              <a:buChar char="•"/>
            </a:pPr>
            <a:r>
              <a:rPr lang="en-US" sz="2000" dirty="0"/>
              <a:t>Data are </a:t>
            </a:r>
            <a:r>
              <a:rPr lang="en-US" sz="2000" b="1" dirty="0">
                <a:solidFill>
                  <a:schemeClr val="tx2"/>
                </a:solidFill>
              </a:rPr>
              <a:t>ordinal</a:t>
            </a:r>
            <a:r>
              <a:rPr lang="en-US" sz="2000" dirty="0"/>
              <a:t> or </a:t>
            </a:r>
            <a:r>
              <a:rPr lang="en-US" sz="2000" b="1" dirty="0">
                <a:solidFill>
                  <a:schemeClr val="tx2"/>
                </a:solidFill>
              </a:rPr>
              <a:t>non-normal</a:t>
            </a:r>
            <a:endParaRPr lang="en-US" sz="2000" dirty="0">
              <a:solidFill>
                <a:schemeClr val="tx2"/>
              </a:solidFill>
            </a:endParaRPr>
          </a:p>
          <a:p>
            <a:pPr>
              <a:buFont typeface="Arial" panose="020B0604020202020204" pitchFamily="34" charset="0"/>
              <a:buChar char="•"/>
            </a:pPr>
            <a:r>
              <a:rPr lang="en-US" sz="2000" b="1" dirty="0">
                <a:solidFill>
                  <a:schemeClr val="tx2"/>
                </a:solidFill>
              </a:rPr>
              <a:t>Small sample size</a:t>
            </a:r>
            <a:endParaRPr lang="en-US" sz="2000" dirty="0">
              <a:solidFill>
                <a:schemeClr val="tx2"/>
              </a:solidFill>
            </a:endParaRPr>
          </a:p>
          <a:p>
            <a:pPr>
              <a:buFont typeface="Arial" panose="020B0604020202020204" pitchFamily="34" charset="0"/>
              <a:buChar char="•"/>
            </a:pPr>
            <a:r>
              <a:rPr lang="en-US" sz="2000" dirty="0"/>
              <a:t>Outliers or </a:t>
            </a:r>
            <a:r>
              <a:rPr lang="en-US" sz="2000" b="1" dirty="0">
                <a:solidFill>
                  <a:schemeClr val="tx2"/>
                </a:solidFill>
              </a:rPr>
              <a:t>non-equal variances</a:t>
            </a:r>
          </a:p>
          <a:p>
            <a:pPr marL="0" indent="0">
              <a:buNone/>
            </a:pPr>
            <a:endParaRPr lang="en-US" sz="1100" dirty="0"/>
          </a:p>
          <a:p>
            <a:pPr>
              <a:buNone/>
            </a:pPr>
            <a:r>
              <a:rPr lang="en-US" sz="2000" b="1" dirty="0"/>
              <a:t>Examples:</a:t>
            </a:r>
            <a:endParaRPr lang="en-US" sz="2000" dirty="0"/>
          </a:p>
          <a:p>
            <a:pPr>
              <a:buFont typeface="Arial" panose="020B0604020202020204" pitchFamily="34" charset="0"/>
              <a:buChar char="•"/>
            </a:pPr>
            <a:r>
              <a:rPr lang="en-US" sz="2000" dirty="0"/>
              <a:t>Mann-Whitney U test</a:t>
            </a:r>
          </a:p>
          <a:p>
            <a:pPr>
              <a:buFont typeface="Arial" panose="020B0604020202020204" pitchFamily="34" charset="0"/>
              <a:buChar char="•"/>
            </a:pPr>
            <a:r>
              <a:rPr lang="en-US" sz="2000" dirty="0"/>
              <a:t>Kruskal-Wallis test</a:t>
            </a:r>
          </a:p>
          <a:p>
            <a:pPr>
              <a:buFont typeface="Arial" panose="020B0604020202020204" pitchFamily="34" charset="0"/>
              <a:buChar char="•"/>
            </a:pPr>
            <a:r>
              <a:rPr lang="en-US" sz="2000" dirty="0"/>
              <a:t>Wilcoxon signed-rank test</a:t>
            </a:r>
          </a:p>
          <a:p>
            <a:pPr>
              <a:buFont typeface="Arial" panose="020B0604020202020204" pitchFamily="34" charset="0"/>
              <a:buChar char="•"/>
            </a:pPr>
            <a:r>
              <a:rPr lang="en-US" sz="2000" dirty="0"/>
              <a:t>Spearman correlation</a:t>
            </a:r>
          </a:p>
        </p:txBody>
      </p:sp>
      <p:sp>
        <p:nvSpPr>
          <p:cNvPr id="4" name="TextBox 3">
            <a:extLst>
              <a:ext uri="{FF2B5EF4-FFF2-40B4-BE49-F238E27FC236}">
                <a16:creationId xmlns:a16="http://schemas.microsoft.com/office/drawing/2014/main" id="{3ABFBC67-346A-DE67-4F2D-2EADE7FD3802}"/>
              </a:ext>
            </a:extLst>
          </p:cNvPr>
          <p:cNvSpPr txBox="1"/>
          <p:nvPr/>
        </p:nvSpPr>
        <p:spPr>
          <a:xfrm>
            <a:off x="7071360" y="4210778"/>
            <a:ext cx="5120640" cy="1200329"/>
          </a:xfrm>
          <a:prstGeom prst="rect">
            <a:avLst/>
          </a:prstGeom>
          <a:noFill/>
        </p:spPr>
        <p:txBody>
          <a:bodyPr wrap="square">
            <a:spAutoFit/>
          </a:bodyPr>
          <a:lstStyle/>
          <a:p>
            <a:pPr marL="0" indent="0">
              <a:buNone/>
            </a:pPr>
            <a:r>
              <a:rPr lang="en-US" sz="1800" b="1" i="1" dirty="0"/>
              <a:t>Note</a:t>
            </a:r>
            <a:r>
              <a:rPr lang="en-US" sz="1800" dirty="0"/>
              <a:t>:</a:t>
            </a:r>
          </a:p>
          <a:p>
            <a:pPr marL="342900" indent="-342900">
              <a:buFont typeface="+mj-lt"/>
              <a:buAutoNum type="arabicPeriod"/>
            </a:pPr>
            <a:r>
              <a:rPr lang="en-US" sz="1800" dirty="0"/>
              <a:t>More flexible but may be less powerful. </a:t>
            </a:r>
          </a:p>
          <a:p>
            <a:pPr marL="342900" indent="-342900">
              <a:buFont typeface="+mj-lt"/>
              <a:buAutoNum type="arabicPeriod"/>
            </a:pPr>
            <a:r>
              <a:rPr lang="en-US" sz="1800" dirty="0"/>
              <a:t>Useful when working with real-world data that often violates assumptions.</a:t>
            </a:r>
          </a:p>
        </p:txBody>
      </p:sp>
    </p:spTree>
    <p:extLst>
      <p:ext uri="{BB962C8B-B14F-4D97-AF65-F5344CB8AC3E}">
        <p14:creationId xmlns:p14="http://schemas.microsoft.com/office/powerpoint/2010/main" val="485379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F9BEF-1691-B3F7-F145-9D2EA6D81DDE}"/>
              </a:ext>
            </a:extLst>
          </p:cNvPr>
          <p:cNvSpPr>
            <a:spLocks noGrp="1"/>
          </p:cNvSpPr>
          <p:nvPr>
            <p:ph type="title"/>
          </p:nvPr>
        </p:nvSpPr>
        <p:spPr/>
        <p:txBody>
          <a:bodyPr/>
          <a:lstStyle/>
          <a:p>
            <a:r>
              <a:rPr lang="en-GB" dirty="0"/>
              <a:t>Checking Assumptions Before Choosing</a:t>
            </a:r>
          </a:p>
        </p:txBody>
      </p:sp>
      <p:sp>
        <p:nvSpPr>
          <p:cNvPr id="3" name="Content Placeholder 2">
            <a:extLst>
              <a:ext uri="{FF2B5EF4-FFF2-40B4-BE49-F238E27FC236}">
                <a16:creationId xmlns:a16="http://schemas.microsoft.com/office/drawing/2014/main" id="{E5F08E1B-2C5D-12B5-38EC-C96B550D5513}"/>
              </a:ext>
            </a:extLst>
          </p:cNvPr>
          <p:cNvSpPr>
            <a:spLocks noGrp="1"/>
          </p:cNvSpPr>
          <p:nvPr>
            <p:ph idx="1"/>
          </p:nvPr>
        </p:nvSpPr>
        <p:spPr/>
        <p:txBody>
          <a:bodyPr/>
          <a:lstStyle/>
          <a:p>
            <a:r>
              <a:rPr lang="en-US" dirty="0"/>
              <a:t>How to Check Normality in R:</a:t>
            </a:r>
          </a:p>
          <a:p>
            <a:pPr marL="400050" lvl="1" indent="0">
              <a:buNone/>
            </a:pPr>
            <a:r>
              <a:rPr lang="en-GB" sz="2400" b="1" dirty="0" err="1">
                <a:solidFill>
                  <a:schemeClr val="tx2"/>
                </a:solidFill>
                <a:latin typeface="Courier New" panose="02070309020205020404" pitchFamily="49" charset="0"/>
                <a:cs typeface="Courier New" panose="02070309020205020404" pitchFamily="49" charset="0"/>
              </a:rPr>
              <a:t>shapiro.test</a:t>
            </a:r>
            <a:r>
              <a:rPr lang="en-GB" sz="2400" b="1" dirty="0">
                <a:solidFill>
                  <a:schemeClr val="tx2"/>
                </a:solidFill>
                <a:latin typeface="Courier New" panose="02070309020205020404" pitchFamily="49" charset="0"/>
                <a:cs typeface="Courier New" panose="02070309020205020404" pitchFamily="49" charset="0"/>
              </a:rPr>
              <a:t>(</a:t>
            </a:r>
            <a:r>
              <a:rPr lang="en-GB" sz="2400" b="1" dirty="0" err="1">
                <a:solidFill>
                  <a:schemeClr val="tx2"/>
                </a:solidFill>
                <a:latin typeface="Courier New" panose="02070309020205020404" pitchFamily="49" charset="0"/>
                <a:cs typeface="Courier New" panose="02070309020205020404" pitchFamily="49" charset="0"/>
              </a:rPr>
              <a:t>data$variable</a:t>
            </a:r>
            <a:r>
              <a:rPr lang="en-GB" sz="2400" b="1" dirty="0">
                <a:solidFill>
                  <a:schemeClr val="tx2"/>
                </a:solidFill>
                <a:latin typeface="Courier New" panose="02070309020205020404" pitchFamily="49" charset="0"/>
                <a:cs typeface="Courier New" panose="02070309020205020404" pitchFamily="49" charset="0"/>
              </a:rPr>
              <a:t>)</a:t>
            </a:r>
          </a:p>
          <a:p>
            <a:pPr marL="400050" lvl="1" indent="0">
              <a:buNone/>
            </a:pPr>
            <a:r>
              <a:rPr lang="en-GB" sz="2400" b="1" dirty="0">
                <a:solidFill>
                  <a:schemeClr val="tx2"/>
                </a:solidFill>
                <a:latin typeface="Courier New" panose="02070309020205020404" pitchFamily="49" charset="0"/>
                <a:cs typeface="Courier New" panose="02070309020205020404" pitchFamily="49" charset="0"/>
              </a:rPr>
              <a:t>hist(</a:t>
            </a:r>
            <a:r>
              <a:rPr lang="en-GB" sz="2400" b="1" dirty="0" err="1">
                <a:solidFill>
                  <a:schemeClr val="tx2"/>
                </a:solidFill>
                <a:latin typeface="Courier New" panose="02070309020205020404" pitchFamily="49" charset="0"/>
                <a:cs typeface="Courier New" panose="02070309020205020404" pitchFamily="49" charset="0"/>
              </a:rPr>
              <a:t>data$variable</a:t>
            </a:r>
            <a:r>
              <a:rPr lang="en-GB" sz="2400" b="1" dirty="0">
                <a:solidFill>
                  <a:schemeClr val="tx2"/>
                </a:solidFill>
                <a:latin typeface="Courier New" panose="02070309020205020404" pitchFamily="49" charset="0"/>
                <a:cs typeface="Courier New" panose="02070309020205020404" pitchFamily="49" charset="0"/>
              </a:rPr>
              <a:t>)</a:t>
            </a:r>
          </a:p>
          <a:p>
            <a:pPr marL="400050" lvl="1" indent="0">
              <a:buNone/>
            </a:pPr>
            <a:r>
              <a:rPr lang="en-GB" sz="2400" b="1" dirty="0" err="1">
                <a:solidFill>
                  <a:schemeClr val="tx2"/>
                </a:solidFill>
                <a:latin typeface="Courier New" panose="02070309020205020404" pitchFamily="49" charset="0"/>
                <a:cs typeface="Courier New" panose="02070309020205020404" pitchFamily="49" charset="0"/>
              </a:rPr>
              <a:t>qqnorm</a:t>
            </a:r>
            <a:r>
              <a:rPr lang="en-GB" sz="2400" b="1" dirty="0">
                <a:solidFill>
                  <a:schemeClr val="tx2"/>
                </a:solidFill>
                <a:latin typeface="Courier New" panose="02070309020205020404" pitchFamily="49" charset="0"/>
                <a:cs typeface="Courier New" panose="02070309020205020404" pitchFamily="49" charset="0"/>
              </a:rPr>
              <a:t>(</a:t>
            </a:r>
            <a:r>
              <a:rPr lang="en-GB" sz="2400" b="1" dirty="0" err="1">
                <a:solidFill>
                  <a:schemeClr val="tx2"/>
                </a:solidFill>
                <a:latin typeface="Courier New" panose="02070309020205020404" pitchFamily="49" charset="0"/>
                <a:cs typeface="Courier New" panose="02070309020205020404" pitchFamily="49" charset="0"/>
              </a:rPr>
              <a:t>data$variable</a:t>
            </a:r>
            <a:r>
              <a:rPr lang="en-GB" sz="2400" b="1" dirty="0">
                <a:solidFill>
                  <a:schemeClr val="tx2"/>
                </a:solidFill>
                <a:latin typeface="Courier New" panose="02070309020205020404" pitchFamily="49" charset="0"/>
                <a:cs typeface="Courier New" panose="02070309020205020404" pitchFamily="49" charset="0"/>
              </a:rPr>
              <a:t>); </a:t>
            </a:r>
            <a:r>
              <a:rPr lang="en-GB" sz="2400" b="1" dirty="0" err="1">
                <a:solidFill>
                  <a:schemeClr val="tx2"/>
                </a:solidFill>
                <a:latin typeface="Courier New" panose="02070309020205020404" pitchFamily="49" charset="0"/>
                <a:cs typeface="Courier New" panose="02070309020205020404" pitchFamily="49" charset="0"/>
              </a:rPr>
              <a:t>qqline</a:t>
            </a:r>
            <a:r>
              <a:rPr lang="en-GB" sz="2400" b="1" dirty="0">
                <a:solidFill>
                  <a:schemeClr val="tx2"/>
                </a:solidFill>
                <a:latin typeface="Courier New" panose="02070309020205020404" pitchFamily="49" charset="0"/>
                <a:cs typeface="Courier New" panose="02070309020205020404" pitchFamily="49" charset="0"/>
              </a:rPr>
              <a:t>(</a:t>
            </a:r>
            <a:r>
              <a:rPr lang="en-GB" sz="2400" b="1" dirty="0" err="1">
                <a:solidFill>
                  <a:schemeClr val="tx2"/>
                </a:solidFill>
                <a:latin typeface="Courier New" panose="02070309020205020404" pitchFamily="49" charset="0"/>
                <a:cs typeface="Courier New" panose="02070309020205020404" pitchFamily="49" charset="0"/>
              </a:rPr>
              <a:t>data$variable</a:t>
            </a:r>
            <a:r>
              <a:rPr lang="en-GB" sz="2400" b="1" dirty="0">
                <a:solidFill>
                  <a:schemeClr val="tx2"/>
                </a:solidFill>
                <a:latin typeface="Courier New" panose="02070309020205020404" pitchFamily="49" charset="0"/>
                <a:cs typeface="Courier New" panose="02070309020205020404" pitchFamily="49" charset="0"/>
              </a:rPr>
              <a:t>)</a:t>
            </a:r>
          </a:p>
          <a:p>
            <a:pPr marL="400050" lvl="1" indent="0">
              <a:buNone/>
            </a:pPr>
            <a:endParaRPr lang="en-GB" sz="2400" dirty="0">
              <a:latin typeface="Courier New" panose="02070309020205020404" pitchFamily="49" charset="0"/>
              <a:cs typeface="Courier New" panose="02070309020205020404" pitchFamily="49" charset="0"/>
            </a:endParaRPr>
          </a:p>
          <a:p>
            <a:r>
              <a:rPr lang="en-US" sz="2800" dirty="0"/>
              <a:t>How to Check Variance Equality:</a:t>
            </a:r>
          </a:p>
          <a:p>
            <a:pPr marL="0" indent="0">
              <a:buNone/>
            </a:pPr>
            <a:r>
              <a:rPr lang="en-US" sz="2400" dirty="0">
                <a:latin typeface="Courier New" panose="02070309020205020404" pitchFamily="49" charset="0"/>
                <a:cs typeface="Courier New" panose="02070309020205020404" pitchFamily="49" charset="0"/>
              </a:rPr>
              <a:t>  </a:t>
            </a:r>
            <a:r>
              <a:rPr lang="en-US" sz="2400" b="1" dirty="0" err="1">
                <a:solidFill>
                  <a:schemeClr val="tx2"/>
                </a:solidFill>
                <a:latin typeface="Courier New" panose="02070309020205020404" pitchFamily="49" charset="0"/>
                <a:cs typeface="Courier New" panose="02070309020205020404" pitchFamily="49" charset="0"/>
              </a:rPr>
              <a:t>leveneTest</a:t>
            </a:r>
            <a:r>
              <a:rPr lang="en-US" sz="2400" b="1" dirty="0">
                <a:solidFill>
                  <a:schemeClr val="tx2"/>
                </a:solidFill>
                <a:latin typeface="Courier New" panose="02070309020205020404" pitchFamily="49" charset="0"/>
                <a:cs typeface="Courier New" panose="02070309020205020404" pitchFamily="49" charset="0"/>
              </a:rPr>
              <a:t>(variable ~ group, data = dataset)  </a:t>
            </a:r>
            <a:r>
              <a:rPr lang="en-US" sz="2400" dirty="0">
                <a:latin typeface="Courier New" panose="02070309020205020404" pitchFamily="49" charset="0"/>
                <a:cs typeface="Courier New" panose="02070309020205020404" pitchFamily="49" charset="0"/>
              </a:rPr>
              <a:t># From car package</a:t>
            </a:r>
            <a:endParaRPr lang="en-GB" sz="2400" dirty="0">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0075625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EECEA-1B9C-9072-10C2-0A03A10A29D3}"/>
              </a:ext>
            </a:extLst>
          </p:cNvPr>
          <p:cNvSpPr>
            <a:spLocks noGrp="1"/>
          </p:cNvSpPr>
          <p:nvPr>
            <p:ph type="title"/>
          </p:nvPr>
        </p:nvSpPr>
        <p:spPr/>
        <p:txBody>
          <a:bodyPr/>
          <a:lstStyle/>
          <a:p>
            <a:r>
              <a:rPr lang="en-GB" dirty="0"/>
              <a:t>E.g. of Checking Assumption - </a:t>
            </a:r>
            <a:r>
              <a:rPr lang="en-GB" b="1" dirty="0"/>
              <a:t>Parametric</a:t>
            </a:r>
          </a:p>
        </p:txBody>
      </p:sp>
      <p:sp>
        <p:nvSpPr>
          <p:cNvPr id="3" name="Content Placeholder 2">
            <a:extLst>
              <a:ext uri="{FF2B5EF4-FFF2-40B4-BE49-F238E27FC236}">
                <a16:creationId xmlns:a16="http://schemas.microsoft.com/office/drawing/2014/main" id="{650F7381-F54B-56B3-7E60-007AF3ECB7FA}"/>
              </a:ext>
            </a:extLst>
          </p:cNvPr>
          <p:cNvSpPr>
            <a:spLocks noGrp="1"/>
          </p:cNvSpPr>
          <p:nvPr>
            <p:ph idx="1"/>
          </p:nvPr>
        </p:nvSpPr>
        <p:spPr>
          <a:xfrm>
            <a:off x="405205" y="1337824"/>
            <a:ext cx="8104093" cy="4277668"/>
          </a:xfrm>
          <a:solidFill>
            <a:schemeClr val="bg1"/>
          </a:solidFill>
        </p:spPr>
        <p:txBody>
          <a:bodyPr/>
          <a:lstStyle/>
          <a:p>
            <a:pPr marL="0" indent="0">
              <a:buNone/>
            </a:pPr>
            <a:r>
              <a:rPr lang="en-GB" sz="1200" dirty="0">
                <a:latin typeface="Courier New" panose="02070309020205020404" pitchFamily="49" charset="0"/>
                <a:cs typeface="Courier New" panose="02070309020205020404" pitchFamily="49" charset="0"/>
              </a:rPr>
              <a:t>library(</a:t>
            </a:r>
            <a:r>
              <a:rPr lang="en-GB" sz="1200" dirty="0" err="1">
                <a:latin typeface="Courier New" panose="02070309020205020404" pitchFamily="49" charset="0"/>
                <a:cs typeface="Courier New" panose="02070309020205020404" pitchFamily="49" charset="0"/>
              </a:rPr>
              <a:t>gapminder</a:t>
            </a:r>
            <a:r>
              <a:rPr lang="en-GB" sz="1200" dirty="0">
                <a:latin typeface="Courier New" panose="02070309020205020404" pitchFamily="49" charset="0"/>
                <a:cs typeface="Courier New" panose="02070309020205020404" pitchFamily="49" charset="0"/>
              </a:rPr>
              <a:t>)</a:t>
            </a:r>
          </a:p>
          <a:p>
            <a:pPr marL="0" indent="0">
              <a:buNone/>
            </a:pPr>
            <a:r>
              <a:rPr lang="en-GB" sz="1200" dirty="0">
                <a:latin typeface="Courier New" panose="02070309020205020404" pitchFamily="49" charset="0"/>
                <a:cs typeface="Courier New" panose="02070309020205020404" pitchFamily="49" charset="0"/>
              </a:rPr>
              <a:t>library(</a:t>
            </a:r>
            <a:r>
              <a:rPr lang="en-GB" sz="1200" dirty="0" err="1">
                <a:latin typeface="Courier New" panose="02070309020205020404" pitchFamily="49" charset="0"/>
                <a:cs typeface="Courier New" panose="02070309020205020404" pitchFamily="49" charset="0"/>
              </a:rPr>
              <a:t>dplyr</a:t>
            </a:r>
            <a:r>
              <a:rPr lang="en-GB" sz="1200" dirty="0">
                <a:latin typeface="Courier New" panose="02070309020205020404" pitchFamily="49" charset="0"/>
                <a:cs typeface="Courier New" panose="02070309020205020404" pitchFamily="49" charset="0"/>
              </a:rPr>
              <a:t>)</a:t>
            </a:r>
          </a:p>
          <a:p>
            <a:pPr marL="0" indent="0">
              <a:buNone/>
            </a:pPr>
            <a:r>
              <a:rPr lang="en-GB" sz="1200" dirty="0">
                <a:latin typeface="Courier New" panose="02070309020205020404" pitchFamily="49" charset="0"/>
                <a:cs typeface="Courier New" panose="02070309020205020404" pitchFamily="49" charset="0"/>
              </a:rPr>
              <a:t>library(ggplot2)</a:t>
            </a:r>
          </a:p>
          <a:p>
            <a:pPr marL="0" indent="0">
              <a:buNone/>
            </a:pPr>
            <a:endParaRPr lang="en-GB" sz="1400" dirty="0">
              <a:latin typeface="Courier New" panose="02070309020205020404" pitchFamily="49" charset="0"/>
              <a:cs typeface="Courier New" panose="02070309020205020404" pitchFamily="49" charset="0"/>
            </a:endParaRPr>
          </a:p>
          <a:p>
            <a:pPr marL="0" indent="0">
              <a:buNone/>
            </a:pPr>
            <a:r>
              <a:rPr lang="en-GB" sz="1400" dirty="0">
                <a:latin typeface="Courier New" panose="02070309020205020404" pitchFamily="49" charset="0"/>
                <a:cs typeface="Courier New" panose="02070309020205020404" pitchFamily="49" charset="0"/>
              </a:rPr>
              <a:t># Subset data for 2007</a:t>
            </a:r>
          </a:p>
          <a:p>
            <a:pPr marL="0" indent="0">
              <a:buNone/>
            </a:pPr>
            <a:r>
              <a:rPr lang="en-GB" sz="1200" b="1" dirty="0">
                <a:solidFill>
                  <a:schemeClr val="tx2"/>
                </a:solidFill>
                <a:latin typeface="Courier New" panose="02070309020205020404" pitchFamily="49" charset="0"/>
                <a:cs typeface="Courier New" panose="02070309020205020404" pitchFamily="49" charset="0"/>
              </a:rPr>
              <a:t>data_2007 &lt;- </a:t>
            </a:r>
            <a:r>
              <a:rPr lang="en-GB" sz="1200" b="1" dirty="0" err="1">
                <a:solidFill>
                  <a:schemeClr val="tx2"/>
                </a:solidFill>
                <a:latin typeface="Courier New" panose="02070309020205020404" pitchFamily="49" charset="0"/>
                <a:cs typeface="Courier New" panose="02070309020205020404" pitchFamily="49" charset="0"/>
              </a:rPr>
              <a:t>gapminder</a:t>
            </a:r>
            <a:r>
              <a:rPr lang="en-GB" sz="1200" b="1" dirty="0">
                <a:solidFill>
                  <a:schemeClr val="tx2"/>
                </a:solidFill>
                <a:latin typeface="Courier New" panose="02070309020205020404" pitchFamily="49" charset="0"/>
                <a:cs typeface="Courier New" panose="02070309020205020404" pitchFamily="49" charset="0"/>
              </a:rPr>
              <a:t> %&gt;% filter(year == 2007, continent %in% c("Europe", "Asia"))</a:t>
            </a:r>
          </a:p>
          <a:p>
            <a:pPr marL="0" indent="0">
              <a:buNone/>
            </a:pPr>
            <a:endParaRPr lang="en-GB" sz="1400" dirty="0">
              <a:latin typeface="Courier New" panose="02070309020205020404" pitchFamily="49" charset="0"/>
              <a:cs typeface="Courier New" panose="02070309020205020404" pitchFamily="49" charset="0"/>
            </a:endParaRPr>
          </a:p>
          <a:p>
            <a:pPr marL="0" indent="0">
              <a:buNone/>
            </a:pPr>
            <a:r>
              <a:rPr lang="en-GB" sz="1300" dirty="0">
                <a:latin typeface="Courier New" panose="02070309020205020404" pitchFamily="49" charset="0"/>
                <a:cs typeface="Courier New" panose="02070309020205020404" pitchFamily="49" charset="0"/>
              </a:rPr>
              <a:t># </a:t>
            </a:r>
            <a:r>
              <a:rPr lang="en-GB" sz="1300" b="1" dirty="0">
                <a:latin typeface="Courier New" panose="02070309020205020404" pitchFamily="49" charset="0"/>
                <a:cs typeface="Courier New" panose="02070309020205020404" pitchFamily="49" charset="0"/>
              </a:rPr>
              <a:t>Check sample size</a:t>
            </a:r>
          </a:p>
          <a:p>
            <a:pPr marL="0" indent="0">
              <a:buNone/>
            </a:pPr>
            <a:r>
              <a:rPr lang="en-GB" sz="1300" b="1" dirty="0">
                <a:solidFill>
                  <a:schemeClr val="tx2"/>
                </a:solidFill>
                <a:latin typeface="Courier New" panose="02070309020205020404" pitchFamily="49" charset="0"/>
                <a:cs typeface="Courier New" panose="02070309020205020404" pitchFamily="49" charset="0"/>
              </a:rPr>
              <a:t>table(data_2007$continent)</a:t>
            </a:r>
          </a:p>
          <a:p>
            <a:pPr marL="0" indent="0">
              <a:buNone/>
            </a:pPr>
            <a:endParaRPr lang="en-GB" sz="1300" dirty="0">
              <a:latin typeface="Courier New" panose="02070309020205020404" pitchFamily="49" charset="0"/>
              <a:cs typeface="Courier New" panose="02070309020205020404" pitchFamily="49" charset="0"/>
            </a:endParaRPr>
          </a:p>
          <a:p>
            <a:pPr marL="0" indent="0">
              <a:buNone/>
            </a:pPr>
            <a:r>
              <a:rPr lang="en-GB" sz="1300" dirty="0">
                <a:latin typeface="Courier New" panose="02070309020205020404" pitchFamily="49" charset="0"/>
                <a:cs typeface="Courier New" panose="02070309020205020404" pitchFamily="49" charset="0"/>
              </a:rPr>
              <a:t># </a:t>
            </a:r>
            <a:r>
              <a:rPr lang="en-GB" sz="1300" b="1" dirty="0">
                <a:latin typeface="Courier New" panose="02070309020205020404" pitchFamily="49" charset="0"/>
                <a:cs typeface="Courier New" panose="02070309020205020404" pitchFamily="49" charset="0"/>
              </a:rPr>
              <a:t>Check normality </a:t>
            </a:r>
            <a:r>
              <a:rPr lang="en-GB" sz="1300" dirty="0">
                <a:latin typeface="Courier New" panose="02070309020205020404" pitchFamily="49" charset="0"/>
                <a:cs typeface="Courier New" panose="02070309020205020404" pitchFamily="49" charset="0"/>
              </a:rPr>
              <a:t>(Shapiro-Wilk) - sample size is large, so approximation OK</a:t>
            </a:r>
          </a:p>
          <a:p>
            <a:pPr marL="0" indent="0">
              <a:buNone/>
            </a:pPr>
            <a:r>
              <a:rPr lang="en-GB" sz="1300" b="1" dirty="0">
                <a:solidFill>
                  <a:schemeClr val="tx2"/>
                </a:solidFill>
                <a:latin typeface="Courier New" panose="02070309020205020404" pitchFamily="49" charset="0"/>
                <a:cs typeface="Courier New" panose="02070309020205020404" pitchFamily="49" charset="0"/>
              </a:rPr>
              <a:t>by(data_2007$lifeExp, data_2007$continent, </a:t>
            </a:r>
            <a:r>
              <a:rPr lang="en-GB" sz="1300" b="1" dirty="0" err="1">
                <a:solidFill>
                  <a:schemeClr val="tx2"/>
                </a:solidFill>
                <a:latin typeface="Courier New" panose="02070309020205020404" pitchFamily="49" charset="0"/>
                <a:cs typeface="Courier New" panose="02070309020205020404" pitchFamily="49" charset="0"/>
              </a:rPr>
              <a:t>shapiro.test</a:t>
            </a:r>
            <a:r>
              <a:rPr lang="en-GB" sz="1300" b="1" dirty="0">
                <a:solidFill>
                  <a:schemeClr val="tx2"/>
                </a:solidFill>
                <a:latin typeface="Courier New" panose="02070309020205020404" pitchFamily="49" charset="0"/>
                <a:cs typeface="Courier New" panose="02070309020205020404" pitchFamily="49" charset="0"/>
              </a:rPr>
              <a:t>)</a:t>
            </a:r>
          </a:p>
          <a:p>
            <a:pPr marL="0" indent="0">
              <a:buNone/>
            </a:pPr>
            <a:endParaRPr lang="en-GB" sz="1300" dirty="0">
              <a:latin typeface="Courier New" panose="02070309020205020404" pitchFamily="49" charset="0"/>
              <a:cs typeface="Courier New" panose="02070309020205020404" pitchFamily="49" charset="0"/>
            </a:endParaRPr>
          </a:p>
          <a:p>
            <a:pPr marL="0" indent="0">
              <a:buNone/>
            </a:pPr>
            <a:endParaRPr lang="en-GB" sz="1300" dirty="0">
              <a:latin typeface="Courier New" panose="02070309020205020404" pitchFamily="49" charset="0"/>
              <a:cs typeface="Courier New" panose="02070309020205020404" pitchFamily="49" charset="0"/>
            </a:endParaRPr>
          </a:p>
          <a:p>
            <a:pPr marL="0" indent="0">
              <a:buNone/>
            </a:pPr>
            <a:r>
              <a:rPr lang="en-GB" sz="1300" dirty="0">
                <a:latin typeface="Courier New" panose="02070309020205020404" pitchFamily="49" charset="0"/>
                <a:cs typeface="Courier New" panose="02070309020205020404" pitchFamily="49" charset="0"/>
              </a:rPr>
              <a:t># </a:t>
            </a:r>
            <a:r>
              <a:rPr lang="en-GB" sz="1300" b="1" dirty="0">
                <a:latin typeface="Courier New" panose="02070309020205020404" pitchFamily="49" charset="0"/>
                <a:cs typeface="Courier New" panose="02070309020205020404" pitchFamily="49" charset="0"/>
              </a:rPr>
              <a:t>Check homogeneity of variances</a:t>
            </a:r>
          </a:p>
          <a:p>
            <a:pPr marL="0" indent="0">
              <a:buNone/>
            </a:pPr>
            <a:r>
              <a:rPr lang="en-GB" sz="1300" dirty="0" err="1">
                <a:latin typeface="Courier New" panose="02070309020205020404" pitchFamily="49" charset="0"/>
                <a:cs typeface="Courier New" panose="02070309020205020404" pitchFamily="49" charset="0"/>
              </a:rPr>
              <a:t>var.test</a:t>
            </a:r>
            <a:r>
              <a:rPr lang="en-GB" sz="1300" dirty="0">
                <a:latin typeface="Courier New" panose="02070309020205020404" pitchFamily="49" charset="0"/>
                <a:cs typeface="Courier New" panose="02070309020205020404" pitchFamily="49" charset="0"/>
              </a:rPr>
              <a:t>(</a:t>
            </a:r>
            <a:r>
              <a:rPr lang="en-GB" sz="1300" dirty="0" err="1">
                <a:latin typeface="Courier New" panose="02070309020205020404" pitchFamily="49" charset="0"/>
                <a:cs typeface="Courier New" panose="02070309020205020404" pitchFamily="49" charset="0"/>
              </a:rPr>
              <a:t>lifeExp</a:t>
            </a:r>
            <a:r>
              <a:rPr lang="en-GB" sz="1300" dirty="0">
                <a:latin typeface="Courier New" panose="02070309020205020404" pitchFamily="49" charset="0"/>
                <a:cs typeface="Courier New" panose="02070309020205020404" pitchFamily="49" charset="0"/>
              </a:rPr>
              <a:t> ~ continent, data = data_2007)</a:t>
            </a:r>
          </a:p>
        </p:txBody>
      </p:sp>
      <p:pic>
        <p:nvPicPr>
          <p:cNvPr id="7" name="Picture 6">
            <a:extLst>
              <a:ext uri="{FF2B5EF4-FFF2-40B4-BE49-F238E27FC236}">
                <a16:creationId xmlns:a16="http://schemas.microsoft.com/office/drawing/2014/main" id="{17F2363F-4C32-7000-87E8-871E2C5E8CC6}"/>
              </a:ext>
            </a:extLst>
          </p:cNvPr>
          <p:cNvPicPr>
            <a:picLocks noChangeAspect="1"/>
          </p:cNvPicPr>
          <p:nvPr/>
        </p:nvPicPr>
        <p:blipFill>
          <a:blip r:embed="rId3"/>
          <a:stretch>
            <a:fillRect/>
          </a:stretch>
        </p:blipFill>
        <p:spPr>
          <a:xfrm>
            <a:off x="6264150" y="1337824"/>
            <a:ext cx="3083811" cy="1018101"/>
          </a:xfrm>
          <a:prstGeom prst="rect">
            <a:avLst/>
          </a:prstGeom>
        </p:spPr>
      </p:pic>
      <p:pic>
        <p:nvPicPr>
          <p:cNvPr id="9" name="Picture 8">
            <a:extLst>
              <a:ext uri="{FF2B5EF4-FFF2-40B4-BE49-F238E27FC236}">
                <a16:creationId xmlns:a16="http://schemas.microsoft.com/office/drawing/2014/main" id="{284ED9E0-599A-4D40-5D49-6780CEC6192A}"/>
              </a:ext>
            </a:extLst>
          </p:cNvPr>
          <p:cNvPicPr>
            <a:picLocks noChangeAspect="1"/>
          </p:cNvPicPr>
          <p:nvPr/>
        </p:nvPicPr>
        <p:blipFill>
          <a:blip r:embed="rId4"/>
          <a:stretch>
            <a:fillRect/>
          </a:stretch>
        </p:blipFill>
        <p:spPr>
          <a:xfrm>
            <a:off x="3944470" y="3033656"/>
            <a:ext cx="3951775" cy="529063"/>
          </a:xfrm>
          <a:prstGeom prst="rect">
            <a:avLst/>
          </a:prstGeom>
        </p:spPr>
      </p:pic>
      <p:pic>
        <p:nvPicPr>
          <p:cNvPr id="11" name="Picture 10">
            <a:extLst>
              <a:ext uri="{FF2B5EF4-FFF2-40B4-BE49-F238E27FC236}">
                <a16:creationId xmlns:a16="http://schemas.microsoft.com/office/drawing/2014/main" id="{9312D33D-4D13-9B2D-CEEE-18A1BA8CF2C8}"/>
              </a:ext>
            </a:extLst>
          </p:cNvPr>
          <p:cNvPicPr>
            <a:picLocks noChangeAspect="1"/>
          </p:cNvPicPr>
          <p:nvPr/>
        </p:nvPicPr>
        <p:blipFill>
          <a:blip r:embed="rId5"/>
          <a:stretch>
            <a:fillRect/>
          </a:stretch>
        </p:blipFill>
        <p:spPr>
          <a:xfrm>
            <a:off x="9044355" y="2016886"/>
            <a:ext cx="2979107" cy="3503290"/>
          </a:xfrm>
          <a:prstGeom prst="rect">
            <a:avLst/>
          </a:prstGeom>
        </p:spPr>
      </p:pic>
      <p:pic>
        <p:nvPicPr>
          <p:cNvPr id="13" name="Picture 12">
            <a:extLst>
              <a:ext uri="{FF2B5EF4-FFF2-40B4-BE49-F238E27FC236}">
                <a16:creationId xmlns:a16="http://schemas.microsoft.com/office/drawing/2014/main" id="{526DE2BA-2F62-0B69-FDD0-E7868F6BAD24}"/>
              </a:ext>
            </a:extLst>
          </p:cNvPr>
          <p:cNvPicPr>
            <a:picLocks noChangeAspect="1"/>
          </p:cNvPicPr>
          <p:nvPr/>
        </p:nvPicPr>
        <p:blipFill>
          <a:blip r:embed="rId6"/>
          <a:stretch>
            <a:fillRect/>
          </a:stretch>
        </p:blipFill>
        <p:spPr>
          <a:xfrm>
            <a:off x="2258514" y="5178737"/>
            <a:ext cx="5248313" cy="1666887"/>
          </a:xfrm>
          <a:prstGeom prst="rect">
            <a:avLst/>
          </a:prstGeom>
        </p:spPr>
      </p:pic>
    </p:spTree>
    <p:extLst>
      <p:ext uri="{BB962C8B-B14F-4D97-AF65-F5344CB8AC3E}">
        <p14:creationId xmlns:p14="http://schemas.microsoft.com/office/powerpoint/2010/main" val="384638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4" end="1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8E556-5EEB-E087-B187-D864B40D7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41A7D7-4577-1FED-4D30-27C085FA459B}"/>
              </a:ext>
            </a:extLst>
          </p:cNvPr>
          <p:cNvSpPr>
            <a:spLocks noGrp="1"/>
          </p:cNvSpPr>
          <p:nvPr>
            <p:ph type="title"/>
          </p:nvPr>
        </p:nvSpPr>
        <p:spPr/>
        <p:txBody>
          <a:bodyPr/>
          <a:lstStyle/>
          <a:p>
            <a:r>
              <a:rPr lang="en-GB" dirty="0"/>
              <a:t>E.g. of Test for Difference - </a:t>
            </a:r>
            <a:r>
              <a:rPr lang="en-GB" b="1" dirty="0"/>
              <a:t>Parametric</a:t>
            </a:r>
          </a:p>
        </p:txBody>
      </p:sp>
      <p:sp>
        <p:nvSpPr>
          <p:cNvPr id="3" name="Content Placeholder 2">
            <a:extLst>
              <a:ext uri="{FF2B5EF4-FFF2-40B4-BE49-F238E27FC236}">
                <a16:creationId xmlns:a16="http://schemas.microsoft.com/office/drawing/2014/main" id="{7FDD8E23-73C6-6169-F5BE-D12A1EEEDC03}"/>
              </a:ext>
            </a:extLst>
          </p:cNvPr>
          <p:cNvSpPr>
            <a:spLocks noGrp="1"/>
          </p:cNvSpPr>
          <p:nvPr>
            <p:ph idx="1"/>
          </p:nvPr>
        </p:nvSpPr>
        <p:spPr>
          <a:xfrm>
            <a:off x="609600" y="1325564"/>
            <a:ext cx="7942729" cy="2988252"/>
          </a:xfrm>
          <a:solidFill>
            <a:schemeClr val="bg1"/>
          </a:solidFill>
        </p:spPr>
        <p:txBody>
          <a:bodyPr/>
          <a:lstStyle/>
          <a:p>
            <a:pPr marL="0" indent="0">
              <a:buNone/>
            </a:pPr>
            <a:r>
              <a:rPr lang="en-GB" sz="2400" dirty="0">
                <a:latin typeface="Times New Roman" panose="02020603050405020304" pitchFamily="18" charset="0"/>
                <a:cs typeface="Times New Roman" panose="02020603050405020304" pitchFamily="18" charset="0"/>
              </a:rPr>
              <a:t>Are the groups different? Proceed with the test.</a:t>
            </a:r>
          </a:p>
          <a:p>
            <a:pPr marL="0" indent="0">
              <a:buNone/>
            </a:pPr>
            <a:endParaRPr lang="en-GB" sz="1600" dirty="0">
              <a:latin typeface="Courier New" panose="02070309020205020404" pitchFamily="49" charset="0"/>
              <a:cs typeface="Courier New" panose="02070309020205020404" pitchFamily="49" charset="0"/>
            </a:endParaRPr>
          </a:p>
          <a:p>
            <a:pPr marL="0" indent="0">
              <a:buNone/>
            </a:pPr>
            <a:r>
              <a:rPr lang="en-GB" sz="1600" dirty="0">
                <a:latin typeface="Courier New" panose="02070309020205020404" pitchFamily="49" charset="0"/>
                <a:cs typeface="Courier New" panose="02070309020205020404" pitchFamily="49" charset="0"/>
              </a:rPr>
              <a:t># </a:t>
            </a:r>
            <a:r>
              <a:rPr lang="en-GB" sz="1600" b="1" dirty="0">
                <a:latin typeface="Courier New" panose="02070309020205020404" pitchFamily="49" charset="0"/>
                <a:cs typeface="Courier New" panose="02070309020205020404" pitchFamily="49" charset="0"/>
              </a:rPr>
              <a:t>Boxplot for visual inspection</a:t>
            </a:r>
          </a:p>
          <a:p>
            <a:pPr marL="0" indent="0">
              <a:buNone/>
            </a:pPr>
            <a:r>
              <a:rPr lang="en-GB" sz="1600" dirty="0" err="1">
                <a:latin typeface="Courier New" panose="02070309020205020404" pitchFamily="49" charset="0"/>
                <a:cs typeface="Courier New" panose="02070309020205020404" pitchFamily="49" charset="0"/>
              </a:rPr>
              <a:t>ggplot</a:t>
            </a:r>
            <a:r>
              <a:rPr lang="en-GB" sz="1600" dirty="0">
                <a:latin typeface="Courier New" panose="02070309020205020404" pitchFamily="49" charset="0"/>
                <a:cs typeface="Courier New" panose="02070309020205020404" pitchFamily="49" charset="0"/>
              </a:rPr>
              <a:t>(data_2007, </a:t>
            </a:r>
            <a:r>
              <a:rPr lang="en-GB" sz="1600" dirty="0" err="1">
                <a:latin typeface="Courier New" panose="02070309020205020404" pitchFamily="49" charset="0"/>
                <a:cs typeface="Courier New" panose="02070309020205020404" pitchFamily="49" charset="0"/>
              </a:rPr>
              <a:t>aes</a:t>
            </a:r>
            <a:r>
              <a:rPr lang="en-GB" sz="1600" dirty="0">
                <a:latin typeface="Courier New" panose="02070309020205020404" pitchFamily="49" charset="0"/>
                <a:cs typeface="Courier New" panose="02070309020205020404" pitchFamily="49" charset="0"/>
              </a:rPr>
              <a:t>(x = continent, y = </a:t>
            </a:r>
            <a:r>
              <a:rPr lang="en-GB" sz="1600" dirty="0" err="1">
                <a:latin typeface="Courier New" panose="02070309020205020404" pitchFamily="49" charset="0"/>
                <a:cs typeface="Courier New" panose="02070309020205020404" pitchFamily="49" charset="0"/>
              </a:rPr>
              <a:t>lifeExp</a:t>
            </a:r>
            <a:r>
              <a:rPr lang="en-GB" sz="1600" dirty="0">
                <a:latin typeface="Courier New" panose="02070309020205020404" pitchFamily="49" charset="0"/>
                <a:cs typeface="Courier New" panose="02070309020205020404" pitchFamily="49" charset="0"/>
              </a:rPr>
              <a:t>)) +</a:t>
            </a:r>
          </a:p>
          <a:p>
            <a:pPr marL="0" indent="0">
              <a:buNone/>
            </a:pPr>
            <a:r>
              <a:rPr lang="en-GB" sz="1600" dirty="0">
                <a:latin typeface="Courier New" panose="02070309020205020404" pitchFamily="49" charset="0"/>
                <a:cs typeface="Courier New" panose="02070309020205020404" pitchFamily="49" charset="0"/>
              </a:rPr>
              <a:t>  </a:t>
            </a:r>
            <a:r>
              <a:rPr lang="en-GB" sz="1600" dirty="0" err="1">
                <a:latin typeface="Courier New" panose="02070309020205020404" pitchFamily="49" charset="0"/>
                <a:cs typeface="Courier New" panose="02070309020205020404" pitchFamily="49" charset="0"/>
              </a:rPr>
              <a:t>geom_boxplot</a:t>
            </a:r>
            <a:r>
              <a:rPr lang="en-GB" sz="1600" dirty="0">
                <a:latin typeface="Courier New" panose="02070309020205020404" pitchFamily="49" charset="0"/>
                <a:cs typeface="Courier New" panose="02070309020205020404" pitchFamily="49" charset="0"/>
              </a:rPr>
              <a:t>() +</a:t>
            </a:r>
          </a:p>
          <a:p>
            <a:pPr marL="0" indent="0">
              <a:buNone/>
            </a:pPr>
            <a:r>
              <a:rPr lang="en-GB" sz="1600" dirty="0">
                <a:latin typeface="Courier New" panose="02070309020205020404" pitchFamily="49" charset="0"/>
                <a:cs typeface="Courier New" panose="02070309020205020404" pitchFamily="49" charset="0"/>
              </a:rPr>
              <a:t>  </a:t>
            </a:r>
            <a:r>
              <a:rPr lang="en-GB" sz="1600" dirty="0" err="1">
                <a:latin typeface="Courier New" panose="02070309020205020404" pitchFamily="49" charset="0"/>
                <a:cs typeface="Courier New" panose="02070309020205020404" pitchFamily="49" charset="0"/>
              </a:rPr>
              <a:t>theme_minimal</a:t>
            </a:r>
            <a:r>
              <a:rPr lang="en-GB" sz="1600" dirty="0">
                <a:latin typeface="Courier New" panose="02070309020205020404" pitchFamily="49" charset="0"/>
                <a:cs typeface="Courier New" panose="02070309020205020404" pitchFamily="49" charset="0"/>
              </a:rPr>
              <a:t>()</a:t>
            </a:r>
          </a:p>
          <a:p>
            <a:pPr marL="0" indent="0">
              <a:buNone/>
            </a:pPr>
            <a:endParaRPr lang="en-GB" sz="1600" dirty="0">
              <a:latin typeface="Courier New" panose="02070309020205020404" pitchFamily="49" charset="0"/>
              <a:cs typeface="Courier New" panose="02070309020205020404" pitchFamily="49" charset="0"/>
            </a:endParaRPr>
          </a:p>
          <a:p>
            <a:pPr marL="0" indent="0">
              <a:buNone/>
            </a:pPr>
            <a:endParaRPr lang="en-GB" sz="1600" dirty="0">
              <a:latin typeface="Courier New" panose="02070309020205020404" pitchFamily="49" charset="0"/>
              <a:cs typeface="Courier New" panose="02070309020205020404" pitchFamily="49" charset="0"/>
            </a:endParaRPr>
          </a:p>
          <a:p>
            <a:pPr marL="0" indent="0">
              <a:buNone/>
            </a:pPr>
            <a:r>
              <a:rPr lang="en-GB" sz="1600" dirty="0">
                <a:latin typeface="Courier New" panose="02070309020205020404" pitchFamily="49" charset="0"/>
                <a:cs typeface="Courier New" panose="02070309020205020404" pitchFamily="49" charset="0"/>
              </a:rPr>
              <a:t># </a:t>
            </a:r>
            <a:r>
              <a:rPr lang="en-GB" sz="1600" b="1" dirty="0">
                <a:latin typeface="Courier New" panose="02070309020205020404" pitchFamily="49" charset="0"/>
                <a:cs typeface="Courier New" panose="02070309020205020404" pitchFamily="49" charset="0"/>
              </a:rPr>
              <a:t>Run t-test</a:t>
            </a:r>
          </a:p>
          <a:p>
            <a:pPr marL="0" indent="0">
              <a:buNone/>
            </a:pPr>
            <a:r>
              <a:rPr lang="en-GB" sz="1600" dirty="0" err="1">
                <a:latin typeface="Courier New" panose="02070309020205020404" pitchFamily="49" charset="0"/>
                <a:cs typeface="Courier New" panose="02070309020205020404" pitchFamily="49" charset="0"/>
              </a:rPr>
              <a:t>t.test</a:t>
            </a:r>
            <a:r>
              <a:rPr lang="en-GB" sz="1600" dirty="0">
                <a:latin typeface="Courier New" panose="02070309020205020404" pitchFamily="49" charset="0"/>
                <a:cs typeface="Courier New" panose="02070309020205020404" pitchFamily="49" charset="0"/>
              </a:rPr>
              <a:t>(</a:t>
            </a:r>
            <a:r>
              <a:rPr lang="en-GB" sz="1600" dirty="0" err="1">
                <a:latin typeface="Courier New" panose="02070309020205020404" pitchFamily="49" charset="0"/>
                <a:cs typeface="Courier New" panose="02070309020205020404" pitchFamily="49" charset="0"/>
              </a:rPr>
              <a:t>lifeExp</a:t>
            </a:r>
            <a:r>
              <a:rPr lang="en-GB" sz="1600" dirty="0">
                <a:latin typeface="Courier New" panose="02070309020205020404" pitchFamily="49" charset="0"/>
                <a:cs typeface="Courier New" panose="02070309020205020404" pitchFamily="49" charset="0"/>
              </a:rPr>
              <a:t> ~ continent, data = data_2007, </a:t>
            </a:r>
            <a:r>
              <a:rPr lang="en-GB" sz="1600" dirty="0" err="1">
                <a:latin typeface="Courier New" panose="02070309020205020404" pitchFamily="49" charset="0"/>
                <a:cs typeface="Courier New" panose="02070309020205020404" pitchFamily="49" charset="0"/>
              </a:rPr>
              <a:t>var.equal</a:t>
            </a:r>
            <a:r>
              <a:rPr lang="en-GB" sz="1600" dirty="0">
                <a:latin typeface="Courier New" panose="02070309020205020404" pitchFamily="49" charset="0"/>
                <a:cs typeface="Courier New" panose="02070309020205020404" pitchFamily="49" charset="0"/>
              </a:rPr>
              <a:t> = TRUE</a:t>
            </a:r>
            <a:r>
              <a:rPr lang="en-GB" sz="1800" dirty="0">
                <a:latin typeface="Courier New" panose="02070309020205020404" pitchFamily="49" charset="0"/>
                <a:cs typeface="Courier New" panose="02070309020205020404" pitchFamily="49" charset="0"/>
              </a:rPr>
              <a:t>)</a:t>
            </a:r>
          </a:p>
        </p:txBody>
      </p:sp>
      <p:pic>
        <p:nvPicPr>
          <p:cNvPr id="5" name="Picture 4">
            <a:extLst>
              <a:ext uri="{FF2B5EF4-FFF2-40B4-BE49-F238E27FC236}">
                <a16:creationId xmlns:a16="http://schemas.microsoft.com/office/drawing/2014/main" id="{BD8CBCFF-2E83-90EF-7795-53758961658E}"/>
              </a:ext>
            </a:extLst>
          </p:cNvPr>
          <p:cNvPicPr>
            <a:picLocks noChangeAspect="1"/>
          </p:cNvPicPr>
          <p:nvPr/>
        </p:nvPicPr>
        <p:blipFill>
          <a:blip r:embed="rId3"/>
          <a:stretch>
            <a:fillRect/>
          </a:stretch>
        </p:blipFill>
        <p:spPr>
          <a:xfrm>
            <a:off x="8014448" y="1325564"/>
            <a:ext cx="3737520" cy="2570264"/>
          </a:xfrm>
          <a:prstGeom prst="rect">
            <a:avLst/>
          </a:prstGeom>
        </p:spPr>
      </p:pic>
      <p:pic>
        <p:nvPicPr>
          <p:cNvPr id="7" name="Picture 6">
            <a:extLst>
              <a:ext uri="{FF2B5EF4-FFF2-40B4-BE49-F238E27FC236}">
                <a16:creationId xmlns:a16="http://schemas.microsoft.com/office/drawing/2014/main" id="{64798F9F-8279-5FC0-49E4-A4F6ABA9612B}"/>
              </a:ext>
            </a:extLst>
          </p:cNvPr>
          <p:cNvPicPr>
            <a:picLocks noChangeAspect="1"/>
          </p:cNvPicPr>
          <p:nvPr/>
        </p:nvPicPr>
        <p:blipFill>
          <a:blip r:embed="rId4"/>
          <a:stretch>
            <a:fillRect/>
          </a:stretch>
        </p:blipFill>
        <p:spPr>
          <a:xfrm>
            <a:off x="2284294" y="4461784"/>
            <a:ext cx="7796540" cy="2141304"/>
          </a:xfrm>
          <a:prstGeom prst="rect">
            <a:avLst/>
          </a:prstGeom>
        </p:spPr>
      </p:pic>
    </p:spTree>
    <p:extLst>
      <p:ext uri="{BB962C8B-B14F-4D97-AF65-F5344CB8AC3E}">
        <p14:creationId xmlns:p14="http://schemas.microsoft.com/office/powerpoint/2010/main" val="928076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68ABB-B7FB-BCA0-054D-6C499EEDFB37}"/>
              </a:ext>
            </a:extLst>
          </p:cNvPr>
          <p:cNvSpPr>
            <a:spLocks noGrp="1"/>
          </p:cNvSpPr>
          <p:nvPr>
            <p:ph type="title"/>
          </p:nvPr>
        </p:nvSpPr>
        <p:spPr/>
        <p:txBody>
          <a:bodyPr/>
          <a:lstStyle/>
          <a:p>
            <a:r>
              <a:rPr lang="en-GB" dirty="0"/>
              <a:t>Parametric vs Non-parametric Tests</a:t>
            </a:r>
          </a:p>
        </p:txBody>
      </p:sp>
      <p:graphicFrame>
        <p:nvGraphicFramePr>
          <p:cNvPr id="4" name="Content Placeholder 3">
            <a:extLst>
              <a:ext uri="{FF2B5EF4-FFF2-40B4-BE49-F238E27FC236}">
                <a16:creationId xmlns:a16="http://schemas.microsoft.com/office/drawing/2014/main" id="{AA299C59-57E9-7A9F-D627-2876B537CB0B}"/>
              </a:ext>
            </a:extLst>
          </p:cNvPr>
          <p:cNvGraphicFramePr>
            <a:graphicFrameLocks noGrp="1"/>
          </p:cNvGraphicFramePr>
          <p:nvPr>
            <p:ph idx="1"/>
          </p:nvPr>
        </p:nvGraphicFramePr>
        <p:xfrm>
          <a:off x="2869377" y="1625665"/>
          <a:ext cx="6453243" cy="1341120"/>
        </p:xfrm>
        <a:graphic>
          <a:graphicData uri="http://schemas.openxmlformats.org/drawingml/2006/table">
            <a:tbl>
              <a:tblPr/>
              <a:tblGrid>
                <a:gridCol w="2924734">
                  <a:extLst>
                    <a:ext uri="{9D8B030D-6E8A-4147-A177-3AD203B41FA5}">
                      <a16:colId xmlns:a16="http://schemas.microsoft.com/office/drawing/2014/main" val="2271826996"/>
                    </a:ext>
                  </a:extLst>
                </a:gridCol>
                <a:gridCol w="3528509">
                  <a:extLst>
                    <a:ext uri="{9D8B030D-6E8A-4147-A177-3AD203B41FA5}">
                      <a16:colId xmlns:a16="http://schemas.microsoft.com/office/drawing/2014/main" val="2864802650"/>
                    </a:ext>
                  </a:extLst>
                </a:gridCol>
              </a:tblGrid>
              <a:tr h="0">
                <a:tc>
                  <a:txBody>
                    <a:bodyPr/>
                    <a:lstStyle/>
                    <a:p>
                      <a:r>
                        <a:rPr lang="en-GB" sz="1600" b="1"/>
                        <a:t>Parametric Tests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Non-parametric Tests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831364097"/>
                  </a:ext>
                </a:extLst>
              </a:tr>
              <a:tr h="0">
                <a:tc>
                  <a:txBody>
                    <a:bodyPr/>
                    <a:lstStyle/>
                    <a:p>
                      <a:r>
                        <a:rPr lang="en-GB" sz="1600"/>
                        <a:t>Assume normal distribution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a:t>No assumption of normality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65337146"/>
                  </a:ext>
                </a:extLst>
              </a:tr>
              <a:tr h="0">
                <a:tc>
                  <a:txBody>
                    <a:bodyPr/>
                    <a:lstStyle/>
                    <a:p>
                      <a:r>
                        <a:rPr lang="en-GB" sz="1600"/>
                        <a:t>More powerful if valid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1600" dirty="0"/>
                        <a:t>Used when assumptions not met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77257916"/>
                  </a:ext>
                </a:extLst>
              </a:tr>
              <a:tr h="0">
                <a:tc>
                  <a:txBody>
                    <a:bodyPr/>
                    <a:lstStyle/>
                    <a:p>
                      <a:r>
                        <a:rPr lang="en-GB" sz="1600"/>
                        <a:t>Examples: t-test, ANOVA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t>Examples: Wilcoxon, Kruskal-Wallis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40716230"/>
                  </a:ext>
                </a:extLst>
              </a:tr>
            </a:tbl>
          </a:graphicData>
        </a:graphic>
      </p:graphicFrame>
      <p:graphicFrame>
        <p:nvGraphicFramePr>
          <p:cNvPr id="5" name="Content Placeholder 3">
            <a:extLst>
              <a:ext uri="{FF2B5EF4-FFF2-40B4-BE49-F238E27FC236}">
                <a16:creationId xmlns:a16="http://schemas.microsoft.com/office/drawing/2014/main" id="{06B12F22-780F-3DF9-5D29-026B0B00B19F}"/>
              </a:ext>
            </a:extLst>
          </p:cNvPr>
          <p:cNvGraphicFramePr>
            <a:graphicFrameLocks/>
          </p:cNvGraphicFramePr>
          <p:nvPr>
            <p:extLst>
              <p:ext uri="{D42A27DB-BD31-4B8C-83A1-F6EECF244321}">
                <p14:modId xmlns:p14="http://schemas.microsoft.com/office/powerpoint/2010/main" val="3048459339"/>
              </p:ext>
            </p:extLst>
          </p:nvPr>
        </p:nvGraphicFramePr>
        <p:xfrm>
          <a:off x="2802058" y="3514698"/>
          <a:ext cx="6655141" cy="2011680"/>
        </p:xfrm>
        <a:graphic>
          <a:graphicData uri="http://schemas.openxmlformats.org/drawingml/2006/table">
            <a:tbl>
              <a:tblPr/>
              <a:tblGrid>
                <a:gridCol w="2411730">
                  <a:extLst>
                    <a:ext uri="{9D8B030D-6E8A-4147-A177-3AD203B41FA5}">
                      <a16:colId xmlns:a16="http://schemas.microsoft.com/office/drawing/2014/main" val="940559679"/>
                    </a:ext>
                  </a:extLst>
                </a:gridCol>
                <a:gridCol w="2042795">
                  <a:extLst>
                    <a:ext uri="{9D8B030D-6E8A-4147-A177-3AD203B41FA5}">
                      <a16:colId xmlns:a16="http://schemas.microsoft.com/office/drawing/2014/main" val="3234616189"/>
                    </a:ext>
                  </a:extLst>
                </a:gridCol>
                <a:gridCol w="2200616">
                  <a:extLst>
                    <a:ext uri="{9D8B030D-6E8A-4147-A177-3AD203B41FA5}">
                      <a16:colId xmlns:a16="http://schemas.microsoft.com/office/drawing/2014/main" val="1549006054"/>
                    </a:ext>
                  </a:extLst>
                </a:gridCol>
              </a:tblGrid>
              <a:tr h="0">
                <a:tc>
                  <a:txBody>
                    <a:bodyPr/>
                    <a:lstStyle/>
                    <a:p>
                      <a:r>
                        <a:rPr lang="en-GB" sz="1600" b="1" dirty="0"/>
                        <a:t>Objective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a:t>Parametric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Non-parametric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4719194"/>
                  </a:ext>
                </a:extLst>
              </a:tr>
              <a:tr h="0">
                <a:tc>
                  <a:txBody>
                    <a:bodyPr/>
                    <a:lstStyle/>
                    <a:p>
                      <a:r>
                        <a:rPr lang="en-GB" sz="1600" dirty="0"/>
                        <a:t>Compare 2 groups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t-test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a:t>Mann-Whitney U 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43865537"/>
                  </a:ext>
                </a:extLst>
              </a:tr>
              <a:tr h="0">
                <a:tc>
                  <a:txBody>
                    <a:bodyPr/>
                    <a:lstStyle/>
                    <a:p>
                      <a:r>
                        <a:rPr lang="en-GB" sz="1600"/>
                        <a:t>Compare &gt;2 groups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ANOVA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a:t>Kruskal-Wallis 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125921070"/>
                  </a:ext>
                </a:extLst>
              </a:tr>
              <a:tr h="0">
                <a:tc>
                  <a:txBody>
                    <a:bodyPr/>
                    <a:lstStyle/>
                    <a:p>
                      <a:r>
                        <a:rPr lang="en-GB" sz="1600" dirty="0"/>
                        <a:t>Paired samples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t>Paired </a:t>
                      </a:r>
                      <a:r>
                        <a:rPr lang="en-GB" sz="1600" b="1" dirty="0"/>
                        <a:t>t-test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a:t>Wilcoxon signed-rank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75638658"/>
                  </a:ext>
                </a:extLst>
              </a:tr>
              <a:tr h="0">
                <a:tc>
                  <a:txBody>
                    <a:bodyPr/>
                    <a:lstStyle/>
                    <a:p>
                      <a:r>
                        <a:rPr lang="en-GB" sz="1600"/>
                        <a:t>Correlation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t>Pearson </a:t>
                      </a:r>
                      <a:r>
                        <a:rPr lang="en-GB" sz="1600" b="1" dirty="0"/>
                        <a:t>correlation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a:t>Spearman correlation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5502950"/>
                  </a:ext>
                </a:extLst>
              </a:tr>
              <a:tr h="0">
                <a:tc>
                  <a:txBody>
                    <a:bodyPr/>
                    <a:lstStyle/>
                    <a:p>
                      <a:r>
                        <a:rPr lang="en-GB" sz="1600"/>
                        <a:t>Association (categorical)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b="1" dirty="0"/>
                        <a:t>Chi-square</a:t>
                      </a:r>
                      <a:r>
                        <a:rPr lang="en-GB" sz="1600" dirty="0"/>
                        <a:t> 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sz="1600" dirty="0"/>
                        <a:t>Fisher's exact test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04668792"/>
                  </a:ext>
                </a:extLst>
              </a:tr>
            </a:tbl>
          </a:graphicData>
        </a:graphic>
      </p:graphicFrame>
    </p:spTree>
    <p:extLst>
      <p:ext uri="{BB962C8B-B14F-4D97-AF65-F5344CB8AC3E}">
        <p14:creationId xmlns:p14="http://schemas.microsoft.com/office/powerpoint/2010/main" val="1362743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E57B0-E11E-31B7-4341-2C479407E8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584AE8-CB26-BBC2-63C2-B0DFC6F86989}"/>
              </a:ext>
            </a:extLst>
          </p:cNvPr>
          <p:cNvSpPr>
            <a:spLocks noGrp="1"/>
          </p:cNvSpPr>
          <p:nvPr>
            <p:ph type="title"/>
          </p:nvPr>
        </p:nvSpPr>
        <p:spPr>
          <a:xfrm>
            <a:off x="609600" y="274638"/>
            <a:ext cx="10972800" cy="1143000"/>
          </a:xfrm>
        </p:spPr>
        <p:txBody>
          <a:bodyPr wrap="square" anchor="ctr">
            <a:normAutofit/>
          </a:bodyPr>
          <a:lstStyle/>
          <a:p>
            <a:r>
              <a:rPr lang="en-GB" dirty="0"/>
              <a:t>Activity</a:t>
            </a:r>
          </a:p>
        </p:txBody>
      </p:sp>
      <p:sp>
        <p:nvSpPr>
          <p:cNvPr id="3" name="Content Placeholder 2">
            <a:extLst>
              <a:ext uri="{FF2B5EF4-FFF2-40B4-BE49-F238E27FC236}">
                <a16:creationId xmlns:a16="http://schemas.microsoft.com/office/drawing/2014/main" id="{8AF7BB6D-DBD1-73B7-0F8D-BF50D23ADFA1}"/>
              </a:ext>
            </a:extLst>
          </p:cNvPr>
          <p:cNvSpPr>
            <a:spLocks noGrp="1"/>
          </p:cNvSpPr>
          <p:nvPr>
            <p:ph sz="half" idx="1"/>
          </p:nvPr>
        </p:nvSpPr>
        <p:spPr>
          <a:xfrm>
            <a:off x="609600" y="1600201"/>
            <a:ext cx="5384800" cy="3989040"/>
          </a:xfrm>
        </p:spPr>
        <p:txBody>
          <a:bodyPr wrap="square" anchor="t">
            <a:normAutofit/>
          </a:bodyPr>
          <a:lstStyle/>
          <a:p>
            <a:pPr marL="0" indent="0">
              <a:lnSpc>
                <a:spcPct val="90000"/>
              </a:lnSpc>
              <a:buNone/>
            </a:pPr>
            <a:r>
              <a:rPr lang="en-GB" sz="2600" dirty="0"/>
              <a:t>Selecting Statistical Tests and Interpreting Results</a:t>
            </a:r>
          </a:p>
          <a:p>
            <a:pPr marL="0" indent="0">
              <a:lnSpc>
                <a:spcPct val="90000"/>
              </a:lnSpc>
              <a:buNone/>
            </a:pPr>
            <a:endParaRPr lang="en-GB" sz="2600" dirty="0"/>
          </a:p>
          <a:p>
            <a:pPr>
              <a:lnSpc>
                <a:spcPct val="90000"/>
              </a:lnSpc>
            </a:pPr>
            <a:r>
              <a:rPr lang="en-GB" sz="2600" u="sng" dirty="0"/>
              <a:t>Instructions: </a:t>
            </a:r>
            <a:r>
              <a:rPr lang="en-GB" sz="2600" dirty="0">
                <a:hlinkClick r:id="rId2"/>
              </a:rPr>
              <a:t>https://moodle.uwtsd.ac.uk/mod/resource/view.php?id=677083</a:t>
            </a:r>
            <a:endParaRPr lang="en-GB" sz="2600" dirty="0"/>
          </a:p>
          <a:p>
            <a:pPr>
              <a:lnSpc>
                <a:spcPct val="90000"/>
              </a:lnSpc>
            </a:pPr>
            <a:endParaRPr lang="en-GB" sz="2600" dirty="0"/>
          </a:p>
          <a:p>
            <a:pPr>
              <a:lnSpc>
                <a:spcPct val="90000"/>
              </a:lnSpc>
            </a:pPr>
            <a:r>
              <a:rPr lang="en-GB" sz="2600" u="sng" dirty="0"/>
              <a:t>Submission Link </a:t>
            </a:r>
            <a:r>
              <a:rPr lang="en-GB" sz="2600" dirty="0">
                <a:hlinkClick r:id="rId3"/>
              </a:rPr>
              <a:t>https://moodle.uwtsd.ac.uk/mod/assign/view.php?id=677082</a:t>
            </a:r>
            <a:r>
              <a:rPr lang="en-GB" sz="2600" dirty="0"/>
              <a:t> </a:t>
            </a:r>
          </a:p>
        </p:txBody>
      </p:sp>
      <p:pic>
        <p:nvPicPr>
          <p:cNvPr id="5" name="Picture 4">
            <a:extLst>
              <a:ext uri="{FF2B5EF4-FFF2-40B4-BE49-F238E27FC236}">
                <a16:creationId xmlns:a16="http://schemas.microsoft.com/office/drawing/2014/main" id="{74E8EEB8-700C-2894-1EB5-A4B483B726C5}"/>
              </a:ext>
            </a:extLst>
          </p:cNvPr>
          <p:cNvPicPr>
            <a:picLocks noChangeAspect="1"/>
          </p:cNvPicPr>
          <p:nvPr/>
        </p:nvPicPr>
        <p:blipFill>
          <a:blip r:embed="rId4"/>
          <a:stretch>
            <a:fillRect/>
          </a:stretch>
        </p:blipFill>
        <p:spPr>
          <a:xfrm>
            <a:off x="6197600" y="2336024"/>
            <a:ext cx="5384800" cy="2517394"/>
          </a:xfrm>
          <a:prstGeom prst="rect">
            <a:avLst/>
          </a:prstGeom>
          <a:noFill/>
        </p:spPr>
      </p:pic>
    </p:spTree>
    <p:extLst>
      <p:ext uri="{BB962C8B-B14F-4D97-AF65-F5344CB8AC3E}">
        <p14:creationId xmlns:p14="http://schemas.microsoft.com/office/powerpoint/2010/main" val="12407842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435AC-0ADD-7627-449F-38F5042417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85BC5-6682-0884-633E-5529663D2F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CE4476-944B-E768-7B39-442B11BDDEA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10950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DA58D-0B78-6716-FE48-7CEEC6A82B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9E5381-8ABB-8C64-ED6A-3E72C8D23F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222683-A018-DA36-E184-4EB8CA79AC1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939080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7E759-5FEA-E623-A1EF-291F07BBF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595762-C023-7498-5337-BEDA3446AF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935DB5-BA37-4E83-C8DD-C171E76E6D3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704333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D2268-4E76-B0CD-3BA9-6A3035067B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27A65-38EE-1DE8-A53E-0C987FE3ED5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DC40C8-73B9-81D1-2F41-B6025E5DAFC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927493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92A9D6-F2D3-712B-D189-ED4D72EE23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010BDB-1A99-AD7D-8EC4-753E7AEF19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F018F5-CB64-481E-D134-1BA28393E07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51679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C3CC7C-D6E4-BA6F-BC2F-4C91F40917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7CF705-8911-958A-3C2D-09664DAA2F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7DBF00-265C-6A16-D150-737226BF487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33288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FAB50-BDCB-0CB9-E6CA-CFDED7E92C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2D49A5-874E-D7BD-9E92-6893622FE4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C2DDBC1-8851-5CE5-7CE7-6430E2ACAB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0259919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1736E-7F4D-581B-CD5F-8B1C7AFE3C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28CCB-0DE5-B859-384A-D92CD23D38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7F3C83-370D-43B3-FEC3-19400F8F386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544637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4696B-6CFE-D757-9102-B792063538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0C0C7A-79DD-D241-A9B1-6A9F243662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5F3DAA-7DAF-21AC-FA6E-5FFA988D7F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556398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6A092-18DC-D037-1D5F-BF53292511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D1D315-ED96-0639-B70A-4CE61202BE17}"/>
              </a:ext>
            </a:extLst>
          </p:cNvPr>
          <p:cNvSpPr>
            <a:spLocks noGrp="1"/>
          </p:cNvSpPr>
          <p:nvPr>
            <p:ph type="title"/>
          </p:nvPr>
        </p:nvSpPr>
        <p:spPr/>
        <p:txBody>
          <a:bodyPr/>
          <a:lstStyle/>
          <a:p>
            <a:r>
              <a:rPr lang="en-US" sz="4000" dirty="0"/>
              <a:t>Minimum </a:t>
            </a:r>
            <a:r>
              <a:rPr lang="en-US" sz="4000" b="1" dirty="0"/>
              <a:t>Sample</a:t>
            </a:r>
            <a:r>
              <a:rPr lang="en-US" sz="4000" dirty="0"/>
              <a:t> </a:t>
            </a:r>
            <a:r>
              <a:rPr lang="en-US" sz="4000" b="1" dirty="0"/>
              <a:t>Size</a:t>
            </a:r>
            <a:r>
              <a:rPr lang="en-US" sz="4000" dirty="0"/>
              <a:t> for Statistical testing</a:t>
            </a:r>
            <a:endParaRPr lang="en-GB" sz="4000" dirty="0"/>
          </a:p>
        </p:txBody>
      </p:sp>
      <p:sp>
        <p:nvSpPr>
          <p:cNvPr id="3" name="Content Placeholder 2">
            <a:extLst>
              <a:ext uri="{FF2B5EF4-FFF2-40B4-BE49-F238E27FC236}">
                <a16:creationId xmlns:a16="http://schemas.microsoft.com/office/drawing/2014/main" id="{6D0EDBFB-EFE8-FBD2-D296-28D43240A42E}"/>
              </a:ext>
            </a:extLst>
          </p:cNvPr>
          <p:cNvSpPr>
            <a:spLocks noGrp="1"/>
          </p:cNvSpPr>
          <p:nvPr>
            <p:ph idx="1"/>
          </p:nvPr>
        </p:nvSpPr>
        <p:spPr>
          <a:xfrm>
            <a:off x="609600" y="1470483"/>
            <a:ext cx="11110452" cy="4301051"/>
          </a:xfrm>
        </p:spPr>
        <p:txBody>
          <a:bodyPr/>
          <a:lstStyle/>
          <a:p>
            <a:r>
              <a:rPr lang="en-US" sz="2400" dirty="0"/>
              <a:t>The minimum no. of samples can vary depending on </a:t>
            </a:r>
          </a:p>
          <a:p>
            <a:pPr lvl="1"/>
            <a:r>
              <a:rPr lang="en-US" sz="2000" dirty="0"/>
              <a:t>the type of test being conducted and </a:t>
            </a:r>
          </a:p>
          <a:p>
            <a:pPr lvl="1"/>
            <a:r>
              <a:rPr lang="en-US" sz="2000" dirty="0"/>
              <a:t>the desired confidence level and margin of error. </a:t>
            </a:r>
          </a:p>
          <a:p>
            <a:r>
              <a:rPr lang="en-US" sz="2400" dirty="0"/>
              <a:t>Generally, larger sample sizes provide more reliable results</a:t>
            </a:r>
          </a:p>
          <a:p>
            <a:r>
              <a:rPr lang="en-US" sz="2400" dirty="0"/>
              <a:t>Some general guidelines:</a:t>
            </a:r>
          </a:p>
          <a:p>
            <a:pPr lvl="1"/>
            <a:r>
              <a:rPr lang="en-US" sz="2000" b="1" dirty="0"/>
              <a:t>For t-tests</a:t>
            </a:r>
            <a:r>
              <a:rPr lang="en-US" sz="2000" dirty="0"/>
              <a:t>: minimum of 30 is often recommended to ensure the sample mean approximates a normal distribution (a key assumption of the t-test).</a:t>
            </a:r>
          </a:p>
          <a:p>
            <a:pPr lvl="1"/>
            <a:r>
              <a:rPr lang="en-US" sz="2000" b="1" dirty="0"/>
              <a:t>For Chi-Square tests</a:t>
            </a:r>
            <a:r>
              <a:rPr lang="en-US" sz="2000" dirty="0"/>
              <a:t>: Each cell in the contingency table should have an expected frequency of at least 5 to ensure the validity of the test.</a:t>
            </a:r>
          </a:p>
          <a:p>
            <a:pPr lvl="1"/>
            <a:r>
              <a:rPr lang="en-US" sz="2000" b="1" dirty="0"/>
              <a:t>For ANOVA</a:t>
            </a:r>
            <a:r>
              <a:rPr lang="en-US" sz="2000" dirty="0"/>
              <a:t>: A minimum of 10-20 samples per group is often suggested to ensure sufficient power to detect differences between groups.</a:t>
            </a:r>
          </a:p>
        </p:txBody>
      </p:sp>
    </p:spTree>
    <p:extLst>
      <p:ext uri="{BB962C8B-B14F-4D97-AF65-F5344CB8AC3E}">
        <p14:creationId xmlns:p14="http://schemas.microsoft.com/office/powerpoint/2010/main" val="18724976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0123CE-B243-367D-4960-5FF45D40E0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C19F40-04C9-4138-0567-57954A14A14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EE4458-16E8-16EC-B0E1-3B2828FCDCBE}"/>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14350401"/>
      </p:ext>
    </p:extLst>
  </p:cSld>
  <p:clrMapOvr>
    <a:masterClrMapping/>
  </p:clrMapOvr>
</p:sld>
</file>

<file path=ppt/theme/theme1.xml><?xml version="1.0" encoding="utf-8"?>
<a:theme xmlns:a="http://schemas.openxmlformats.org/drawingml/2006/main" name="UWTSD_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_Theme1" id="{A5D8390F-7E0A-45BE-B39C-0DFDE26FF461}" vid="{16500B77-7187-4C1B-A680-3D708B182E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UWTSD_Theme1</Template>
  <TotalTime>0</TotalTime>
  <Words>2409</Words>
  <Application>Microsoft Office PowerPoint</Application>
  <PresentationFormat>Widescreen</PresentationFormat>
  <Paragraphs>263</Paragraphs>
  <Slides>33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Aptos</vt:lpstr>
      <vt:lpstr>Arial</vt:lpstr>
      <vt:lpstr>Courier New</vt:lpstr>
      <vt:lpstr>Myriad Pro</vt:lpstr>
      <vt:lpstr>Times New Roman</vt:lpstr>
      <vt:lpstr>Wingdings</vt:lpstr>
      <vt:lpstr>UWTSD_Theme1</vt:lpstr>
      <vt:lpstr>ACCA7022 Advanced Statistical Programming</vt:lpstr>
      <vt:lpstr>Learning Outcomes</vt:lpstr>
      <vt:lpstr>Hypothesis Testing – The Police Detective Analogy</vt:lpstr>
      <vt:lpstr>What is the Null Hypothesis?</vt:lpstr>
      <vt:lpstr>t-test</vt:lpstr>
      <vt:lpstr>t-test: Independent vs Paired</vt:lpstr>
      <vt:lpstr>ANOVA </vt:lpstr>
      <vt:lpstr>Chi-Square Test</vt:lpstr>
      <vt:lpstr>Correlation Tests (Pearson/Spearman)</vt:lpstr>
      <vt:lpstr>Checking for Normality Test</vt:lpstr>
      <vt:lpstr>Checking Homogeneity of Variance</vt:lpstr>
      <vt:lpstr>Summary</vt:lpstr>
      <vt:lpstr>Quick Quiz </vt:lpstr>
      <vt:lpstr>Decision Outcomes in Hypothesis Testing</vt:lpstr>
      <vt:lpstr>Key Considerations Before Choosing a Test</vt:lpstr>
      <vt:lpstr>What Are Parametric Tests?</vt:lpstr>
      <vt:lpstr>What Are Non-parametric Tests?</vt:lpstr>
      <vt:lpstr>Checking Assumptions Before Choosing</vt:lpstr>
      <vt:lpstr>E.g. of Checking Assumption - Parametric</vt:lpstr>
      <vt:lpstr>E.g. of Test for Difference - Parametric</vt:lpstr>
      <vt:lpstr>Parametric vs Non-parametric Tests</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Minimum Sample Size for Statistical testing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Aliyu Sambo</dc:creator>
  <cp:lastModifiedBy>Aliyu Sambo</cp:lastModifiedBy>
  <cp:revision>1</cp:revision>
  <dcterms:created xsi:type="dcterms:W3CDTF">2025-07-08T08:46:58Z</dcterms:created>
  <dcterms:modified xsi:type="dcterms:W3CDTF">2025-07-09T07:55:44Z</dcterms:modified>
</cp:coreProperties>
</file>