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3"/>
  </p:notesMasterIdLst>
  <p:handoutMasterIdLst>
    <p:handoutMasterId r:id="rId24"/>
  </p:handoutMasterIdLst>
  <p:sldIdLst>
    <p:sldId id="256" r:id="rId2"/>
    <p:sldId id="257" r:id="rId3"/>
    <p:sldId id="258" r:id="rId4"/>
    <p:sldId id="262" r:id="rId5"/>
    <p:sldId id="261" r:id="rId6"/>
    <p:sldId id="276" r:id="rId7"/>
    <p:sldId id="264" r:id="rId8"/>
    <p:sldId id="260" r:id="rId9"/>
    <p:sldId id="268" r:id="rId10"/>
    <p:sldId id="270" r:id="rId11"/>
    <p:sldId id="265" r:id="rId12"/>
    <p:sldId id="266" r:id="rId13"/>
    <p:sldId id="267" r:id="rId14"/>
    <p:sldId id="269" r:id="rId15"/>
    <p:sldId id="271" r:id="rId16"/>
    <p:sldId id="259" r:id="rId17"/>
    <p:sldId id="277" r:id="rId18"/>
    <p:sldId id="272" r:id="rId19"/>
    <p:sldId id="273" r:id="rId20"/>
    <p:sldId id="278" r:id="rId21"/>
    <p:sldId id="274" r:id="rId22"/>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2" frameSlides="1"/>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94660"/>
  </p:normalViewPr>
  <p:slideViewPr>
    <p:cSldViewPr snapToGrid="0">
      <p:cViewPr varScale="1">
        <p:scale>
          <a:sx n="88" d="100"/>
          <a:sy n="88" d="100"/>
        </p:scale>
        <p:origin x="69" y="303"/>
      </p:cViewPr>
      <p:guideLst>
        <p:guide orient="horz" pos="2160"/>
        <p:guide pos="3840"/>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BEC08E2C-6B10-9446-B4A1-CE9CF610080A}" type="datetimeFigureOut">
              <a:rPr lang="en-US" smtClean="0"/>
              <a:t>11/19/2018</a:t>
            </a:fld>
            <a:endParaRPr lang="en-US"/>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0A073526-0364-4F48-BFAF-344D683D1BC1}" type="slidenum">
              <a:rPr lang="en-US" smtClean="0"/>
              <a:t>‹#›</a:t>
            </a:fld>
            <a:endParaRPr lang="en-US"/>
          </a:p>
        </p:txBody>
      </p:sp>
    </p:spTree>
    <p:extLst>
      <p:ext uri="{BB962C8B-B14F-4D97-AF65-F5344CB8AC3E}">
        <p14:creationId xmlns:p14="http://schemas.microsoft.com/office/powerpoint/2010/main" val="15458038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0BC822EB-C65F-40C6-B1A8-33ED3C5788CE}" type="datetimeFigureOut">
              <a:rPr lang="en-GB" smtClean="0"/>
              <a:t>19/11/2018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6CA50F8-2154-4014-8655-C0EEB5F231C8}" type="slidenum">
              <a:rPr lang="en-GB" smtClean="0"/>
              <a:t>‹#›</a:t>
            </a:fld>
            <a:endParaRPr lang="en-GB"/>
          </a:p>
        </p:txBody>
      </p:sp>
    </p:spTree>
    <p:extLst>
      <p:ext uri="{BB962C8B-B14F-4D97-AF65-F5344CB8AC3E}">
        <p14:creationId xmlns:p14="http://schemas.microsoft.com/office/powerpoint/2010/main" val="2129361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Welsh curriculum the Baker Act – Kenneth Baker Education Secretary</a:t>
            </a:r>
            <a:endParaRPr lang="en-GB" dirty="0"/>
          </a:p>
        </p:txBody>
      </p:sp>
      <p:sp>
        <p:nvSpPr>
          <p:cNvPr id="4" name="Slide Number Placeholder 3"/>
          <p:cNvSpPr>
            <a:spLocks noGrp="1"/>
          </p:cNvSpPr>
          <p:nvPr>
            <p:ph type="sldNum" sz="quarter" idx="10"/>
          </p:nvPr>
        </p:nvSpPr>
        <p:spPr/>
        <p:txBody>
          <a:bodyPr/>
          <a:lstStyle/>
          <a:p>
            <a:fld id="{F6CA50F8-2154-4014-8655-C0EEB5F231C8}" type="slidenum">
              <a:rPr lang="en-GB" smtClean="0"/>
              <a:t>3</a:t>
            </a:fld>
            <a:endParaRPr lang="en-GB"/>
          </a:p>
        </p:txBody>
      </p:sp>
    </p:spTree>
    <p:extLst>
      <p:ext uri="{BB962C8B-B14F-4D97-AF65-F5344CB8AC3E}">
        <p14:creationId xmlns:p14="http://schemas.microsoft.com/office/powerpoint/2010/main" val="27169771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learning should be viewed like an ‘expedition’ with ‘stops, detours and spurts’ along the way. </a:t>
            </a:r>
            <a:r>
              <a:rPr lang="en-GB" b="1" dirty="0" smtClean="0">
                <a:effectLst/>
              </a:rPr>
              <a:t>Rather than having ‘levels’ of achievement, Professor Donaldson recommends measuring progress through ‘Progression Steps’</a:t>
            </a:r>
          </a:p>
          <a:p>
            <a:endParaRPr lang="en-GB" b="1" dirty="0"/>
          </a:p>
          <a:p>
            <a:r>
              <a:rPr lang="en-GB" b="1" dirty="0" smtClean="0"/>
              <a:t>Will it happen?</a:t>
            </a:r>
            <a:endParaRPr lang="en-GB" dirty="0"/>
          </a:p>
        </p:txBody>
      </p:sp>
      <p:sp>
        <p:nvSpPr>
          <p:cNvPr id="4" name="Slide Number Placeholder 3"/>
          <p:cNvSpPr>
            <a:spLocks noGrp="1"/>
          </p:cNvSpPr>
          <p:nvPr>
            <p:ph type="sldNum" sz="quarter" idx="10"/>
          </p:nvPr>
        </p:nvSpPr>
        <p:spPr/>
        <p:txBody>
          <a:bodyPr/>
          <a:lstStyle/>
          <a:p>
            <a:fld id="{F6CA50F8-2154-4014-8655-C0EEB5F231C8}" type="slidenum">
              <a:rPr lang="en-GB" smtClean="0"/>
              <a:t>14</a:t>
            </a:fld>
            <a:endParaRPr lang="en-GB"/>
          </a:p>
        </p:txBody>
      </p:sp>
    </p:spTree>
    <p:extLst>
      <p:ext uri="{BB962C8B-B14F-4D97-AF65-F5344CB8AC3E}">
        <p14:creationId xmlns:p14="http://schemas.microsoft.com/office/powerpoint/2010/main" val="1699814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6CA50F8-2154-4014-8655-C0EEB5F231C8}" type="slidenum">
              <a:rPr lang="en-GB" smtClean="0"/>
              <a:t>18</a:t>
            </a:fld>
            <a:endParaRPr lang="en-GB"/>
          </a:p>
        </p:txBody>
      </p:sp>
    </p:spTree>
    <p:extLst>
      <p:ext uri="{BB962C8B-B14F-4D97-AF65-F5344CB8AC3E}">
        <p14:creationId xmlns:p14="http://schemas.microsoft.com/office/powerpoint/2010/main" val="54099998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11/19/2018</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11/19/2018</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oecd.org/pisa/PISA-2015-United-Kingdom.pdf" TargetMode="External"/><Relationship Id="rId2" Type="http://schemas.openxmlformats.org/officeDocument/2006/relationships/hyperlink" Target="http://dera.ioe.ac.uk/27969/1/161206-pisa-2015-en.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bbc.co.uk/news/uk-wales-31606122"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curriculumforwales.gov.wales/page/5/"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curriculumforwales.gov.wales/2017/09/27/education-wales-our-national-mission-12-things-you-need-to-kno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latin typeface="Arial" panose="020B0604020202020204" pitchFamily="34" charset="0"/>
                <a:cs typeface="Arial" panose="020B0604020202020204" pitchFamily="34" charset="0"/>
              </a:rPr>
              <a:t>Curriculum Studies</a:t>
            </a:r>
            <a:endParaRPr lang="en-GB"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lstStyle/>
          <a:p>
            <a:r>
              <a:rPr lang="en-GB" b="1" dirty="0">
                <a:latin typeface="Arial" panose="020B0604020202020204" pitchFamily="34" charset="0"/>
                <a:cs typeface="Arial" panose="020B0604020202020204" pitchFamily="34" charset="0"/>
              </a:rPr>
              <a:t>A radical change to Wales’ Curriculum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74700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Objectives</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lvl="0"/>
            <a:r>
              <a:rPr lang="en-GB" dirty="0" smtClean="0">
                <a:latin typeface="Arial" panose="020B0604020202020204" pitchFamily="34" charset="0"/>
                <a:cs typeface="Arial" panose="020B0604020202020204" pitchFamily="34" charset="0"/>
              </a:rPr>
              <a:t>To </a:t>
            </a:r>
            <a:r>
              <a:rPr lang="en-GB" dirty="0">
                <a:latin typeface="Arial" panose="020B0604020202020204" pitchFamily="34" charset="0"/>
                <a:cs typeface="Arial" panose="020B0604020202020204" pitchFamily="34" charset="0"/>
              </a:rPr>
              <a:t>explore the main points of the Donaldson </a:t>
            </a:r>
            <a:r>
              <a:rPr lang="en-GB" dirty="0" smtClean="0">
                <a:latin typeface="Arial" panose="020B0604020202020204" pitchFamily="34" charset="0"/>
                <a:cs typeface="Arial" panose="020B0604020202020204" pitchFamily="34" charset="0"/>
              </a:rPr>
              <a:t>Report</a:t>
            </a:r>
          </a:p>
          <a:p>
            <a:pPr marL="0" lvl="0" indent="0">
              <a:buNone/>
            </a:pPr>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To critically analyse the impact the Donaldson Report will have on the education of children and young people in Wales</a:t>
            </a:r>
          </a:p>
          <a:p>
            <a:endParaRPr lang="en-GB" dirty="0"/>
          </a:p>
        </p:txBody>
      </p:sp>
    </p:spTree>
    <p:extLst>
      <p:ext uri="{BB962C8B-B14F-4D97-AF65-F5344CB8AC3E}">
        <p14:creationId xmlns:p14="http://schemas.microsoft.com/office/powerpoint/2010/main" val="213221384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Brief History</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10000"/>
          </a:bodyPr>
          <a:lstStyle/>
          <a:p>
            <a:r>
              <a:rPr lang="en-GB" dirty="0" smtClean="0">
                <a:latin typeface="Arial" panose="020B0604020202020204" pitchFamily="34" charset="0"/>
                <a:cs typeface="Arial" panose="020B0604020202020204" pitchFamily="34" charset="0"/>
              </a:rPr>
              <a:t>Welsh National Curriculum introduced in 1988 – started to be taught in schools in 1989 </a:t>
            </a:r>
          </a:p>
          <a:p>
            <a:r>
              <a:rPr lang="en-GB" dirty="0">
                <a:latin typeface="Arial" panose="020B0604020202020204" pitchFamily="34" charset="0"/>
                <a:cs typeface="Arial" panose="020B0604020202020204" pitchFamily="34" charset="0"/>
              </a:rPr>
              <a:t>"we can no longer leave individual teachers, schools or local authorities to devise the curriculum that children should </a:t>
            </a:r>
            <a:r>
              <a:rPr lang="en-GB" dirty="0" smtClean="0">
                <a:latin typeface="Arial" panose="020B0604020202020204" pitchFamily="34" charset="0"/>
                <a:cs typeface="Arial" panose="020B0604020202020204" pitchFamily="34" charset="0"/>
              </a:rPr>
              <a:t>follow“ (Baker, 1988). </a:t>
            </a:r>
          </a:p>
          <a:p>
            <a:pPr marL="0" indent="0">
              <a:buNone/>
            </a:pP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Curriculum same as it was 26 years ago.</a:t>
            </a:r>
          </a:p>
          <a:p>
            <a:endParaRPr lang="en-GB" dirty="0">
              <a:latin typeface="Arial" panose="020B0604020202020204" pitchFamily="34" charset="0"/>
              <a:cs typeface="Arial" panose="020B0604020202020204" pitchFamily="34" charset="0"/>
            </a:endParaRPr>
          </a:p>
          <a:p>
            <a:pPr marL="0" indent="0">
              <a:buNone/>
            </a:pPr>
            <a:r>
              <a:rPr lang="en-GB" b="1" dirty="0" smtClean="0">
                <a:latin typeface="Arial" panose="020B0604020202020204" pitchFamily="34" charset="0"/>
                <a:cs typeface="Arial" panose="020B0604020202020204" pitchFamily="34" charset="0"/>
              </a:rPr>
              <a:t>Consider: why do we need to change now? </a:t>
            </a:r>
          </a:p>
          <a:p>
            <a:endParaRPr lang="en-GB" dirty="0" smtClean="0"/>
          </a:p>
        </p:txBody>
      </p:sp>
    </p:spTree>
    <p:extLst>
      <p:ext uri="{BB962C8B-B14F-4D97-AF65-F5344CB8AC3E}">
        <p14:creationId xmlns:p14="http://schemas.microsoft.com/office/powerpoint/2010/main" val="359783075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Developments</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2556932"/>
            <a:ext cx="9827028" cy="3318936"/>
          </a:xfrm>
        </p:spPr>
        <p:txBody>
          <a:bodyPr>
            <a:normAutofit fontScale="92500" lnSpcReduction="20000"/>
          </a:bodyPr>
          <a:lstStyle/>
          <a:p>
            <a:r>
              <a:rPr lang="en-GB" dirty="0">
                <a:latin typeface="Arial" panose="020B0604020202020204" pitchFamily="34" charset="0"/>
                <a:cs typeface="Arial" panose="020B0604020202020204" pitchFamily="34" charset="0"/>
              </a:rPr>
              <a:t>T</a:t>
            </a:r>
            <a:r>
              <a:rPr lang="en-GB" dirty="0" smtClean="0">
                <a:latin typeface="Arial" panose="020B0604020202020204" pitchFamily="34" charset="0"/>
                <a:cs typeface="Arial" panose="020B0604020202020204" pitchFamily="34" charset="0"/>
              </a:rPr>
              <a:t>he </a:t>
            </a:r>
            <a:r>
              <a:rPr lang="en-GB" dirty="0">
                <a:latin typeface="Arial" panose="020B0604020202020204" pitchFamily="34" charset="0"/>
                <a:cs typeface="Arial" panose="020B0604020202020204" pitchFamily="34" charset="0"/>
              </a:rPr>
              <a:t>introduction of a Foundation Phase to replace the former Key Stage 1; </a:t>
            </a:r>
            <a:endParaRPr lang="en-GB" dirty="0" smtClean="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a:t>
            </a:r>
            <a:r>
              <a:rPr lang="en-GB" dirty="0" smtClean="0">
                <a:latin typeface="Arial" panose="020B0604020202020204" pitchFamily="34" charset="0"/>
                <a:cs typeface="Arial" panose="020B0604020202020204" pitchFamily="34" charset="0"/>
              </a:rPr>
              <a:t>he </a:t>
            </a:r>
            <a:r>
              <a:rPr lang="en-GB" dirty="0">
                <a:latin typeface="Arial" panose="020B0604020202020204" pitchFamily="34" charset="0"/>
                <a:cs typeface="Arial" panose="020B0604020202020204" pitchFamily="34" charset="0"/>
              </a:rPr>
              <a:t>development of an inclusive statutory National Literacy and Numeracy Framework (LNF) in response to growing evidence of problems in these vital aspects of education; </a:t>
            </a:r>
            <a:endParaRPr lang="en-GB" dirty="0" smtClean="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a:t>
            </a:r>
            <a:r>
              <a:rPr lang="en-GB" dirty="0" smtClean="0">
                <a:latin typeface="Arial" panose="020B0604020202020204" pitchFamily="34" charset="0"/>
                <a:cs typeface="Arial" panose="020B0604020202020204" pitchFamily="34" charset="0"/>
              </a:rPr>
              <a:t>he </a:t>
            </a:r>
            <a:r>
              <a:rPr lang="en-GB" dirty="0">
                <a:latin typeface="Arial" panose="020B0604020202020204" pitchFamily="34" charset="0"/>
                <a:cs typeface="Arial" panose="020B0604020202020204" pitchFamily="34" charset="0"/>
              </a:rPr>
              <a:t>development of a Welsh Baccalaureate Qualification (WBQ) at Key Stage 4 and beyond; and an increased emphasis on skills across the curriculum. </a:t>
            </a:r>
            <a:endParaRPr lang="en-GB" dirty="0" smtClean="0">
              <a:latin typeface="Arial" panose="020B0604020202020204" pitchFamily="34" charset="0"/>
              <a:cs typeface="Arial" panose="020B0604020202020204" pitchFamily="34" charset="0"/>
            </a:endParaRPr>
          </a:p>
          <a:p>
            <a:pPr marL="0" indent="0">
              <a:buNone/>
            </a:pPr>
            <a:endParaRPr lang="en-GB" dirty="0" smtClean="0">
              <a:latin typeface="Arial" panose="020B0604020202020204" pitchFamily="34" charset="0"/>
              <a:cs typeface="Arial" panose="020B0604020202020204" pitchFamily="34" charset="0"/>
            </a:endParaRPr>
          </a:p>
          <a:p>
            <a:pPr marL="0" indent="0">
              <a:buNone/>
            </a:pPr>
            <a:r>
              <a:rPr lang="en-GB" dirty="0" smtClean="0">
                <a:latin typeface="Arial" panose="020B0604020202020204" pitchFamily="34" charset="0"/>
                <a:cs typeface="Arial" panose="020B0604020202020204" pitchFamily="34" charset="0"/>
              </a:rPr>
              <a:t>Donaldson (2015)</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127979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771853"/>
          </a:xfrm>
        </p:spPr>
        <p:txBody>
          <a:bodyPr/>
          <a:lstStyle/>
          <a:p>
            <a:r>
              <a:rPr lang="en-GB" dirty="0" smtClean="0">
                <a:latin typeface="Arial" panose="020B0604020202020204" pitchFamily="34" charset="0"/>
                <a:cs typeface="Arial" panose="020B0604020202020204" pitchFamily="34" charset="0"/>
              </a:rPr>
              <a:t>Why change now?</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62892" y="2596940"/>
            <a:ext cx="10325792" cy="3745670"/>
          </a:xfrm>
        </p:spPr>
        <p:txBody>
          <a:bodyPr>
            <a:normAutofit lnSpcReduction="10000"/>
          </a:bodyPr>
          <a:lstStyle/>
          <a:p>
            <a:r>
              <a:rPr lang="en-GB" dirty="0" smtClean="0">
                <a:latin typeface="Arial" panose="020B0604020202020204" pitchFamily="34" charset="0"/>
                <a:cs typeface="Arial" panose="020B0604020202020204" pitchFamily="34" charset="0"/>
              </a:rPr>
              <a:t>Government concerned about standards in literacy and numeracy</a:t>
            </a:r>
          </a:p>
          <a:p>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 Welsh Government has consistently sought to respond to these pressures, as seen in curriculum changes in 2008, major reports and initiatives on school </a:t>
            </a:r>
            <a:r>
              <a:rPr lang="en-GB" dirty="0" smtClean="0">
                <a:latin typeface="Arial" panose="020B0604020202020204" pitchFamily="34" charset="0"/>
                <a:cs typeface="Arial" panose="020B0604020202020204" pitchFamily="34" charset="0"/>
              </a:rPr>
              <a:t>improvement. (Donaldson 2014)</a:t>
            </a:r>
          </a:p>
          <a:p>
            <a:r>
              <a:rPr lang="en-GB" dirty="0">
                <a:latin typeface="Arial" panose="020B0604020202020204" pitchFamily="34" charset="0"/>
                <a:cs typeface="Arial" panose="020B0604020202020204" pitchFamily="34" charset="0"/>
              </a:rPr>
              <a:t>Evidence from Programme for International Student Assessment (PISA) surveys, the relative performance of children and young people in Wales in national qualifications, and evaluations in </a:t>
            </a:r>
            <a:r>
              <a:rPr lang="en-GB" dirty="0" err="1">
                <a:latin typeface="Arial" panose="020B0604020202020204" pitchFamily="34" charset="0"/>
                <a:cs typeface="Arial" panose="020B0604020202020204" pitchFamily="34" charset="0"/>
              </a:rPr>
              <a:t>Estyn</a:t>
            </a:r>
            <a:r>
              <a:rPr lang="en-GB" dirty="0">
                <a:latin typeface="Arial" panose="020B0604020202020204" pitchFamily="34" charset="0"/>
                <a:cs typeface="Arial" panose="020B0604020202020204" pitchFamily="34" charset="0"/>
              </a:rPr>
              <a:t> reports all demonstrate that levels of achievement are not as high as they could and should be. </a:t>
            </a:r>
          </a:p>
          <a:p>
            <a:endParaRPr lang="en-GB" dirty="0" smtClean="0"/>
          </a:p>
          <a:p>
            <a:endParaRPr lang="en-GB" dirty="0" smtClean="0"/>
          </a:p>
          <a:p>
            <a:endParaRPr lang="en-GB" dirty="0"/>
          </a:p>
        </p:txBody>
      </p:sp>
    </p:spTree>
    <p:extLst>
      <p:ext uri="{BB962C8B-B14F-4D97-AF65-F5344CB8AC3E}">
        <p14:creationId xmlns:p14="http://schemas.microsoft.com/office/powerpoint/2010/main" val="35459186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198653" y="1684419"/>
            <a:ext cx="9882962" cy="3600986"/>
          </a:xfrm>
          <a:prstGeom prst="rect">
            <a:avLst/>
          </a:prstGeom>
        </p:spPr>
        <p:txBody>
          <a:bodyPr wrap="none">
            <a:spAutoFit/>
          </a:bodyPr>
          <a:lstStyle/>
          <a:p>
            <a:r>
              <a:rPr lang="en-GB" sz="2800" dirty="0" smtClean="0">
                <a:latin typeface="Arial" panose="020B0604020202020204" pitchFamily="34" charset="0"/>
                <a:cs typeface="Arial" panose="020B0604020202020204" pitchFamily="34" charset="0"/>
              </a:rPr>
              <a:t>PISA results 2015</a:t>
            </a:r>
            <a:endParaRPr lang="en-GB" sz="2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smtClean="0">
              <a:latin typeface="Arial" panose="020B0604020202020204" pitchFamily="34" charset="0"/>
              <a:cs typeface="Arial" panose="020B0604020202020204" pitchFamily="34" charset="0"/>
            </a:endParaRPr>
          </a:p>
          <a:p>
            <a:r>
              <a:rPr lang="en-GB" sz="2000" dirty="0" err="1" smtClean="0">
                <a:latin typeface="Arial" panose="020B0604020202020204" pitchFamily="34" charset="0"/>
                <a:cs typeface="Arial" panose="020B0604020202020204" pitchFamily="34" charset="0"/>
              </a:rPr>
              <a:t>Jerrim</a:t>
            </a:r>
            <a:r>
              <a:rPr lang="en-GB" sz="2000" dirty="0" smtClean="0">
                <a:latin typeface="Arial" panose="020B0604020202020204" pitchFamily="34" charset="0"/>
                <a:cs typeface="Arial" panose="020B0604020202020204" pitchFamily="34" charset="0"/>
              </a:rPr>
              <a:t>, J and Shure, N. (2016)</a:t>
            </a:r>
            <a:r>
              <a:rPr lang="en-GB" sz="2000" dirty="0">
                <a:latin typeface="Arial" panose="020B0604020202020204" pitchFamily="34" charset="0"/>
                <a:cs typeface="Arial" panose="020B0604020202020204" pitchFamily="34" charset="0"/>
              </a:rPr>
              <a:t> </a:t>
            </a:r>
            <a:r>
              <a:rPr lang="en-GB" sz="2000" i="1" dirty="0" smtClean="0">
                <a:latin typeface="Arial" panose="020B0604020202020204" pitchFamily="34" charset="0"/>
                <a:cs typeface="Arial" panose="020B0604020202020204" pitchFamily="34" charset="0"/>
              </a:rPr>
              <a:t>Achievement </a:t>
            </a:r>
            <a:r>
              <a:rPr lang="en-GB" sz="2000" i="1" dirty="0">
                <a:latin typeface="Arial" panose="020B0604020202020204" pitchFamily="34" charset="0"/>
                <a:cs typeface="Arial" panose="020B0604020202020204" pitchFamily="34" charset="0"/>
              </a:rPr>
              <a:t>of 15-Year-Olds in Wales: </a:t>
            </a:r>
            <a:endParaRPr lang="en-GB" sz="2000" i="1" dirty="0" smtClean="0">
              <a:latin typeface="Arial" panose="020B0604020202020204" pitchFamily="34" charset="0"/>
              <a:cs typeface="Arial" panose="020B0604020202020204" pitchFamily="34" charset="0"/>
            </a:endParaRPr>
          </a:p>
          <a:p>
            <a:r>
              <a:rPr lang="en-GB" sz="2000" i="1" dirty="0" smtClean="0">
                <a:latin typeface="Arial" panose="020B0604020202020204" pitchFamily="34" charset="0"/>
                <a:cs typeface="Arial" panose="020B0604020202020204" pitchFamily="34" charset="0"/>
              </a:rPr>
              <a:t>PISA </a:t>
            </a:r>
            <a:r>
              <a:rPr lang="en-GB" sz="2000" i="1" dirty="0">
                <a:latin typeface="Arial" panose="020B0604020202020204" pitchFamily="34" charset="0"/>
                <a:cs typeface="Arial" panose="020B0604020202020204" pitchFamily="34" charset="0"/>
              </a:rPr>
              <a:t>2015 National </a:t>
            </a:r>
            <a:r>
              <a:rPr lang="en-GB" sz="2000" i="1" dirty="0" smtClean="0">
                <a:latin typeface="Arial" panose="020B0604020202020204" pitchFamily="34" charset="0"/>
                <a:cs typeface="Arial" panose="020B0604020202020204" pitchFamily="34" charset="0"/>
              </a:rPr>
              <a:t>Report.</a:t>
            </a:r>
            <a:r>
              <a:rPr lang="en-GB" sz="2000" b="1" dirty="0" smtClean="0">
                <a:latin typeface="Arial" panose="020B0604020202020204" pitchFamily="34" charset="0"/>
                <a:cs typeface="Arial" panose="020B0604020202020204" pitchFamily="34" charset="0"/>
              </a:rPr>
              <a:t> </a:t>
            </a:r>
            <a:r>
              <a:rPr lang="pl-PL" sz="2000" dirty="0" smtClean="0">
                <a:latin typeface="Arial" panose="020B0604020202020204" pitchFamily="34" charset="0"/>
                <a:cs typeface="Arial" panose="020B0604020202020204" pitchFamily="34" charset="0"/>
                <a:hlinkClick r:id="rId2"/>
              </a:rPr>
              <a:t>http</a:t>
            </a:r>
            <a:r>
              <a:rPr lang="pl-PL" sz="2000" dirty="0">
                <a:latin typeface="Arial" panose="020B0604020202020204" pitchFamily="34" charset="0"/>
                <a:cs typeface="Arial" panose="020B0604020202020204" pitchFamily="34" charset="0"/>
                <a:hlinkClick r:id="rId2"/>
              </a:rPr>
              <a:t>://</a:t>
            </a:r>
            <a:r>
              <a:rPr lang="pl-PL" sz="2000" dirty="0" smtClean="0">
                <a:latin typeface="Arial" panose="020B0604020202020204" pitchFamily="34" charset="0"/>
                <a:cs typeface="Arial" panose="020B0604020202020204" pitchFamily="34" charset="0"/>
                <a:hlinkClick r:id="rId2"/>
              </a:rPr>
              <a:t>dera.ioe.ac.uk/27969/1/161206-pisa-2015-en.pdf</a:t>
            </a:r>
            <a:r>
              <a:rPr lang="en-GB" sz="2000" dirty="0" smtClean="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a:t>
            </a:r>
            <a:r>
              <a:rPr lang="en-GB" sz="2000" dirty="0" smtClean="0">
                <a:latin typeface="Arial" panose="020B0604020202020204" pitchFamily="34" charset="0"/>
                <a:cs typeface="Arial" panose="020B0604020202020204" pitchFamily="34" charset="0"/>
              </a:rPr>
              <a:t>Accessed: 14 November 2018).</a:t>
            </a:r>
          </a:p>
          <a:p>
            <a:endParaRPr lang="en-GB" sz="2000" dirty="0" smtClean="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OECD. (2016) </a:t>
            </a:r>
            <a:r>
              <a:rPr lang="en-GB" sz="2000" i="1" dirty="0" smtClean="0">
                <a:latin typeface="Arial" panose="020B0604020202020204" pitchFamily="34" charset="0"/>
                <a:cs typeface="Arial" panose="020B0604020202020204" pitchFamily="34" charset="0"/>
              </a:rPr>
              <a:t>Programme for International </a:t>
            </a:r>
            <a:r>
              <a:rPr lang="en-GB" sz="2000" i="1" dirty="0">
                <a:latin typeface="Arial" panose="020B0604020202020204" pitchFamily="34" charset="0"/>
                <a:cs typeface="Arial" panose="020B0604020202020204" pitchFamily="34" charset="0"/>
              </a:rPr>
              <a:t>S</a:t>
            </a:r>
            <a:r>
              <a:rPr lang="en-GB" sz="2000" i="1" dirty="0" smtClean="0">
                <a:latin typeface="Arial" panose="020B0604020202020204" pitchFamily="34" charset="0"/>
                <a:cs typeface="Arial" panose="020B0604020202020204" pitchFamily="34" charset="0"/>
              </a:rPr>
              <a:t>tudent Assessment (PISA) Results from </a:t>
            </a:r>
          </a:p>
          <a:p>
            <a:r>
              <a:rPr lang="en-GB" sz="2000" i="1" dirty="0" smtClean="0">
                <a:latin typeface="Arial" panose="020B0604020202020204" pitchFamily="34" charset="0"/>
                <a:cs typeface="Arial" panose="020B0604020202020204" pitchFamily="34" charset="0"/>
              </a:rPr>
              <a:t>PISA 2015</a:t>
            </a:r>
            <a:r>
              <a:rPr lang="en-GB" sz="2000" dirty="0" smtClean="0">
                <a:latin typeface="Arial" panose="020B0604020202020204" pitchFamily="34" charset="0"/>
                <a:cs typeface="Arial" panose="020B0604020202020204" pitchFamily="34" charset="0"/>
              </a:rPr>
              <a:t>. </a:t>
            </a:r>
            <a:r>
              <a:rPr lang="en-US" sz="2000" dirty="0" smtClean="0">
                <a:latin typeface="Arial" panose="020B0604020202020204" pitchFamily="34" charset="0"/>
                <a:cs typeface="Arial" panose="020B0604020202020204" pitchFamily="34" charset="0"/>
                <a:hlinkClick r:id="rId3"/>
              </a:rPr>
              <a:t>https</a:t>
            </a:r>
            <a:r>
              <a:rPr lang="en-US" sz="2000" dirty="0">
                <a:latin typeface="Arial" panose="020B0604020202020204" pitchFamily="34" charset="0"/>
                <a:cs typeface="Arial" panose="020B0604020202020204" pitchFamily="34" charset="0"/>
                <a:hlinkClick r:id="rId3"/>
              </a:rPr>
              <a:t>://</a:t>
            </a:r>
            <a:r>
              <a:rPr lang="en-US" sz="2000" dirty="0" smtClean="0">
                <a:latin typeface="Arial" panose="020B0604020202020204" pitchFamily="34" charset="0"/>
                <a:cs typeface="Arial" panose="020B0604020202020204" pitchFamily="34" charset="0"/>
                <a:hlinkClick r:id="rId3"/>
              </a:rPr>
              <a:t>www.oecd.org/pisa/PISA-2015-United-Kingdom.pdf</a:t>
            </a:r>
            <a:r>
              <a:rPr lang="en-US" sz="2000" dirty="0" smtClean="0">
                <a:latin typeface="Arial" panose="020B0604020202020204" pitchFamily="34" charset="0"/>
                <a:cs typeface="Arial" panose="020B0604020202020204" pitchFamily="34" charset="0"/>
              </a:rPr>
              <a:t> </a:t>
            </a:r>
          </a:p>
          <a:p>
            <a:r>
              <a:rPr lang="en-US" sz="2000" dirty="0" smtClean="0">
                <a:latin typeface="Arial" panose="020B0604020202020204" pitchFamily="34" charset="0"/>
                <a:cs typeface="Arial" panose="020B0604020202020204" pitchFamily="34" charset="0"/>
              </a:rPr>
              <a:t>(Accessed: 14 November 2018).</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322518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Why change now continued…</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Concerns </a:t>
            </a:r>
            <a:r>
              <a:rPr lang="en-GB" dirty="0" smtClean="0">
                <a:latin typeface="Arial" panose="020B0604020202020204" pitchFamily="34" charset="0"/>
                <a:cs typeface="Arial" panose="020B0604020202020204" pitchFamily="34" charset="0"/>
              </a:rPr>
              <a:t>expressed about </a:t>
            </a:r>
            <a:r>
              <a:rPr lang="en-GB" dirty="0">
                <a:latin typeface="Arial" panose="020B0604020202020204" pitchFamily="34" charset="0"/>
                <a:cs typeface="Arial" panose="020B0604020202020204" pitchFamily="34" charset="0"/>
              </a:rPr>
              <a:t>continuity in primary education and at points of transfer between stages. </a:t>
            </a:r>
            <a:endParaRPr lang="en-GB" dirty="0" smtClean="0">
              <a:latin typeface="Arial" panose="020B0604020202020204" pitchFamily="34" charset="0"/>
              <a:cs typeface="Arial" panose="020B0604020202020204" pitchFamily="34" charset="0"/>
            </a:endParaRPr>
          </a:p>
          <a:p>
            <a:pPr marL="0" indent="0">
              <a:buNone/>
            </a:pP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Personal, Social, Health and Economic </a:t>
            </a:r>
            <a:r>
              <a:rPr lang="en-GB" dirty="0">
                <a:latin typeface="Arial" panose="020B0604020202020204" pitchFamily="34" charset="0"/>
                <a:cs typeface="Arial" panose="020B0604020202020204" pitchFamily="34" charset="0"/>
              </a:rPr>
              <a:t>(</a:t>
            </a:r>
            <a:r>
              <a:rPr lang="en-GB" dirty="0" smtClean="0">
                <a:latin typeface="Arial" panose="020B0604020202020204" pitchFamily="34" charset="0"/>
                <a:cs typeface="Arial" panose="020B0604020202020204" pitchFamily="34" charset="0"/>
              </a:rPr>
              <a:t>PSHE) and </a:t>
            </a:r>
            <a:r>
              <a:rPr lang="en-GB" dirty="0">
                <a:latin typeface="Arial" panose="020B0604020202020204" pitchFamily="34" charset="0"/>
                <a:cs typeface="Arial" panose="020B0604020202020204" pitchFamily="34" charset="0"/>
              </a:rPr>
              <a:t>the educational experience of young people at Key Stage 3 require radical improvement</a:t>
            </a:r>
            <a:r>
              <a:rPr lang="en-GB" dirty="0" smtClean="0">
                <a:latin typeface="Arial" panose="020B0604020202020204" pitchFamily="34" charset="0"/>
                <a:cs typeface="Arial" panose="020B0604020202020204" pitchFamily="34" charset="0"/>
              </a:rPr>
              <a:t>.</a:t>
            </a:r>
          </a:p>
          <a:p>
            <a:pPr marL="0" indent="0">
              <a:buNone/>
            </a:pP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Curriculum has become outdated, overloaded and complicated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60227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749376"/>
            <a:ext cx="9601196" cy="1212428"/>
          </a:xfrm>
        </p:spPr>
        <p:txBody>
          <a:bodyPr/>
          <a:lstStyle/>
          <a:p>
            <a:r>
              <a:rPr lang="en-GB" dirty="0" smtClean="0">
                <a:latin typeface="Arial" panose="020B0604020202020204" pitchFamily="34" charset="0"/>
                <a:cs typeface="Arial" panose="020B0604020202020204" pitchFamily="34" charset="0"/>
              </a:rPr>
              <a:t>Donaldson</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26864" y="2615121"/>
            <a:ext cx="10001595" cy="3428232"/>
          </a:xfrm>
        </p:spPr>
        <p:txBody>
          <a:bodyPr>
            <a:normAutofit fontScale="92500" lnSpcReduction="10000"/>
          </a:bodyPr>
          <a:lstStyle/>
          <a:p>
            <a:r>
              <a:rPr lang="en-GB" dirty="0" smtClean="0">
                <a:latin typeface="Arial" panose="020B0604020202020204" pitchFamily="34" charset="0"/>
                <a:cs typeface="Arial" panose="020B0604020202020204" pitchFamily="34" charset="0"/>
              </a:rPr>
              <a:t>Conducted a review of curriculum and assessment arrangements in Wales for Foundation Phase to KS4</a:t>
            </a:r>
          </a:p>
          <a:p>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Successful Futures report has taken nearly a year to </a:t>
            </a:r>
            <a:r>
              <a:rPr lang="en-GB" dirty="0" smtClean="0">
                <a:latin typeface="Arial" panose="020B0604020202020204" pitchFamily="34" charset="0"/>
                <a:cs typeface="Arial" panose="020B0604020202020204" pitchFamily="34" charset="0"/>
              </a:rPr>
              <a:t>compile</a:t>
            </a:r>
          </a:p>
          <a:p>
            <a:r>
              <a:rPr lang="en-GB" dirty="0" smtClean="0">
                <a:latin typeface="Arial" panose="020B0604020202020204" pitchFamily="34" charset="0"/>
                <a:cs typeface="Arial" panose="020B0604020202020204" pitchFamily="34" charset="0"/>
              </a:rPr>
              <a:t>Prof </a:t>
            </a:r>
            <a:r>
              <a:rPr lang="en-GB" dirty="0">
                <a:latin typeface="Arial" panose="020B0604020202020204" pitchFamily="34" charset="0"/>
                <a:cs typeface="Arial" panose="020B0604020202020204" pitchFamily="34" charset="0"/>
              </a:rPr>
              <a:t>Donaldson said he had received a "clear and consistent" message after taking evidence from more than 700 people, from pupils and parents to teachers and business. </a:t>
            </a:r>
          </a:p>
          <a:p>
            <a:r>
              <a:rPr lang="en-GB" dirty="0">
                <a:latin typeface="Arial" panose="020B0604020202020204" pitchFamily="34" charset="0"/>
                <a:cs typeface="Arial" panose="020B0604020202020204" pitchFamily="34" charset="0"/>
              </a:rPr>
              <a:t>Prof Donaldson said the proposed changes were about better learning and higher standards. </a:t>
            </a:r>
          </a:p>
          <a:p>
            <a:pPr marL="0" indent="0">
              <a:buNone/>
            </a:pPr>
            <a:r>
              <a:rPr lang="en-GB" dirty="0" smtClean="0"/>
              <a:t> </a:t>
            </a:r>
            <a:endParaRPr lang="en-GB" dirty="0"/>
          </a:p>
        </p:txBody>
      </p:sp>
    </p:spTree>
    <p:extLst>
      <p:ext uri="{BB962C8B-B14F-4D97-AF65-F5344CB8AC3E}">
        <p14:creationId xmlns:p14="http://schemas.microsoft.com/office/powerpoint/2010/main" val="171558539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What does the evidence tell us?</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a:bodyPr>
          <a:lstStyle/>
          <a:p>
            <a:r>
              <a:rPr lang="en-GB" b="1" dirty="0" smtClean="0">
                <a:latin typeface="Arial" panose="020B0604020202020204" pitchFamily="34" charset="0"/>
                <a:cs typeface="Arial" panose="020B0604020202020204" pitchFamily="34" charset="0"/>
              </a:rPr>
              <a:t>Best aspects of Welsh Curriculum: </a:t>
            </a:r>
            <a:r>
              <a:rPr lang="en-GB" dirty="0">
                <a:latin typeface="Arial" panose="020B0604020202020204" pitchFamily="34" charset="0"/>
                <a:cs typeface="Arial" panose="020B0604020202020204" pitchFamily="34" charset="0"/>
              </a:rPr>
              <a:t>‘the Foundation Phase, the Welsh language and bilingualism </a:t>
            </a:r>
            <a:r>
              <a:rPr lang="en-GB" dirty="0" smtClean="0">
                <a:latin typeface="Arial" panose="020B0604020202020204" pitchFamily="34" charset="0"/>
                <a:cs typeface="Arial" panose="020B0604020202020204" pitchFamily="34" charset="0"/>
              </a:rPr>
              <a:t>and </a:t>
            </a:r>
            <a:r>
              <a:rPr lang="en-GB" dirty="0">
                <a:latin typeface="Arial" panose="020B0604020202020204" pitchFamily="34" charset="0"/>
                <a:cs typeface="Arial" panose="020B0604020202020204" pitchFamily="34" charset="0"/>
              </a:rPr>
              <a:t>the focus on Welsh identity and the Curriculum </a:t>
            </a:r>
            <a:r>
              <a:rPr lang="en-GB" dirty="0" err="1" smtClean="0">
                <a:latin typeface="Arial" panose="020B0604020202020204" pitchFamily="34" charset="0"/>
                <a:cs typeface="Arial" panose="020B0604020202020204" pitchFamily="34" charset="0"/>
              </a:rPr>
              <a:t>Cymreig</a:t>
            </a:r>
            <a:r>
              <a:rPr lang="en-GB" dirty="0" smtClean="0">
                <a:latin typeface="Arial" panose="020B0604020202020204" pitchFamily="34" charset="0"/>
                <a:cs typeface="Arial" panose="020B0604020202020204" pitchFamily="34" charset="0"/>
              </a:rPr>
              <a:t>’</a:t>
            </a:r>
          </a:p>
          <a:p>
            <a:r>
              <a:rPr lang="en-GB" b="1" dirty="0" smtClean="0">
                <a:latin typeface="Arial" panose="020B0604020202020204" pitchFamily="34" charset="0"/>
                <a:cs typeface="Arial" panose="020B0604020202020204" pitchFamily="34" charset="0"/>
              </a:rPr>
              <a:t>Concerns:</a:t>
            </a:r>
          </a:p>
          <a:p>
            <a:pPr>
              <a:buFontTx/>
              <a:buChar char="-"/>
            </a:pPr>
            <a:r>
              <a:rPr lang="en-GB" dirty="0" smtClean="0">
                <a:latin typeface="Arial" panose="020B0604020202020204" pitchFamily="34" charset="0"/>
                <a:cs typeface="Arial" panose="020B0604020202020204" pitchFamily="34" charset="0"/>
              </a:rPr>
              <a:t>Current </a:t>
            </a:r>
            <a:r>
              <a:rPr lang="en-GB" dirty="0">
                <a:latin typeface="Arial" panose="020B0604020202020204" pitchFamily="34" charset="0"/>
                <a:cs typeface="Arial" panose="020B0604020202020204" pitchFamily="34" charset="0"/>
              </a:rPr>
              <a:t>school curriculum was out of date in relation to digital technology. </a:t>
            </a:r>
            <a:endParaRPr lang="en-GB" dirty="0" smtClean="0">
              <a:latin typeface="Arial" panose="020B0604020202020204" pitchFamily="34" charset="0"/>
              <a:cs typeface="Arial" panose="020B0604020202020204" pitchFamily="34" charset="0"/>
            </a:endParaRPr>
          </a:p>
          <a:p>
            <a:pPr>
              <a:buFontTx/>
              <a:buChar char="-"/>
            </a:pPr>
            <a:r>
              <a:rPr lang="en-GB" dirty="0" smtClean="0">
                <a:latin typeface="Arial" panose="020B0604020202020204" pitchFamily="34" charset="0"/>
                <a:cs typeface="Arial" panose="020B0604020202020204" pitchFamily="34" charset="0"/>
              </a:rPr>
              <a:t>Businesses </a:t>
            </a:r>
            <a:r>
              <a:rPr lang="en-GB" dirty="0">
                <a:latin typeface="Arial" panose="020B0604020202020204" pitchFamily="34" charset="0"/>
                <a:cs typeface="Arial" panose="020B0604020202020204" pitchFamily="34" charset="0"/>
              </a:rPr>
              <a:t>saw the ability to use technology creatively for researching and problem solving as key competences that they wanted to see in prospective employees. </a:t>
            </a:r>
          </a:p>
          <a:p>
            <a:endParaRPr lang="en-GB" dirty="0"/>
          </a:p>
        </p:txBody>
      </p:sp>
    </p:spTree>
    <p:extLst>
      <p:ext uri="{BB962C8B-B14F-4D97-AF65-F5344CB8AC3E}">
        <p14:creationId xmlns:p14="http://schemas.microsoft.com/office/powerpoint/2010/main" val="66213076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smtClean="0">
                <a:latin typeface="Arial" panose="020B0604020202020204" pitchFamily="34" charset="0"/>
                <a:cs typeface="Arial" panose="020B0604020202020204" pitchFamily="34" charset="0"/>
              </a:rPr>
              <a:t>Young people want a </a:t>
            </a:r>
            <a:r>
              <a:rPr lang="en-GB" dirty="0">
                <a:latin typeface="Arial" panose="020B0604020202020204" pitchFamily="34" charset="0"/>
                <a:cs typeface="Arial" panose="020B0604020202020204" pitchFamily="34" charset="0"/>
              </a:rPr>
              <a:t>greater focus on general social competences (life skills and personal confidence, personal and social education (</a:t>
            </a:r>
            <a:r>
              <a:rPr lang="en-GB" dirty="0" smtClean="0">
                <a:latin typeface="Arial" panose="020B0604020202020204" pitchFamily="34" charset="0"/>
                <a:cs typeface="Arial" panose="020B0604020202020204" pitchFamily="34" charset="0"/>
              </a:rPr>
              <a:t>PSE), </a:t>
            </a:r>
            <a:r>
              <a:rPr lang="en-GB" dirty="0">
                <a:latin typeface="Arial" panose="020B0604020202020204" pitchFamily="34" charset="0"/>
                <a:cs typeface="Arial" panose="020B0604020202020204" pitchFamily="34" charset="0"/>
              </a:rPr>
              <a:t>basic skills (i.e. literacy and numeracy), more vocational education and careers </a:t>
            </a:r>
            <a:r>
              <a:rPr lang="en-GB" dirty="0" smtClean="0">
                <a:latin typeface="Arial" panose="020B0604020202020204" pitchFamily="34" charset="0"/>
                <a:cs typeface="Arial" panose="020B0604020202020204" pitchFamily="34" charset="0"/>
              </a:rPr>
              <a:t>guidance</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(Donaldson, 2015).</a:t>
            </a:r>
          </a:p>
          <a:p>
            <a:pPr marL="0" indent="0">
              <a:buNone/>
            </a:pPr>
            <a:endParaRPr lang="en-GB" dirty="0" smtClean="0"/>
          </a:p>
          <a:p>
            <a:pPr marL="0" indent="0" algn="ctr">
              <a:buNone/>
            </a:pPr>
            <a:r>
              <a:rPr lang="en-GB" dirty="0">
                <a:hlinkClick r:id="rId2"/>
              </a:rPr>
              <a:t>http://</a:t>
            </a:r>
            <a:r>
              <a:rPr lang="en-GB" dirty="0" smtClean="0">
                <a:hlinkClick r:id="rId2"/>
              </a:rPr>
              <a:t>www.bbc.co.uk/news/uk-wales-31606122</a:t>
            </a: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5764856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A curriculum should be….</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22960" y="2629070"/>
            <a:ext cx="10565475" cy="3680290"/>
          </a:xfrm>
        </p:spPr>
        <p:txBody>
          <a:bodyPr>
            <a:normAutofit fontScale="70000" lnSpcReduction="20000"/>
          </a:bodyPr>
          <a:lstStyle/>
          <a:p>
            <a:r>
              <a:rPr lang="en-GB" sz="2600" b="1" dirty="0">
                <a:latin typeface="Arial" panose="020B0604020202020204" pitchFamily="34" charset="0"/>
                <a:cs typeface="Arial" panose="020B0604020202020204" pitchFamily="34" charset="0"/>
              </a:rPr>
              <a:t>authentic</a:t>
            </a:r>
            <a:r>
              <a:rPr lang="en-GB" sz="2600" dirty="0">
                <a:latin typeface="Arial" panose="020B0604020202020204" pitchFamily="34" charset="0"/>
                <a:cs typeface="Arial" panose="020B0604020202020204" pitchFamily="34" charset="0"/>
              </a:rPr>
              <a:t>: rooted in Welsh values and culture and aligned with an agreed set of stated purposes </a:t>
            </a:r>
          </a:p>
          <a:p>
            <a:r>
              <a:rPr lang="en-GB" sz="2600" b="1" dirty="0">
                <a:latin typeface="Arial" panose="020B0604020202020204" pitchFamily="34" charset="0"/>
                <a:cs typeface="Arial" panose="020B0604020202020204" pitchFamily="34" charset="0"/>
              </a:rPr>
              <a:t>evidence-based</a:t>
            </a:r>
            <a:r>
              <a:rPr lang="en-GB" sz="2600" dirty="0">
                <a:latin typeface="Arial" panose="020B0604020202020204" pitchFamily="34" charset="0"/>
                <a:cs typeface="Arial" panose="020B0604020202020204" pitchFamily="34" charset="0"/>
              </a:rPr>
              <a:t>: drawing on the best of existing practice within Wales and from elsewhere, and on sound research </a:t>
            </a:r>
          </a:p>
          <a:p>
            <a:r>
              <a:rPr lang="en-GB" sz="2600" b="1" dirty="0">
                <a:latin typeface="Arial" panose="020B0604020202020204" pitchFamily="34" charset="0"/>
                <a:cs typeface="Arial" panose="020B0604020202020204" pitchFamily="34" charset="0"/>
              </a:rPr>
              <a:t>responsive</a:t>
            </a:r>
            <a:r>
              <a:rPr lang="en-GB" sz="2600" dirty="0">
                <a:latin typeface="Arial" panose="020B0604020202020204" pitchFamily="34" charset="0"/>
                <a:cs typeface="Arial" panose="020B0604020202020204" pitchFamily="34" charset="0"/>
              </a:rPr>
              <a:t>: relevant to the needs of today (individual, local and national) but also equipping all young people with the knowledge, skills and dispositions for future challenges as lifelong learners </a:t>
            </a:r>
          </a:p>
          <a:p>
            <a:r>
              <a:rPr lang="en-GB" sz="2600" b="1" dirty="0" smtClean="0">
                <a:latin typeface="Arial" panose="020B0604020202020204" pitchFamily="34" charset="0"/>
                <a:cs typeface="Arial" panose="020B0604020202020204" pitchFamily="34" charset="0"/>
              </a:rPr>
              <a:t>inclusive</a:t>
            </a:r>
            <a:r>
              <a:rPr lang="en-GB" sz="2600" dirty="0">
                <a:latin typeface="Arial" panose="020B0604020202020204" pitchFamily="34" charset="0"/>
                <a:cs typeface="Arial" panose="020B0604020202020204" pitchFamily="34" charset="0"/>
              </a:rPr>
              <a:t>: easily understood by all, encompassing an entitlement to high-quality education for every child and young person and taking account of their views in the context of the United Nations Convention on the Rights of the Child (UNCRC), and those of parents, carers and wider society </a:t>
            </a:r>
          </a:p>
          <a:p>
            <a:r>
              <a:rPr lang="en-GB" sz="2600" b="1" dirty="0">
                <a:latin typeface="Arial" panose="020B0604020202020204" pitchFamily="34" charset="0"/>
                <a:cs typeface="Arial" panose="020B0604020202020204" pitchFamily="34" charset="0"/>
              </a:rPr>
              <a:t>ambitious</a:t>
            </a:r>
            <a:r>
              <a:rPr lang="en-GB" sz="2600" dirty="0">
                <a:latin typeface="Arial" panose="020B0604020202020204" pitchFamily="34" charset="0"/>
                <a:cs typeface="Arial" panose="020B0604020202020204" pitchFamily="34" charset="0"/>
              </a:rPr>
              <a:t>: embodying high expectations and setting no artificial limits on achievement and challenge for each individual child and young person </a:t>
            </a:r>
            <a:endParaRPr lang="en-GB" sz="2600" dirty="0" smtClean="0">
              <a:latin typeface="Arial" panose="020B0604020202020204" pitchFamily="34" charset="0"/>
              <a:cs typeface="Arial" panose="020B0604020202020204" pitchFamily="34" charset="0"/>
            </a:endParaRPr>
          </a:p>
          <a:p>
            <a:pPr marL="0" indent="0">
              <a:buNone/>
            </a:pPr>
            <a:endParaRPr lang="en-GB" dirty="0"/>
          </a:p>
          <a:p>
            <a:endParaRPr lang="en-GB" dirty="0"/>
          </a:p>
        </p:txBody>
      </p:sp>
    </p:spTree>
    <p:extLst>
      <p:ext uri="{BB962C8B-B14F-4D97-AF65-F5344CB8AC3E}">
        <p14:creationId xmlns:p14="http://schemas.microsoft.com/office/powerpoint/2010/main" val="30289920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Continued…</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2" y="2432241"/>
            <a:ext cx="9601196" cy="3893744"/>
          </a:xfrm>
        </p:spPr>
        <p:txBody>
          <a:bodyPr>
            <a:normAutofit fontScale="85000" lnSpcReduction="20000"/>
          </a:bodyPr>
          <a:lstStyle/>
          <a:p>
            <a:r>
              <a:rPr lang="en-GB" b="1" dirty="0">
                <a:latin typeface="Arial" panose="020B0604020202020204" pitchFamily="34" charset="0"/>
                <a:cs typeface="Arial" panose="020B0604020202020204" pitchFamily="34" charset="0"/>
              </a:rPr>
              <a:t>empowering</a:t>
            </a:r>
            <a:r>
              <a:rPr lang="en-GB" dirty="0">
                <a:latin typeface="Arial" panose="020B0604020202020204" pitchFamily="34" charset="0"/>
                <a:cs typeface="Arial" panose="020B0604020202020204" pitchFamily="34" charset="0"/>
              </a:rPr>
              <a:t>: developing competences which will allow young people to engage confidently with the challenges of their future lives </a:t>
            </a:r>
          </a:p>
          <a:p>
            <a:r>
              <a:rPr lang="en-GB" b="1" dirty="0">
                <a:latin typeface="Arial" panose="020B0604020202020204" pitchFamily="34" charset="0"/>
                <a:cs typeface="Arial" panose="020B0604020202020204" pitchFamily="34" charset="0"/>
              </a:rPr>
              <a:t>unified</a:t>
            </a:r>
            <a:r>
              <a:rPr lang="en-GB" dirty="0">
                <a:latin typeface="Arial" panose="020B0604020202020204" pitchFamily="34" charset="0"/>
                <a:cs typeface="Arial" panose="020B0604020202020204" pitchFamily="34" charset="0"/>
              </a:rPr>
              <a:t>: enabling continuity and flow with components which combine and build progressively </a:t>
            </a:r>
          </a:p>
          <a:p>
            <a:r>
              <a:rPr lang="en-GB" b="1" dirty="0">
                <a:latin typeface="Arial" panose="020B0604020202020204" pitchFamily="34" charset="0"/>
                <a:cs typeface="Arial" panose="020B0604020202020204" pitchFamily="34" charset="0"/>
              </a:rPr>
              <a:t>engaging</a:t>
            </a:r>
            <a:r>
              <a:rPr lang="en-GB" dirty="0">
                <a:latin typeface="Arial" panose="020B0604020202020204" pitchFamily="34" charset="0"/>
                <a:cs typeface="Arial" panose="020B0604020202020204" pitchFamily="34" charset="0"/>
              </a:rPr>
              <a:t>: encouraging enjoyment from learning and satisfaction in mastering challenging subject matter </a:t>
            </a:r>
          </a:p>
          <a:p>
            <a:r>
              <a:rPr lang="en-GB" b="1" dirty="0">
                <a:latin typeface="Arial" panose="020B0604020202020204" pitchFamily="34" charset="0"/>
                <a:cs typeface="Arial" panose="020B0604020202020204" pitchFamily="34" charset="0"/>
              </a:rPr>
              <a:t>based on subsidiarity</a:t>
            </a:r>
            <a:r>
              <a:rPr lang="en-GB" dirty="0">
                <a:latin typeface="Arial" panose="020B0604020202020204" pitchFamily="34" charset="0"/>
                <a:cs typeface="Arial" panose="020B0604020202020204" pitchFamily="34" charset="0"/>
              </a:rPr>
              <a:t>: commanding the confidence of all, while encouraging appropriate ownership and decision making by those closest to the teaching and learning process </a:t>
            </a:r>
          </a:p>
          <a:p>
            <a:r>
              <a:rPr lang="en-GB" b="1" dirty="0">
                <a:latin typeface="Arial" panose="020B0604020202020204" pitchFamily="34" charset="0"/>
                <a:cs typeface="Arial" panose="020B0604020202020204" pitchFamily="34" charset="0"/>
              </a:rPr>
              <a:t>manageable</a:t>
            </a:r>
            <a:r>
              <a:rPr lang="en-GB" dirty="0">
                <a:latin typeface="Arial" panose="020B0604020202020204" pitchFamily="34" charset="0"/>
                <a:cs typeface="Arial" panose="020B0604020202020204" pitchFamily="34" charset="0"/>
              </a:rPr>
              <a:t>: recognising the implications for and supported by appropriate assessment and accountability arrangements. </a:t>
            </a:r>
          </a:p>
          <a:p>
            <a:pPr marL="0" indent="0" algn="r">
              <a:buNone/>
            </a:pPr>
            <a:r>
              <a:rPr lang="en-GB" dirty="0"/>
              <a:t>Donaldson (2015)</a:t>
            </a:r>
          </a:p>
          <a:p>
            <a:pPr marL="0" indent="0" algn="r">
              <a:buNone/>
            </a:pPr>
            <a:endParaRPr lang="en-GB" dirty="0"/>
          </a:p>
        </p:txBody>
      </p:sp>
    </p:spTree>
    <p:extLst>
      <p:ext uri="{BB962C8B-B14F-4D97-AF65-F5344CB8AC3E}">
        <p14:creationId xmlns:p14="http://schemas.microsoft.com/office/powerpoint/2010/main" val="278303541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Arial" panose="020B0604020202020204" pitchFamily="34" charset="0"/>
                <a:cs typeface="Arial" panose="020B0604020202020204" pitchFamily="34" charset="0"/>
              </a:rPr>
              <a:t>Smooth Transitions</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a:t>
            </a:r>
            <a:r>
              <a:rPr lang="en-GB" sz="4000" dirty="0" smtClean="0">
                <a:latin typeface="Arial" panose="020B0604020202020204" pitchFamily="34" charset="0"/>
                <a:cs typeface="Arial" panose="020B0604020202020204" pitchFamily="34" charset="0"/>
              </a:rPr>
              <a:t>3-16 years)</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64276" y="2407303"/>
            <a:ext cx="10374284" cy="3960246"/>
          </a:xfrm>
        </p:spPr>
        <p:txBody>
          <a:bodyPr>
            <a:normAutofit fontScale="85000" lnSpcReduction="20000"/>
          </a:bodyPr>
          <a:lstStyle/>
          <a:p>
            <a:pPr marL="0" indent="0">
              <a:buNone/>
            </a:pPr>
            <a:r>
              <a:rPr lang="en-GB" b="1" dirty="0" smtClean="0">
                <a:latin typeface="Arial" panose="020B0604020202020204" pitchFamily="34" charset="0"/>
                <a:cs typeface="Arial" panose="020B0604020202020204" pitchFamily="34" charset="0"/>
              </a:rPr>
              <a:t>‘A continuum of learning’ </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Scrapping the 4 key stages</a:t>
            </a:r>
          </a:p>
          <a:p>
            <a:pPr marL="0" indent="0">
              <a:buNone/>
            </a:pPr>
            <a:endParaRPr lang="en-GB" dirty="0" smtClean="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"transitions" between them leads to too much of a disconnect for pupils; that teachers and schools do not see the education system as one long process, but rather a series of blocks</a:t>
            </a:r>
            <a:r>
              <a:rPr lang="en-GB" dirty="0" smtClean="0">
                <a:latin typeface="Arial" panose="020B0604020202020204" pitchFamily="34" charset="0"/>
                <a:cs typeface="Arial" panose="020B0604020202020204" pitchFamily="34" charset="0"/>
              </a:rPr>
              <a:t>.</a:t>
            </a:r>
          </a:p>
          <a:p>
            <a:pPr marL="0" indent="0">
              <a:buNone/>
            </a:pPr>
            <a:endParaRPr lang="en-GB" dirty="0" smtClean="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five "progression steps" at three-year </a:t>
            </a:r>
            <a:r>
              <a:rPr lang="en-GB" dirty="0" smtClean="0">
                <a:latin typeface="Arial" panose="020B0604020202020204" pitchFamily="34" charset="0"/>
                <a:cs typeface="Arial" panose="020B0604020202020204" pitchFamily="34" charset="0"/>
              </a:rPr>
              <a:t>intervals.</a:t>
            </a:r>
          </a:p>
          <a:p>
            <a:pPr marL="0" indent="0">
              <a:buNone/>
            </a:pP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These </a:t>
            </a:r>
            <a:r>
              <a:rPr lang="en-GB" dirty="0">
                <a:latin typeface="Arial" panose="020B0604020202020204" pitchFamily="34" charset="0"/>
                <a:cs typeface="Arial" panose="020B0604020202020204" pitchFamily="34" charset="0"/>
              </a:rPr>
              <a:t>would be used at five points of the ‘learning continuum’ and would relate to expectations at </a:t>
            </a:r>
            <a:r>
              <a:rPr lang="en-GB" b="1" dirty="0">
                <a:latin typeface="Arial" panose="020B0604020202020204" pitchFamily="34" charset="0"/>
                <a:cs typeface="Arial" panose="020B0604020202020204" pitchFamily="34" charset="0"/>
              </a:rPr>
              <a:t>ages 5, 8, 11, 14 and 16</a:t>
            </a:r>
            <a:r>
              <a:rPr lang="en-GB" dirty="0">
                <a:latin typeface="Arial" panose="020B0604020202020204" pitchFamily="34" charset="0"/>
                <a:cs typeface="Arial" panose="020B0604020202020204" pitchFamily="34" charset="0"/>
              </a:rPr>
              <a:t>.</a:t>
            </a:r>
          </a:p>
          <a:p>
            <a:pPr marL="0" indent="0">
              <a:buNone/>
            </a:pPr>
            <a:endParaRPr lang="en-GB" dirty="0"/>
          </a:p>
        </p:txBody>
      </p:sp>
    </p:spTree>
    <p:extLst>
      <p:ext uri="{BB962C8B-B14F-4D97-AF65-F5344CB8AC3E}">
        <p14:creationId xmlns:p14="http://schemas.microsoft.com/office/powerpoint/2010/main" val="77046097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1997003" y="584438"/>
            <a:ext cx="7886830" cy="5758173"/>
          </a:xfrm>
          <a:prstGeom prst="rect">
            <a:avLst/>
          </a:prstGeom>
        </p:spPr>
      </p:pic>
    </p:spTree>
    <p:extLst>
      <p:ext uri="{BB962C8B-B14F-4D97-AF65-F5344CB8AC3E}">
        <p14:creationId xmlns:p14="http://schemas.microsoft.com/office/powerpoint/2010/main" val="109926231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Subjects</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54580" y="2473804"/>
            <a:ext cx="10317478" cy="3793991"/>
          </a:xfrm>
        </p:spPr>
        <p:txBody>
          <a:bodyPr>
            <a:normAutofit/>
          </a:bodyPr>
          <a:lstStyle/>
          <a:p>
            <a:r>
              <a:rPr lang="en-GB" dirty="0" smtClean="0">
                <a:latin typeface="Arial" panose="020B0604020202020204" pitchFamily="34" charset="0"/>
                <a:cs typeface="Arial" panose="020B0604020202020204" pitchFamily="34" charset="0"/>
              </a:rPr>
              <a:t>Scrapping of ‘core’ and ‘non core’ subjects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Digital </a:t>
            </a:r>
            <a:r>
              <a:rPr lang="en-GB" dirty="0" smtClean="0">
                <a:latin typeface="Arial" panose="020B0604020202020204" pitchFamily="34" charset="0"/>
                <a:cs typeface="Arial" panose="020B0604020202020204" pitchFamily="34" charset="0"/>
              </a:rPr>
              <a:t>competency </a:t>
            </a:r>
            <a:r>
              <a:rPr lang="en-GB" dirty="0">
                <a:latin typeface="Arial" panose="020B0604020202020204" pitchFamily="34" charset="0"/>
                <a:cs typeface="Arial" panose="020B0604020202020204" pitchFamily="34" charset="0"/>
              </a:rPr>
              <a:t>– just as important as literacy and numeracy (naturally embedded) = Framework 2016</a:t>
            </a: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Introducing six key areas</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5046561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23063" y="716767"/>
            <a:ext cx="10232369" cy="5427362"/>
          </a:xfrm>
          <a:prstGeom prst="rect">
            <a:avLst/>
          </a:prstGeom>
        </p:spPr>
      </p:pic>
    </p:spTree>
    <p:extLst>
      <p:ext uri="{BB962C8B-B14F-4D97-AF65-F5344CB8AC3E}">
        <p14:creationId xmlns:p14="http://schemas.microsoft.com/office/powerpoint/2010/main" val="328780514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016" y="1895301"/>
            <a:ext cx="10184474" cy="2560319"/>
          </a:xfrm>
        </p:spPr>
        <p:txBody>
          <a:bodyPr>
            <a:normAutofit/>
          </a:bodyPr>
          <a:lstStyle/>
          <a:p>
            <a:r>
              <a:rPr lang="en-GB" dirty="0"/>
              <a:t/>
            </a:r>
            <a:br>
              <a:rPr lang="en-GB" dirty="0"/>
            </a:br>
            <a:r>
              <a:rPr lang="en-GB" sz="3200" dirty="0" smtClean="0">
                <a:latin typeface="Arial" panose="020B0604020202020204" pitchFamily="34" charset="0"/>
                <a:cs typeface="Arial" panose="020B0604020202020204" pitchFamily="34" charset="0"/>
              </a:rPr>
              <a:t>Welsh Government. (2018) </a:t>
            </a:r>
            <a:r>
              <a:rPr lang="en-GB" sz="3200" i="1" dirty="0" smtClean="0">
                <a:latin typeface="Arial" panose="020B0604020202020204" pitchFamily="34" charset="0"/>
                <a:cs typeface="Arial" panose="020B0604020202020204" pitchFamily="34" charset="0"/>
              </a:rPr>
              <a:t>Curriculum for Wales blog</a:t>
            </a:r>
            <a:r>
              <a:rPr lang="en-GB" sz="3200" dirty="0" smtClean="0">
                <a:latin typeface="Arial" panose="020B0604020202020204" pitchFamily="34" charset="0"/>
                <a:cs typeface="Arial" panose="020B0604020202020204" pitchFamily="34" charset="0"/>
              </a:rPr>
              <a:t>. </a:t>
            </a:r>
            <a:r>
              <a:rPr lang="en-GB" sz="3200" dirty="0" smtClean="0">
                <a:latin typeface="Arial" panose="020B0604020202020204" pitchFamily="34" charset="0"/>
                <a:cs typeface="Arial" panose="020B0604020202020204" pitchFamily="34" charset="0"/>
                <a:hlinkClick r:id="rId2"/>
              </a:rPr>
              <a:t>https</a:t>
            </a:r>
            <a:r>
              <a:rPr lang="en-GB" sz="3200" dirty="0">
                <a:latin typeface="Arial" panose="020B0604020202020204" pitchFamily="34" charset="0"/>
                <a:cs typeface="Arial" panose="020B0604020202020204" pitchFamily="34" charset="0"/>
                <a:hlinkClick r:id="rId2"/>
              </a:rPr>
              <a:t>://curriculumforwales.gov.wales/page/5</a:t>
            </a:r>
            <a:r>
              <a:rPr lang="en-GB" sz="3200" dirty="0" smtClean="0">
                <a:latin typeface="Arial" panose="020B0604020202020204" pitchFamily="34" charset="0"/>
                <a:cs typeface="Arial" panose="020B0604020202020204" pitchFamily="34" charset="0"/>
                <a:hlinkClick r:id="rId2"/>
              </a:rPr>
              <a:t>/</a:t>
            </a:r>
            <a:r>
              <a:rPr lang="en-GB" sz="3200" dirty="0" smtClean="0">
                <a:latin typeface="Arial" panose="020B0604020202020204" pitchFamily="34" charset="0"/>
                <a:cs typeface="Arial" panose="020B0604020202020204" pitchFamily="34" charset="0"/>
              </a:rPr>
              <a:t> (Accessed: 14 November 2018).</a:t>
            </a:r>
            <a:endParaRPr lang="en-GB" sz="3200" dirty="0">
              <a:latin typeface="Arial" panose="020B0604020202020204" pitchFamily="34" charset="0"/>
              <a:cs typeface="Arial" panose="020B0604020202020204" pitchFamily="34" charset="0"/>
            </a:endParaRPr>
          </a:p>
        </p:txBody>
      </p:sp>
      <p:sp>
        <p:nvSpPr>
          <p:cNvPr id="4" name="TextBox 3"/>
          <p:cNvSpPr txBox="1"/>
          <p:nvPr/>
        </p:nvSpPr>
        <p:spPr>
          <a:xfrm>
            <a:off x="1255223" y="1372081"/>
            <a:ext cx="7971905" cy="523220"/>
          </a:xfrm>
          <a:prstGeom prst="rect">
            <a:avLst/>
          </a:prstGeom>
          <a:noFill/>
        </p:spPr>
        <p:txBody>
          <a:bodyPr wrap="square" rtlCol="0">
            <a:spAutoFit/>
          </a:bodyPr>
          <a:lstStyle/>
          <a:p>
            <a:r>
              <a:rPr lang="en-GB" sz="2800" dirty="0" smtClean="0">
                <a:latin typeface="Arial" panose="020B0604020202020204" pitchFamily="34" charset="0"/>
                <a:cs typeface="Arial" panose="020B0604020202020204" pitchFamily="34" charset="0"/>
              </a:rPr>
              <a:t>Latest on curriculum development</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488845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Less testing</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28899" y="2033228"/>
            <a:ext cx="10184476" cy="4051688"/>
          </a:xfrm>
        </p:spPr>
        <p:txBody>
          <a:bodyPr>
            <a:normAutofit fontScale="92500"/>
          </a:bodyPr>
          <a:lstStyle/>
          <a:p>
            <a:pPr marL="0" indent="0">
              <a:buNone/>
            </a:pPr>
            <a:r>
              <a:rPr lang="en-GB" b="1" dirty="0" smtClean="0">
                <a:latin typeface="Arial" panose="020B0604020202020204" pitchFamily="34" charset="0"/>
                <a:cs typeface="Arial" panose="020B0604020202020204" pitchFamily="34" charset="0"/>
              </a:rPr>
              <a:t>Currently: </a:t>
            </a:r>
          </a:p>
          <a:p>
            <a:r>
              <a:rPr lang="en-GB" dirty="0" smtClean="0">
                <a:latin typeface="Arial" panose="020B0604020202020204" pitchFamily="34" charset="0"/>
                <a:cs typeface="Arial" panose="020B0604020202020204" pitchFamily="34" charset="0"/>
              </a:rPr>
              <a:t>pupils </a:t>
            </a:r>
            <a:r>
              <a:rPr lang="en-GB" dirty="0">
                <a:latin typeface="Arial" panose="020B0604020202020204" pitchFamily="34" charset="0"/>
                <a:cs typeface="Arial" panose="020B0604020202020204" pitchFamily="34" charset="0"/>
              </a:rPr>
              <a:t>are tested every year in Wales from the age of seven. </a:t>
            </a:r>
            <a:endParaRPr lang="en-GB" dirty="0" smtClean="0">
              <a:latin typeface="Arial" panose="020B0604020202020204" pitchFamily="34" charset="0"/>
              <a:cs typeface="Arial" panose="020B0604020202020204" pitchFamily="34" charset="0"/>
            </a:endParaRPr>
          </a:p>
          <a:p>
            <a:pPr marL="0" indent="0">
              <a:buNone/>
            </a:pPr>
            <a:r>
              <a:rPr lang="en-GB" b="1" dirty="0" smtClean="0">
                <a:latin typeface="Arial" panose="020B0604020202020204" pitchFamily="34" charset="0"/>
                <a:cs typeface="Arial" panose="020B0604020202020204" pitchFamily="34" charset="0"/>
              </a:rPr>
              <a:t>Why?</a:t>
            </a:r>
          </a:p>
          <a:p>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results are used to track and monitor the progress of pupils and also to judge the relative success of schools</a:t>
            </a:r>
            <a:r>
              <a:rPr lang="en-GB" dirty="0" smtClean="0">
                <a:latin typeface="Arial" panose="020B0604020202020204" pitchFamily="34" charset="0"/>
                <a:cs typeface="Arial" panose="020B0604020202020204" pitchFamily="34" charset="0"/>
              </a:rPr>
              <a:t>.</a:t>
            </a:r>
          </a:p>
          <a:p>
            <a:pPr marL="0" indent="0">
              <a:buNone/>
            </a:pPr>
            <a:r>
              <a:rPr lang="en-GB" b="1" dirty="0" smtClean="0">
                <a:latin typeface="Arial" panose="020B0604020202020204" pitchFamily="34" charset="0"/>
                <a:cs typeface="Arial" panose="020B0604020202020204" pitchFamily="34" charset="0"/>
              </a:rPr>
              <a:t>Donaldson believes:</a:t>
            </a:r>
          </a:p>
          <a:p>
            <a:r>
              <a:rPr lang="en-GB" dirty="0" smtClean="0">
                <a:latin typeface="Arial" panose="020B0604020202020204" pitchFamily="34" charset="0"/>
                <a:cs typeface="Arial" panose="020B0604020202020204" pitchFamily="34" charset="0"/>
              </a:rPr>
              <a:t>Pupils should </a:t>
            </a:r>
            <a:r>
              <a:rPr lang="en-GB" dirty="0">
                <a:latin typeface="Arial" panose="020B0604020202020204" pitchFamily="34" charset="0"/>
                <a:cs typeface="Arial" panose="020B0604020202020204" pitchFamily="34" charset="0"/>
              </a:rPr>
              <a:t>be tested less often, and that it should be "part of learning". </a:t>
            </a:r>
            <a:endParaRPr lang="en-GB" dirty="0" smtClean="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"Testing can be an important learning tool. And if I'd have to choose between accountability and learning, I'd go with learning every time."</a:t>
            </a:r>
          </a:p>
          <a:p>
            <a:pPr marL="0" indent="0">
              <a:buNone/>
            </a:pPr>
            <a:endParaRPr lang="en-GB" dirty="0"/>
          </a:p>
        </p:txBody>
      </p:sp>
    </p:spTree>
    <p:extLst>
      <p:ext uri="{BB962C8B-B14F-4D97-AF65-F5344CB8AC3E}">
        <p14:creationId xmlns:p14="http://schemas.microsoft.com/office/powerpoint/2010/main" val="323957312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Timescale</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Prof Donaldson will not be drawn on a precise timescale but is keen that while we do not rush it we do not lose momentum either</a:t>
            </a:r>
            <a:r>
              <a:rPr lang="en-GB" dirty="0" smtClean="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Education Minister Huw Lewis has said it could take a decade or more of "heavy lifting and hard work" from teachers before the new curriculum is in place. </a:t>
            </a:r>
          </a:p>
          <a:p>
            <a:pPr marL="0" indent="0">
              <a:buNone/>
            </a:pPr>
            <a:endParaRPr lang="en-GB" dirty="0"/>
          </a:p>
        </p:txBody>
      </p:sp>
    </p:spTree>
    <p:extLst>
      <p:ext uri="{BB962C8B-B14F-4D97-AF65-F5344CB8AC3E}">
        <p14:creationId xmlns:p14="http://schemas.microsoft.com/office/powerpoint/2010/main" val="170601049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9897" y="982132"/>
            <a:ext cx="10620103" cy="1303867"/>
          </a:xfrm>
        </p:spPr>
        <p:txBody>
          <a:bodyPr>
            <a:noAutofit/>
          </a:bodyPr>
          <a:lstStyle/>
          <a:p>
            <a:pPr algn="l"/>
            <a:r>
              <a:rPr lang="en-GB" sz="3200" dirty="0" smtClean="0">
                <a:latin typeface="Arial" panose="020B0604020202020204" pitchFamily="34" charset="0"/>
                <a:cs typeface="Arial" panose="020B0604020202020204" pitchFamily="34" charset="0"/>
              </a:rPr>
              <a:t/>
            </a:r>
            <a:br>
              <a:rPr lang="en-GB" sz="3200" dirty="0" smtClean="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
            </a:r>
            <a:br>
              <a:rPr lang="en-GB" sz="3200" dirty="0">
                <a:latin typeface="Arial" panose="020B0604020202020204" pitchFamily="34" charset="0"/>
                <a:cs typeface="Arial" panose="020B0604020202020204" pitchFamily="34" charset="0"/>
              </a:rPr>
            </a:br>
            <a:r>
              <a:rPr lang="en-GB" sz="3200" dirty="0" smtClean="0">
                <a:latin typeface="Arial" panose="020B0604020202020204" pitchFamily="34" charset="0"/>
                <a:cs typeface="Arial" panose="020B0604020202020204" pitchFamily="34" charset="0"/>
              </a:rPr>
              <a:t/>
            </a:r>
            <a:br>
              <a:rPr lang="en-GB" sz="3200" dirty="0" smtClean="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
            </a:r>
            <a:br>
              <a:rPr lang="en-GB" sz="3200" dirty="0">
                <a:latin typeface="Arial" panose="020B0604020202020204" pitchFamily="34" charset="0"/>
                <a:cs typeface="Arial" panose="020B0604020202020204" pitchFamily="34" charset="0"/>
              </a:rPr>
            </a:br>
            <a:r>
              <a:rPr lang="en-GB" sz="3200" dirty="0" smtClean="0">
                <a:latin typeface="Arial" panose="020B0604020202020204" pitchFamily="34" charset="0"/>
                <a:cs typeface="Arial" panose="020B0604020202020204" pitchFamily="34" charset="0"/>
              </a:rPr>
              <a:t/>
            </a:r>
            <a:br>
              <a:rPr lang="en-GB" sz="3200" dirty="0" smtClean="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
            </a:r>
            <a:br>
              <a:rPr lang="en-GB" sz="3200" dirty="0">
                <a:latin typeface="Arial" panose="020B0604020202020204" pitchFamily="34" charset="0"/>
                <a:cs typeface="Arial" panose="020B0604020202020204" pitchFamily="34" charset="0"/>
              </a:rPr>
            </a:br>
            <a:r>
              <a:rPr lang="en-GB" sz="3200" dirty="0" smtClean="0">
                <a:latin typeface="Arial" panose="020B0604020202020204" pitchFamily="34" charset="0"/>
                <a:cs typeface="Arial" panose="020B0604020202020204" pitchFamily="34" charset="0"/>
              </a:rPr>
              <a:t/>
            </a:r>
            <a:br>
              <a:rPr lang="en-GB" sz="3200" dirty="0" smtClean="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r>
            <a:br>
              <a:rPr lang="en-GB" sz="2800" dirty="0">
                <a:latin typeface="Arial" panose="020B0604020202020204" pitchFamily="34" charset="0"/>
                <a:cs typeface="Arial" panose="020B0604020202020204" pitchFamily="34" charset="0"/>
              </a:rPr>
            </a:br>
            <a:r>
              <a:rPr lang="en-GB" sz="2800" dirty="0" smtClean="0">
                <a:latin typeface="Arial" panose="020B0604020202020204" pitchFamily="34" charset="0"/>
                <a:cs typeface="Arial" panose="020B0604020202020204" pitchFamily="34" charset="0"/>
              </a:rPr>
              <a:t>The </a:t>
            </a:r>
            <a:r>
              <a:rPr lang="en-GB" sz="2800" dirty="0">
                <a:latin typeface="Arial" panose="020B0604020202020204" pitchFamily="34" charset="0"/>
                <a:cs typeface="Arial" panose="020B0604020202020204" pitchFamily="34" charset="0"/>
              </a:rPr>
              <a:t>first part, The Digital Competence Framework, was fast-tracked to be made available in September 2016</a:t>
            </a:r>
            <a:r>
              <a:rPr lang="en-GB" sz="2800" dirty="0" smtClean="0">
                <a:latin typeface="Arial" panose="020B0604020202020204" pitchFamily="34" charset="0"/>
                <a:cs typeface="Arial" panose="020B0604020202020204" pitchFamily="34" charset="0"/>
              </a:rPr>
              <a:t>.</a:t>
            </a:r>
            <a:br>
              <a:rPr lang="en-GB" sz="2800" dirty="0" smtClean="0">
                <a:latin typeface="Arial" panose="020B0604020202020204" pitchFamily="34" charset="0"/>
                <a:cs typeface="Arial" panose="020B0604020202020204" pitchFamily="34" charset="0"/>
              </a:rPr>
            </a:br>
            <a:r>
              <a:rPr lang="en-GB" sz="2800" dirty="0" smtClean="0">
                <a:latin typeface="Arial" panose="020B0604020202020204" pitchFamily="34" charset="0"/>
                <a:cs typeface="Arial" panose="020B0604020202020204" pitchFamily="34" charset="0"/>
              </a:rPr>
              <a:t> </a:t>
            </a:r>
            <a:br>
              <a:rPr lang="en-GB" sz="2800" dirty="0" smtClean="0">
                <a:latin typeface="Arial" panose="020B0604020202020204" pitchFamily="34" charset="0"/>
                <a:cs typeface="Arial" panose="020B0604020202020204" pitchFamily="34" charset="0"/>
              </a:rPr>
            </a:br>
            <a:r>
              <a:rPr lang="en-GB" sz="2800" dirty="0" smtClean="0">
                <a:latin typeface="Arial" panose="020B0604020202020204" pitchFamily="34" charset="0"/>
                <a:cs typeface="Arial" panose="020B0604020202020204" pitchFamily="34" charset="0"/>
              </a:rPr>
              <a:t>The </a:t>
            </a:r>
            <a:r>
              <a:rPr lang="en-GB" sz="2800" dirty="0">
                <a:latin typeface="Arial" panose="020B0604020202020204" pitchFamily="34" charset="0"/>
                <a:cs typeface="Arial" panose="020B0604020202020204" pitchFamily="34" charset="0"/>
              </a:rPr>
              <a:t>new curriculum will be available to schools in </a:t>
            </a:r>
            <a:r>
              <a:rPr lang="en-GB" sz="2800" dirty="0" smtClean="0">
                <a:latin typeface="Arial" panose="020B0604020202020204" pitchFamily="34" charset="0"/>
                <a:cs typeface="Arial" panose="020B0604020202020204" pitchFamily="34" charset="0"/>
              </a:rPr>
              <a:t>2019 for </a:t>
            </a:r>
            <a:r>
              <a:rPr lang="en-GB" sz="2800" dirty="0">
                <a:latin typeface="Arial" panose="020B0604020202020204" pitchFamily="34" charset="0"/>
                <a:cs typeface="Arial" panose="020B0604020202020204" pitchFamily="34" charset="0"/>
              </a:rPr>
              <a:t>feedback, and finalised by 2020. </a:t>
            </a:r>
            <a:r>
              <a:rPr lang="en-GB" sz="2800" dirty="0" smtClean="0">
                <a:latin typeface="Arial" panose="020B0604020202020204" pitchFamily="34" charset="0"/>
                <a:cs typeface="Arial" panose="020B0604020202020204" pitchFamily="34" charset="0"/>
              </a:rPr>
              <a:t/>
            </a:r>
            <a:br>
              <a:rPr lang="en-GB" sz="2800" dirty="0" smtClean="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r>
            <a:br>
              <a:rPr lang="en-GB" sz="2800" dirty="0">
                <a:latin typeface="Arial" panose="020B0604020202020204" pitchFamily="34" charset="0"/>
                <a:cs typeface="Arial" panose="020B0604020202020204" pitchFamily="34" charset="0"/>
              </a:rPr>
            </a:br>
            <a:r>
              <a:rPr lang="en-GB" sz="2800" dirty="0" smtClean="0">
                <a:latin typeface="Arial" panose="020B0604020202020204" pitchFamily="34" charset="0"/>
                <a:cs typeface="Arial" panose="020B0604020202020204" pitchFamily="34" charset="0"/>
              </a:rPr>
              <a:t>Schools </a:t>
            </a:r>
            <a:r>
              <a:rPr lang="en-GB" sz="2800" dirty="0">
                <a:latin typeface="Arial" panose="020B0604020202020204" pitchFamily="34" charset="0"/>
                <a:cs typeface="Arial" panose="020B0604020202020204" pitchFamily="34" charset="0"/>
              </a:rPr>
              <a:t>will then have a period to get ready and used to it. It will be introduced across nursery to year 7 classes in 2022 and then roll out to years </a:t>
            </a:r>
            <a:r>
              <a:rPr lang="en-GB" sz="2800" dirty="0" smtClean="0">
                <a:latin typeface="Arial" panose="020B0604020202020204" pitchFamily="34" charset="0"/>
                <a:cs typeface="Arial" panose="020B0604020202020204" pitchFamily="34" charset="0"/>
              </a:rPr>
              <a:t>8-11 </a:t>
            </a:r>
            <a:r>
              <a:rPr lang="en-GB" sz="2800" dirty="0">
                <a:latin typeface="Arial" panose="020B0604020202020204" pitchFamily="34" charset="0"/>
                <a:cs typeface="Arial" panose="020B0604020202020204" pitchFamily="34" charset="0"/>
              </a:rPr>
              <a:t>between 2023 and </a:t>
            </a:r>
            <a:r>
              <a:rPr lang="en-GB" sz="2800" dirty="0" smtClean="0">
                <a:latin typeface="Arial" panose="020B0604020202020204" pitchFamily="34" charset="0"/>
                <a:cs typeface="Arial" panose="020B0604020202020204" pitchFamily="34" charset="0"/>
              </a:rPr>
              <a:t>2026.</a:t>
            </a:r>
            <a:br>
              <a:rPr lang="en-GB" sz="2800" dirty="0" smtClean="0">
                <a:latin typeface="Arial" panose="020B0604020202020204" pitchFamily="34" charset="0"/>
                <a:cs typeface="Arial" panose="020B0604020202020204" pitchFamily="34" charset="0"/>
              </a:rPr>
            </a:br>
            <a:r>
              <a:rPr lang="en-GB" sz="2800" dirty="0" smtClean="0">
                <a:latin typeface="Arial" panose="020B0604020202020204" pitchFamily="34" charset="0"/>
                <a:cs typeface="Arial" panose="020B0604020202020204" pitchFamily="34" charset="0"/>
              </a:rPr>
              <a:t/>
            </a:r>
            <a:br>
              <a:rPr lang="en-GB" sz="2800" dirty="0" smtClean="0">
                <a:latin typeface="Arial" panose="020B0604020202020204" pitchFamily="34" charset="0"/>
                <a:cs typeface="Arial" panose="020B0604020202020204" pitchFamily="34" charset="0"/>
              </a:rPr>
            </a:br>
            <a:r>
              <a:rPr lang="en-GB" sz="2400" dirty="0" smtClean="0">
                <a:latin typeface="Arial" panose="020B0604020202020204" pitchFamily="34" charset="0"/>
                <a:cs typeface="Arial" panose="020B0604020202020204" pitchFamily="34" charset="0"/>
              </a:rPr>
              <a:t>Welsh Government (2017).</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810528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Reference list</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lnSpcReduction="10000"/>
          </a:bodyPr>
          <a:lstStyle/>
          <a:p>
            <a:pPr marL="0" indent="0">
              <a:buNone/>
            </a:pPr>
            <a:r>
              <a:rPr lang="en-GB" dirty="0">
                <a:latin typeface="Arial" panose="020B0604020202020204" pitchFamily="34" charset="0"/>
                <a:cs typeface="Arial" panose="020B0604020202020204" pitchFamily="34" charset="0"/>
              </a:rPr>
              <a:t>Donaldson, G. (2015) Successful Futures,  Independent Review of Curriculum and Assessment Arrangements in Wales. [Online] Available at: </a:t>
            </a:r>
            <a:r>
              <a:rPr lang="en-GB" u="sng" dirty="0">
                <a:latin typeface="Arial" panose="020B0604020202020204" pitchFamily="34" charset="0"/>
                <a:cs typeface="Arial" panose="020B0604020202020204" pitchFamily="34" charset="0"/>
              </a:rPr>
              <a:t>https://hwbplus.wales.gov.uk/schools/6714052/Documents/Donaldson%20Report.pdf</a:t>
            </a:r>
            <a:r>
              <a:rPr lang="en-GB" dirty="0">
                <a:latin typeface="Arial" panose="020B0604020202020204" pitchFamily="34" charset="0"/>
                <a:cs typeface="Arial" panose="020B0604020202020204" pitchFamily="34" charset="0"/>
              </a:rPr>
              <a:t> [Last accessed 06</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August 2015]</a:t>
            </a:r>
          </a:p>
          <a:p>
            <a:pPr marL="0" indent="0">
              <a:buNone/>
            </a:pPr>
            <a:endParaRPr lang="en-GB" sz="1800" dirty="0" smtClean="0">
              <a:latin typeface="Arial" panose="020B0604020202020204" pitchFamily="34" charset="0"/>
              <a:cs typeface="Arial" panose="020B0604020202020204" pitchFamily="34" charset="0"/>
            </a:endParaRPr>
          </a:p>
          <a:p>
            <a:pPr marL="0" indent="0">
              <a:buNone/>
            </a:pPr>
            <a:r>
              <a:rPr lang="en-GB" sz="1800" dirty="0" smtClean="0">
                <a:latin typeface="Arial" panose="020B0604020202020204" pitchFamily="34" charset="0"/>
                <a:cs typeface="Arial" panose="020B0604020202020204" pitchFamily="34" charset="0"/>
              </a:rPr>
              <a:t>Welsh Government. (2017) </a:t>
            </a:r>
            <a:r>
              <a:rPr lang="en-GB" sz="1800" i="1" dirty="0">
                <a:latin typeface="Arial" panose="020B0604020202020204" pitchFamily="34" charset="0"/>
                <a:cs typeface="Arial" panose="020B0604020202020204" pitchFamily="34" charset="0"/>
              </a:rPr>
              <a:t>Education Wales – our national mission: 12 things you need to know</a:t>
            </a:r>
            <a:r>
              <a:rPr lang="en-GB" sz="18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hlinkClick r:id="rId2"/>
              </a:rPr>
              <a:t>https://curriculumforwales.gov.wales/2017/09/27/education-wales-our-national-mission-12-things-you-need-to-know</a:t>
            </a:r>
            <a:r>
              <a:rPr lang="en-GB" sz="1800" dirty="0" smtClean="0">
                <a:latin typeface="Arial" panose="020B0604020202020204" pitchFamily="34" charset="0"/>
                <a:cs typeface="Arial" panose="020B0604020202020204" pitchFamily="34" charset="0"/>
                <a:hlinkClick r:id="rId2"/>
              </a:rPr>
              <a:t>/</a:t>
            </a:r>
            <a:r>
              <a:rPr lang="en-GB" sz="1800" dirty="0" smtClean="0">
                <a:latin typeface="Arial" panose="020B0604020202020204" pitchFamily="34" charset="0"/>
                <a:cs typeface="Arial" panose="020B0604020202020204" pitchFamily="34" charset="0"/>
              </a:rPr>
              <a:t> (Accessed: 15 November 2018).</a:t>
            </a:r>
            <a:endParaRPr lang="en-GB" sz="1800" dirty="0">
              <a:latin typeface="Arial" panose="020B0604020202020204" pitchFamily="34" charset="0"/>
              <a:cs typeface="Arial" panose="020B0604020202020204" pitchFamily="34" charset="0"/>
            </a:endParaRP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98749550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16710</TotalTime>
  <Words>1206</Words>
  <Application>Microsoft Office PowerPoint</Application>
  <PresentationFormat>Widescreen</PresentationFormat>
  <Paragraphs>112</Paragraphs>
  <Slides>21</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Garamond</vt:lpstr>
      <vt:lpstr>Organic</vt:lpstr>
      <vt:lpstr>Curriculum Studies</vt:lpstr>
      <vt:lpstr>Objectives</vt:lpstr>
      <vt:lpstr>Brief History</vt:lpstr>
      <vt:lpstr>Developments</vt:lpstr>
      <vt:lpstr>Why change now?</vt:lpstr>
      <vt:lpstr>PowerPoint Presentation</vt:lpstr>
      <vt:lpstr>Why change now continued…</vt:lpstr>
      <vt:lpstr>Donaldson</vt:lpstr>
      <vt:lpstr>What does the evidence tell us?</vt:lpstr>
      <vt:lpstr>Continued…</vt:lpstr>
      <vt:lpstr>A curriculum should be….</vt:lpstr>
      <vt:lpstr>Continued…</vt:lpstr>
      <vt:lpstr>Smooth Transitions (3-16 years)</vt:lpstr>
      <vt:lpstr>PowerPoint Presentation</vt:lpstr>
      <vt:lpstr>Subjects</vt:lpstr>
      <vt:lpstr>PowerPoint Presentation</vt:lpstr>
      <vt:lpstr> Welsh Government. (2018) Curriculum for Wales blog. https://curriculumforwales.gov.wales/page/5/ (Accessed: 14 November 2018).</vt:lpstr>
      <vt:lpstr>Less testing</vt:lpstr>
      <vt:lpstr>Timescale</vt:lpstr>
      <vt:lpstr>        The first part, The Digital Competence Framework, was fast-tracked to be made available in September 2016.   The new curriculum will be available to schools in 2019 for feedback, and finalised by 2020.   Schools will then have a period to get ready and used to it. It will be introduced across nursery to year 7 classes in 2022 and then roll out to years 8-11 between 2023 and 2026.  Welsh Government (2017).</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dc:title>
  <dc:creator>Laura Hutchings</dc:creator>
  <cp:lastModifiedBy>Laura Hutchings</cp:lastModifiedBy>
  <cp:revision>31</cp:revision>
  <cp:lastPrinted>2018-11-16T11:38:36Z</cp:lastPrinted>
  <dcterms:created xsi:type="dcterms:W3CDTF">2015-10-27T09:05:30Z</dcterms:created>
  <dcterms:modified xsi:type="dcterms:W3CDTF">2018-11-19T11:36:45Z</dcterms:modified>
</cp:coreProperties>
</file>